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8" r:id="rId3"/>
    <p:sldId id="259" r:id="rId4"/>
    <p:sldId id="260" r:id="rId5"/>
    <p:sldId id="261" r:id="rId6"/>
    <p:sldId id="257" r:id="rId7"/>
    <p:sldId id="263" r:id="rId8"/>
    <p:sldId id="264" r:id="rId9"/>
    <p:sldId id="265" r:id="rId10"/>
    <p:sldId id="262" r:id="rId11"/>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725" autoAdjust="0"/>
  </p:normalViewPr>
  <p:slideViewPr>
    <p:cSldViewPr>
      <p:cViewPr varScale="1">
        <p:scale>
          <a:sx n="62" d="100"/>
          <a:sy n="62" d="100"/>
        </p:scale>
        <p:origin x="-159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A3741E-3EDB-45D9-807D-59D682A76D1C}" type="datetimeFigureOut">
              <a:rPr lang="nb-NO" smtClean="0"/>
              <a:t>21.05.2013</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29E4C2-E950-4A69-A9FD-40543143B58C}" type="slidenum">
              <a:rPr lang="nb-NO" smtClean="0"/>
              <a:t>‹#›</a:t>
            </a:fld>
            <a:endParaRPr lang="nb-NO"/>
          </a:p>
        </p:txBody>
      </p:sp>
    </p:spTree>
    <p:extLst>
      <p:ext uri="{BB962C8B-B14F-4D97-AF65-F5344CB8AC3E}">
        <p14:creationId xmlns:p14="http://schemas.microsoft.com/office/powerpoint/2010/main" val="2247113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mailto:g.heriard-dubreuil@mutadis.fr"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mailto:simon.french@mbs.ac.uk"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EMERGENCY PREPARDENESS AND STAKEHOLDER PARTICIPATION </a:t>
            </a:r>
            <a:endParaRPr lang="nb-NO" dirty="0"/>
          </a:p>
        </p:txBody>
      </p:sp>
      <p:sp>
        <p:nvSpPr>
          <p:cNvPr id="4" name="Slide Number Placeholder 3"/>
          <p:cNvSpPr>
            <a:spLocks noGrp="1"/>
          </p:cNvSpPr>
          <p:nvPr>
            <p:ph type="sldNum" sz="quarter" idx="10"/>
          </p:nvPr>
        </p:nvSpPr>
        <p:spPr/>
        <p:txBody>
          <a:bodyPr/>
          <a:lstStyle/>
          <a:p>
            <a:fld id="{E429E4C2-E950-4A69-A9FD-40543143B58C}" type="slidenum">
              <a:rPr lang="nb-NO" smtClean="0"/>
              <a:t>2</a:t>
            </a:fld>
            <a:endParaRPr lang="nb-NO"/>
          </a:p>
        </p:txBody>
      </p:sp>
    </p:spTree>
    <p:extLst>
      <p:ext uri="{BB962C8B-B14F-4D97-AF65-F5344CB8AC3E}">
        <p14:creationId xmlns:p14="http://schemas.microsoft.com/office/powerpoint/2010/main" val="1201502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meeting was attended by 29 participants and divided into three main sessions: the first on European national stakeholder processes, including presentations of experience from activities in Belarus, Spain, Norway, France and Slovakia; and the second on Fukushima experience, including presentations on the FAIRDO project, local stakeholder participation processes, ICRP co-expertise dialogues, and the effectiveness of decontamination processes. Both presentations and the following discussions highlighted the complexity of the situation, and that radiation issues were only one part of a much broader challenge. The final part of the meeting was dedicated to creating a knowledge database of stakeholder participation and involvement processes. After a few short presentations to introduce the rational of such a database and possible content, the participants split into breakout groups to discuss further the structure and criteria: specifically: </a:t>
            </a:r>
            <a:r>
              <a:rPr lang="en-US" sz="1200" kern="1200" dirty="0" err="1" smtClean="0">
                <a:solidFill>
                  <a:schemeClr val="tx1"/>
                </a:solidFill>
                <a:effectLst/>
                <a:latin typeface="+mn-lt"/>
                <a:ea typeface="+mn-ea"/>
                <a:cs typeface="+mn-cs"/>
              </a:rPr>
              <a:t>i</a:t>
            </a:r>
            <a:r>
              <a:rPr lang="en-US" sz="1200" kern="1200" dirty="0" smtClean="0">
                <a:solidFill>
                  <a:schemeClr val="tx1"/>
                </a:solidFill>
                <a:effectLst/>
                <a:latin typeface="+mn-lt"/>
                <a:ea typeface="+mn-ea"/>
                <a:cs typeface="+mn-cs"/>
              </a:rPr>
              <a:t>) Why and how to preserve the knowledge base of stakeholder engagement; ii) What elements need to be shared? What is meaningful? What is useful?  iii) What is the goal; and iv) Who is the audience? All groups supported the initiative and there was a consensus on the need to get started, and to provide a template and examples. The final product should be available for presentation at the NERIS Workshop in Oslo, 2014.  </a:t>
            </a:r>
            <a:endParaRPr lang="nb-NO" sz="1200" kern="1200" dirty="0" smtClean="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E429E4C2-E950-4A69-A9FD-40543143B58C}" type="slidenum">
              <a:rPr lang="nb-NO" smtClean="0"/>
              <a:t>3</a:t>
            </a:fld>
            <a:endParaRPr lang="nb-NO"/>
          </a:p>
        </p:txBody>
      </p:sp>
    </p:spTree>
    <p:extLst>
      <p:ext uri="{BB962C8B-B14F-4D97-AF65-F5344CB8AC3E}">
        <p14:creationId xmlns:p14="http://schemas.microsoft.com/office/powerpoint/2010/main" val="2732460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GB" sz="1200" b="1" kern="1200" dirty="0" smtClean="0">
                <a:solidFill>
                  <a:schemeClr val="tx1"/>
                </a:solidFill>
                <a:effectLst/>
                <a:latin typeface="+mn-lt"/>
                <a:ea typeface="+mn-ea"/>
                <a:cs typeface="+mn-cs"/>
              </a:rPr>
              <a:t>Basic factual information</a:t>
            </a:r>
            <a:endParaRPr lang="nb-NO"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It is notable how little factual information on stakeholder and public participation exercises is made available in published reports: how many attended, how they were selected, how long it took to arrange the meeting or activity, where it was held, what facilities were available, etc.  Therefore, when one comes to design such exercises, generally one only has personal experience and that of close colleagues to fall back on.  The aim of this section of the database is to collect such information. .  Details are given in the Appendix</a:t>
            </a:r>
            <a:endParaRPr lang="nb-NO" sz="1200" kern="1200" dirty="0" smtClean="0">
              <a:solidFill>
                <a:schemeClr val="tx1"/>
              </a:solidFill>
              <a:effectLst/>
              <a:latin typeface="+mn-lt"/>
              <a:ea typeface="+mn-ea"/>
              <a:cs typeface="+mn-cs"/>
            </a:endParaRPr>
          </a:p>
          <a:p>
            <a:endParaRPr lang="nb-NO" dirty="0" smtClean="0"/>
          </a:p>
          <a:p>
            <a:pPr lvl="2"/>
            <a:r>
              <a:rPr lang="en-GB" sz="1200" b="1" kern="1200" dirty="0" smtClean="0">
                <a:solidFill>
                  <a:schemeClr val="tx1"/>
                </a:solidFill>
                <a:effectLst/>
                <a:latin typeface="+mn-lt"/>
                <a:ea typeface="+mn-ea"/>
                <a:cs typeface="+mn-cs"/>
              </a:rPr>
              <a:t>General description</a:t>
            </a:r>
            <a:endParaRPr lang="nb-NO"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section is intended to contain a broad, freeform description of the exercise broken down under several general headings.  The idea is not to constrain the reporting, but to enable it.  </a:t>
            </a:r>
            <a:endParaRPr lang="nb-NO" sz="1200" kern="1200" dirty="0" smtClean="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E429E4C2-E950-4A69-A9FD-40543143B58C}" type="slidenum">
              <a:rPr lang="nb-NO" smtClean="0"/>
              <a:t>6</a:t>
            </a:fld>
            <a:endParaRPr lang="nb-NO"/>
          </a:p>
        </p:txBody>
      </p:sp>
    </p:spTree>
    <p:extLst>
      <p:ext uri="{BB962C8B-B14F-4D97-AF65-F5344CB8AC3E}">
        <p14:creationId xmlns:p14="http://schemas.microsoft.com/office/powerpoint/2010/main" val="1697295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err="1" smtClean="0"/>
              <a:t>Objective</a:t>
            </a:r>
            <a:r>
              <a:rPr lang="nb-NO" dirty="0" smtClean="0"/>
              <a:t>, </a:t>
            </a:r>
            <a:r>
              <a:rPr lang="nb-NO" dirty="0" err="1" smtClean="0"/>
              <a:t>factual</a:t>
            </a:r>
            <a:r>
              <a:rPr lang="nb-NO" dirty="0" smtClean="0"/>
              <a:t> </a:t>
            </a:r>
            <a:r>
              <a:rPr lang="nb-NO" dirty="0" err="1" smtClean="0"/>
              <a:t>information</a:t>
            </a:r>
            <a:r>
              <a:rPr lang="nb-NO" dirty="0" smtClean="0"/>
              <a:t>. The </a:t>
            </a:r>
            <a:r>
              <a:rPr lang="nb-NO" dirty="0" err="1" smtClean="0"/>
              <a:t>stuff</a:t>
            </a:r>
            <a:r>
              <a:rPr lang="nb-NO" dirty="0" smtClean="0"/>
              <a:t> </a:t>
            </a:r>
            <a:r>
              <a:rPr lang="nb-NO" dirty="0" err="1" smtClean="0"/>
              <a:t>that</a:t>
            </a:r>
            <a:r>
              <a:rPr lang="nb-NO" baseline="0" dirty="0" smtClean="0"/>
              <a:t> is </a:t>
            </a:r>
            <a:r>
              <a:rPr lang="nb-NO" baseline="0" dirty="0" err="1" smtClean="0"/>
              <a:t>hardly</a:t>
            </a:r>
            <a:r>
              <a:rPr lang="nb-NO" baseline="0" dirty="0" smtClean="0"/>
              <a:t> </a:t>
            </a:r>
            <a:r>
              <a:rPr lang="nb-NO" baseline="0" dirty="0" err="1" smtClean="0"/>
              <a:t>every</a:t>
            </a:r>
            <a:r>
              <a:rPr lang="nb-NO" baseline="0" dirty="0" smtClean="0"/>
              <a:t> </a:t>
            </a:r>
            <a:r>
              <a:rPr lang="nb-NO" baseline="0" dirty="0" err="1" smtClean="0"/>
              <a:t>reported</a:t>
            </a:r>
            <a:r>
              <a:rPr lang="nb-NO" baseline="0" dirty="0" smtClean="0"/>
              <a:t> in </a:t>
            </a:r>
            <a:r>
              <a:rPr lang="nb-NO" baseline="0" dirty="0" err="1" smtClean="0"/>
              <a:t>papers</a:t>
            </a:r>
            <a:r>
              <a:rPr lang="nb-NO" baseline="0" dirty="0" smtClean="0"/>
              <a:t>,…</a:t>
            </a:r>
            <a:endParaRPr lang="nb-NO" dirty="0" smtClean="0"/>
          </a:p>
          <a:p>
            <a:endParaRPr lang="nb-NO" dirty="0"/>
          </a:p>
        </p:txBody>
      </p:sp>
      <p:sp>
        <p:nvSpPr>
          <p:cNvPr id="4" name="Slide Number Placeholder 3"/>
          <p:cNvSpPr>
            <a:spLocks noGrp="1"/>
          </p:cNvSpPr>
          <p:nvPr>
            <p:ph type="sldNum" sz="quarter" idx="10"/>
          </p:nvPr>
        </p:nvSpPr>
        <p:spPr/>
        <p:txBody>
          <a:bodyPr/>
          <a:lstStyle/>
          <a:p>
            <a:fld id="{E429E4C2-E950-4A69-A9FD-40543143B58C}" type="slidenum">
              <a:rPr lang="nb-NO" smtClean="0"/>
              <a:t>7</a:t>
            </a:fld>
            <a:endParaRPr lang="nb-NO"/>
          </a:p>
        </p:txBody>
      </p:sp>
    </p:spTree>
    <p:extLst>
      <p:ext uri="{BB962C8B-B14F-4D97-AF65-F5344CB8AC3E}">
        <p14:creationId xmlns:p14="http://schemas.microsoft.com/office/powerpoint/2010/main" val="2840430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Diffcylty</a:t>
            </a:r>
            <a:r>
              <a:rPr lang="nb-NO" dirty="0" smtClean="0"/>
              <a:t> in </a:t>
            </a:r>
            <a:r>
              <a:rPr lang="nb-NO" dirty="0" err="1" smtClean="0"/>
              <a:t>drawing</a:t>
            </a:r>
            <a:r>
              <a:rPr lang="nb-NO" baseline="0" dirty="0" smtClean="0"/>
              <a:t> lines </a:t>
            </a:r>
            <a:r>
              <a:rPr lang="nb-NO" baseline="0" dirty="0" err="1" smtClean="0"/>
              <a:t>between</a:t>
            </a:r>
            <a:r>
              <a:rPr lang="nb-NO" baseline="0" dirty="0" smtClean="0"/>
              <a:t> </a:t>
            </a:r>
            <a:r>
              <a:rPr lang="nb-NO" baseline="0" dirty="0" err="1" smtClean="0"/>
              <a:t>this</a:t>
            </a:r>
            <a:r>
              <a:rPr lang="nb-NO" baseline="0" dirty="0" smtClean="0"/>
              <a:t> and </a:t>
            </a:r>
            <a:r>
              <a:rPr lang="nb-NO" baseline="0" dirty="0" err="1" smtClean="0"/>
              <a:t>above</a:t>
            </a:r>
            <a:r>
              <a:rPr lang="nb-NO" baseline="0" dirty="0" smtClean="0"/>
              <a:t>. </a:t>
            </a:r>
            <a:r>
              <a:rPr lang="nb-NO" baseline="0" dirty="0" err="1" smtClean="0"/>
              <a:t>But</a:t>
            </a:r>
            <a:r>
              <a:rPr lang="nb-NO" baseline="0" dirty="0" smtClean="0"/>
              <a:t> </a:t>
            </a:r>
            <a:r>
              <a:rPr lang="nb-NO" baseline="0" dirty="0" err="1" smtClean="0"/>
              <a:t>getting</a:t>
            </a:r>
            <a:r>
              <a:rPr lang="nb-NO" baseline="0" dirty="0" smtClean="0"/>
              <a:t> to be more </a:t>
            </a:r>
            <a:r>
              <a:rPr lang="nb-NO" baseline="0" dirty="0" err="1" smtClean="0"/>
              <a:t>subjectoive</a:t>
            </a:r>
            <a:r>
              <a:rPr lang="nb-NO" baseline="0" dirty="0" smtClean="0"/>
              <a:t>, </a:t>
            </a:r>
            <a:r>
              <a:rPr lang="nb-NO" baseline="0" dirty="0" err="1" smtClean="0"/>
              <a:t>needs</a:t>
            </a:r>
            <a:r>
              <a:rPr lang="nb-NO" baseline="0" dirty="0" smtClean="0"/>
              <a:t> to be more </a:t>
            </a:r>
            <a:r>
              <a:rPr lang="nb-NO" baseline="0" dirty="0" err="1" smtClean="0"/>
              <a:t>reflexive</a:t>
            </a:r>
            <a:r>
              <a:rPr lang="nb-NO" baseline="0" dirty="0" smtClean="0"/>
              <a:t> and not just </a:t>
            </a:r>
            <a:r>
              <a:rPr lang="nb-NO" baseline="0" dirty="0" err="1" smtClean="0"/>
              <a:t>crossing</a:t>
            </a:r>
            <a:r>
              <a:rPr lang="nb-NO" baseline="0" dirty="0" smtClean="0"/>
              <a:t> </a:t>
            </a:r>
            <a:r>
              <a:rPr lang="nb-NO" baseline="0" dirty="0" err="1" smtClean="0"/>
              <a:t>of</a:t>
            </a:r>
            <a:r>
              <a:rPr lang="nb-NO" baseline="0" dirty="0" smtClean="0"/>
              <a:t> </a:t>
            </a:r>
            <a:r>
              <a:rPr lang="nb-NO" baseline="0" dirty="0" err="1" smtClean="0"/>
              <a:t>catagories</a:t>
            </a:r>
            <a:r>
              <a:rPr lang="nb-NO" baseline="0" dirty="0" smtClean="0"/>
              <a:t> or </a:t>
            </a:r>
            <a:r>
              <a:rPr lang="nb-NO" baseline="0" dirty="0" err="1" smtClean="0"/>
              <a:t>filling</a:t>
            </a:r>
            <a:r>
              <a:rPr lang="nb-NO" baseline="0" dirty="0" smtClean="0"/>
              <a:t> in </a:t>
            </a:r>
            <a:r>
              <a:rPr lang="nb-NO" baseline="0" dirty="0" err="1" smtClean="0"/>
              <a:t>numbers</a:t>
            </a:r>
            <a:r>
              <a:rPr lang="nb-NO" baseline="0" dirty="0" smtClean="0"/>
              <a:t>. </a:t>
            </a:r>
            <a:r>
              <a:rPr lang="nb-NO" baseline="0" dirty="0" err="1" smtClean="0"/>
              <a:t>Stimulate</a:t>
            </a:r>
            <a:r>
              <a:rPr lang="nb-NO" baseline="0" dirty="0" smtClean="0"/>
              <a:t> </a:t>
            </a:r>
            <a:r>
              <a:rPr lang="nb-NO" baseline="0" dirty="0" err="1" smtClean="0"/>
              <a:t>further</a:t>
            </a:r>
            <a:r>
              <a:rPr lang="nb-NO" baseline="0" dirty="0" smtClean="0"/>
              <a:t> input from </a:t>
            </a:r>
            <a:r>
              <a:rPr lang="nb-NO" baseline="0" dirty="0" err="1" smtClean="0"/>
              <a:t>the</a:t>
            </a:r>
            <a:r>
              <a:rPr lang="nb-NO" baseline="0" dirty="0" smtClean="0"/>
              <a:t> </a:t>
            </a:r>
            <a:r>
              <a:rPr lang="nb-NO" baseline="0" dirty="0" err="1" smtClean="0"/>
              <a:t>participants</a:t>
            </a:r>
            <a:endParaRPr lang="nb-NO" dirty="0"/>
          </a:p>
        </p:txBody>
      </p:sp>
      <p:sp>
        <p:nvSpPr>
          <p:cNvPr id="4" name="Slide Number Placeholder 3"/>
          <p:cNvSpPr>
            <a:spLocks noGrp="1"/>
          </p:cNvSpPr>
          <p:nvPr>
            <p:ph type="sldNum" sz="quarter" idx="10"/>
          </p:nvPr>
        </p:nvSpPr>
        <p:spPr/>
        <p:txBody>
          <a:bodyPr/>
          <a:lstStyle/>
          <a:p>
            <a:fld id="{E429E4C2-E950-4A69-A9FD-40543143B58C}" type="slidenum">
              <a:rPr lang="nb-NO" smtClean="0"/>
              <a:t>8</a:t>
            </a:fld>
            <a:endParaRPr lang="nb-NO"/>
          </a:p>
        </p:txBody>
      </p:sp>
    </p:spTree>
    <p:extLst>
      <p:ext uri="{BB962C8B-B14F-4D97-AF65-F5344CB8AC3E}">
        <p14:creationId xmlns:p14="http://schemas.microsoft.com/office/powerpoint/2010/main" val="45024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This evaluation criterion should be broken down into five sub-criteria and the exercise evaluated – probably qualitatively – against these.  Supporting evidence for the judgements made should be given.</a:t>
            </a:r>
            <a:endParaRPr lang="nb-NO" sz="1200" kern="1200" dirty="0" smtClean="0">
              <a:solidFill>
                <a:schemeClr val="tx1"/>
              </a:solidFill>
              <a:effectLst/>
              <a:latin typeface="+mn-lt"/>
              <a:ea typeface="+mn-ea"/>
              <a:cs typeface="+mn-cs"/>
            </a:endParaRPr>
          </a:p>
          <a:p>
            <a:endParaRPr lang="nb-NO" dirty="0" smtClean="0"/>
          </a:p>
          <a:p>
            <a:pPr lvl="0"/>
            <a:r>
              <a:rPr lang="en-GB" sz="1200" i="1" kern="1200" dirty="0" smtClean="0">
                <a:solidFill>
                  <a:schemeClr val="tx1"/>
                </a:solidFill>
                <a:effectLst/>
                <a:latin typeface="+mn-lt"/>
                <a:ea typeface="+mn-ea"/>
                <a:cs typeface="+mn-cs"/>
              </a:rPr>
              <a:t>Cost</a:t>
            </a:r>
            <a:r>
              <a:rPr lang="en-GB" sz="1200" kern="1200" dirty="0" smtClean="0">
                <a:solidFill>
                  <a:schemeClr val="tx1"/>
                </a:solidFill>
                <a:effectLst/>
                <a:latin typeface="+mn-lt"/>
                <a:ea typeface="+mn-ea"/>
                <a:cs typeface="+mn-cs"/>
              </a:rPr>
              <a:t>:</a:t>
            </a:r>
            <a:r>
              <a:rPr lang="en-GB" sz="1200"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Were the general costs and use of resources felt to be commensurate with the benefits gained from the process and did all stakeholders agree on this?</a:t>
            </a:r>
            <a:endParaRPr lang="nb-NO" sz="1200" kern="1200" dirty="0" smtClean="0">
              <a:solidFill>
                <a:schemeClr val="tx1"/>
              </a:solidFill>
              <a:effectLst/>
              <a:latin typeface="+mn-lt"/>
              <a:ea typeface="+mn-ea"/>
              <a:cs typeface="+mn-cs"/>
            </a:endParaRPr>
          </a:p>
          <a:p>
            <a:pPr lvl="0"/>
            <a:r>
              <a:rPr lang="en-GB" sz="1200" i="1" kern="1200" dirty="0" smtClean="0">
                <a:solidFill>
                  <a:schemeClr val="tx1"/>
                </a:solidFill>
                <a:effectLst/>
                <a:latin typeface="+mn-lt"/>
                <a:ea typeface="+mn-ea"/>
                <a:cs typeface="+mn-cs"/>
              </a:rPr>
              <a:t>Timescales</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Was the process felt to be conducted in a timely manner relative to the urgency of the issue(s) and did all stakeholders agree on this?  Were stakeholders able to contribute within the available time windows?</a:t>
            </a:r>
            <a:endParaRPr lang="nb-NO"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Frequency</a:t>
            </a:r>
            <a:r>
              <a:rPr lang="en-GB" sz="1200" kern="1200" dirty="0" smtClean="0">
                <a:solidFill>
                  <a:schemeClr val="tx1"/>
                </a:solidFill>
                <a:effectLst/>
                <a:latin typeface="+mn-lt"/>
                <a:ea typeface="+mn-ea"/>
                <a:cs typeface="+mn-cs"/>
              </a:rPr>
              <a:t>:   In the wider process of managing emergency preparedness and recovery, were there concerns for the amount of stakeholder participation required?  Did this process risk stakeholder fatigue?</a:t>
            </a:r>
            <a:endParaRPr lang="nb-NO" dirty="0"/>
          </a:p>
        </p:txBody>
      </p:sp>
      <p:sp>
        <p:nvSpPr>
          <p:cNvPr id="4" name="Slide Number Placeholder 3"/>
          <p:cNvSpPr>
            <a:spLocks noGrp="1"/>
          </p:cNvSpPr>
          <p:nvPr>
            <p:ph type="sldNum" sz="quarter" idx="10"/>
          </p:nvPr>
        </p:nvSpPr>
        <p:spPr/>
        <p:txBody>
          <a:bodyPr/>
          <a:lstStyle/>
          <a:p>
            <a:fld id="{E429E4C2-E950-4A69-A9FD-40543143B58C}" type="slidenum">
              <a:rPr lang="nb-NO" smtClean="0"/>
              <a:t>9</a:t>
            </a:fld>
            <a:endParaRPr lang="nb-NO"/>
          </a:p>
        </p:txBody>
      </p:sp>
    </p:spTree>
    <p:extLst>
      <p:ext uri="{BB962C8B-B14F-4D97-AF65-F5344CB8AC3E}">
        <p14:creationId xmlns:p14="http://schemas.microsoft.com/office/powerpoint/2010/main" val="264556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sz="1200" b="1" u="sng" kern="1200" dirty="0" smtClean="0">
                <a:solidFill>
                  <a:schemeClr val="tx1"/>
                </a:solidFill>
                <a:effectLst/>
                <a:latin typeface="+mn-lt"/>
                <a:ea typeface="+mn-ea"/>
                <a:cs typeface="+mn-cs"/>
              </a:rPr>
              <a:t>Next Steps</a:t>
            </a:r>
            <a:endParaRPr lang="nb-NO"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 foresee the next steps in developing the knowledge base as:</a:t>
            </a:r>
            <a:endParaRPr lang="nb-NO"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Seeking views from across the NERIS community</a:t>
            </a:r>
            <a:endParaRPr lang="nb-NO"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Seeking views from selected experts in the evaluation of participatory processes from outside the ‘nuclear community’.</a:t>
            </a:r>
            <a:endParaRPr lang="nb-NO"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Investigating implications of European data and information protection laws as well as copyright laws for the maintenance of this knowledge base.</a:t>
            </a:r>
            <a:endParaRPr lang="nb-NO"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Beginning the technical specification and costing of the database and web interface systems to manage this knowledge base.</a:t>
            </a:r>
            <a:endParaRPr lang="nb-NO"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Once commissioned we would expect a year’s trial in which members of the NERIS community input </a:t>
            </a:r>
            <a:r>
              <a:rPr lang="en-GB" sz="1200" i="1" kern="1200" dirty="0" smtClean="0">
                <a:solidFill>
                  <a:schemeClr val="tx1"/>
                </a:solidFill>
                <a:effectLst/>
                <a:latin typeface="+mn-lt"/>
                <a:ea typeface="+mn-ea"/>
                <a:cs typeface="+mn-cs"/>
              </a:rPr>
              <a:t>at least one</a:t>
            </a:r>
            <a:r>
              <a:rPr lang="en-GB" sz="1200" kern="1200" dirty="0" smtClean="0">
                <a:solidFill>
                  <a:schemeClr val="tx1"/>
                </a:solidFill>
                <a:effectLst/>
                <a:latin typeface="+mn-lt"/>
                <a:ea typeface="+mn-ea"/>
                <a:cs typeface="+mn-cs"/>
              </a:rPr>
              <a:t> completed exercise and then critically evaluate whether they have been able to express all the issues that they have relating to the exercise, a fair assessment of its outcome and how this outcome related to the design of their process. Members of the community should also begin to enter details of any current exercise and similarly commit to entering future exercises as they occur.  At the same time, a small research team without connection to any of the specific exercises recorded in the knowledge base should monitor and evaluate the process.  As soon as sufficient exercises are entered, this team should also investigate whether elements of good practice are becoming clearer, and also begin documenting these with a view to building a handbook on the design of participatory exercises for contexts and groups of stakeholders that will specifically concern NERIS.</a:t>
            </a:r>
          </a:p>
          <a:p>
            <a:endParaRPr lang="nb-NO"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Finally, please comment on this document and its proposals.  Any comments on any aspect will be very welcome.  It is vital for the success of this initiative that we get the initial specification right.  Comments should be sent to </a:t>
            </a:r>
            <a:r>
              <a:rPr lang="en-GB" sz="1200" u="sng" kern="1200" dirty="0" smtClean="0">
                <a:solidFill>
                  <a:schemeClr val="tx1"/>
                </a:solidFill>
                <a:effectLst/>
                <a:latin typeface="+mn-lt"/>
                <a:ea typeface="+mn-ea"/>
                <a:cs typeface="+mn-cs"/>
                <a:hlinkClick r:id="rId3"/>
              </a:rPr>
              <a:t>g.heriard-dubreuil@mutadis.fr</a:t>
            </a:r>
            <a:r>
              <a:rPr lang="en-GB"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a:t>
            </a:r>
            <a:r>
              <a:rPr lang="en-US" sz="1200" u="sng" kern="1200" dirty="0" smtClean="0">
                <a:solidFill>
                  <a:schemeClr val="tx1"/>
                </a:solidFill>
                <a:effectLst/>
                <a:latin typeface="+mn-lt"/>
                <a:ea typeface="+mn-ea"/>
                <a:cs typeface="+mn-cs"/>
                <a:hlinkClick r:id="rId4"/>
              </a:rPr>
              <a:t>simon.french@mbs.ac.uk</a:t>
            </a:r>
            <a:r>
              <a:rPr lang="en-US" sz="1200" kern="1200" dirty="0" smtClean="0">
                <a:solidFill>
                  <a:schemeClr val="tx1"/>
                </a:solidFill>
                <a:effectLst/>
                <a:latin typeface="+mn-lt"/>
                <a:ea typeface="+mn-ea"/>
                <a:cs typeface="+mn-cs"/>
              </a:rPr>
              <a:t>.  Thank you.</a:t>
            </a:r>
            <a:endParaRPr lang="nb-NO" sz="1200" kern="1200" dirty="0" smtClean="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E429E4C2-E950-4A69-A9FD-40543143B58C}" type="slidenum">
              <a:rPr lang="nb-NO" smtClean="0"/>
              <a:t>10</a:t>
            </a:fld>
            <a:endParaRPr lang="nb-NO"/>
          </a:p>
        </p:txBody>
      </p:sp>
    </p:spTree>
    <p:extLst>
      <p:ext uri="{BB962C8B-B14F-4D97-AF65-F5344CB8AC3E}">
        <p14:creationId xmlns:p14="http://schemas.microsoft.com/office/powerpoint/2010/main" val="914538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777098C3-03F3-4418-AE7E-3914C36A7388}" type="datetimeFigureOut">
              <a:rPr lang="nb-NO" smtClean="0"/>
              <a:t>21.05.2013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1FB3EEC-F255-47F8-8AAD-26CDD5E6A357}" type="slidenum">
              <a:rPr lang="nb-NO" smtClean="0"/>
              <a:t>‹#›</a:t>
            </a:fld>
            <a:endParaRPr lang="nb-NO"/>
          </a:p>
        </p:txBody>
      </p:sp>
    </p:spTree>
    <p:extLst>
      <p:ext uri="{BB962C8B-B14F-4D97-AF65-F5344CB8AC3E}">
        <p14:creationId xmlns:p14="http://schemas.microsoft.com/office/powerpoint/2010/main" val="294887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77098C3-03F3-4418-AE7E-3914C36A7388}" type="datetimeFigureOut">
              <a:rPr lang="nb-NO" smtClean="0"/>
              <a:t>21.05.2013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1FB3EEC-F255-47F8-8AAD-26CDD5E6A357}" type="slidenum">
              <a:rPr lang="nb-NO" smtClean="0"/>
              <a:t>‹#›</a:t>
            </a:fld>
            <a:endParaRPr lang="nb-NO"/>
          </a:p>
        </p:txBody>
      </p:sp>
    </p:spTree>
    <p:extLst>
      <p:ext uri="{BB962C8B-B14F-4D97-AF65-F5344CB8AC3E}">
        <p14:creationId xmlns:p14="http://schemas.microsoft.com/office/powerpoint/2010/main" val="628023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7098C3-03F3-4418-AE7E-3914C36A7388}" type="datetimeFigureOut">
              <a:rPr lang="nb-NO" smtClean="0"/>
              <a:t>21.05.2013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1FB3EEC-F255-47F8-8AAD-26CDD5E6A357}" type="slidenum">
              <a:rPr lang="nb-NO" smtClean="0"/>
              <a:t>‹#›</a:t>
            </a:fld>
            <a:endParaRPr lang="nb-NO"/>
          </a:p>
        </p:txBody>
      </p:sp>
    </p:spTree>
    <p:extLst>
      <p:ext uri="{BB962C8B-B14F-4D97-AF65-F5344CB8AC3E}">
        <p14:creationId xmlns:p14="http://schemas.microsoft.com/office/powerpoint/2010/main" val="3003706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777098C3-03F3-4418-AE7E-3914C36A7388}" type="datetimeFigureOut">
              <a:rPr lang="nb-NO" smtClean="0"/>
              <a:t>21.05.2013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1FB3EEC-F255-47F8-8AAD-26CDD5E6A357}" type="slidenum">
              <a:rPr lang="nb-NO" smtClean="0"/>
              <a:t>‹#›</a:t>
            </a:fld>
            <a:endParaRPr lang="nb-NO"/>
          </a:p>
        </p:txBody>
      </p:sp>
    </p:spTree>
    <p:extLst>
      <p:ext uri="{BB962C8B-B14F-4D97-AF65-F5344CB8AC3E}">
        <p14:creationId xmlns:p14="http://schemas.microsoft.com/office/powerpoint/2010/main" val="18814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777098C3-03F3-4418-AE7E-3914C36A7388}" type="datetimeFigureOut">
              <a:rPr lang="nb-NO" smtClean="0"/>
              <a:t>21.05.2013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51FB3EEC-F255-47F8-8AAD-26CDD5E6A357}" type="slidenum">
              <a:rPr lang="nb-NO" smtClean="0"/>
              <a:t>‹#›</a:t>
            </a:fld>
            <a:endParaRPr lang="nb-NO"/>
          </a:p>
        </p:txBody>
      </p:sp>
    </p:spTree>
    <p:extLst>
      <p:ext uri="{BB962C8B-B14F-4D97-AF65-F5344CB8AC3E}">
        <p14:creationId xmlns:p14="http://schemas.microsoft.com/office/powerpoint/2010/main" val="2035825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777098C3-03F3-4418-AE7E-3914C36A7388}" type="datetimeFigureOut">
              <a:rPr lang="nb-NO" smtClean="0"/>
              <a:t>21.05.2013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51FB3EEC-F255-47F8-8AAD-26CDD5E6A357}" type="slidenum">
              <a:rPr lang="nb-NO" smtClean="0"/>
              <a:t>‹#›</a:t>
            </a:fld>
            <a:endParaRPr lang="nb-NO"/>
          </a:p>
        </p:txBody>
      </p:sp>
    </p:spTree>
    <p:extLst>
      <p:ext uri="{BB962C8B-B14F-4D97-AF65-F5344CB8AC3E}">
        <p14:creationId xmlns:p14="http://schemas.microsoft.com/office/powerpoint/2010/main" val="676905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7098C3-03F3-4418-AE7E-3914C36A7388}" type="datetimeFigureOut">
              <a:rPr lang="nb-NO" smtClean="0"/>
              <a:t>21.05.2013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51FB3EEC-F255-47F8-8AAD-26CDD5E6A357}" type="slidenum">
              <a:rPr lang="nb-NO" smtClean="0"/>
              <a:t>‹#›</a:t>
            </a:fld>
            <a:endParaRPr lang="nb-NO"/>
          </a:p>
        </p:txBody>
      </p:sp>
    </p:spTree>
    <p:extLst>
      <p:ext uri="{BB962C8B-B14F-4D97-AF65-F5344CB8AC3E}">
        <p14:creationId xmlns:p14="http://schemas.microsoft.com/office/powerpoint/2010/main" val="3671040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7098C3-03F3-4418-AE7E-3914C36A7388}" type="datetimeFigureOut">
              <a:rPr lang="nb-NO" smtClean="0"/>
              <a:t>21.05.2013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1FB3EEC-F255-47F8-8AAD-26CDD5E6A357}" type="slidenum">
              <a:rPr lang="nb-NO" smtClean="0"/>
              <a:t>‹#›</a:t>
            </a:fld>
            <a:endParaRPr lang="nb-NO"/>
          </a:p>
        </p:txBody>
      </p:sp>
    </p:spTree>
    <p:extLst>
      <p:ext uri="{BB962C8B-B14F-4D97-AF65-F5344CB8AC3E}">
        <p14:creationId xmlns:p14="http://schemas.microsoft.com/office/powerpoint/2010/main" val="2889801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7098C3-03F3-4418-AE7E-3914C36A7388}" type="datetimeFigureOut">
              <a:rPr lang="nb-NO" smtClean="0"/>
              <a:t>21.05.2013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1FB3EEC-F255-47F8-8AAD-26CDD5E6A357}" type="slidenum">
              <a:rPr lang="nb-NO" smtClean="0"/>
              <a:t>‹#›</a:t>
            </a:fld>
            <a:endParaRPr lang="nb-NO"/>
          </a:p>
        </p:txBody>
      </p:sp>
    </p:spTree>
    <p:extLst>
      <p:ext uri="{BB962C8B-B14F-4D97-AF65-F5344CB8AC3E}">
        <p14:creationId xmlns:p14="http://schemas.microsoft.com/office/powerpoint/2010/main" val="3180472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77098C3-03F3-4418-AE7E-3914C36A7388}" type="datetimeFigureOut">
              <a:rPr lang="nb-NO" smtClean="0"/>
              <a:t>21.05.2013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1FB3EEC-F255-47F8-8AAD-26CDD5E6A357}" type="slidenum">
              <a:rPr lang="nb-NO" smtClean="0"/>
              <a:t>‹#›</a:t>
            </a:fld>
            <a:endParaRPr lang="nb-NO"/>
          </a:p>
        </p:txBody>
      </p:sp>
    </p:spTree>
    <p:extLst>
      <p:ext uri="{BB962C8B-B14F-4D97-AF65-F5344CB8AC3E}">
        <p14:creationId xmlns:p14="http://schemas.microsoft.com/office/powerpoint/2010/main" val="2112903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77098C3-03F3-4418-AE7E-3914C36A7388}" type="datetimeFigureOut">
              <a:rPr lang="nb-NO" smtClean="0"/>
              <a:t>21.05.2013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51FB3EEC-F255-47F8-8AAD-26CDD5E6A357}" type="slidenum">
              <a:rPr lang="nb-NO" smtClean="0"/>
              <a:t>‹#›</a:t>
            </a:fld>
            <a:endParaRPr lang="nb-NO"/>
          </a:p>
        </p:txBody>
      </p:sp>
    </p:spTree>
    <p:extLst>
      <p:ext uri="{BB962C8B-B14F-4D97-AF65-F5344CB8AC3E}">
        <p14:creationId xmlns:p14="http://schemas.microsoft.com/office/powerpoint/2010/main" val="3096989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7098C3-03F3-4418-AE7E-3914C36A7388}" type="datetimeFigureOut">
              <a:rPr lang="nb-NO" smtClean="0"/>
              <a:t>21.05.2013</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FB3EEC-F255-47F8-8AAD-26CDD5E6A357}" type="slidenum">
              <a:rPr lang="nb-NO" smtClean="0"/>
              <a:t>‹#›</a:t>
            </a:fld>
            <a:endParaRPr lang="nb-NO"/>
          </a:p>
        </p:txBody>
      </p:sp>
    </p:spTree>
    <p:extLst>
      <p:ext uri="{BB962C8B-B14F-4D97-AF65-F5344CB8AC3E}">
        <p14:creationId xmlns:p14="http://schemas.microsoft.com/office/powerpoint/2010/main" val="3658265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556792"/>
            <a:ext cx="7772400" cy="1470025"/>
          </a:xfrm>
        </p:spPr>
        <p:txBody>
          <a:bodyPr/>
          <a:lstStyle/>
          <a:p>
            <a:r>
              <a:rPr lang="nb-NO" dirty="0" smtClean="0"/>
              <a:t>WG2 Report: </a:t>
            </a:r>
            <a:r>
              <a:rPr lang="nb-NO" dirty="0" err="1" smtClean="0"/>
              <a:t>Local</a:t>
            </a:r>
            <a:r>
              <a:rPr lang="nb-NO" dirty="0" smtClean="0"/>
              <a:t> </a:t>
            </a:r>
            <a:r>
              <a:rPr lang="nb-NO" dirty="0" err="1" smtClean="0"/>
              <a:t>Engagement</a:t>
            </a:r>
            <a:r>
              <a:rPr lang="nb-NO" dirty="0" smtClean="0"/>
              <a:t/>
            </a:r>
            <a:br>
              <a:rPr lang="nb-NO" dirty="0" smtClean="0"/>
            </a:br>
            <a:r>
              <a:rPr lang="nb-NO" dirty="0" smtClean="0"/>
              <a:t>Deborah Oughton</a:t>
            </a:r>
            <a:endParaRPr lang="nb-NO" dirty="0"/>
          </a:p>
        </p:txBody>
      </p:sp>
      <p:sp>
        <p:nvSpPr>
          <p:cNvPr id="3" name="Subtitle 2"/>
          <p:cNvSpPr>
            <a:spLocks noGrp="1"/>
          </p:cNvSpPr>
          <p:nvPr>
            <p:ph type="subTitle" idx="1"/>
          </p:nvPr>
        </p:nvSpPr>
        <p:spPr/>
        <p:txBody>
          <a:bodyPr/>
          <a:lstStyle/>
          <a:p>
            <a:r>
              <a:rPr lang="nb-NO" dirty="0" smtClean="0"/>
              <a:t>NERIS Platform GA</a:t>
            </a:r>
          </a:p>
          <a:p>
            <a:r>
              <a:rPr lang="nb-NO" dirty="0" smtClean="0"/>
              <a:t>Madrid 21st May 2013</a:t>
            </a:r>
            <a:endParaRPr lang="nb-NO" dirty="0"/>
          </a:p>
        </p:txBody>
      </p:sp>
    </p:spTree>
    <p:extLst>
      <p:ext uri="{BB962C8B-B14F-4D97-AF65-F5344CB8AC3E}">
        <p14:creationId xmlns:p14="http://schemas.microsoft.com/office/powerpoint/2010/main" val="1090730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fontScale="90000"/>
          </a:bodyPr>
          <a:lstStyle/>
          <a:p>
            <a:r>
              <a:rPr lang="nb-NO" dirty="0" smtClean="0"/>
              <a:t>WG2 Workshop Oslo, November 2012</a:t>
            </a:r>
            <a:endParaRPr lang="nb-NO"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81909"/>
            <a:ext cx="9144000" cy="4091307"/>
          </a:xfrm>
          <a:prstGeom prst="rect">
            <a:avLst/>
          </a:prstGeom>
        </p:spPr>
      </p:pic>
      <p:sp>
        <p:nvSpPr>
          <p:cNvPr id="5" name="TextBox 4"/>
          <p:cNvSpPr txBox="1"/>
          <p:nvPr/>
        </p:nvSpPr>
        <p:spPr>
          <a:xfrm>
            <a:off x="6732240" y="6237312"/>
            <a:ext cx="1863267" cy="369332"/>
          </a:xfrm>
          <a:prstGeom prst="rect">
            <a:avLst/>
          </a:prstGeom>
          <a:noFill/>
        </p:spPr>
        <p:txBody>
          <a:bodyPr wrap="none" rtlCol="0">
            <a:spAutoFit/>
          </a:bodyPr>
          <a:lstStyle/>
          <a:p>
            <a:r>
              <a:rPr lang="nb-NO" dirty="0" smtClean="0"/>
              <a:t>www.eu-neris.net</a:t>
            </a:r>
            <a:endParaRPr lang="nb-NO" dirty="0"/>
          </a:p>
        </p:txBody>
      </p:sp>
    </p:spTree>
    <p:extLst>
      <p:ext uri="{BB962C8B-B14F-4D97-AF65-F5344CB8AC3E}">
        <p14:creationId xmlns:p14="http://schemas.microsoft.com/office/powerpoint/2010/main" val="1737116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384"/>
            <a:ext cx="8229600" cy="1143000"/>
          </a:xfrm>
        </p:spPr>
        <p:txBody>
          <a:bodyPr/>
          <a:lstStyle/>
          <a:p>
            <a:r>
              <a:rPr lang="nb-NO" dirty="0" smtClean="0"/>
              <a:t>WG2 Workshop Oslo</a:t>
            </a:r>
            <a:endParaRPr lang="nb-NO" dirty="0"/>
          </a:p>
        </p:txBody>
      </p:sp>
      <p:sp>
        <p:nvSpPr>
          <p:cNvPr id="3" name="Content Placeholder 2"/>
          <p:cNvSpPr>
            <a:spLocks noGrp="1"/>
          </p:cNvSpPr>
          <p:nvPr>
            <p:ph idx="1"/>
          </p:nvPr>
        </p:nvSpPr>
        <p:spPr>
          <a:xfrm>
            <a:off x="457200" y="1196752"/>
            <a:ext cx="8579296" cy="4525963"/>
          </a:xfrm>
        </p:spPr>
        <p:txBody>
          <a:bodyPr/>
          <a:lstStyle/>
          <a:p>
            <a:pPr lvl="0"/>
            <a:r>
              <a:rPr lang="nb-NO" dirty="0" smtClean="0"/>
              <a:t>29 </a:t>
            </a:r>
            <a:r>
              <a:rPr lang="nb-NO" dirty="0" err="1" smtClean="0"/>
              <a:t>participants</a:t>
            </a:r>
            <a:r>
              <a:rPr lang="nb-NO" dirty="0" smtClean="0"/>
              <a:t> (ca. half «</a:t>
            </a:r>
            <a:r>
              <a:rPr lang="nb-NO" dirty="0" err="1" smtClean="0"/>
              <a:t>external</a:t>
            </a:r>
            <a:r>
              <a:rPr lang="nb-NO" dirty="0" smtClean="0"/>
              <a:t>» to </a:t>
            </a:r>
            <a:r>
              <a:rPr lang="nb-NO" dirty="0" err="1" smtClean="0"/>
              <a:t>the</a:t>
            </a:r>
            <a:r>
              <a:rPr lang="nb-NO" dirty="0" smtClean="0"/>
              <a:t> NERIS-TP </a:t>
            </a:r>
            <a:r>
              <a:rPr lang="nb-NO" dirty="0" err="1" smtClean="0"/>
              <a:t>project</a:t>
            </a:r>
            <a:r>
              <a:rPr lang="nb-NO" dirty="0" smtClean="0"/>
              <a:t>)</a:t>
            </a:r>
          </a:p>
          <a:p>
            <a:pPr lvl="0"/>
            <a:r>
              <a:rPr lang="nb-NO" dirty="0" smtClean="0"/>
              <a:t>Sessions </a:t>
            </a:r>
            <a:r>
              <a:rPr lang="nb-NO" dirty="0" err="1" smtClean="0"/>
              <a:t>on</a:t>
            </a:r>
            <a:r>
              <a:rPr lang="nb-NO" dirty="0" smtClean="0"/>
              <a:t>:</a:t>
            </a:r>
          </a:p>
          <a:p>
            <a:pPr lvl="1"/>
            <a:r>
              <a:rPr lang="en-US" dirty="0"/>
              <a:t>European national stakeholder experience</a:t>
            </a:r>
            <a:endParaRPr lang="nb-NO" sz="2400" dirty="0"/>
          </a:p>
          <a:p>
            <a:pPr lvl="1"/>
            <a:r>
              <a:rPr lang="en-US" dirty="0"/>
              <a:t>Fukushima experience – local stakeholder participation</a:t>
            </a:r>
            <a:endParaRPr lang="nb-NO" sz="2400" dirty="0"/>
          </a:p>
          <a:p>
            <a:pPr lvl="1"/>
            <a:r>
              <a:rPr lang="en-US" dirty="0" smtClean="0"/>
              <a:t>Database </a:t>
            </a:r>
            <a:r>
              <a:rPr lang="en-US" dirty="0"/>
              <a:t>of stakeholder </a:t>
            </a:r>
            <a:r>
              <a:rPr lang="en-US" dirty="0" smtClean="0"/>
              <a:t>participation </a:t>
            </a:r>
            <a:endParaRPr lang="nb-NO" sz="2400" dirty="0"/>
          </a:p>
          <a:p>
            <a:endParaRPr lang="nb-NO"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29200"/>
            <a:ext cx="9144000" cy="1488380"/>
          </a:xfrm>
          <a:prstGeom prst="rect">
            <a:avLst/>
          </a:prstGeom>
        </p:spPr>
      </p:pic>
    </p:spTree>
    <p:extLst>
      <p:ext uri="{BB962C8B-B14F-4D97-AF65-F5344CB8AC3E}">
        <p14:creationId xmlns:p14="http://schemas.microsoft.com/office/powerpoint/2010/main" val="1744935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nb-NO" dirty="0" smtClean="0"/>
              <a:t>Stakeholder Knowledge Database</a:t>
            </a:r>
            <a:endParaRPr lang="nb-NO"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1495325"/>
            <a:ext cx="6878486" cy="4525963"/>
          </a:xfrm>
        </p:spPr>
      </p:pic>
    </p:spTree>
    <p:extLst>
      <p:ext uri="{BB962C8B-B14F-4D97-AF65-F5344CB8AC3E}">
        <p14:creationId xmlns:p14="http://schemas.microsoft.com/office/powerpoint/2010/main" val="2837501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Breakout</a:t>
            </a:r>
            <a:r>
              <a:rPr lang="nb-NO" dirty="0" smtClean="0"/>
              <a:t> </a:t>
            </a:r>
            <a:r>
              <a:rPr lang="nb-NO" dirty="0" err="1" smtClean="0"/>
              <a:t>discussions</a:t>
            </a:r>
            <a:endParaRPr lang="nb-NO" dirty="0"/>
          </a:p>
        </p:txBody>
      </p:sp>
      <p:sp>
        <p:nvSpPr>
          <p:cNvPr id="3" name="Content Placeholder 2"/>
          <p:cNvSpPr>
            <a:spLocks noGrp="1"/>
          </p:cNvSpPr>
          <p:nvPr>
            <p:ph idx="1"/>
          </p:nvPr>
        </p:nvSpPr>
        <p:spPr>
          <a:xfrm>
            <a:off x="457200" y="1600200"/>
            <a:ext cx="8229600" cy="4997152"/>
          </a:xfrm>
        </p:spPr>
        <p:txBody>
          <a:bodyPr>
            <a:normAutofit fontScale="92500" lnSpcReduction="10000"/>
          </a:bodyPr>
          <a:lstStyle/>
          <a:p>
            <a:r>
              <a:rPr lang="en-US" dirty="0" err="1" smtClean="0"/>
              <a:t>i</a:t>
            </a:r>
            <a:r>
              <a:rPr lang="en-US" dirty="0"/>
              <a:t>) Why and how to preserve the knowledge base of stakeholder engagement</a:t>
            </a:r>
            <a:r>
              <a:rPr lang="en-US" dirty="0" smtClean="0"/>
              <a:t>;</a:t>
            </a:r>
          </a:p>
          <a:p>
            <a:r>
              <a:rPr lang="en-US" dirty="0" smtClean="0"/>
              <a:t>ii</a:t>
            </a:r>
            <a:r>
              <a:rPr lang="en-US" dirty="0"/>
              <a:t>) What elements need to be shared? What is meaningful? What is useful?  </a:t>
            </a:r>
            <a:endParaRPr lang="en-US" dirty="0" smtClean="0"/>
          </a:p>
          <a:p>
            <a:r>
              <a:rPr lang="en-US" dirty="0" smtClean="0"/>
              <a:t>iii</a:t>
            </a:r>
            <a:r>
              <a:rPr lang="en-US" dirty="0"/>
              <a:t>) What is the goal; and </a:t>
            </a:r>
            <a:endParaRPr lang="en-US" dirty="0" smtClean="0"/>
          </a:p>
          <a:p>
            <a:r>
              <a:rPr lang="en-US" dirty="0" smtClean="0"/>
              <a:t>iv</a:t>
            </a:r>
            <a:r>
              <a:rPr lang="en-US" dirty="0"/>
              <a:t>) Who is the audience? </a:t>
            </a:r>
            <a:endParaRPr lang="en-US" dirty="0" smtClean="0"/>
          </a:p>
          <a:p>
            <a:endParaRPr lang="en-US" dirty="0"/>
          </a:p>
          <a:p>
            <a:r>
              <a:rPr lang="en-US" dirty="0" smtClean="0"/>
              <a:t>All </a:t>
            </a:r>
            <a:r>
              <a:rPr lang="en-US" dirty="0"/>
              <a:t>groups supported the initiative and there was a consensus on the need to get started, and to provide a template and examples. </a:t>
            </a:r>
            <a:endParaRPr lang="nb-NO" dirty="0"/>
          </a:p>
        </p:txBody>
      </p:sp>
    </p:spTree>
    <p:extLst>
      <p:ext uri="{BB962C8B-B14F-4D97-AF65-F5344CB8AC3E}">
        <p14:creationId xmlns:p14="http://schemas.microsoft.com/office/powerpoint/2010/main" val="1371826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nb-NO" dirty="0" smtClean="0"/>
              <a:t>Database </a:t>
            </a:r>
            <a:r>
              <a:rPr lang="nb-NO" dirty="0" err="1" smtClean="0"/>
              <a:t>Compostition</a:t>
            </a:r>
            <a:endParaRPr lang="nb-NO" dirty="0"/>
          </a:p>
        </p:txBody>
      </p:sp>
      <p:sp>
        <p:nvSpPr>
          <p:cNvPr id="3" name="Content Placeholder 2"/>
          <p:cNvSpPr>
            <a:spLocks noGrp="1"/>
          </p:cNvSpPr>
          <p:nvPr>
            <p:ph idx="1"/>
          </p:nvPr>
        </p:nvSpPr>
        <p:spPr>
          <a:xfrm>
            <a:off x="395536" y="1052736"/>
            <a:ext cx="8229600" cy="4525963"/>
          </a:xfrm>
        </p:spPr>
        <p:txBody>
          <a:bodyPr/>
          <a:lstStyle/>
          <a:p>
            <a:pPr lvl="0"/>
            <a:r>
              <a:rPr lang="en-GB" dirty="0" smtClean="0"/>
              <a:t>Basic </a:t>
            </a:r>
            <a:r>
              <a:rPr lang="en-GB" dirty="0"/>
              <a:t>factual </a:t>
            </a:r>
            <a:r>
              <a:rPr lang="en-GB" dirty="0" smtClean="0"/>
              <a:t>information </a:t>
            </a:r>
            <a:endParaRPr lang="nb-NO" dirty="0"/>
          </a:p>
          <a:p>
            <a:pPr lvl="0"/>
            <a:r>
              <a:rPr lang="en-GB" dirty="0"/>
              <a:t>More general </a:t>
            </a:r>
            <a:r>
              <a:rPr lang="en-GB" dirty="0" smtClean="0"/>
              <a:t>description</a:t>
            </a:r>
            <a:endParaRPr lang="nb-NO" dirty="0"/>
          </a:p>
          <a:p>
            <a:pPr lvl="0"/>
            <a:r>
              <a:rPr lang="en-GB" dirty="0"/>
              <a:t>Evaluation according to several </a:t>
            </a:r>
            <a:r>
              <a:rPr lang="en-GB" dirty="0" smtClean="0"/>
              <a:t>criteria</a:t>
            </a:r>
            <a:endParaRPr lang="nb-NO" dirty="0"/>
          </a:p>
          <a:p>
            <a:pPr lvl="0"/>
            <a:r>
              <a:rPr lang="en-GB" dirty="0"/>
              <a:t>Other relevant documents and material uploaded as files.</a:t>
            </a:r>
            <a:endParaRPr lang="nb-NO" dirty="0"/>
          </a:p>
          <a:p>
            <a:endParaRPr lang="nb-NO"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3827432"/>
            <a:ext cx="7954486" cy="3057952"/>
          </a:xfrm>
          <a:prstGeom prst="rect">
            <a:avLst/>
          </a:prstGeom>
        </p:spPr>
      </p:pic>
    </p:spTree>
    <p:extLst>
      <p:ext uri="{BB962C8B-B14F-4D97-AF65-F5344CB8AC3E}">
        <p14:creationId xmlns:p14="http://schemas.microsoft.com/office/powerpoint/2010/main" val="2154201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Factual</a:t>
            </a:r>
            <a:r>
              <a:rPr lang="nb-NO" dirty="0" smtClean="0"/>
              <a:t> Information</a:t>
            </a:r>
            <a:endParaRPr lang="nb-NO" dirty="0"/>
          </a:p>
        </p:txBody>
      </p:sp>
      <p:sp>
        <p:nvSpPr>
          <p:cNvPr id="3" name="Content Placeholder 2"/>
          <p:cNvSpPr>
            <a:spLocks noGrp="1"/>
          </p:cNvSpPr>
          <p:nvPr>
            <p:ph idx="1"/>
          </p:nvPr>
        </p:nvSpPr>
        <p:spPr>
          <a:xfrm>
            <a:off x="457200" y="1600200"/>
            <a:ext cx="8229600" cy="4997152"/>
          </a:xfrm>
        </p:spPr>
        <p:txBody>
          <a:bodyPr>
            <a:normAutofit/>
          </a:bodyPr>
          <a:lstStyle/>
          <a:p>
            <a:r>
              <a:rPr lang="en-US" dirty="0" smtClean="0"/>
              <a:t>Topic</a:t>
            </a:r>
          </a:p>
          <a:p>
            <a:r>
              <a:rPr lang="en-US" dirty="0" smtClean="0"/>
              <a:t>Who, how many, how, where…</a:t>
            </a:r>
          </a:p>
          <a:p>
            <a:r>
              <a:rPr lang="en-US" dirty="0" smtClean="0"/>
              <a:t>Participation instruments and/or approaches</a:t>
            </a:r>
          </a:p>
          <a:p>
            <a:r>
              <a:rPr lang="en-US" dirty="0" err="1" smtClean="0"/>
              <a:t>Facilites</a:t>
            </a:r>
            <a:r>
              <a:rPr lang="en-US" dirty="0" smtClean="0"/>
              <a:t> used</a:t>
            </a:r>
          </a:p>
          <a:p>
            <a:r>
              <a:rPr lang="en-US" dirty="0" smtClean="0"/>
              <a:t>Chronology and dates of exercise</a:t>
            </a:r>
          </a:p>
          <a:p>
            <a:r>
              <a:rPr lang="en-US" dirty="0" smtClean="0"/>
              <a:t>Costs, staff, resources, …</a:t>
            </a:r>
          </a:p>
        </p:txBody>
      </p:sp>
    </p:spTree>
    <p:extLst>
      <p:ext uri="{BB962C8B-B14F-4D97-AF65-F5344CB8AC3E}">
        <p14:creationId xmlns:p14="http://schemas.microsoft.com/office/powerpoint/2010/main" val="674823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General </a:t>
            </a:r>
            <a:r>
              <a:rPr lang="nb-NO" dirty="0" err="1" smtClean="0"/>
              <a:t>description</a:t>
            </a:r>
            <a:endParaRPr lang="nb-NO" dirty="0"/>
          </a:p>
        </p:txBody>
      </p:sp>
      <p:sp>
        <p:nvSpPr>
          <p:cNvPr id="3" name="Content Placeholder 2"/>
          <p:cNvSpPr>
            <a:spLocks noGrp="1"/>
          </p:cNvSpPr>
          <p:nvPr>
            <p:ph idx="1"/>
          </p:nvPr>
        </p:nvSpPr>
        <p:spPr>
          <a:xfrm>
            <a:off x="457200" y="1600200"/>
            <a:ext cx="8229600" cy="4997152"/>
          </a:xfrm>
        </p:spPr>
        <p:txBody>
          <a:bodyPr>
            <a:normAutofit fontScale="92500"/>
          </a:bodyPr>
          <a:lstStyle/>
          <a:p>
            <a:r>
              <a:rPr lang="en-US" dirty="0" smtClean="0"/>
              <a:t>Context: </a:t>
            </a:r>
            <a:r>
              <a:rPr lang="en-GB" dirty="0" smtClean="0"/>
              <a:t>geographical</a:t>
            </a:r>
            <a:r>
              <a:rPr lang="en-GB" dirty="0"/>
              <a:t>, technical, economic, political and social contexts, political governance structures; main players and stakeholders; </a:t>
            </a:r>
            <a:r>
              <a:rPr lang="en-GB" dirty="0" smtClean="0"/>
              <a:t>…</a:t>
            </a:r>
            <a:endParaRPr lang="en-US" dirty="0" smtClean="0"/>
          </a:p>
          <a:p>
            <a:r>
              <a:rPr lang="en-US" dirty="0" smtClean="0"/>
              <a:t>Aims and deliverables</a:t>
            </a:r>
          </a:p>
          <a:p>
            <a:r>
              <a:rPr lang="en-US" dirty="0" smtClean="0"/>
              <a:t>Process: how was the process decided upon, and why</a:t>
            </a:r>
          </a:p>
          <a:p>
            <a:r>
              <a:rPr lang="en-US" dirty="0" smtClean="0"/>
              <a:t>Outcomes (factual rather than evaluative): </a:t>
            </a:r>
            <a:r>
              <a:rPr lang="en-GB" dirty="0" smtClean="0"/>
              <a:t>Where </a:t>
            </a:r>
            <a:r>
              <a:rPr lang="en-GB" dirty="0"/>
              <a:t>the results of the exercise were sent and what happened subsequently.  Who, in fact, took part: not just who was invited</a:t>
            </a:r>
            <a:r>
              <a:rPr lang="en-GB" dirty="0" smtClean="0"/>
              <a:t>., … </a:t>
            </a:r>
            <a:endParaRPr lang="en-US" dirty="0" smtClean="0"/>
          </a:p>
        </p:txBody>
      </p:sp>
    </p:spTree>
    <p:extLst>
      <p:ext uri="{BB962C8B-B14F-4D97-AF65-F5344CB8AC3E}">
        <p14:creationId xmlns:p14="http://schemas.microsoft.com/office/powerpoint/2010/main" val="674823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smtClean="0"/>
              <a:t>Evaluation </a:t>
            </a:r>
            <a:r>
              <a:rPr lang="nb-NO" dirty="0" err="1" smtClean="0"/>
              <a:t>Criteria</a:t>
            </a:r>
            <a:endParaRPr lang="nb-NO" dirty="0"/>
          </a:p>
        </p:txBody>
      </p:sp>
      <p:sp>
        <p:nvSpPr>
          <p:cNvPr id="3" name="Content Placeholder 2"/>
          <p:cNvSpPr>
            <a:spLocks noGrp="1"/>
          </p:cNvSpPr>
          <p:nvPr>
            <p:ph idx="1"/>
          </p:nvPr>
        </p:nvSpPr>
        <p:spPr>
          <a:xfrm>
            <a:off x="251520" y="1412776"/>
            <a:ext cx="8748464" cy="4997152"/>
          </a:xfrm>
        </p:spPr>
        <p:txBody>
          <a:bodyPr>
            <a:normAutofit/>
          </a:bodyPr>
          <a:lstStyle/>
          <a:p>
            <a:pPr lvl="0"/>
            <a:r>
              <a:rPr lang="en-GB" dirty="0" smtClean="0"/>
              <a:t>Information sharing: e.g., channels of communication, has </a:t>
            </a:r>
            <a:r>
              <a:rPr lang="en-GB" dirty="0"/>
              <a:t>it been one or two-way and, if two-way, a genuine dialogue?</a:t>
            </a:r>
            <a:endParaRPr lang="nb-NO" dirty="0"/>
          </a:p>
          <a:p>
            <a:r>
              <a:rPr lang="en-US" dirty="0" smtClean="0"/>
              <a:t>Democratic Ideals: e.g. transparency, accountability, representativeness</a:t>
            </a:r>
          </a:p>
          <a:p>
            <a:r>
              <a:rPr lang="en-US" dirty="0" smtClean="0"/>
              <a:t>Community cohesion: e.g., trust building, stakeholder and/or political acceptability</a:t>
            </a:r>
          </a:p>
          <a:p>
            <a:r>
              <a:rPr lang="en-US" dirty="0" smtClean="0"/>
              <a:t>Practicability: costs, timescale, frequency</a:t>
            </a:r>
          </a:p>
          <a:p>
            <a:r>
              <a:rPr lang="en-US" dirty="0" smtClean="0"/>
              <a:t>Decision quality: framing, structure</a:t>
            </a:r>
          </a:p>
        </p:txBody>
      </p:sp>
    </p:spTree>
    <p:extLst>
      <p:ext uri="{BB962C8B-B14F-4D97-AF65-F5344CB8AC3E}">
        <p14:creationId xmlns:p14="http://schemas.microsoft.com/office/powerpoint/2010/main" val="674823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nb-NO" dirty="0" err="1" smtClean="0"/>
              <a:t>Next</a:t>
            </a:r>
            <a:r>
              <a:rPr lang="nb-NO" dirty="0" smtClean="0"/>
              <a:t> </a:t>
            </a:r>
            <a:r>
              <a:rPr lang="nb-NO" dirty="0" err="1" smtClean="0"/>
              <a:t>steps</a:t>
            </a:r>
            <a:endParaRPr lang="nb-NO" dirty="0"/>
          </a:p>
        </p:txBody>
      </p:sp>
      <p:sp>
        <p:nvSpPr>
          <p:cNvPr id="3" name="Content Placeholder 2"/>
          <p:cNvSpPr>
            <a:spLocks noGrp="1"/>
          </p:cNvSpPr>
          <p:nvPr>
            <p:ph idx="1"/>
          </p:nvPr>
        </p:nvSpPr>
        <p:spPr>
          <a:xfrm>
            <a:off x="395536" y="1412776"/>
            <a:ext cx="8435280" cy="4925144"/>
          </a:xfrm>
        </p:spPr>
        <p:txBody>
          <a:bodyPr>
            <a:normAutofit lnSpcReduction="10000"/>
          </a:bodyPr>
          <a:lstStyle/>
          <a:p>
            <a:r>
              <a:rPr lang="en-US" dirty="0" err="1" smtClean="0"/>
              <a:t>Finalise</a:t>
            </a:r>
            <a:r>
              <a:rPr lang="en-US" dirty="0" smtClean="0"/>
              <a:t> the template and populate with examples</a:t>
            </a:r>
          </a:p>
          <a:p>
            <a:pPr lvl="1"/>
            <a:r>
              <a:rPr lang="en-US" dirty="0" smtClean="0"/>
              <a:t>Comments on document on NERIS webpage</a:t>
            </a:r>
          </a:p>
          <a:p>
            <a:pPr lvl="1"/>
            <a:r>
              <a:rPr lang="en-US" dirty="0" smtClean="0"/>
              <a:t>Working meeting in Manchester September 2013</a:t>
            </a:r>
          </a:p>
          <a:p>
            <a:pPr lvl="1"/>
            <a:r>
              <a:rPr lang="en-US" dirty="0" smtClean="0"/>
              <a:t>Review by experts “outside” the radiation protection community </a:t>
            </a:r>
          </a:p>
          <a:p>
            <a:pPr lvl="1"/>
            <a:r>
              <a:rPr lang="en-US" dirty="0" smtClean="0"/>
              <a:t>Technical issues and legal issues: web-based database; IT regulation</a:t>
            </a:r>
          </a:p>
          <a:p>
            <a:r>
              <a:rPr lang="en-US" dirty="0" smtClean="0"/>
              <a:t>Presentation of the knowledge database at the NERIS Workshop in Oslo, 2014.  </a:t>
            </a:r>
            <a:endParaRPr lang="nb-NO" dirty="0" smtClean="0"/>
          </a:p>
          <a:p>
            <a:endParaRPr lang="nb-NO" dirty="0"/>
          </a:p>
        </p:txBody>
      </p:sp>
    </p:spTree>
    <p:extLst>
      <p:ext uri="{BB962C8B-B14F-4D97-AF65-F5344CB8AC3E}">
        <p14:creationId xmlns:p14="http://schemas.microsoft.com/office/powerpoint/2010/main" val="39303734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1241</Words>
  <Application>Microsoft Office PowerPoint</Application>
  <PresentationFormat>On-screen Show (4:3)</PresentationFormat>
  <Paragraphs>79</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WG2 Report: Local Engagement Deborah Oughton</vt:lpstr>
      <vt:lpstr>WG2 Workshop Oslo, November 2012</vt:lpstr>
      <vt:lpstr>WG2 Workshop Oslo</vt:lpstr>
      <vt:lpstr>Stakeholder Knowledge Database</vt:lpstr>
      <vt:lpstr>Breakout discussions</vt:lpstr>
      <vt:lpstr>Database Compostition</vt:lpstr>
      <vt:lpstr>Factual Information</vt:lpstr>
      <vt:lpstr>General description</vt:lpstr>
      <vt:lpstr>Evaluation Criteria</vt:lpstr>
      <vt:lpstr>Next steps</vt:lpstr>
    </vt:vector>
  </TitlesOfParts>
  <Company>UMB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WG2 Report: Local Engagement Deborah Oughton</dc:title>
  <dc:creator>Deborah H Oughton</dc:creator>
  <cp:lastModifiedBy>Deborah H Oughton</cp:lastModifiedBy>
  <cp:revision>7</cp:revision>
  <dcterms:created xsi:type="dcterms:W3CDTF">2013-05-21T05:15:57Z</dcterms:created>
  <dcterms:modified xsi:type="dcterms:W3CDTF">2013-05-21T12:06:24Z</dcterms:modified>
</cp:coreProperties>
</file>