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50" r:id="rId1"/>
  </p:sldMasterIdLst>
  <p:notesMasterIdLst>
    <p:notesMasterId r:id="rId11"/>
  </p:notesMasterIdLst>
  <p:handoutMasterIdLst>
    <p:handoutMasterId r:id="rId12"/>
  </p:handoutMasterIdLst>
  <p:sldIdLst>
    <p:sldId id="325" r:id="rId2"/>
    <p:sldId id="326" r:id="rId3"/>
    <p:sldId id="327" r:id="rId4"/>
    <p:sldId id="330" r:id="rId5"/>
    <p:sldId id="331" r:id="rId6"/>
    <p:sldId id="332" r:id="rId7"/>
    <p:sldId id="333" r:id="rId8"/>
    <p:sldId id="334" r:id="rId9"/>
    <p:sldId id="329" r:id="rId10"/>
  </p:sldIdLst>
  <p:sldSz cx="9144000" cy="6858000" type="screen4x3"/>
  <p:notesSz cx="9926638" cy="6797675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7DC3"/>
    <a:srgbClr val="5C81CE"/>
    <a:srgbClr val="FFFFFF"/>
    <a:srgbClr val="9578F2"/>
    <a:srgbClr val="00FFCC"/>
    <a:srgbClr val="F9FDDB"/>
    <a:srgbClr val="CCFF99"/>
    <a:srgbClr val="FFCC00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49" autoAdjust="0"/>
    <p:restoredTop sz="93094" autoAdjust="0"/>
  </p:normalViewPr>
  <p:slideViewPr>
    <p:cSldViewPr snapToGrid="0">
      <p:cViewPr>
        <p:scale>
          <a:sx n="90" d="100"/>
          <a:sy n="90" d="100"/>
        </p:scale>
        <p:origin x="-153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586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-1914" y="-102"/>
      </p:cViewPr>
      <p:guideLst>
        <p:guide orient="horz" pos="2141"/>
        <p:guide pos="312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273050" y="6465888"/>
            <a:ext cx="1841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95" tIns="45747" rIns="91495" bIns="45747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en-GB" sz="1400" smtClean="0">
              <a:latin typeface="Arial" charset="0"/>
            </a:endParaRP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0" y="6378575"/>
            <a:ext cx="9926638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95" tIns="45747" rIns="91495" bIns="45747">
            <a:spAutoFit/>
          </a:bodyPr>
          <a:lstStyle>
            <a:lvl1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GB" sz="800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Copyright © 2012 - SCK•CEN - </a:t>
            </a:r>
            <a:r>
              <a:rPr lang="en-US" sz="8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This presentation contains preliminary data for dedicated use ONLY and may not be cited without the explicit permission of the author.</a:t>
            </a:r>
            <a:r>
              <a:rPr lang="nl-NL" sz="800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endParaRPr lang="en-US" sz="800" dirty="0" smtClean="0">
              <a:solidFill>
                <a:srgbClr val="000000"/>
              </a:solidFill>
              <a:latin typeface="Arial" charset="0"/>
              <a:ea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059663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7150" y="3249613"/>
            <a:ext cx="727075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26" tIns="45157" rIns="91926" bIns="45157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GB" noProof="0" smtClean="0"/>
          </a:p>
        </p:txBody>
      </p:sp>
      <p:sp>
        <p:nvSpPr>
          <p:cNvPr id="16387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75013" y="517525"/>
            <a:ext cx="3378200" cy="25336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0" y="6477000"/>
            <a:ext cx="9926638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95" tIns="45747" rIns="91495" bIns="45747">
            <a:spAutoFit/>
          </a:bodyPr>
          <a:lstStyle>
            <a:lvl1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GB" sz="800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Copyright © 2012 - SCK•CEN - </a:t>
            </a:r>
            <a:r>
              <a:rPr lang="en-US" sz="800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This presentation contains preliminary data for dedicated use ONLY and may not be cited without the explicit permission of the author.</a:t>
            </a:r>
            <a:r>
              <a:rPr lang="nl-NL" sz="800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endParaRPr lang="en-US" sz="800" dirty="0" smtClean="0">
              <a:solidFill>
                <a:srgbClr val="000000"/>
              </a:solidFill>
              <a:latin typeface="Arial" charset="0"/>
              <a:ea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89635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762000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1430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6002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0574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3131" y="2130425"/>
            <a:ext cx="8562643" cy="1470025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nl-B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1257" y="3886200"/>
            <a:ext cx="8584792" cy="17526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nl-BE" dirty="0"/>
          </a:p>
        </p:txBody>
      </p:sp>
      <p:sp>
        <p:nvSpPr>
          <p:cNvPr id="9" name="Date Placeholder 1"/>
          <p:cNvSpPr>
            <a:spLocks noGrp="1"/>
          </p:cNvSpPr>
          <p:nvPr>
            <p:ph type="dt" sz="half" idx="2"/>
          </p:nvPr>
        </p:nvSpPr>
        <p:spPr>
          <a:xfrm>
            <a:off x="7759647" y="35625"/>
            <a:ext cx="1235055" cy="258854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2">
                    <a:lumMod val="50000"/>
                    <a:lumOff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1B492441-0EAF-483D-8500-C54EB8F6570A}" type="datetime1">
              <a:rPr lang="nl-BE" smtClean="0"/>
              <a:pPr>
                <a:defRPr/>
              </a:pPr>
              <a:t>2013-05-21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7938689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634" y="541338"/>
            <a:ext cx="8548729" cy="7143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883" y="1455717"/>
            <a:ext cx="8542317" cy="4784725"/>
          </a:xfrm>
        </p:spPr>
        <p:txBody>
          <a:bodyPr/>
          <a:lstStyle>
            <a:lvl1pPr>
              <a:defRPr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defRPr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>
              <a:defRPr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>
              <a:defRPr sz="1600"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>
              <a:defRPr sz="1600"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 dirty="0"/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2"/>
          </p:nvPr>
        </p:nvSpPr>
        <p:spPr>
          <a:xfrm>
            <a:off x="7759647" y="35625"/>
            <a:ext cx="1235055" cy="258854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2">
                    <a:lumMod val="50000"/>
                    <a:lumOff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1B492441-0EAF-483D-8500-C54EB8F6570A}" type="datetime1">
              <a:rPr lang="nl-BE" smtClean="0"/>
              <a:pPr>
                <a:defRPr/>
              </a:pPr>
              <a:t>2013-05-21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0918036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9392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9382" y="541338"/>
            <a:ext cx="8619981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7152" tIns="37152" rIns="37152" bIns="37152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7506" y="1443841"/>
            <a:ext cx="8601694" cy="478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3219" tIns="41610" rIns="83219" bIns="416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0"/>
            <a:endParaRPr lang="en-US" dirty="0" smtClean="0"/>
          </a:p>
        </p:txBody>
      </p:sp>
      <p:pic>
        <p:nvPicPr>
          <p:cNvPr id="6" name="Picture 2" descr="O:\DOKUMENT\Diensten\COM\MPR\mpr\Corporate_design\SCKCEN\60jaar SCK•CEN\huisstijl\elements\balk_60y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258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O:\DOKUMENT\Diensten\COM\MPR\mpr\Corporate_design\SCKCEN\60jaar SCK•CEN\huisstijl\elements\balk60yonder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36425"/>
            <a:ext cx="91440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Date Placeholder 1"/>
          <p:cNvSpPr>
            <a:spLocks noGrp="1"/>
          </p:cNvSpPr>
          <p:nvPr>
            <p:ph type="dt" sz="half" idx="2"/>
          </p:nvPr>
        </p:nvSpPr>
        <p:spPr>
          <a:xfrm>
            <a:off x="7759647" y="35625"/>
            <a:ext cx="1235055" cy="258854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2">
                    <a:lumMod val="50000"/>
                    <a:lumOff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1B492441-0EAF-483D-8500-C54EB8F6570A}" type="datetime1">
              <a:rPr lang="nl-BE" smtClean="0"/>
              <a:pPr>
                <a:defRPr/>
              </a:pPr>
              <a:t>2013-05-21</a:t>
            </a:fld>
            <a:endParaRPr lang="nl-BE" dirty="0"/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7539100" y="6442443"/>
            <a:ext cx="158115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GB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Copyright © </a:t>
            </a:r>
            <a:r>
              <a:rPr lang="en-GB" sz="7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2013 </a:t>
            </a:r>
            <a:r>
              <a:rPr lang="en-GB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GB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GB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SCK•CEN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3800104" y="6455849"/>
            <a:ext cx="1543792" cy="325148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2">
                    <a:lumMod val="50000"/>
                    <a:lumOff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>
              <a:defRPr/>
            </a:pPr>
            <a:fld id="{C795D34B-0000-4401-9708-96760D6E4A55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5744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</p:sldLayoutIdLst>
  <p:transition/>
  <p:timing>
    <p:tnLst>
      <p:par>
        <p:cTn id="1" dur="indefinite" restart="never" nodeType="tmRoot"/>
      </p:par>
    </p:tnLst>
  </p:timing>
  <p:hf sldNum="0" hdr="0" dt="0"/>
  <p:txStyles>
    <p:titleStyle>
      <a:lvl1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 b="0">
          <a:solidFill>
            <a:srgbClr val="007DC3"/>
          </a:solidFill>
          <a:latin typeface="Segoe UI" pitchFamily="34" charset="0"/>
          <a:ea typeface="Segoe UI" pitchFamily="34" charset="0"/>
          <a:cs typeface="Segoe UI" pitchFamily="34" charset="0"/>
        </a:defRPr>
      </a:lvl1pPr>
      <a:lvl2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2pPr>
      <a:lvl3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3pPr>
      <a:lvl4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4pPr>
      <a:lvl5pPr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5pPr>
      <a:lvl6pPr marL="4572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6pPr>
      <a:lvl7pPr marL="9144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7pPr>
      <a:lvl8pPr marL="13716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8pPr>
      <a:lvl9pPr marL="18288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9pPr>
    </p:titleStyle>
    <p:bodyStyle>
      <a:lvl1pPr marL="309563" indent="-309563" algn="l" defTabSz="685800" rtl="0" eaLnBrk="1" fontAlgn="base" hangingPunct="1">
        <a:spcBef>
          <a:spcPct val="20000"/>
        </a:spcBef>
        <a:spcAft>
          <a:spcPct val="0"/>
        </a:spcAft>
        <a:buClr>
          <a:srgbClr val="007DC3"/>
        </a:buClr>
        <a:buSzPct val="100000"/>
        <a:buFont typeface="Wingdings" pitchFamily="2" charset="2"/>
        <a:buChar char="l"/>
        <a:defRPr sz="2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1pPr>
      <a:lvl2pPr marL="666750" indent="-244475" algn="l" defTabSz="685800" rtl="0" eaLnBrk="1" fontAlgn="base" hangingPunct="1">
        <a:spcBef>
          <a:spcPct val="20000"/>
        </a:spcBef>
        <a:spcAft>
          <a:spcPct val="0"/>
        </a:spcAft>
        <a:buClr>
          <a:srgbClr val="11AAFF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2pPr>
      <a:lvl3pPr marL="1028700" indent="-206375" algn="l" defTabSz="685800" rtl="0" eaLnBrk="1" fontAlgn="base" hangingPunct="1">
        <a:spcBef>
          <a:spcPct val="20000"/>
        </a:spcBef>
        <a:spcAft>
          <a:spcPct val="0"/>
        </a:spcAft>
        <a:buClr>
          <a:srgbClr val="8FD7FF"/>
        </a:buClr>
        <a:buSzPct val="100000"/>
        <a:buFont typeface="Wingdings" pitchFamily="2" charset="2"/>
        <a:buChar char="l"/>
        <a:defRPr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3pPr>
      <a:lvl4pPr marL="1439863" indent="-204788" algn="l" defTabSz="685800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Times New Roman" pitchFamily="18" charset="0"/>
        </a:defRPr>
      </a:lvl4pPr>
      <a:lvl5pPr marL="18526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5pPr>
      <a:lvl6pPr marL="23098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6pPr>
      <a:lvl7pPr marL="27670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7pPr>
      <a:lvl8pPr marL="32242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8pPr>
      <a:lvl9pPr marL="36814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u-neris.net/index.php/library/r-d-committee/document/2012-10-23-meeting-minutes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5637" y="2956956"/>
            <a:ext cx="83127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smtClean="0">
                <a:solidFill>
                  <a:srgbClr val="007DC3"/>
                </a:solidFill>
                <a:latin typeface="Segoe UI Light" pitchFamily="34" charset="0"/>
              </a:rPr>
              <a:t>Short feedback on the activities of the NERIS R&amp;D Committee May 2012 – May 2013</a:t>
            </a:r>
            <a:endParaRPr lang="en-GB" sz="3200">
              <a:solidFill>
                <a:srgbClr val="007DC3"/>
              </a:solidFill>
              <a:latin typeface="Segoe UI Light" pitchFamily="34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2636" y="651473"/>
            <a:ext cx="2189969" cy="1230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329" y="4582633"/>
            <a:ext cx="4717342" cy="1031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23512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5330" y="1104694"/>
            <a:ext cx="787334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ctr" hangingPunct="1"/>
            <a:r>
              <a:rPr lang="en-GB" sz="4400" smtClean="0">
                <a:solidFill>
                  <a:srgbClr val="007DC3"/>
                </a:solidFill>
                <a:latin typeface="Segoe UI Light" pitchFamily="34" charset="0"/>
              </a:rPr>
              <a:t>Short feedback on the activities of the NERIS R&amp;D Committee May 2012 – May 2013</a:t>
            </a:r>
            <a:endParaRPr lang="en-GB" sz="4400" smtClean="0">
              <a:solidFill>
                <a:srgbClr val="007DC3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pPr algn="ctr" eaLnBrk="1" fontAlgn="ctr" hangingPunct="1"/>
            <a:r>
              <a:rPr lang="en-GB" sz="3200" b="1" smtClean="0">
                <a:solidFill>
                  <a:srgbClr val="007DC3"/>
                </a:solidFill>
                <a:latin typeface="Segoe UI Light" pitchFamily="34" charset="0"/>
              </a:rPr>
              <a:t> </a:t>
            </a:r>
            <a:endParaRPr lang="en-GB" sz="3200" smtClean="0">
              <a:solidFill>
                <a:srgbClr val="007DC3"/>
              </a:solidFill>
              <a:latin typeface="Segoe UI Light" pitchFamily="34" charset="0"/>
            </a:endParaRPr>
          </a:p>
          <a:p>
            <a:pPr algn="ctr" eaLnBrk="1" fontAlgn="ctr" hangingPunct="1"/>
            <a:r>
              <a:rPr lang="en-GB" sz="20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Frank Hardeman, Johan Camps, SCK•CEN</a:t>
            </a:r>
          </a:p>
          <a:p>
            <a:pPr algn="ctr" eaLnBrk="1" fontAlgn="ctr" hangingPunct="1"/>
            <a:r>
              <a:rPr lang="en-GB" sz="20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Thierry Schneider, CEPN</a:t>
            </a:r>
          </a:p>
          <a:p>
            <a:pPr algn="ctr" eaLnBrk="1" fontAlgn="ctr" hangingPunct="1"/>
            <a:r>
              <a:rPr lang="en-GB" sz="20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Light" pitchFamily="34" charset="0"/>
              </a:rPr>
              <a:t>Raimo Mustonen, STUK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4199" y="5613991"/>
            <a:ext cx="3315601" cy="724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73549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20634" y="541338"/>
            <a:ext cx="8548729" cy="714375"/>
          </a:xfrm>
          <a:prstGeom prst="rect">
            <a:avLst/>
          </a:prstGeom>
        </p:spPr>
        <p:txBody>
          <a:bodyPr/>
          <a:lstStyle/>
          <a:p>
            <a:r>
              <a:rPr lang="en-GB" noProof="0" dirty="0" smtClean="0"/>
              <a:t>Present Membership of the R&amp;D committee</a:t>
            </a:r>
          </a:p>
        </p:txBody>
      </p:sp>
      <p:sp>
        <p:nvSpPr>
          <p:cNvPr id="13315" name="Rectangle 6"/>
          <p:cNvSpPr>
            <a:spLocks noGrp="1" noChangeArrowheads="1"/>
          </p:cNvSpPr>
          <p:nvPr>
            <p:ph idx="1"/>
          </p:nvPr>
        </p:nvSpPr>
        <p:spPr>
          <a:xfrm>
            <a:off x="308758" y="1603170"/>
            <a:ext cx="8530442" cy="4934156"/>
          </a:xfrm>
          <a:prstGeom prst="rect">
            <a:avLst/>
          </a:prstGeom>
        </p:spPr>
        <p:txBody>
          <a:bodyPr/>
          <a:lstStyle/>
          <a:p>
            <a:r>
              <a:rPr lang="en-GB" sz="2000" noProof="0" dirty="0" smtClean="0"/>
              <a:t>Frank Hardeman - Chairman, SCK•CEN</a:t>
            </a:r>
          </a:p>
          <a:p>
            <a:r>
              <a:rPr lang="en-GB" sz="2000" noProof="0" dirty="0" smtClean="0"/>
              <a:t>Antony </a:t>
            </a:r>
            <a:r>
              <a:rPr lang="en-GB" sz="2000" noProof="0" dirty="0" err="1" smtClean="0"/>
              <a:t>Bexon</a:t>
            </a:r>
            <a:r>
              <a:rPr lang="en-GB" sz="2000" noProof="0" dirty="0" smtClean="0"/>
              <a:t> - </a:t>
            </a:r>
            <a:r>
              <a:rPr lang="en-GB" sz="2000" noProof="0" dirty="0" err="1" smtClean="0"/>
              <a:t>PHE</a:t>
            </a:r>
            <a:r>
              <a:rPr lang="en-GB" sz="2000" noProof="0" dirty="0" smtClean="0"/>
              <a:t>, UK</a:t>
            </a:r>
          </a:p>
          <a:p>
            <a:r>
              <a:rPr lang="en-GB" sz="2000" noProof="0" dirty="0" err="1" smtClean="0"/>
              <a:t>Jarmila</a:t>
            </a:r>
            <a:r>
              <a:rPr lang="en-GB" sz="2000" noProof="0" dirty="0" smtClean="0"/>
              <a:t> </a:t>
            </a:r>
            <a:r>
              <a:rPr lang="en-GB" sz="2000" noProof="0" dirty="0" err="1" smtClean="0"/>
              <a:t>Bohunova</a:t>
            </a:r>
            <a:r>
              <a:rPr lang="en-GB" sz="2000" noProof="0" dirty="0" smtClean="0"/>
              <a:t> - </a:t>
            </a:r>
            <a:r>
              <a:rPr lang="en-GB" sz="2000" noProof="0" dirty="0" err="1" smtClean="0"/>
              <a:t>VUJE</a:t>
            </a:r>
            <a:r>
              <a:rPr lang="en-GB" sz="2000" noProof="0" dirty="0" smtClean="0"/>
              <a:t>, Slovak Republic</a:t>
            </a:r>
          </a:p>
          <a:p>
            <a:r>
              <a:rPr lang="en-GB" sz="2000" noProof="0" dirty="0" smtClean="0"/>
              <a:t>Johan Camps - SCK•CEN, Belgium</a:t>
            </a:r>
          </a:p>
          <a:p>
            <a:r>
              <a:rPr lang="en-GB" sz="2000" noProof="0" dirty="0" smtClean="0"/>
              <a:t>Sylvie </a:t>
            </a:r>
            <a:r>
              <a:rPr lang="en-GB" sz="2000" noProof="0" dirty="0" err="1" smtClean="0"/>
              <a:t>Charron</a:t>
            </a:r>
            <a:r>
              <a:rPr lang="en-GB" sz="2000" noProof="0" dirty="0" smtClean="0"/>
              <a:t> - </a:t>
            </a:r>
            <a:r>
              <a:rPr lang="en-GB" sz="2000" noProof="0" dirty="0" err="1" smtClean="0"/>
              <a:t>IRSN</a:t>
            </a:r>
            <a:r>
              <a:rPr lang="en-GB" sz="2000" noProof="0" dirty="0" smtClean="0"/>
              <a:t>, France</a:t>
            </a:r>
          </a:p>
          <a:p>
            <a:r>
              <a:rPr lang="en-GB" sz="2000" noProof="0" dirty="0" smtClean="0"/>
              <a:t>Pascal Crouail - </a:t>
            </a:r>
            <a:r>
              <a:rPr lang="en-GB" sz="2000" noProof="0" dirty="0" err="1" smtClean="0"/>
              <a:t>CEPN</a:t>
            </a:r>
            <a:r>
              <a:rPr lang="en-GB" sz="2000" noProof="0" dirty="0" smtClean="0"/>
              <a:t>, France</a:t>
            </a:r>
          </a:p>
          <a:p>
            <a:r>
              <a:rPr lang="en-GB" sz="2000" noProof="0" dirty="0" smtClean="0"/>
              <a:t>Claudia </a:t>
            </a:r>
            <a:r>
              <a:rPr lang="en-GB" sz="2000" noProof="0" dirty="0" err="1" smtClean="0"/>
              <a:t>Landman</a:t>
            </a:r>
            <a:r>
              <a:rPr lang="en-GB" sz="2000" noProof="0" dirty="0" smtClean="0"/>
              <a:t> - KIT, Germany</a:t>
            </a:r>
          </a:p>
          <a:p>
            <a:r>
              <a:rPr lang="en-GB" sz="2000" noProof="0" dirty="0" smtClean="0"/>
              <a:t>Milagros Montero - </a:t>
            </a:r>
            <a:r>
              <a:rPr lang="en-GB" sz="2000" noProof="0" dirty="0" err="1" smtClean="0"/>
              <a:t>CIEMAT</a:t>
            </a:r>
            <a:r>
              <a:rPr lang="en-GB" sz="2000" noProof="0" dirty="0" smtClean="0"/>
              <a:t>, Spain</a:t>
            </a:r>
          </a:p>
          <a:p>
            <a:r>
              <a:rPr lang="en-GB" sz="2000" noProof="0" dirty="0" err="1" smtClean="0"/>
              <a:t>Eldri</a:t>
            </a:r>
            <a:r>
              <a:rPr lang="en-GB" sz="2000" noProof="0" dirty="0" smtClean="0"/>
              <a:t> </a:t>
            </a:r>
            <a:r>
              <a:rPr lang="en-GB" sz="2000" noProof="0" dirty="0" err="1" smtClean="0"/>
              <a:t>Naadland</a:t>
            </a:r>
            <a:r>
              <a:rPr lang="en-GB" sz="2000" noProof="0" dirty="0" smtClean="0"/>
              <a:t> </a:t>
            </a:r>
            <a:r>
              <a:rPr lang="en-GB" sz="2000" noProof="0" dirty="0" err="1" smtClean="0"/>
              <a:t>Holo</a:t>
            </a:r>
            <a:r>
              <a:rPr lang="en-GB" sz="2000" noProof="0" dirty="0" smtClean="0"/>
              <a:t> - </a:t>
            </a:r>
            <a:r>
              <a:rPr lang="en-GB" sz="2000" noProof="0" dirty="0" err="1" smtClean="0"/>
              <a:t>NRPA</a:t>
            </a:r>
            <a:r>
              <a:rPr lang="en-GB" sz="2000" noProof="0" dirty="0" smtClean="0"/>
              <a:t>, Norway</a:t>
            </a:r>
          </a:p>
          <a:p>
            <a:r>
              <a:rPr lang="en-GB" sz="2000" noProof="0" dirty="0" smtClean="0"/>
              <a:t>Per </a:t>
            </a:r>
            <a:r>
              <a:rPr lang="en-GB" sz="2000" noProof="0" dirty="0" err="1" smtClean="0"/>
              <a:t>Roos</a:t>
            </a:r>
            <a:r>
              <a:rPr lang="en-GB" sz="2000" noProof="0" dirty="0" smtClean="0"/>
              <a:t> - </a:t>
            </a:r>
            <a:r>
              <a:rPr lang="en-GB" sz="2000" noProof="0" dirty="0" err="1" smtClean="0"/>
              <a:t>DTU</a:t>
            </a:r>
            <a:r>
              <a:rPr lang="en-GB" sz="2000" noProof="0" dirty="0" smtClean="0"/>
              <a:t> , Denmark</a:t>
            </a:r>
          </a:p>
          <a:p>
            <a:r>
              <a:rPr lang="en-GB" sz="2000" noProof="0" dirty="0" err="1" smtClean="0"/>
              <a:t>Kaj</a:t>
            </a:r>
            <a:r>
              <a:rPr lang="en-GB" sz="2000" noProof="0" dirty="0" smtClean="0"/>
              <a:t> </a:t>
            </a:r>
            <a:r>
              <a:rPr lang="en-GB" sz="2000" noProof="0" dirty="0" err="1" smtClean="0"/>
              <a:t>Vesterbacka</a:t>
            </a:r>
            <a:r>
              <a:rPr lang="en-GB" sz="2000" noProof="0" dirty="0" smtClean="0"/>
              <a:t>/Michael </a:t>
            </a:r>
            <a:r>
              <a:rPr lang="en-GB" sz="2000" noProof="0" dirty="0" err="1" smtClean="0"/>
              <a:t>Ammann</a:t>
            </a:r>
            <a:r>
              <a:rPr lang="en-GB" sz="2000" noProof="0" dirty="0" smtClean="0"/>
              <a:t> - </a:t>
            </a:r>
            <a:r>
              <a:rPr lang="en-GB" sz="2000" noProof="0" dirty="0" err="1" smtClean="0"/>
              <a:t>STUK</a:t>
            </a:r>
            <a:r>
              <a:rPr lang="en-GB" sz="2000" noProof="0" dirty="0" smtClean="0"/>
              <a:t>, Finland</a:t>
            </a:r>
            <a:endParaRPr lang="en-GB" sz="2000" noProof="0" dirty="0">
              <a:effectLst/>
            </a:endParaRPr>
          </a:p>
        </p:txBody>
      </p:sp>
      <p:cxnSp>
        <p:nvCxnSpPr>
          <p:cNvPr id="3" name="Straight Connector 2"/>
          <p:cNvCxnSpPr/>
          <p:nvPr/>
        </p:nvCxnSpPr>
        <p:spPr bwMode="auto">
          <a:xfrm flipH="1">
            <a:off x="391886" y="1341912"/>
            <a:ext cx="8395854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007DC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7752596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R&amp;D committee meeting Brussels</a:t>
            </a:r>
            <a:br>
              <a:rPr lang="en-GB" noProof="0" dirty="0" smtClean="0"/>
            </a:br>
            <a:r>
              <a:rPr lang="en-GB" noProof="0" dirty="0" smtClean="0"/>
              <a:t>23-24 October 2012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noProof="0" smtClean="0"/>
              <a:t>Agenda: major points of discussion:</a:t>
            </a:r>
          </a:p>
          <a:p>
            <a:pPr lvl="1"/>
            <a:r>
              <a:rPr lang="en-GB" noProof="0" smtClean="0"/>
              <a:t>The role and functioning of the R&amp;D Committee</a:t>
            </a:r>
          </a:p>
          <a:p>
            <a:pPr lvl="1"/>
            <a:r>
              <a:rPr lang="en-GB" noProof="0" smtClean="0"/>
              <a:t>The Neris SRA (Raimo Mustonen)</a:t>
            </a:r>
          </a:p>
          <a:p>
            <a:pPr lvl="2"/>
            <a:r>
              <a:rPr lang="en-GB" noProof="0" smtClean="0"/>
              <a:t>Presentation</a:t>
            </a:r>
          </a:p>
          <a:p>
            <a:pPr lvl="2"/>
            <a:r>
              <a:rPr lang="en-GB" noProof="0" smtClean="0"/>
              <a:t>Discussion on gaps and on margins for improvement</a:t>
            </a:r>
          </a:p>
          <a:p>
            <a:pPr lvl="1"/>
            <a:r>
              <a:rPr lang="en-GB" noProof="0" smtClean="0"/>
              <a:t>The European Radioecology Alliance SRA (Jean-Cristophe Gariel)</a:t>
            </a:r>
          </a:p>
          <a:p>
            <a:pPr lvl="2"/>
            <a:r>
              <a:rPr lang="en-GB" noProof="0" smtClean="0"/>
              <a:t>Discussion of potential links with the COMET project on radioecology</a:t>
            </a:r>
          </a:p>
          <a:p>
            <a:pPr lvl="1"/>
            <a:r>
              <a:rPr lang="en-GB" noProof="0" smtClean="0"/>
              <a:t>Interaction with other organisations</a:t>
            </a:r>
          </a:p>
          <a:p>
            <a:pPr lvl="1"/>
            <a:endParaRPr lang="en-GB" noProof="0" smtClean="0"/>
          </a:p>
          <a:p>
            <a:r>
              <a:rPr lang="en-GB" noProof="0" smtClean="0"/>
              <a:t>Minutes of meeting available on:  </a:t>
            </a:r>
            <a:r>
              <a:rPr lang="en-GB" u="sng" noProof="0" smtClean="0">
                <a:hlinkClick r:id="rId2"/>
              </a:rPr>
              <a:t>http://www.eu-neris.net/index.php/library/r-d-committee/document/2012-10-23-meeting-minutes.html</a:t>
            </a:r>
            <a:endParaRPr lang="en-GB" u="sng" noProof="0" smtClean="0"/>
          </a:p>
          <a:p>
            <a:r>
              <a:rPr lang="en-GB" noProof="0" smtClean="0"/>
              <a:t>Summary in Newsletter Issue 5 </a:t>
            </a:r>
          </a:p>
          <a:p>
            <a:endParaRPr lang="en-GB" noProof="0" smtClean="0"/>
          </a:p>
          <a:p>
            <a:pPr lvl="1"/>
            <a:endParaRPr lang="en-GB" noProof="0"/>
          </a:p>
        </p:txBody>
      </p:sp>
      <p:cxnSp>
        <p:nvCxnSpPr>
          <p:cNvPr id="4" name="Straight Connector 3"/>
          <p:cNvCxnSpPr/>
          <p:nvPr/>
        </p:nvCxnSpPr>
        <p:spPr bwMode="auto">
          <a:xfrm flipH="1">
            <a:off x="391886" y="1341912"/>
            <a:ext cx="8395854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007DC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447277942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Actions still to be implemented</a:t>
            </a:r>
            <a:br>
              <a:rPr lang="en-GB" noProof="0" dirty="0" smtClean="0"/>
            </a:br>
            <a:r>
              <a:rPr lang="en-GB" noProof="0" dirty="0" smtClean="0"/>
              <a:t>(deadline put forward originally shifts to September)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noProof="0" dirty="0" smtClean="0"/>
              <a:t>Aim: analysis of each Key Topic with aim of update by September: suggested names:</a:t>
            </a:r>
          </a:p>
          <a:p>
            <a:pPr lvl="1"/>
            <a:r>
              <a:rPr lang="en-GB" sz="1800" noProof="0" dirty="0" smtClean="0"/>
              <a:t>Atmospheric Dispersion: Johan Camps, Antony </a:t>
            </a:r>
            <a:r>
              <a:rPr lang="en-GB" sz="1800" noProof="0" dirty="0" err="1" smtClean="0"/>
              <a:t>Bexon</a:t>
            </a:r>
            <a:r>
              <a:rPr lang="en-GB" sz="1800" noProof="0" dirty="0" smtClean="0"/>
              <a:t>, Per </a:t>
            </a:r>
            <a:r>
              <a:rPr lang="en-GB" sz="1800" noProof="0" dirty="0" err="1" smtClean="0"/>
              <a:t>Roos</a:t>
            </a:r>
            <a:endParaRPr lang="en-GB" sz="1800" noProof="0" dirty="0" smtClean="0"/>
          </a:p>
          <a:p>
            <a:pPr lvl="1"/>
            <a:r>
              <a:rPr lang="en-GB" sz="1800" noProof="0" dirty="0" smtClean="0"/>
              <a:t>Aquatic Dispersion: Jordi Vives (via Johan Camps), </a:t>
            </a:r>
            <a:r>
              <a:rPr lang="en-GB" sz="1800" noProof="0" dirty="0" err="1" smtClean="0"/>
              <a:t>IRSN</a:t>
            </a:r>
            <a:r>
              <a:rPr lang="en-GB" sz="1800" noProof="0" dirty="0" smtClean="0"/>
              <a:t> (via Sylvie </a:t>
            </a:r>
            <a:r>
              <a:rPr lang="en-GB" sz="1800" noProof="0" dirty="0" err="1" smtClean="0"/>
              <a:t>Charron</a:t>
            </a:r>
            <a:r>
              <a:rPr lang="en-GB" sz="1800" noProof="0" dirty="0" smtClean="0"/>
              <a:t>), Sven Paul Nielsen (via Per </a:t>
            </a:r>
            <a:r>
              <a:rPr lang="en-GB" sz="1800" noProof="0" dirty="0" err="1" smtClean="0"/>
              <a:t>Roos</a:t>
            </a:r>
            <a:r>
              <a:rPr lang="en-GB" sz="1800" noProof="0" dirty="0" smtClean="0"/>
              <a:t>), Eduardo Gallego via Milagros Montero </a:t>
            </a:r>
            <a:r>
              <a:rPr lang="en-GB" sz="1800" noProof="0" dirty="0" err="1" smtClean="0"/>
              <a:t>Prieto</a:t>
            </a:r>
            <a:endParaRPr lang="en-GB" sz="1800" noProof="0" dirty="0" smtClean="0"/>
          </a:p>
          <a:p>
            <a:pPr lvl="1"/>
            <a:r>
              <a:rPr lang="en-GB" sz="1800" noProof="0" dirty="0" err="1" smtClean="0"/>
              <a:t>DSS</a:t>
            </a:r>
            <a:r>
              <a:rPr lang="en-GB" sz="1800" noProof="0" dirty="0" smtClean="0"/>
              <a:t>: Frank Hardeman, </a:t>
            </a:r>
            <a:r>
              <a:rPr lang="en-GB" sz="1800" noProof="0" dirty="0" err="1" smtClean="0"/>
              <a:t>Jarmila</a:t>
            </a:r>
            <a:r>
              <a:rPr lang="en-GB" sz="1800" noProof="0" dirty="0" smtClean="0"/>
              <a:t> </a:t>
            </a:r>
            <a:r>
              <a:rPr lang="en-GB" sz="1800" noProof="0" dirty="0" err="1" smtClean="0"/>
              <a:t>Buhonova</a:t>
            </a:r>
            <a:r>
              <a:rPr lang="en-GB" sz="1800" noProof="0" dirty="0" smtClean="0"/>
              <a:t> , Milagros Montero </a:t>
            </a:r>
            <a:r>
              <a:rPr lang="en-GB" sz="1800" noProof="0" dirty="0" err="1" smtClean="0"/>
              <a:t>Prieto</a:t>
            </a:r>
            <a:endParaRPr lang="en-GB" sz="1800" noProof="0" dirty="0" smtClean="0"/>
          </a:p>
          <a:p>
            <a:pPr lvl="1"/>
            <a:r>
              <a:rPr lang="en-GB" sz="1800" noProof="0" dirty="0" smtClean="0"/>
              <a:t>Data mining -&gt; information: </a:t>
            </a:r>
            <a:r>
              <a:rPr lang="en-GB" sz="1800" noProof="0" dirty="0" err="1" smtClean="0"/>
              <a:t>Raimo</a:t>
            </a:r>
            <a:r>
              <a:rPr lang="en-GB" sz="1800" noProof="0" dirty="0" smtClean="0"/>
              <a:t> </a:t>
            </a:r>
            <a:r>
              <a:rPr lang="en-GB" sz="1800" noProof="0" dirty="0" err="1" smtClean="0"/>
              <a:t>Mustonen</a:t>
            </a:r>
            <a:r>
              <a:rPr lang="en-GB" sz="1800" noProof="0" dirty="0" smtClean="0"/>
              <a:t>, Thierry Schneider, Milagros Montero </a:t>
            </a:r>
            <a:r>
              <a:rPr lang="en-GB" sz="1800" noProof="0" dirty="0" err="1" smtClean="0"/>
              <a:t>Prieto</a:t>
            </a:r>
            <a:endParaRPr lang="en-GB" sz="1800" noProof="0" dirty="0" smtClean="0"/>
          </a:p>
          <a:p>
            <a:pPr lvl="1"/>
            <a:r>
              <a:rPr lang="en-GB" sz="1800" noProof="0" dirty="0" smtClean="0"/>
              <a:t>Optimal usage of existing tools: Johan Camps, Milagros Montero </a:t>
            </a:r>
            <a:r>
              <a:rPr lang="en-GB" sz="1800" noProof="0" dirty="0" err="1" smtClean="0"/>
              <a:t>Prieto</a:t>
            </a:r>
            <a:r>
              <a:rPr lang="en-GB" sz="1800" noProof="0" dirty="0" smtClean="0"/>
              <a:t>, </a:t>
            </a:r>
            <a:r>
              <a:rPr lang="en-GB" sz="1800" noProof="0" dirty="0" err="1" smtClean="0"/>
              <a:t>Raimo</a:t>
            </a:r>
            <a:r>
              <a:rPr lang="en-GB" sz="1800" noProof="0" dirty="0" smtClean="0"/>
              <a:t> </a:t>
            </a:r>
            <a:r>
              <a:rPr lang="en-GB" sz="1800" noProof="0" dirty="0" err="1" smtClean="0"/>
              <a:t>Mustonen</a:t>
            </a:r>
            <a:endParaRPr lang="en-GB" sz="1800" noProof="0" dirty="0" smtClean="0"/>
          </a:p>
          <a:p>
            <a:pPr lvl="1"/>
            <a:r>
              <a:rPr lang="en-GB" sz="1800" noProof="0" dirty="0" smtClean="0"/>
              <a:t>Stakeholder involvement: Thierry Schneider, Sylvie </a:t>
            </a:r>
            <a:r>
              <a:rPr lang="en-GB" sz="1800" noProof="0" dirty="0" err="1" smtClean="0"/>
              <a:t>Charron</a:t>
            </a:r>
            <a:r>
              <a:rPr lang="en-GB" sz="1800" noProof="0" dirty="0" smtClean="0"/>
              <a:t>, Frank Hardeman, </a:t>
            </a:r>
            <a:r>
              <a:rPr lang="en-GB" sz="1800" noProof="0" dirty="0" err="1" smtClean="0"/>
              <a:t>PHE</a:t>
            </a:r>
            <a:r>
              <a:rPr lang="en-GB" sz="1800" noProof="0" dirty="0" smtClean="0"/>
              <a:t> via Antony </a:t>
            </a:r>
            <a:r>
              <a:rPr lang="en-GB" sz="1800" noProof="0" dirty="0" err="1" smtClean="0"/>
              <a:t>Bexon</a:t>
            </a:r>
            <a:r>
              <a:rPr lang="en-GB" sz="1800" noProof="0" dirty="0" smtClean="0"/>
              <a:t>, Pascal Crouail, Milagros Montero</a:t>
            </a:r>
          </a:p>
          <a:p>
            <a:pPr lvl="1"/>
            <a:r>
              <a:rPr lang="en-GB" sz="1800" noProof="0" dirty="0" smtClean="0"/>
              <a:t>Social media, networking: Thierry Schneider, Deborah </a:t>
            </a:r>
            <a:r>
              <a:rPr lang="en-GB" sz="1800" noProof="0" dirty="0" err="1" smtClean="0"/>
              <a:t>Oughton</a:t>
            </a:r>
            <a:r>
              <a:rPr lang="en-GB" sz="1800" noProof="0" dirty="0" smtClean="0"/>
              <a:t>, </a:t>
            </a:r>
            <a:r>
              <a:rPr lang="en-GB" sz="1800" noProof="0" dirty="0" smtClean="0"/>
              <a:t>Anne </a:t>
            </a:r>
            <a:r>
              <a:rPr lang="en-GB" sz="1800" noProof="0" dirty="0" err="1" smtClean="0"/>
              <a:t>Nisbet</a:t>
            </a:r>
            <a:r>
              <a:rPr lang="en-GB" sz="1800" noProof="0" dirty="0" smtClean="0"/>
              <a:t> (via Antony </a:t>
            </a:r>
            <a:r>
              <a:rPr lang="en-GB" sz="1800" noProof="0" dirty="0" err="1" smtClean="0"/>
              <a:t>Bexon</a:t>
            </a:r>
            <a:r>
              <a:rPr lang="en-GB" sz="1800" noProof="0" dirty="0" smtClean="0"/>
              <a:t>), Eduardo Gallego (via Milagros Montero)</a:t>
            </a:r>
          </a:p>
          <a:p>
            <a:pPr lvl="1"/>
            <a:endParaRPr lang="en-GB" sz="1800" noProof="0" dirty="0"/>
          </a:p>
        </p:txBody>
      </p:sp>
      <p:cxnSp>
        <p:nvCxnSpPr>
          <p:cNvPr id="4" name="Straight Connector 3"/>
          <p:cNvCxnSpPr/>
          <p:nvPr/>
        </p:nvCxnSpPr>
        <p:spPr bwMode="auto">
          <a:xfrm flipH="1">
            <a:off x="391886" y="1341912"/>
            <a:ext cx="8395854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007DC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034835845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Proposed timing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noProof="0" smtClean="0"/>
              <a:t>Finalisation of list of experts to be consulted: Today</a:t>
            </a:r>
          </a:p>
          <a:p>
            <a:r>
              <a:rPr lang="en-GB" noProof="0" smtClean="0"/>
              <a:t>Sending out ‘tasks’ via Johan Camps: next week</a:t>
            </a:r>
          </a:p>
          <a:p>
            <a:r>
              <a:rPr lang="en-GB" noProof="0" smtClean="0"/>
              <a:t>Reminder: June</a:t>
            </a:r>
          </a:p>
          <a:p>
            <a:r>
              <a:rPr lang="en-GB" noProof="0" smtClean="0"/>
              <a:t>Final collection of input to upgrade the SRA: end of August (secretariat)</a:t>
            </a:r>
          </a:p>
          <a:p>
            <a:r>
              <a:rPr lang="en-GB" noProof="0" smtClean="0"/>
              <a:t>Analysis of collected input: by half of September (SCK•CEN)</a:t>
            </a:r>
          </a:p>
          <a:p>
            <a:r>
              <a:rPr lang="en-GB" noProof="0" smtClean="0"/>
              <a:t>Meeting of R&amp;D Committee: Proposed dates:</a:t>
            </a:r>
          </a:p>
          <a:p>
            <a:pPr lvl="1"/>
            <a:r>
              <a:rPr lang="en-GB" noProof="0" smtClean="0"/>
              <a:t>18, 19 or 25 September, Brussels, 9-16 hrs</a:t>
            </a:r>
          </a:p>
          <a:p>
            <a:r>
              <a:rPr lang="en-GB" noProof="0" smtClean="0"/>
              <a:t>Synthesis of comments and further introduction into SRA: R&amp;D chair / secretariat</a:t>
            </a:r>
          </a:p>
          <a:p>
            <a:r>
              <a:rPr lang="en-GB" noProof="0" smtClean="0"/>
              <a:t>First ideas about Deployment plan: some input exists via Raimo</a:t>
            </a:r>
          </a:p>
          <a:p>
            <a:pPr lvl="1"/>
            <a:r>
              <a:rPr lang="en-GB" noProof="0" smtClean="0"/>
              <a:t>Task for future NERIS chair by the September meeting?</a:t>
            </a:r>
          </a:p>
          <a:p>
            <a:endParaRPr lang="en-GB" noProof="0"/>
          </a:p>
        </p:txBody>
      </p:sp>
      <p:cxnSp>
        <p:nvCxnSpPr>
          <p:cNvPr id="4" name="Straight Connector 3"/>
          <p:cNvCxnSpPr/>
          <p:nvPr/>
        </p:nvCxnSpPr>
        <p:spPr bwMode="auto">
          <a:xfrm flipH="1">
            <a:off x="391886" y="1341912"/>
            <a:ext cx="8395854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007DC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521020716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Further dissemination: proposal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noProof="0" dirty="0" err="1" smtClean="0"/>
              <a:t>NERIS</a:t>
            </a:r>
            <a:r>
              <a:rPr lang="en-GB" noProof="0" dirty="0" smtClean="0"/>
              <a:t> presentation during Melodi Workshop in Brussels, 8-10 October: who?</a:t>
            </a:r>
          </a:p>
          <a:p>
            <a:r>
              <a:rPr lang="en-GB" noProof="0" dirty="0" smtClean="0"/>
              <a:t>Proposal to include a more profound discussion on the SRA during the Oslo Workshop (January 2014)</a:t>
            </a:r>
          </a:p>
          <a:p>
            <a:r>
              <a:rPr lang="en-GB" dirty="0" smtClean="0"/>
              <a:t>Proposal for a poster or a presentation during IRPA Europe 2014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563315602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noProof="0" dirty="0" smtClean="0"/>
              <a:t>Questions or comments?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22518857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3643" y="891270"/>
            <a:ext cx="7742712" cy="3927763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sz="1200" b="1" dirty="0"/>
              <a:t>Copyright © </a:t>
            </a:r>
            <a:r>
              <a:rPr lang="en-US" sz="1200" b="1" dirty="0" smtClean="0"/>
              <a:t>2013 </a:t>
            </a:r>
            <a:r>
              <a:rPr lang="en-US" sz="1200" b="1" dirty="0"/>
              <a:t>- </a:t>
            </a:r>
            <a:r>
              <a:rPr lang="en-US" sz="1200" b="1" dirty="0" err="1"/>
              <a:t>SCK</a:t>
            </a:r>
            <a:r>
              <a:rPr lang="en-US" sz="1200" b="1" dirty="0" err="1">
                <a:sym typeface="Wingdings" pitchFamily="2" charset="2"/>
              </a:rPr>
              <a:t></a:t>
            </a:r>
            <a:r>
              <a:rPr lang="en-US" sz="1200" b="1" dirty="0" err="1"/>
              <a:t>CEN</a:t>
            </a:r>
            <a:endParaRPr lang="en-GB" sz="1200" b="1" dirty="0"/>
          </a:p>
          <a:p>
            <a:pPr>
              <a:spcBef>
                <a:spcPct val="0"/>
              </a:spcBef>
            </a:pPr>
            <a:endParaRPr lang="en-GB" sz="1200" b="1" dirty="0"/>
          </a:p>
          <a:p>
            <a:pPr>
              <a:spcBef>
                <a:spcPct val="0"/>
              </a:spcBef>
            </a:pPr>
            <a:r>
              <a:rPr lang="en-US" sz="1200" dirty="0"/>
              <a:t>PLEASE NOTE! </a:t>
            </a:r>
            <a:endParaRPr lang="en-US" sz="1200" dirty="0" smtClean="0"/>
          </a:p>
          <a:p>
            <a:pPr>
              <a:spcBef>
                <a:spcPct val="0"/>
              </a:spcBef>
            </a:pPr>
            <a:r>
              <a:rPr lang="en-US" sz="1200" dirty="0" smtClean="0"/>
              <a:t>This </a:t>
            </a:r>
            <a:r>
              <a:rPr lang="en-US" sz="1200" dirty="0"/>
              <a:t>presentation contains preliminary data for dedicated use ONLY </a:t>
            </a:r>
            <a:endParaRPr lang="en-US" sz="1200" dirty="0" smtClean="0"/>
          </a:p>
          <a:p>
            <a:pPr>
              <a:spcBef>
                <a:spcPct val="0"/>
              </a:spcBef>
            </a:pPr>
            <a:r>
              <a:rPr lang="en-US" sz="1200" dirty="0" smtClean="0"/>
              <a:t>and </a:t>
            </a:r>
            <a:r>
              <a:rPr lang="en-US" sz="1200" dirty="0"/>
              <a:t>may not be cited without the explicit permission of the author. </a:t>
            </a:r>
            <a:endParaRPr lang="en-US" sz="1200" dirty="0" smtClean="0"/>
          </a:p>
          <a:p>
            <a:pPr>
              <a:spcBef>
                <a:spcPct val="0"/>
              </a:spcBef>
            </a:pPr>
            <a:r>
              <a:rPr lang="en-US" sz="1200" dirty="0" smtClean="0"/>
              <a:t>If </a:t>
            </a:r>
            <a:r>
              <a:rPr lang="en-US" sz="1200" dirty="0"/>
              <a:t>this has been obtained, please reference it as a “personal communication. Copyright SCK•CEN”</a:t>
            </a:r>
            <a:r>
              <a:rPr lang="en-GB" sz="1200" dirty="0" smtClean="0"/>
              <a:t>.</a:t>
            </a:r>
            <a:endParaRPr lang="nl-BE" sz="1200" dirty="0"/>
          </a:p>
          <a:p>
            <a:pPr>
              <a:spcBef>
                <a:spcPct val="0"/>
              </a:spcBef>
            </a:pPr>
            <a:endParaRPr lang="nl-BE" sz="1200" dirty="0" smtClean="0"/>
          </a:p>
          <a:p>
            <a:pPr>
              <a:spcBef>
                <a:spcPct val="0"/>
              </a:spcBef>
            </a:pPr>
            <a:endParaRPr lang="nl-BE" sz="1200" dirty="0"/>
          </a:p>
          <a:p>
            <a:pPr>
              <a:spcBef>
                <a:spcPct val="0"/>
              </a:spcBef>
            </a:pPr>
            <a:endParaRPr lang="nl-BE" sz="1200" dirty="0"/>
          </a:p>
          <a:p>
            <a:pPr>
              <a:spcBef>
                <a:spcPct val="0"/>
              </a:spcBef>
            </a:pPr>
            <a:r>
              <a:rPr lang="nl-BE" sz="1200" b="1" dirty="0" err="1"/>
              <a:t>SCK•CEN</a:t>
            </a:r>
            <a:endParaRPr lang="nl-BE" sz="1200" b="1" dirty="0"/>
          </a:p>
          <a:p>
            <a:pPr>
              <a:spcBef>
                <a:spcPct val="0"/>
              </a:spcBef>
            </a:pPr>
            <a:r>
              <a:rPr lang="nl-BE" sz="1200" dirty="0"/>
              <a:t>Studiecentrum voor Kernenergie</a:t>
            </a:r>
          </a:p>
          <a:p>
            <a:pPr>
              <a:spcBef>
                <a:spcPct val="0"/>
              </a:spcBef>
            </a:pPr>
            <a:r>
              <a:rPr lang="nl-BE" sz="1200" dirty="0"/>
              <a:t>Centre </a:t>
            </a:r>
            <a:r>
              <a:rPr lang="nl-BE" sz="1200" dirty="0" err="1"/>
              <a:t>d'Etude</a:t>
            </a:r>
            <a:r>
              <a:rPr lang="nl-BE" sz="1200" dirty="0"/>
              <a:t> de </a:t>
            </a:r>
            <a:r>
              <a:rPr lang="nl-BE" sz="1200" dirty="0" err="1"/>
              <a:t>l'Energie</a:t>
            </a:r>
            <a:r>
              <a:rPr lang="nl-BE" sz="1200" dirty="0"/>
              <a:t> </a:t>
            </a:r>
            <a:r>
              <a:rPr lang="nl-BE" sz="1200" dirty="0" err="1" smtClean="0"/>
              <a:t>Nucléaire</a:t>
            </a:r>
            <a:endParaRPr lang="nl-BE" sz="1200" dirty="0" smtClean="0"/>
          </a:p>
          <a:p>
            <a:pPr>
              <a:spcBef>
                <a:spcPct val="0"/>
              </a:spcBef>
            </a:pPr>
            <a:r>
              <a:rPr lang="nl-BE" sz="1200" dirty="0" err="1" smtClean="0"/>
              <a:t>Belgian</a:t>
            </a:r>
            <a:r>
              <a:rPr lang="nl-BE" sz="1200" dirty="0" smtClean="0"/>
              <a:t> </a:t>
            </a:r>
            <a:r>
              <a:rPr lang="nl-BE" sz="1200" dirty="0" err="1" smtClean="0"/>
              <a:t>Nuclear</a:t>
            </a:r>
            <a:r>
              <a:rPr lang="nl-BE" sz="1200" dirty="0" smtClean="0"/>
              <a:t> Research Centre</a:t>
            </a:r>
            <a:endParaRPr lang="en-US" sz="1200" dirty="0"/>
          </a:p>
          <a:p>
            <a:pPr>
              <a:spcBef>
                <a:spcPct val="0"/>
              </a:spcBef>
            </a:pPr>
            <a:endParaRPr lang="en-US" sz="1200" dirty="0"/>
          </a:p>
          <a:p>
            <a:pPr>
              <a:spcBef>
                <a:spcPct val="0"/>
              </a:spcBef>
            </a:pPr>
            <a:r>
              <a:rPr lang="en-US" sz="1200" dirty="0" err="1"/>
              <a:t>Stichting</a:t>
            </a:r>
            <a:r>
              <a:rPr lang="en-US" sz="1200" dirty="0"/>
              <a:t> van </a:t>
            </a:r>
            <a:r>
              <a:rPr lang="en-US" sz="1200" dirty="0" err="1"/>
              <a:t>Openbaar</a:t>
            </a:r>
            <a:r>
              <a:rPr lang="en-US" sz="1200" dirty="0"/>
              <a:t> Nut </a:t>
            </a:r>
          </a:p>
          <a:p>
            <a:pPr>
              <a:spcBef>
                <a:spcPct val="0"/>
              </a:spcBef>
            </a:pPr>
            <a:r>
              <a:rPr lang="en-US" sz="1200" dirty="0" err="1"/>
              <a:t>Fondation</a:t>
            </a:r>
            <a:r>
              <a:rPr lang="en-US" sz="1200" dirty="0"/>
              <a:t> </a:t>
            </a:r>
            <a:r>
              <a:rPr lang="en-US" sz="1200" dirty="0" err="1"/>
              <a:t>d'Utilité</a:t>
            </a:r>
            <a:r>
              <a:rPr lang="en-US" sz="1200" dirty="0"/>
              <a:t> </a:t>
            </a:r>
            <a:r>
              <a:rPr lang="en-US" sz="1200" dirty="0" err="1"/>
              <a:t>Publique</a:t>
            </a:r>
            <a:r>
              <a:rPr lang="en-US" sz="1200" dirty="0"/>
              <a:t> </a:t>
            </a:r>
          </a:p>
          <a:p>
            <a:pPr>
              <a:spcBef>
                <a:spcPct val="0"/>
              </a:spcBef>
            </a:pPr>
            <a:r>
              <a:rPr lang="en-US" sz="1200" dirty="0"/>
              <a:t>Foundation of Public Utility</a:t>
            </a:r>
            <a:endParaRPr lang="en-GB" sz="1200" dirty="0"/>
          </a:p>
          <a:p>
            <a:pPr>
              <a:spcBef>
                <a:spcPct val="0"/>
              </a:spcBef>
            </a:pPr>
            <a:endParaRPr lang="en-GB" sz="1200" dirty="0"/>
          </a:p>
          <a:p>
            <a:pPr>
              <a:spcBef>
                <a:spcPct val="0"/>
              </a:spcBef>
            </a:pPr>
            <a:r>
              <a:rPr lang="en-GB" sz="1200" dirty="0"/>
              <a:t>Registered Office: </a:t>
            </a:r>
            <a:r>
              <a:rPr lang="en-GB" sz="1200" dirty="0" smtClean="0"/>
              <a:t>Avenue </a:t>
            </a:r>
            <a:r>
              <a:rPr lang="en-GB" sz="1200" dirty="0"/>
              <a:t>Herrmann-</a:t>
            </a:r>
            <a:r>
              <a:rPr lang="en-GB" sz="1200" dirty="0" err="1"/>
              <a:t>Debrouxlaan</a:t>
            </a:r>
            <a:r>
              <a:rPr lang="en-GB" sz="1200" dirty="0"/>
              <a:t> 40 – BE-1160 </a:t>
            </a:r>
            <a:r>
              <a:rPr lang="en-GB" sz="1200" dirty="0" smtClean="0"/>
              <a:t>BRUSSELS</a:t>
            </a:r>
            <a:endParaRPr lang="en-GB" sz="1200" dirty="0"/>
          </a:p>
          <a:p>
            <a:pPr>
              <a:spcBef>
                <a:spcPct val="0"/>
              </a:spcBef>
            </a:pPr>
            <a:r>
              <a:rPr lang="en-GB" sz="1200" dirty="0" smtClean="0"/>
              <a:t>Operational </a:t>
            </a:r>
            <a:r>
              <a:rPr lang="en-GB" sz="1200" dirty="0"/>
              <a:t>Office: </a:t>
            </a:r>
            <a:r>
              <a:rPr lang="en-GB" sz="1200" dirty="0" err="1" smtClean="0"/>
              <a:t>Boeretang</a:t>
            </a:r>
            <a:r>
              <a:rPr lang="en-GB" sz="1200" dirty="0" smtClean="0"/>
              <a:t> </a:t>
            </a:r>
            <a:r>
              <a:rPr lang="en-GB" sz="1200" dirty="0"/>
              <a:t>200 – BE-2400 MOL</a:t>
            </a:r>
            <a:r>
              <a:rPr lang="nl-NL" sz="1200" dirty="0"/>
              <a:t> </a:t>
            </a:r>
            <a:endParaRPr lang="en-GB" sz="1200" dirty="0"/>
          </a:p>
          <a:p>
            <a:endParaRPr lang="nl-BE" sz="1200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6759" y="5018568"/>
            <a:ext cx="1802697" cy="11249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03401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_SCK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2__SC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_SC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_SCK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_SCK</Template>
  <TotalTime>79</TotalTime>
  <Pages>22</Pages>
  <Words>575</Words>
  <Application>Microsoft Office PowerPoint</Application>
  <PresentationFormat>On-screen Show (4:3)</PresentationFormat>
  <Paragraphs>75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_SCK</vt:lpstr>
      <vt:lpstr>PowerPoint Presentation</vt:lpstr>
      <vt:lpstr>PowerPoint Presentation</vt:lpstr>
      <vt:lpstr>Present Membership of the R&amp;D committee</vt:lpstr>
      <vt:lpstr>R&amp;D committee meeting Brussels 23-24 October 2012</vt:lpstr>
      <vt:lpstr>Actions still to be implemented (deadline put forward originally shifts to September)</vt:lpstr>
      <vt:lpstr>Proposed timing</vt:lpstr>
      <vt:lpstr>Further dissemination: proposal</vt:lpstr>
      <vt:lpstr>Questions or comments?</vt:lpstr>
      <vt:lpstr>PowerPoint Presentation</vt:lpstr>
    </vt:vector>
  </TitlesOfParts>
  <Company>SCK-CEN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FHARDEMA</dc:creator>
  <cp:lastModifiedBy>FHARDEMA</cp:lastModifiedBy>
  <cp:revision>19</cp:revision>
  <cp:lastPrinted>2011-12-22T07:31:06Z</cp:lastPrinted>
  <dcterms:created xsi:type="dcterms:W3CDTF">2012-08-22T07:26:41Z</dcterms:created>
  <dcterms:modified xsi:type="dcterms:W3CDTF">2013-05-21T11:59:33Z</dcterms:modified>
</cp:coreProperties>
</file>