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0" r:id="rId1"/>
  </p:sldMasterIdLst>
  <p:notesMasterIdLst>
    <p:notesMasterId r:id="rId14"/>
  </p:notesMasterIdLst>
  <p:handoutMasterIdLst>
    <p:handoutMasterId r:id="rId15"/>
  </p:handoutMasterIdLst>
  <p:sldIdLst>
    <p:sldId id="326" r:id="rId2"/>
    <p:sldId id="339" r:id="rId3"/>
    <p:sldId id="327" r:id="rId4"/>
    <p:sldId id="330" r:id="rId5"/>
    <p:sldId id="340" r:id="rId6"/>
    <p:sldId id="333" r:id="rId7"/>
    <p:sldId id="334" r:id="rId8"/>
    <p:sldId id="331" r:id="rId9"/>
    <p:sldId id="332" r:id="rId10"/>
    <p:sldId id="338" r:id="rId11"/>
    <p:sldId id="337" r:id="rId12"/>
    <p:sldId id="329" r:id="rId13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DC3"/>
    <a:srgbClr val="5C81CE"/>
    <a:srgbClr val="FFFFFF"/>
    <a:srgbClr val="9578F2"/>
    <a:srgbClr val="00FFCC"/>
    <a:srgbClr val="F9FDDB"/>
    <a:srgbClr val="CCFF99"/>
    <a:srgbClr val="FFCC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3165" autoAdjust="0"/>
  </p:normalViewPr>
  <p:slideViewPr>
    <p:cSldViewPr snapToGrid="0">
      <p:cViewPr>
        <p:scale>
          <a:sx n="80" d="100"/>
          <a:sy n="80" d="100"/>
        </p:scale>
        <p:origin x="-180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-2046" y="-102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2013 - SCK•CEN - 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preliminary data for dedicated use ONLY and may not be cited without the explicit permission of the author.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6477000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2013 - SCK•CEN - </a:t>
            </a:r>
            <a:r>
              <a:rPr lang="en-US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preliminary data for dedicated use ONLY and may not be cited without the explicit permission of the author.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42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3"/>
            <a:r>
              <a:rPr lang="en-GB" dirty="0" smtClean="0"/>
              <a:t>needs recording (at least audio)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446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7232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131" y="2130425"/>
            <a:ext cx="8562643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257" y="3886200"/>
            <a:ext cx="8584792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23/05/2013</a:t>
            </a:fld>
            <a:endParaRPr lang="nl-BE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868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42" y="467833"/>
            <a:ext cx="8579821" cy="5008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815" y="1148317"/>
            <a:ext cx="8573386" cy="5092126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23/05/2013</a:t>
            </a:fld>
            <a:endParaRPr lang="nl-BE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391886" y="1054833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91803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23/05/2013</a:t>
            </a:fld>
            <a:endParaRPr lang="nl-BE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939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8406" y="541338"/>
            <a:ext cx="8580957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6446" y="1443841"/>
            <a:ext cx="8562753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pic>
        <p:nvPicPr>
          <p:cNvPr id="6" name="Picture 2" descr="O:\DOKUMENT\Diensten\COM\MPR\mpr\Corporate_design\SCKCEN\60jaar SCK•CEN\huisstijl\elements\balk_60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2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6425"/>
            <a:ext cx="9144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23/05/2013</a:t>
            </a:fld>
            <a:endParaRPr lang="nl-BE" dirty="0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7485935" y="6453076"/>
            <a:ext cx="15811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© </a:t>
            </a:r>
            <a:r>
              <a:rPr lang="en-GB" sz="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2013 </a:t>
            </a:r>
            <a: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SCK•CEN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74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turcanu@sckcen.b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emf"/><Relationship Id="rId5" Type="http://schemas.openxmlformats.org/officeDocument/2006/relationships/hyperlink" Target="mailto:jcamps@sckcen.be" TargetMode="External"/><Relationship Id="rId4" Type="http://schemas.openxmlformats.org/officeDocument/2006/relationships/hyperlink" Target="mailto:golyslae@sckcen.be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google.es/url?sa=i&amp;rct=j&amp;q=schaking+hands&amp;source=images&amp;cd=&amp;cad=rja&amp;docid=QKlatuGcW62hLM&amp;tbnid=T4zm4MZN-GWWRM:&amp;ved=0CAUQjRw&amp;url=http://paradigmateam.com/gold-team-2/man-shaking-hands-01/&amp;ei=FsqcUcXCKoaY0AXco4C4Cw&amp;bvm=bv.46751780,d.d2k&amp;psig=AFQjCNFO1a5cr6U_gfynA_SihPavX06oSA&amp;ust=136931620856631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330" y="1104694"/>
            <a:ext cx="78733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ctr" hangingPunct="1"/>
            <a:r>
              <a:rPr lang="nl-BE" sz="4800" dirty="0" err="1" smtClean="0">
                <a:solidFill>
                  <a:srgbClr val="007DC3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Belgian</a:t>
            </a:r>
            <a:r>
              <a:rPr lang="nl-BE" sz="4800" dirty="0" smtClean="0">
                <a:solidFill>
                  <a:srgbClr val="007DC3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stakeholder panels</a:t>
            </a:r>
            <a:r>
              <a:rPr lang="nl-BE" sz="3600" b="1" dirty="0">
                <a:solidFill>
                  <a:srgbClr val="007DC3"/>
                </a:solidFill>
                <a:latin typeface="Segoe UI Light" pitchFamily="34" charset="0"/>
              </a:rPr>
              <a:t> </a:t>
            </a:r>
            <a:endParaRPr lang="nl-BE" sz="3600" dirty="0">
              <a:solidFill>
                <a:srgbClr val="007DC3"/>
              </a:solidFill>
              <a:latin typeface="Segoe UI Light" pitchFamily="34" charset="0"/>
            </a:endParaRPr>
          </a:p>
          <a:p>
            <a:pPr algn="ctr" eaLnBrk="1" fontAlgn="ctr" hangingPunct="1"/>
            <a:endParaRPr lang="fr-FR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fr-F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C.Turcanu</a:t>
            </a:r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</a:t>
            </a:r>
            <a:r>
              <a:rPr lang="fr-F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G.Olyslaegers</a:t>
            </a:r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</a:t>
            </a:r>
            <a:r>
              <a:rPr lang="fr-F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J.Camps</a:t>
            </a:r>
            <a:endParaRPr lang="fr-FR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Society and Policy Support</a:t>
            </a:r>
          </a:p>
          <a:p>
            <a:pPr algn="ctr" eaLnBrk="1" fontAlgn="ctr" hangingPunct="1"/>
            <a:endParaRPr lang="fr-F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  <a:hlinkClick r:id="rId3"/>
              </a:rPr>
              <a:t>cturcanu@sckcen.be</a:t>
            </a:r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; </a:t>
            </a:r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  <a:hlinkClick r:id="rId4"/>
              </a:rPr>
              <a:t>golyslae@sckcen.be</a:t>
            </a:r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; </a:t>
            </a:r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  <a:hlinkClick r:id="rId5"/>
              </a:rPr>
              <a:t>jcamps@sckcen.be</a:t>
            </a:r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 </a:t>
            </a:r>
            <a:endParaRPr lang="nl-BE" sz="2000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801" y="4417620"/>
            <a:ext cx="2064398" cy="12882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9691" y="6497303"/>
            <a:ext cx="765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Kick-off meeting PREPARE WG3: Contaminated goods, CIEMAT, 23 May 2013, Madrid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7354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 flipH="1">
            <a:off x="391886" y="1341912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0825" y="1472914"/>
            <a:ext cx="8510588" cy="48469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7" name="Picture 5" descr="200108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6100" y="1661827"/>
            <a:ext cx="5727700" cy="3830637"/>
          </a:xfrm>
          <a:noFill/>
        </p:spPr>
      </p:pic>
      <p:pic>
        <p:nvPicPr>
          <p:cNvPr id="8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410114"/>
            <a:ext cx="1800225" cy="1350963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63" y="4986164"/>
            <a:ext cx="1800225" cy="13493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13" y="5366435"/>
            <a:ext cx="1800225" cy="1287462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4628864"/>
            <a:ext cx="1800225" cy="1223963"/>
          </a:xfrm>
          <a:prstGeom prst="rect">
            <a:avLst/>
          </a:prstGeom>
          <a:noFill/>
          <a:ln w="1905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26407"/>
            <a:ext cx="1584201" cy="118745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247739"/>
            <a:ext cx="1800225" cy="116998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3404902"/>
            <a:ext cx="1800225" cy="1042987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4989227"/>
            <a:ext cx="1798637" cy="101123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24"/>
          <p:cNvCxnSpPr>
            <a:cxnSpLocks noChangeShapeType="1"/>
            <a:endCxn id="12" idx="1"/>
          </p:cNvCxnSpPr>
          <p:nvPr/>
        </p:nvCxnSpPr>
        <p:spPr bwMode="auto">
          <a:xfrm flipV="1">
            <a:off x="5331619" y="2420133"/>
            <a:ext cx="2048693" cy="13733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27"/>
          <p:cNvCxnSpPr>
            <a:cxnSpLocks noChangeShapeType="1"/>
          </p:cNvCxnSpPr>
          <p:nvPr/>
        </p:nvCxnSpPr>
        <p:spPr bwMode="auto">
          <a:xfrm>
            <a:off x="6084888" y="3620802"/>
            <a:ext cx="1150937" cy="21113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28"/>
          <p:cNvCxnSpPr>
            <a:cxnSpLocks noChangeShapeType="1"/>
          </p:cNvCxnSpPr>
          <p:nvPr/>
        </p:nvCxnSpPr>
        <p:spPr bwMode="auto">
          <a:xfrm>
            <a:off x="5076825" y="4412964"/>
            <a:ext cx="34925" cy="10080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Connector 29"/>
          <p:cNvCxnSpPr>
            <a:cxnSpLocks noChangeShapeType="1"/>
          </p:cNvCxnSpPr>
          <p:nvPr/>
        </p:nvCxnSpPr>
        <p:spPr bwMode="auto">
          <a:xfrm flipH="1">
            <a:off x="3167063" y="3981164"/>
            <a:ext cx="1260475" cy="10080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30"/>
          <p:cNvCxnSpPr>
            <a:cxnSpLocks noChangeShapeType="1"/>
          </p:cNvCxnSpPr>
          <p:nvPr/>
        </p:nvCxnSpPr>
        <p:spPr bwMode="auto">
          <a:xfrm flipH="1">
            <a:off x="2101755" y="2538127"/>
            <a:ext cx="1965420" cy="234777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31"/>
          <p:cNvCxnSpPr>
            <a:cxnSpLocks noChangeShapeType="1"/>
          </p:cNvCxnSpPr>
          <p:nvPr/>
        </p:nvCxnSpPr>
        <p:spPr bwMode="auto">
          <a:xfrm flipV="1">
            <a:off x="1201738" y="3147727"/>
            <a:ext cx="669925" cy="2571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32"/>
          <p:cNvCxnSpPr>
            <a:cxnSpLocks noChangeShapeType="1"/>
          </p:cNvCxnSpPr>
          <p:nvPr/>
        </p:nvCxnSpPr>
        <p:spPr bwMode="auto">
          <a:xfrm flipH="1">
            <a:off x="2097088" y="2049177"/>
            <a:ext cx="13970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47"/>
          <p:cNvCxnSpPr>
            <a:cxnSpLocks noChangeShapeType="1"/>
          </p:cNvCxnSpPr>
          <p:nvPr/>
        </p:nvCxnSpPr>
        <p:spPr bwMode="auto">
          <a:xfrm>
            <a:off x="6564313" y="5495639"/>
            <a:ext cx="679450" cy="5064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102" y="1401123"/>
            <a:ext cx="1458436" cy="97616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25" name="Straight Connector 24"/>
          <p:cNvCxnSpPr>
            <a:cxnSpLocks noChangeShapeType="1"/>
            <a:endCxn id="24" idx="1"/>
          </p:cNvCxnSpPr>
          <p:nvPr/>
        </p:nvCxnSpPr>
        <p:spPr bwMode="auto">
          <a:xfrm flipV="1">
            <a:off x="5331037" y="1889205"/>
            <a:ext cx="443065" cy="6750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Nuclear</a:t>
            </a:r>
            <a:r>
              <a:rPr lang="nl-BE" dirty="0" smtClean="0"/>
              <a:t> </a:t>
            </a:r>
            <a:r>
              <a:rPr lang="nl-BE" dirty="0" err="1" smtClean="0"/>
              <a:t>installations</a:t>
            </a:r>
            <a:r>
              <a:rPr lang="nl-BE" dirty="0" smtClean="0"/>
              <a:t> in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around</a:t>
            </a:r>
            <a:r>
              <a:rPr lang="nl-BE" dirty="0" smtClean="0"/>
              <a:t> Belgium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155047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Preliminary reflections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GB" dirty="0" smtClean="0"/>
              <a:t>Two panels</a:t>
            </a:r>
          </a:p>
          <a:p>
            <a:pPr lvl="1">
              <a:lnSpc>
                <a:spcPct val="200000"/>
              </a:lnSpc>
            </a:pPr>
            <a:r>
              <a:rPr lang="en-GB" dirty="0" smtClean="0"/>
              <a:t>Panel 1: consumer goods (other than food)</a:t>
            </a:r>
          </a:p>
          <a:p>
            <a:pPr lvl="1">
              <a:lnSpc>
                <a:spcPct val="200000"/>
              </a:lnSpc>
            </a:pPr>
            <a:r>
              <a:rPr lang="en-GB" dirty="0" smtClean="0"/>
              <a:t>Panel 2: food</a:t>
            </a:r>
          </a:p>
        </p:txBody>
      </p:sp>
    </p:spTree>
    <p:extLst>
      <p:ext uri="{BB962C8B-B14F-4D97-AF65-F5344CB8AC3E}">
        <p14:creationId xmlns:p14="http://schemas.microsoft.com/office/powerpoint/2010/main" val="775259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9542" y="325329"/>
            <a:ext cx="8579821" cy="500801"/>
          </a:xfrm>
        </p:spPr>
        <p:txBody>
          <a:bodyPr/>
          <a:lstStyle/>
          <a:p>
            <a:r>
              <a:rPr lang="nl-BE" dirty="0" err="1" smtClean="0"/>
              <a:t>Tentative</a:t>
            </a:r>
            <a:r>
              <a:rPr lang="nl-BE" dirty="0" smtClean="0"/>
              <a:t> list of </a:t>
            </a:r>
            <a:r>
              <a:rPr lang="nl-BE" dirty="0" err="1" smtClean="0"/>
              <a:t>participating</a:t>
            </a:r>
            <a:r>
              <a:rPr lang="nl-BE" dirty="0"/>
              <a:t> </a:t>
            </a:r>
            <a:r>
              <a:rPr lang="nl-BE" dirty="0" smtClean="0"/>
              <a:t>stakeholders</a:t>
            </a:r>
            <a:endParaRPr lang="nl-BE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688714"/>
              </p:ext>
            </p:extLst>
          </p:nvPr>
        </p:nvGraphicFramePr>
        <p:xfrm>
          <a:off x="316491" y="920977"/>
          <a:ext cx="8548577" cy="5678577"/>
        </p:xfrm>
        <a:graphic>
          <a:graphicData uri="http://schemas.openxmlformats.org/drawingml/2006/table">
            <a:tbl>
              <a:tblPr firstRow="1" firstCol="1" bandRow="1"/>
              <a:tblGrid>
                <a:gridCol w="4446505"/>
                <a:gridCol w="4102072"/>
              </a:tblGrid>
              <a:tr h="2005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kern="0" dirty="0" smtClean="0">
                          <a:effectLst/>
                          <a:latin typeface="+mn-lt"/>
                        </a:rPr>
                        <a:t>Panel on OTHER GOODS</a:t>
                      </a:r>
                      <a:endParaRPr lang="en-GB" sz="1800" b="1" kern="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0" dirty="0" smtClean="0">
                          <a:effectLst/>
                          <a:latin typeface="+mn-lt"/>
                        </a:rPr>
                        <a:t>Panel on FOOD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07577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Regulatory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authority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FANC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AFCN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Federal Crisis Centre, Crisis</a:t>
                      </a:r>
                      <a:r>
                        <a:rPr lang="en-GB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centres of p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rovinces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Radioactive</a:t>
                      </a:r>
                      <a:r>
                        <a:rPr lang="en-GB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waste agency</a:t>
                      </a:r>
                      <a:endParaRPr lang="en-GB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Interior </a:t>
                      </a: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Affairs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Economic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Affairs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Radiation protection  experts (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e.g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SCK•CEN 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Monitoring 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labs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crisis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situations, Fukushima, </a:t>
                      </a:r>
                      <a:r>
                        <a:rPr lang="fr-FR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etc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GB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Media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Consumer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organisations,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NGO's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Retailers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306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Controlling bodies: </a:t>
                      </a:r>
                      <a:r>
                        <a:rPr lang="en-GB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BELV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CONTROLATOM</a:t>
                      </a:r>
                      <a:endParaRPr lang="en-GB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Farmer’s union, e.g. </a:t>
                      </a:r>
                      <a:r>
                        <a:rPr lang="en-GB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Boerenbond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Airport, harbour or Antwerp, </a:t>
                      </a:r>
                      <a:r>
                        <a:rPr lang="en-GB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NMBS</a:t>
                      </a: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?, transport companies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Specific food industries, e.g. milk industry if this is discussed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7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Chamber of commerce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Food Agency </a:t>
                      </a:r>
                      <a:r>
                        <a:rPr lang="en-GB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FAVV</a:t>
                      </a: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GB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AFSCA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Civil Protection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Public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Health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Companies (e.g. those requiring training after Fukushima)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Experts in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communication</a:t>
                      </a:r>
                      <a:r>
                        <a:rPr lang="en-GB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&amp;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public opinion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7738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9542" y="325329"/>
            <a:ext cx="8579821" cy="500801"/>
          </a:xfrm>
        </p:spPr>
        <p:txBody>
          <a:bodyPr/>
          <a:lstStyle/>
          <a:p>
            <a:r>
              <a:rPr lang="nl-BE" dirty="0" err="1" smtClean="0"/>
              <a:t>Tentative</a:t>
            </a:r>
            <a:r>
              <a:rPr lang="nl-BE" dirty="0" smtClean="0"/>
              <a:t> list of </a:t>
            </a:r>
            <a:r>
              <a:rPr lang="nl-BE" dirty="0" err="1" smtClean="0"/>
              <a:t>participating</a:t>
            </a:r>
            <a:r>
              <a:rPr lang="nl-BE" dirty="0"/>
              <a:t> </a:t>
            </a:r>
            <a:r>
              <a:rPr lang="nl-BE" dirty="0" smtClean="0"/>
              <a:t>stakeholders</a:t>
            </a:r>
            <a:endParaRPr lang="nl-BE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719806"/>
              </p:ext>
            </p:extLst>
          </p:nvPr>
        </p:nvGraphicFramePr>
        <p:xfrm>
          <a:off x="316491" y="920977"/>
          <a:ext cx="8548577" cy="5678577"/>
        </p:xfrm>
        <a:graphic>
          <a:graphicData uri="http://schemas.openxmlformats.org/drawingml/2006/table">
            <a:tbl>
              <a:tblPr firstRow="1" firstCol="1" bandRow="1"/>
              <a:tblGrid>
                <a:gridCol w="4446505"/>
                <a:gridCol w="4102072"/>
              </a:tblGrid>
              <a:tr h="2005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kern="0" dirty="0" smtClean="0">
                          <a:effectLst/>
                          <a:latin typeface="+mn-lt"/>
                        </a:rPr>
                        <a:t>Panel on OTHER GOODS</a:t>
                      </a:r>
                      <a:endParaRPr lang="en-GB" sz="1800" b="1" kern="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0" dirty="0" smtClean="0">
                          <a:effectLst/>
                          <a:latin typeface="+mn-lt"/>
                        </a:rPr>
                        <a:t>Panel on FOOD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07577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Regulatory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authority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FANC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AFCN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Federal Crisis Centre, Crisis</a:t>
                      </a:r>
                      <a:r>
                        <a:rPr lang="en-GB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centres of p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rovinces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Radioactive</a:t>
                      </a:r>
                      <a:r>
                        <a:rPr lang="en-GB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waste agency</a:t>
                      </a:r>
                      <a:endParaRPr lang="en-GB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Interior </a:t>
                      </a: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Affairs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Economic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Affairs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Radiation protection  experts (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e.g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SCK•CEN 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Monitoring 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labs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fr-FR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crisis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situations, Fukushima, </a:t>
                      </a:r>
                      <a:r>
                        <a:rPr lang="fr-FR" sz="18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etc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GB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Media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Consumer</a:t>
                      </a:r>
                      <a:r>
                        <a:rPr lang="fr-FR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organisations,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NGO's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Retailers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306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Controlling bodies: </a:t>
                      </a:r>
                      <a:r>
                        <a:rPr lang="en-GB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BELV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CONTROLATOM</a:t>
                      </a:r>
                      <a:endParaRPr lang="en-GB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Farmer’s union, e.g. </a:t>
                      </a:r>
                      <a:r>
                        <a:rPr lang="en-GB" sz="18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Boerenbond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Airport, harbour or Antwerp, </a:t>
                      </a:r>
                      <a:r>
                        <a:rPr lang="en-GB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NMBS</a:t>
                      </a: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?, transport companies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Specific food industries, e.g. milk industry if this is discussed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7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Chamber of commerce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Food Agency </a:t>
                      </a:r>
                      <a:r>
                        <a:rPr lang="en-GB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FAVV</a:t>
                      </a: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GB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AFSCA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Civil Protection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Public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Health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Companies (e.g. those requiring training after Fukushima)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Experts in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communication</a:t>
                      </a:r>
                      <a:r>
                        <a:rPr lang="en-GB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&amp; </a:t>
                      </a: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public opinion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041" y="2942112"/>
            <a:ext cx="401796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485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GB" dirty="0" smtClean="0">
                <a:solidFill>
                  <a:srgbClr val="0070C0"/>
                </a:solidFill>
              </a:rPr>
              <a:t>Wide range of stakeholders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GB" dirty="0" smtClean="0">
                <a:solidFill>
                  <a:srgbClr val="0070C0"/>
                </a:solidFill>
              </a:rPr>
              <a:t>Preparation</a:t>
            </a:r>
            <a:endParaRPr lang="en-GB" dirty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spcBef>
                <a:spcPts val="1000"/>
              </a:spcBef>
            </a:pPr>
            <a:r>
              <a:rPr lang="en-GB" dirty="0"/>
              <a:t>An on-line policy Delphi could be organised to prepare the </a:t>
            </a:r>
            <a:r>
              <a:rPr lang="en-GB" dirty="0" smtClean="0"/>
              <a:t>panels</a:t>
            </a:r>
          </a:p>
          <a:p>
            <a:pPr lvl="2">
              <a:spcBef>
                <a:spcPts val="1000"/>
              </a:spcBef>
            </a:pPr>
            <a:r>
              <a:rPr lang="en-GB" dirty="0" smtClean="0"/>
              <a:t>all </a:t>
            </a:r>
            <a:r>
              <a:rPr lang="en-GB" dirty="0"/>
              <a:t>the different opinions about </a:t>
            </a:r>
            <a:r>
              <a:rPr lang="en-GB" dirty="0" smtClean="0"/>
              <a:t>the </a:t>
            </a:r>
            <a:r>
              <a:rPr lang="en-GB" dirty="0"/>
              <a:t>issue </a:t>
            </a:r>
            <a:r>
              <a:rPr lang="en-GB" dirty="0" smtClean="0"/>
              <a:t>are gathered so </a:t>
            </a:r>
            <a:r>
              <a:rPr lang="en-GB" dirty="0"/>
              <a:t>that decision-makers can take informed decisions</a:t>
            </a:r>
          </a:p>
          <a:p>
            <a:pPr lvl="2">
              <a:spcBef>
                <a:spcPts val="1000"/>
              </a:spcBef>
            </a:pPr>
            <a:r>
              <a:rPr lang="en-GB" dirty="0" smtClean="0"/>
              <a:t>10-15 </a:t>
            </a:r>
            <a:r>
              <a:rPr lang="en-GB" dirty="0"/>
              <a:t>questions with </a:t>
            </a:r>
            <a:r>
              <a:rPr lang="en-GB" dirty="0" err="1"/>
              <a:t>Likert</a:t>
            </a:r>
            <a:r>
              <a:rPr lang="en-GB" dirty="0"/>
              <a:t> answering scale (strongly agree …. </a:t>
            </a:r>
            <a:r>
              <a:rPr lang="en-GB" dirty="0" smtClean="0"/>
              <a:t>strongly </a:t>
            </a:r>
            <a:r>
              <a:rPr lang="en-GB" dirty="0"/>
              <a:t>disagree) </a:t>
            </a:r>
            <a:endParaRPr lang="en-GB" dirty="0" smtClean="0"/>
          </a:p>
          <a:p>
            <a:pPr lvl="2">
              <a:spcBef>
                <a:spcPts val="1000"/>
              </a:spcBef>
            </a:pPr>
            <a:r>
              <a:rPr lang="en-GB" dirty="0" smtClean="0"/>
              <a:t>special </a:t>
            </a:r>
            <a:r>
              <a:rPr lang="en-GB" dirty="0"/>
              <a:t>space dedicated to motivating the </a:t>
            </a:r>
            <a:r>
              <a:rPr lang="en-GB" dirty="0" smtClean="0"/>
              <a:t>answer to each question, </a:t>
            </a:r>
            <a:r>
              <a:rPr lang="en-GB" dirty="0"/>
              <a:t>with possibility to go back and change the answer or edit at a later </a:t>
            </a:r>
            <a:r>
              <a:rPr lang="en-GB" dirty="0" smtClean="0"/>
              <a:t>time (deadline </a:t>
            </a:r>
            <a:r>
              <a:rPr lang="en-GB" dirty="0"/>
              <a:t>for final </a:t>
            </a:r>
            <a:r>
              <a:rPr lang="en-GB" dirty="0" smtClean="0"/>
              <a:t>version)</a:t>
            </a:r>
            <a:endParaRPr lang="en-GB" dirty="0"/>
          </a:p>
          <a:p>
            <a:pPr lvl="2">
              <a:spcBef>
                <a:spcPts val="1000"/>
              </a:spcBef>
            </a:pPr>
            <a:r>
              <a:rPr lang="en-GB" dirty="0" smtClean="0"/>
              <a:t>Two loops</a:t>
            </a:r>
            <a:r>
              <a:rPr lang="en-GB" dirty="0"/>
              <a:t>: first the </a:t>
            </a:r>
            <a:r>
              <a:rPr lang="en-GB" dirty="0" smtClean="0"/>
              <a:t>questions; next, </a:t>
            </a:r>
            <a:r>
              <a:rPr lang="en-GB" dirty="0"/>
              <a:t>a summary is prepared </a:t>
            </a:r>
            <a:r>
              <a:rPr lang="en-GB" dirty="0" smtClean="0"/>
              <a:t>based on </a:t>
            </a:r>
            <a:r>
              <a:rPr lang="en-GB" dirty="0"/>
              <a:t>the answers, then the respondents can react to the summary for each question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942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 approach (</a:t>
            </a:r>
            <a:r>
              <a:rPr lang="en-GB" dirty="0" err="1" smtClean="0"/>
              <a:t>ctd</a:t>
            </a:r>
            <a:r>
              <a:rPr lang="en-GB" dirty="0" smtClean="0"/>
              <a:t>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0070C0"/>
                </a:solidFill>
              </a:rPr>
              <a:t>Panel format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Interactive workshops with 10-15 participants, </a:t>
            </a:r>
            <a:r>
              <a:rPr lang="en-GB" dirty="0"/>
              <a:t>e.g. 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Open process workshop </a:t>
            </a:r>
            <a:r>
              <a:rPr lang="en-GB" dirty="0" smtClean="0"/>
              <a:t> </a:t>
            </a:r>
            <a:endParaRPr lang="en-GB" dirty="0"/>
          </a:p>
          <a:p>
            <a:pPr lvl="3"/>
            <a:r>
              <a:rPr lang="en-GB" dirty="0" smtClean="0"/>
              <a:t>Display </a:t>
            </a:r>
            <a:r>
              <a:rPr lang="en-GB" dirty="0"/>
              <a:t>process (emergency management) and ask people to present their opinion by sticking </a:t>
            </a:r>
            <a:r>
              <a:rPr lang="en-GB" dirty="0" smtClean="0"/>
              <a:t>post-its; then summarise discussion</a:t>
            </a:r>
            <a:endParaRPr lang="en-GB" dirty="0"/>
          </a:p>
          <a:p>
            <a:pPr lvl="3"/>
            <a:r>
              <a:rPr lang="en-GB" dirty="0" smtClean="0"/>
              <a:t>10-15 participants need 1-2 moderators and 1-2 for taking notes and making links, </a:t>
            </a:r>
            <a:r>
              <a:rPr lang="en-GB" dirty="0" err="1" smtClean="0"/>
              <a:t>etc</a:t>
            </a:r>
            <a:endParaRPr lang="en-GB" dirty="0" smtClean="0"/>
          </a:p>
          <a:p>
            <a:pPr lvl="2">
              <a:lnSpc>
                <a:spcPct val="150000"/>
              </a:lnSpc>
            </a:pPr>
            <a:r>
              <a:rPr lang="en-GB" dirty="0" smtClean="0"/>
              <a:t>Scenario workshop</a:t>
            </a:r>
          </a:p>
          <a:p>
            <a:pPr lvl="3"/>
            <a:r>
              <a:rPr lang="en-GB" dirty="0" smtClean="0"/>
              <a:t>discuss </a:t>
            </a:r>
            <a:r>
              <a:rPr lang="en-GB" dirty="0"/>
              <a:t>a scenario step by step, giving additional information at each </a:t>
            </a:r>
            <a:r>
              <a:rPr lang="en-GB" dirty="0" smtClean="0"/>
              <a:t>step</a:t>
            </a:r>
          </a:p>
          <a:p>
            <a:pPr lvl="3"/>
            <a:r>
              <a:rPr lang="en-GB" dirty="0" smtClean="0"/>
              <a:t> </a:t>
            </a:r>
            <a:r>
              <a:rPr lang="en-GB" dirty="0"/>
              <a:t>ask people to </a:t>
            </a:r>
            <a:r>
              <a:rPr lang="en-GB" dirty="0" smtClean="0"/>
              <a:t>say what they would do and identify problems</a:t>
            </a:r>
          </a:p>
          <a:p>
            <a:pPr lvl="3"/>
            <a:r>
              <a:rPr lang="en-GB" smtClean="0"/>
              <a:t>establish </a:t>
            </a:r>
            <a:r>
              <a:rPr lang="en-GB" dirty="0"/>
              <a:t>if decision strategies are robust enough</a:t>
            </a:r>
          </a:p>
          <a:p>
            <a:pPr lvl="3"/>
            <a:endParaRPr lang="en-GB" dirty="0"/>
          </a:p>
          <a:p>
            <a:pPr lvl="3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5851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Panel 1: consumer goods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6" y="1041442"/>
            <a:ext cx="8799614" cy="5359358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After Fukushima, two issues raised from companies </a:t>
            </a:r>
            <a:r>
              <a:rPr lang="en-GB" dirty="0"/>
              <a:t>that asked SCK•CEN for </a:t>
            </a:r>
            <a:r>
              <a:rPr lang="en-GB" dirty="0" smtClean="0"/>
              <a:t>training</a:t>
            </a:r>
          </a:p>
          <a:p>
            <a:pPr lvl="2"/>
            <a:r>
              <a:rPr lang="en-GB" dirty="0" smtClean="0"/>
              <a:t>Risk perception of the personnel </a:t>
            </a:r>
            <a:r>
              <a:rPr lang="en-GB" dirty="0"/>
              <a:t>working in factories receiving goods from </a:t>
            </a:r>
            <a:r>
              <a:rPr lang="en-GB" dirty="0" smtClean="0"/>
              <a:t>Japan</a:t>
            </a:r>
          </a:p>
          <a:p>
            <a:pPr lvl="2"/>
            <a:r>
              <a:rPr lang="en-GB" dirty="0" smtClean="0"/>
              <a:t>Risk perception of the </a:t>
            </a:r>
            <a:r>
              <a:rPr lang="en-GB" dirty="0"/>
              <a:t>public who might not buy products from Japan;</a:t>
            </a:r>
          </a:p>
          <a:p>
            <a:pPr marL="822325" lvl="2" indent="0">
              <a:lnSpc>
                <a:spcPct val="150000"/>
              </a:lnSpc>
              <a:buNone/>
            </a:pP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smtClean="0"/>
              <a:t>Training </a:t>
            </a:r>
            <a:r>
              <a:rPr lang="en-GB" dirty="0"/>
              <a:t>was given on radiation protection and </a:t>
            </a:r>
            <a:r>
              <a:rPr lang="en-GB" dirty="0" smtClean="0"/>
              <a:t>measuring techniques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Both in – and outside border accidental situations are important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Some </a:t>
            </a:r>
            <a:r>
              <a:rPr lang="en-GB" dirty="0"/>
              <a:t>issues </a:t>
            </a:r>
            <a:r>
              <a:rPr lang="en-GB" dirty="0" smtClean="0"/>
              <a:t>to be addressed: </a:t>
            </a:r>
          </a:p>
          <a:p>
            <a:pPr lvl="2"/>
            <a:r>
              <a:rPr lang="en-GB" b="1" dirty="0" smtClean="0"/>
              <a:t>control</a:t>
            </a:r>
            <a:r>
              <a:rPr lang="en-GB" dirty="0"/>
              <a:t>; </a:t>
            </a:r>
            <a:endParaRPr lang="en-GB" dirty="0" smtClean="0"/>
          </a:p>
          <a:p>
            <a:pPr lvl="2"/>
            <a:r>
              <a:rPr lang="en-GB" b="1" dirty="0" smtClean="0"/>
              <a:t>limits</a:t>
            </a:r>
            <a:r>
              <a:rPr lang="en-GB" dirty="0" smtClean="0"/>
              <a:t> </a:t>
            </a:r>
            <a:r>
              <a:rPr lang="en-GB" dirty="0"/>
              <a:t>(for food they exist, but for other we only have exemption limits for </a:t>
            </a:r>
            <a:r>
              <a:rPr lang="en-GB" dirty="0" smtClean="0"/>
              <a:t>transport </a:t>
            </a:r>
            <a:r>
              <a:rPr lang="en-GB" dirty="0" smtClean="0">
                <a:sym typeface="Wingdings"/>
              </a:rPr>
              <a:t></a:t>
            </a:r>
            <a:r>
              <a:rPr lang="en-GB" dirty="0" smtClean="0"/>
              <a:t> </a:t>
            </a:r>
            <a:r>
              <a:rPr lang="en-GB" dirty="0"/>
              <a:t>but would these be applied for e.g. toys</a:t>
            </a:r>
            <a:r>
              <a:rPr lang="en-GB" dirty="0" smtClean="0"/>
              <a:t>?);</a:t>
            </a:r>
          </a:p>
          <a:p>
            <a:pPr lvl="2"/>
            <a:r>
              <a:rPr lang="en-GB" b="1" dirty="0"/>
              <a:t>c</a:t>
            </a:r>
            <a:r>
              <a:rPr lang="en-GB" b="1" dirty="0" smtClean="0"/>
              <a:t>ommunication</a:t>
            </a:r>
            <a:r>
              <a:rPr lang="en-GB" dirty="0" smtClean="0"/>
              <a:t> </a:t>
            </a:r>
            <a:r>
              <a:rPr lang="en-GB" dirty="0"/>
              <a:t>to the public; </a:t>
            </a:r>
            <a:endParaRPr lang="en-GB" dirty="0" smtClean="0"/>
          </a:p>
          <a:p>
            <a:pPr lvl="2"/>
            <a:r>
              <a:rPr lang="en-GB" b="1" dirty="0" smtClean="0"/>
              <a:t>handling </a:t>
            </a:r>
            <a:r>
              <a:rPr lang="en-GB" b="1" dirty="0"/>
              <a:t>of </a:t>
            </a:r>
            <a:r>
              <a:rPr lang="en-GB" b="1"/>
              <a:t>contaminated </a:t>
            </a:r>
            <a:r>
              <a:rPr lang="en-GB" b="1" smtClean="0"/>
              <a:t>goods</a:t>
            </a:r>
            <a:endParaRPr lang="en-GB" dirty="0" smtClean="0"/>
          </a:p>
          <a:p>
            <a:pPr lvl="2"/>
            <a:r>
              <a:rPr lang="en-GB" b="1" dirty="0" smtClean="0"/>
              <a:t>economic </a:t>
            </a:r>
            <a:r>
              <a:rPr lang="en-GB" b="1" dirty="0"/>
              <a:t>consequences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323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Panel 2: food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Inside </a:t>
            </a:r>
            <a:r>
              <a:rPr lang="en-GB" dirty="0"/>
              <a:t>and outside </a:t>
            </a:r>
            <a:r>
              <a:rPr lang="en-GB" dirty="0" smtClean="0"/>
              <a:t>borders situations</a:t>
            </a:r>
            <a:endParaRPr lang="en-GB" dirty="0"/>
          </a:p>
          <a:p>
            <a:pPr lvl="1">
              <a:lnSpc>
                <a:spcPct val="150000"/>
              </a:lnSpc>
            </a:pPr>
            <a:r>
              <a:rPr lang="en-GB" dirty="0" smtClean="0"/>
              <a:t>Some issues to discuss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What </a:t>
            </a:r>
            <a:r>
              <a:rPr lang="en-GB" b="1" dirty="0"/>
              <a:t>limits</a:t>
            </a:r>
            <a:r>
              <a:rPr lang="en-GB" dirty="0"/>
              <a:t> would be applied? </a:t>
            </a:r>
            <a:endParaRPr lang="en-GB" dirty="0" smtClean="0"/>
          </a:p>
          <a:p>
            <a:pPr lvl="2">
              <a:lnSpc>
                <a:spcPct val="150000"/>
              </a:lnSpc>
            </a:pPr>
            <a:r>
              <a:rPr lang="en-GB" dirty="0" smtClean="0"/>
              <a:t>Predefined limits or ad hoc limits for </a:t>
            </a:r>
            <a:r>
              <a:rPr lang="en-GB" b="1" dirty="0" smtClean="0"/>
              <a:t>zoning</a:t>
            </a:r>
            <a:r>
              <a:rPr lang="en-GB" dirty="0" smtClean="0"/>
              <a:t> ? Based on concentrations or administrative units?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Control issues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Would </a:t>
            </a:r>
            <a:r>
              <a:rPr lang="en-GB" dirty="0"/>
              <a:t>there be border </a:t>
            </a:r>
            <a:r>
              <a:rPr lang="en-GB" b="1" dirty="0"/>
              <a:t>controls</a:t>
            </a:r>
            <a:r>
              <a:rPr lang="en-GB" dirty="0"/>
              <a:t> if an accident happens, e.g. in Germany</a:t>
            </a:r>
            <a:r>
              <a:rPr lang="en-GB" dirty="0" smtClean="0"/>
              <a:t>?</a:t>
            </a:r>
          </a:p>
          <a:p>
            <a:pPr lvl="2">
              <a:lnSpc>
                <a:spcPct val="150000"/>
              </a:lnSpc>
            </a:pPr>
            <a:r>
              <a:rPr lang="en-GB" b="1" dirty="0" smtClean="0"/>
              <a:t>Communication</a:t>
            </a:r>
            <a:r>
              <a:rPr lang="en-GB" dirty="0" smtClean="0"/>
              <a:t> to the public</a:t>
            </a:r>
          </a:p>
          <a:p>
            <a:pPr lvl="2">
              <a:lnSpc>
                <a:spcPct val="150000"/>
              </a:lnSpc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32534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Supporting research / lessons learned from Fukushima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Non-food items: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Actions by SCK•CEN after Fukushima</a:t>
            </a:r>
          </a:p>
          <a:p>
            <a:pPr lvl="2"/>
            <a:r>
              <a:rPr lang="en-GB" dirty="0" smtClean="0"/>
              <a:t>Monitoring, training</a:t>
            </a:r>
          </a:p>
          <a:p>
            <a:r>
              <a:rPr lang="en-GB" dirty="0" smtClean="0"/>
              <a:t>Food </a:t>
            </a:r>
          </a:p>
          <a:p>
            <a:pPr lvl="1"/>
            <a:r>
              <a:rPr lang="en-GB" dirty="0" smtClean="0"/>
              <a:t>FARMING outcomes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Research on public acceptance and media</a:t>
            </a:r>
          </a:p>
          <a:p>
            <a:pPr lvl="2"/>
            <a:r>
              <a:rPr lang="en-GB" dirty="0" smtClean="0"/>
              <a:t>Risk perception and acceptance of contaminated goods (SCK•CEN “Barometer” 2006, 2009)</a:t>
            </a:r>
          </a:p>
          <a:p>
            <a:pPr lvl="2"/>
            <a:r>
              <a:rPr lang="en-GB" dirty="0" smtClean="0"/>
              <a:t>Media content analysis of reporting about food</a:t>
            </a:r>
          </a:p>
          <a:p>
            <a:pPr lvl="2"/>
            <a:r>
              <a:rPr lang="en-GB" dirty="0" smtClean="0"/>
              <a:t>Factors determining the willingness to consume foods with residual radioactivity (SCK•CEN Barometer 2013 – forthcoming)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Include short </a:t>
            </a:r>
            <a:r>
              <a:rPr lang="en-GB" dirty="0"/>
              <a:t>presentations containing issues of </a:t>
            </a:r>
            <a:r>
              <a:rPr lang="en-GB" dirty="0" smtClean="0"/>
              <a:t>relevance in the two panels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5296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Instead of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013" y="1148317"/>
            <a:ext cx="8364188" cy="5092126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Some particularities</a:t>
            </a:r>
          </a:p>
          <a:p>
            <a:pPr lvl="1"/>
            <a:r>
              <a:rPr lang="en-GB" dirty="0" smtClean="0"/>
              <a:t>Different languages, cultural differences</a:t>
            </a:r>
          </a:p>
          <a:p>
            <a:pPr lvl="1"/>
            <a:r>
              <a:rPr lang="en-GB" dirty="0" smtClean="0"/>
              <a:t>Split of authorities</a:t>
            </a:r>
          </a:p>
          <a:p>
            <a:endParaRPr lang="en-GB" dirty="0" smtClean="0"/>
          </a:p>
          <a:p>
            <a:r>
              <a:rPr lang="en-GB" dirty="0" smtClean="0"/>
              <a:t>We need a certain degree of harmonisation in approach and issues discussed among the panels</a:t>
            </a:r>
            <a:endParaRPr lang="en-GB" dirty="0"/>
          </a:p>
        </p:txBody>
      </p:sp>
      <p:pic>
        <p:nvPicPr>
          <p:cNvPr id="1028" name="Picture 4" descr="http://paradigmateam.com/wp-content/uploads/2011/07/Man-Shaking-Hands-01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922" y="3648961"/>
            <a:ext cx="2449490" cy="244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354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643" y="891270"/>
            <a:ext cx="7742712" cy="3927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200" b="1" dirty="0">
                <a:solidFill>
                  <a:schemeClr val="tx1"/>
                </a:solidFill>
              </a:rPr>
              <a:t>Copyright © </a:t>
            </a:r>
            <a:r>
              <a:rPr lang="en-US" sz="1200" b="1" dirty="0" smtClean="0">
                <a:solidFill>
                  <a:schemeClr val="tx1"/>
                </a:solidFill>
              </a:rPr>
              <a:t>2013 </a:t>
            </a:r>
            <a:r>
              <a:rPr lang="en-US" sz="1200" b="1" dirty="0">
                <a:solidFill>
                  <a:schemeClr val="tx1"/>
                </a:solidFill>
              </a:rPr>
              <a:t>- </a:t>
            </a:r>
            <a:r>
              <a:rPr lang="en-US" sz="1200" b="1" dirty="0" err="1">
                <a:solidFill>
                  <a:schemeClr val="tx1"/>
                </a:solidFill>
              </a:rPr>
              <a:t>SCK</a:t>
            </a:r>
            <a:r>
              <a:rPr lang="en-US" sz="1200" b="1" dirty="0" err="1">
                <a:solidFill>
                  <a:schemeClr val="tx1"/>
                </a:solidFill>
                <a:sym typeface="Wingdings" pitchFamily="2" charset="2"/>
              </a:rPr>
              <a:t></a:t>
            </a:r>
            <a:r>
              <a:rPr lang="en-US" sz="1200" b="1" dirty="0" err="1">
                <a:solidFill>
                  <a:schemeClr val="tx1"/>
                </a:solidFill>
              </a:rPr>
              <a:t>CEN</a:t>
            </a:r>
            <a:endParaRPr lang="en-GB" sz="1200" b="1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GB" sz="1200" b="1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GB" sz="1200" dirty="0" smtClean="0">
                <a:solidFill>
                  <a:schemeClr val="tx1"/>
                </a:solidFill>
              </a:rPr>
              <a:t>PLEASE NOTE!</a:t>
            </a:r>
          </a:p>
          <a:p>
            <a:pPr>
              <a:spcBef>
                <a:spcPct val="0"/>
              </a:spcBef>
            </a:pPr>
            <a:r>
              <a:rPr lang="en-GB" sz="1200" dirty="0" smtClean="0">
                <a:solidFill>
                  <a:schemeClr val="tx1"/>
                </a:solidFill>
              </a:rPr>
              <a:t>This </a:t>
            </a:r>
            <a:r>
              <a:rPr lang="en-GB" sz="1200" dirty="0">
                <a:solidFill>
                  <a:schemeClr val="tx1"/>
                </a:solidFill>
              </a:rPr>
              <a:t>presentation contains data, information and formats for dedicated use ONLY and may not be copied, distributed or cited without the explicit permission of the </a:t>
            </a:r>
            <a:r>
              <a:rPr lang="en-GB" sz="1200" dirty="0" err="1">
                <a:solidFill>
                  <a:schemeClr val="tx1"/>
                </a:solidFill>
              </a:rPr>
              <a:t>SCK•CEN</a:t>
            </a:r>
            <a:r>
              <a:rPr lang="en-GB" sz="1200" dirty="0">
                <a:solidFill>
                  <a:schemeClr val="tx1"/>
                </a:solidFill>
              </a:rPr>
              <a:t>. If this has been obtained, please reference it as a “personal communication. </a:t>
            </a:r>
            <a:r>
              <a:rPr lang="en-US" sz="1200" dirty="0">
                <a:solidFill>
                  <a:schemeClr val="tx1"/>
                </a:solidFill>
              </a:rPr>
              <a:t>By c</a:t>
            </a:r>
            <a:r>
              <a:rPr lang="nl-BE" sz="1200" dirty="0" err="1">
                <a:solidFill>
                  <a:schemeClr val="tx1"/>
                </a:solidFill>
              </a:rPr>
              <a:t>ourtesy</a:t>
            </a:r>
            <a:r>
              <a:rPr lang="nl-BE" sz="1200" dirty="0">
                <a:solidFill>
                  <a:schemeClr val="tx1"/>
                </a:solidFill>
              </a:rPr>
              <a:t> of </a:t>
            </a:r>
            <a:r>
              <a:rPr lang="nl-BE" sz="1200" dirty="0" err="1" smtClean="0">
                <a:solidFill>
                  <a:schemeClr val="tx1"/>
                </a:solidFill>
              </a:rPr>
              <a:t>SCK•CEN</a:t>
            </a:r>
            <a:r>
              <a:rPr lang="nl-BE" sz="1200" dirty="0" smtClean="0">
                <a:solidFill>
                  <a:schemeClr val="tx1"/>
                </a:solidFill>
              </a:rPr>
              <a:t>”.</a:t>
            </a:r>
            <a:endParaRPr lang="nl-BE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nl-BE" sz="1200" dirty="0" smtClean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nl-BE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nl-BE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nl-BE" sz="1200" b="1" dirty="0" err="1">
                <a:solidFill>
                  <a:schemeClr val="tx1"/>
                </a:solidFill>
              </a:rPr>
              <a:t>SCK•CEN</a:t>
            </a:r>
            <a:endParaRPr lang="nl-BE" sz="1200" b="1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nl-BE" sz="1200" dirty="0">
                <a:solidFill>
                  <a:schemeClr val="tx1"/>
                </a:solidFill>
              </a:rPr>
              <a:t>Studiecentrum voor Kernenergie</a:t>
            </a:r>
          </a:p>
          <a:p>
            <a:pPr>
              <a:spcBef>
                <a:spcPct val="0"/>
              </a:spcBef>
            </a:pPr>
            <a:r>
              <a:rPr lang="nl-BE" sz="1200" dirty="0">
                <a:solidFill>
                  <a:schemeClr val="tx1"/>
                </a:solidFill>
              </a:rPr>
              <a:t>Centre </a:t>
            </a:r>
            <a:r>
              <a:rPr lang="nl-BE" sz="1200" dirty="0" err="1">
                <a:solidFill>
                  <a:schemeClr val="tx1"/>
                </a:solidFill>
              </a:rPr>
              <a:t>d'Etude</a:t>
            </a:r>
            <a:r>
              <a:rPr lang="nl-BE" sz="1200" dirty="0">
                <a:solidFill>
                  <a:schemeClr val="tx1"/>
                </a:solidFill>
              </a:rPr>
              <a:t> de </a:t>
            </a:r>
            <a:r>
              <a:rPr lang="nl-BE" sz="1200" dirty="0" err="1">
                <a:solidFill>
                  <a:schemeClr val="tx1"/>
                </a:solidFill>
              </a:rPr>
              <a:t>l'Energie</a:t>
            </a:r>
            <a:r>
              <a:rPr lang="nl-BE" sz="1200" dirty="0">
                <a:solidFill>
                  <a:schemeClr val="tx1"/>
                </a:solidFill>
              </a:rPr>
              <a:t> </a:t>
            </a:r>
            <a:r>
              <a:rPr lang="nl-BE" sz="1200" dirty="0" err="1" smtClean="0">
                <a:solidFill>
                  <a:schemeClr val="tx1"/>
                </a:solidFill>
              </a:rPr>
              <a:t>Nucléaire</a:t>
            </a:r>
            <a:endParaRPr lang="nl-BE" sz="1200" dirty="0" smtClean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nl-BE" sz="1200" dirty="0" err="1" smtClean="0">
                <a:solidFill>
                  <a:schemeClr val="tx1"/>
                </a:solidFill>
              </a:rPr>
              <a:t>Belgian</a:t>
            </a:r>
            <a:r>
              <a:rPr lang="nl-BE" sz="1200" dirty="0" smtClean="0">
                <a:solidFill>
                  <a:schemeClr val="tx1"/>
                </a:solidFill>
              </a:rPr>
              <a:t> </a:t>
            </a:r>
            <a:r>
              <a:rPr lang="nl-BE" sz="1200" dirty="0" err="1" smtClean="0">
                <a:solidFill>
                  <a:schemeClr val="tx1"/>
                </a:solidFill>
              </a:rPr>
              <a:t>Nuclear</a:t>
            </a:r>
            <a:r>
              <a:rPr lang="nl-BE" sz="1200" dirty="0" smtClean="0">
                <a:solidFill>
                  <a:schemeClr val="tx1"/>
                </a:solidFill>
              </a:rPr>
              <a:t> Research Centre</a:t>
            </a:r>
            <a:endParaRPr lang="en-US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US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1200" dirty="0" err="1">
                <a:solidFill>
                  <a:schemeClr val="tx1"/>
                </a:solidFill>
              </a:rPr>
              <a:t>Stichting</a:t>
            </a:r>
            <a:r>
              <a:rPr lang="en-US" sz="1200" dirty="0">
                <a:solidFill>
                  <a:schemeClr val="tx1"/>
                </a:solidFill>
              </a:rPr>
              <a:t> van </a:t>
            </a:r>
            <a:r>
              <a:rPr lang="en-US" sz="1200" dirty="0" err="1">
                <a:solidFill>
                  <a:schemeClr val="tx1"/>
                </a:solidFill>
              </a:rPr>
              <a:t>Openbaar</a:t>
            </a:r>
            <a:r>
              <a:rPr lang="en-US" sz="1200" dirty="0">
                <a:solidFill>
                  <a:schemeClr val="tx1"/>
                </a:solidFill>
              </a:rPr>
              <a:t> Nut </a:t>
            </a:r>
          </a:p>
          <a:p>
            <a:pPr>
              <a:spcBef>
                <a:spcPct val="0"/>
              </a:spcBef>
            </a:pPr>
            <a:r>
              <a:rPr lang="en-US" sz="1200" dirty="0" err="1">
                <a:solidFill>
                  <a:schemeClr val="tx1"/>
                </a:solidFill>
              </a:rPr>
              <a:t>Fondation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d'Utilité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Publique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sz="1200" dirty="0">
                <a:solidFill>
                  <a:schemeClr val="tx1"/>
                </a:solidFill>
              </a:rPr>
              <a:t>Foundation of Public Utility</a:t>
            </a:r>
            <a:endParaRPr lang="en-GB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en-GB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GB" sz="1200" dirty="0">
                <a:solidFill>
                  <a:schemeClr val="tx1"/>
                </a:solidFill>
              </a:rPr>
              <a:t>Registered Office: </a:t>
            </a:r>
            <a:r>
              <a:rPr lang="en-GB" sz="1200" dirty="0" smtClean="0">
                <a:solidFill>
                  <a:schemeClr val="tx1"/>
                </a:solidFill>
              </a:rPr>
              <a:t>Avenue </a:t>
            </a:r>
            <a:r>
              <a:rPr lang="en-GB" sz="1200" dirty="0">
                <a:solidFill>
                  <a:schemeClr val="tx1"/>
                </a:solidFill>
              </a:rPr>
              <a:t>Herrmann-</a:t>
            </a:r>
            <a:r>
              <a:rPr lang="en-GB" sz="1200" dirty="0" err="1">
                <a:solidFill>
                  <a:schemeClr val="tx1"/>
                </a:solidFill>
              </a:rPr>
              <a:t>Debrouxlaan</a:t>
            </a:r>
            <a:r>
              <a:rPr lang="en-GB" sz="1200" dirty="0">
                <a:solidFill>
                  <a:schemeClr val="tx1"/>
                </a:solidFill>
              </a:rPr>
              <a:t> 40 – BE-1160 </a:t>
            </a:r>
            <a:r>
              <a:rPr lang="en-GB" sz="1200" dirty="0" smtClean="0">
                <a:solidFill>
                  <a:schemeClr val="tx1"/>
                </a:solidFill>
              </a:rPr>
              <a:t>BRUSSELS</a:t>
            </a:r>
            <a:endParaRPr lang="en-GB" sz="1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GB" sz="1200" dirty="0" smtClean="0">
                <a:solidFill>
                  <a:schemeClr val="tx1"/>
                </a:solidFill>
              </a:rPr>
              <a:t>Operational </a:t>
            </a:r>
            <a:r>
              <a:rPr lang="en-GB" sz="1200" dirty="0">
                <a:solidFill>
                  <a:schemeClr val="tx1"/>
                </a:solidFill>
              </a:rPr>
              <a:t>Office: </a:t>
            </a:r>
            <a:r>
              <a:rPr lang="en-GB" sz="1200" dirty="0" err="1" smtClean="0">
                <a:solidFill>
                  <a:schemeClr val="tx1"/>
                </a:solidFill>
              </a:rPr>
              <a:t>Boeretang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200 – BE-2400 MOL</a:t>
            </a:r>
            <a:r>
              <a:rPr lang="nl-NL" sz="1200" dirty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  <a:p>
            <a:endParaRPr lang="nl-BE" sz="1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759" y="5018568"/>
            <a:ext cx="1802697" cy="1124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0340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SCK">
  <a:themeElements>
    <a:clrScheme name="SCKCEN">
      <a:dk1>
        <a:srgbClr val="000000"/>
      </a:dk1>
      <a:lt1>
        <a:srgbClr val="ABE1FF"/>
      </a:lt1>
      <a:dk2>
        <a:srgbClr val="0DA9FF"/>
      </a:dk2>
      <a:lt2>
        <a:srgbClr val="FFFFFF"/>
      </a:lt2>
      <a:accent1>
        <a:srgbClr val="00517E"/>
      </a:accent1>
      <a:accent2>
        <a:srgbClr val="007DC3"/>
      </a:accent2>
      <a:accent3>
        <a:srgbClr val="0DA9FF"/>
      </a:accent3>
      <a:accent4>
        <a:srgbClr val="69C9FF"/>
      </a:accent4>
      <a:accent5>
        <a:srgbClr val="ABE1FF"/>
      </a:accent5>
      <a:accent6>
        <a:srgbClr val="D9F1FF"/>
      </a:accent6>
      <a:hlink>
        <a:srgbClr val="007DC3"/>
      </a:hlink>
      <a:folHlink>
        <a:srgbClr val="000000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83</TotalTime>
  <Pages>22</Pages>
  <Words>847</Words>
  <Application>Microsoft Office PowerPoint</Application>
  <PresentationFormat>On-screen Show (4:3)</PresentationFormat>
  <Paragraphs>134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_SCK</vt:lpstr>
      <vt:lpstr>PowerPoint Presentation</vt:lpstr>
      <vt:lpstr>Nuclear installations in and around Belgium</vt:lpstr>
      <vt:lpstr>Preliminary reflections</vt:lpstr>
      <vt:lpstr>Tentative list of participating stakeholders</vt:lpstr>
      <vt:lpstr>Tentative list of participating stakeholders</vt:lpstr>
      <vt:lpstr>General  approach</vt:lpstr>
      <vt:lpstr>General  approach (ctd.)</vt:lpstr>
      <vt:lpstr>Panel 1: consumer goods</vt:lpstr>
      <vt:lpstr>Panel 2: food</vt:lpstr>
      <vt:lpstr>Supporting research / lessons learned from Fukushima</vt:lpstr>
      <vt:lpstr>Instead of conclusions</vt:lpstr>
      <vt:lpstr>PowerPoint Presentation</vt:lpstr>
    </vt:vector>
  </TitlesOfParts>
  <Company>SCK-CEN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cturcanu</dc:creator>
  <cp:lastModifiedBy>cturcanu</cp:lastModifiedBy>
  <cp:revision>47</cp:revision>
  <cp:lastPrinted>2011-12-22T07:31:06Z</cp:lastPrinted>
  <dcterms:created xsi:type="dcterms:W3CDTF">2013-05-17T11:31:28Z</dcterms:created>
  <dcterms:modified xsi:type="dcterms:W3CDTF">2013-05-23T08:39:38Z</dcterms:modified>
</cp:coreProperties>
</file>