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1"/>
  </p:notesMasterIdLst>
  <p:handoutMasterIdLst>
    <p:handoutMasterId r:id="rId12"/>
  </p:handoutMasterIdLst>
  <p:sldIdLst>
    <p:sldId id="262" r:id="rId2"/>
    <p:sldId id="256" r:id="rId3"/>
    <p:sldId id="263" r:id="rId4"/>
    <p:sldId id="265" r:id="rId5"/>
    <p:sldId id="266" r:id="rId6"/>
    <p:sldId id="268" r:id="rId7"/>
    <p:sldId id="267" r:id="rId8"/>
    <p:sldId id="269" r:id="rId9"/>
    <p:sldId id="270" r:id="rId10"/>
  </p:sldIdLst>
  <p:sldSz cx="9144000" cy="6858000" type="screen4x3"/>
  <p:notesSz cx="6797675" cy="9926638"/>
  <p:defaultTex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5pPr>
    <a:lvl6pPr marL="2286000" algn="l" defTabSz="914400" rtl="0" eaLnBrk="1" latinLnBrk="0" hangingPunct="1">
      <a:defRPr sz="2400" kern="1200">
        <a:solidFill>
          <a:schemeClr val="tx1"/>
        </a:solidFill>
        <a:latin typeface="Arial" pitchFamily="34" charset="0"/>
        <a:ea typeface="ＭＳ Ｐゴシック" charset="-128"/>
        <a:cs typeface="+mn-cs"/>
      </a:defRPr>
    </a:lvl6pPr>
    <a:lvl7pPr marL="2743200" algn="l" defTabSz="914400" rtl="0" eaLnBrk="1" latinLnBrk="0" hangingPunct="1">
      <a:defRPr sz="2400" kern="1200">
        <a:solidFill>
          <a:schemeClr val="tx1"/>
        </a:solidFill>
        <a:latin typeface="Arial" pitchFamily="34" charset="0"/>
        <a:ea typeface="ＭＳ Ｐゴシック" charset="-128"/>
        <a:cs typeface="+mn-cs"/>
      </a:defRPr>
    </a:lvl7pPr>
    <a:lvl8pPr marL="3200400" algn="l" defTabSz="914400" rtl="0" eaLnBrk="1" latinLnBrk="0" hangingPunct="1">
      <a:defRPr sz="2400" kern="1200">
        <a:solidFill>
          <a:schemeClr val="tx1"/>
        </a:solidFill>
        <a:latin typeface="Arial" pitchFamily="34" charset="0"/>
        <a:ea typeface="ＭＳ Ｐゴシック" charset="-128"/>
        <a:cs typeface="+mn-cs"/>
      </a:defRPr>
    </a:lvl8pPr>
    <a:lvl9pPr marL="3657600" algn="l" defTabSz="914400" rtl="0" eaLnBrk="1" latinLnBrk="0" hangingPunct="1">
      <a:defRPr sz="2400" kern="1200">
        <a:solidFill>
          <a:schemeClr val="tx1"/>
        </a:solidFill>
        <a:latin typeface="Arial" pitchFamily="34" charset="0"/>
        <a:ea typeface="ＭＳ Ｐゴシック"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iara McMahon" initials="CMcM" lastIdx="4"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ADD0"/>
    <a:srgbClr val="0039A6"/>
    <a:srgbClr val="009AA6"/>
    <a:srgbClr val="AC2973"/>
    <a:srgbClr val="00A9E0"/>
    <a:srgbClr val="D68127"/>
    <a:srgbClr val="237C32"/>
    <a:srgbClr val="00793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693" autoAdjust="0"/>
  </p:normalViewPr>
  <p:slideViewPr>
    <p:cSldViewPr>
      <p:cViewPr>
        <p:scale>
          <a:sx n="100" d="100"/>
          <a:sy n="100" d="100"/>
        </p:scale>
        <p:origin x="-21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146" d="100"/>
          <a:sy n="146" d="100"/>
        </p:scale>
        <p:origin x="-2104" y="-112"/>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E92FAA30-3E42-4712-8F08-41B528C8C74D}" type="datetimeFigureOut">
              <a:rPr lang="en-US"/>
              <a:pPr/>
              <a:t>5/20/2013</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atin typeface="Arial" charset="0"/>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0FFE9C09-40FC-4ED7-830F-128C4E277470}"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BDB132E3-28B3-4A85-A1CE-CA56549E925E}" type="datetimeFigureOut">
              <a:rPr lang="en-US"/>
              <a:pPr/>
              <a:t>5/20/2013</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US" noProof="0" smtClean="0"/>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BD9A82D4-978E-4941-9327-0D86379CB1F0}" type="slidenum">
              <a:rPr lang="en-US"/>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fld id="{BD9A82D4-978E-4941-9327-0D86379CB1F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E" sz="1200" kern="1200" dirty="0" smtClean="0">
                <a:solidFill>
                  <a:schemeClr val="tx1"/>
                </a:solidFill>
                <a:latin typeface="+mn-lt"/>
                <a:ea typeface="ＭＳ Ｐゴシック" charset="0"/>
                <a:cs typeface="ＭＳ Ｐゴシック" charset="0"/>
              </a:rPr>
              <a:t>According to Ireland’s Department of Agriculture, Food and the Marine the </a:t>
            </a:r>
            <a:r>
              <a:rPr lang="en-IE" sz="1200" kern="1200" dirty="0" err="1" smtClean="0">
                <a:solidFill>
                  <a:schemeClr val="tx1"/>
                </a:solidFill>
                <a:latin typeface="+mn-lt"/>
                <a:ea typeface="ＭＳ Ｐゴシック" charset="0"/>
                <a:cs typeface="ＭＳ Ｐゴシック" charset="0"/>
              </a:rPr>
              <a:t>agri</a:t>
            </a:r>
            <a:r>
              <a:rPr lang="en-IE" sz="1200" kern="1200" dirty="0" smtClean="0">
                <a:solidFill>
                  <a:schemeClr val="tx1"/>
                </a:solidFill>
                <a:latin typeface="+mn-lt"/>
                <a:ea typeface="ＭＳ Ｐゴシック" charset="0"/>
                <a:cs typeface="ＭＳ Ｐゴシック" charset="0"/>
              </a:rPr>
              <a:t>-food sector in Ireland contributes a value of €24 billion to the national economy, almost 10% of Ireland’s exports and provides 10% of national employment when employment in inputs, processing and marketing is taken into account.</a:t>
            </a:r>
            <a:endParaRPr lang="en-IE" dirty="0"/>
          </a:p>
        </p:txBody>
      </p:sp>
      <p:sp>
        <p:nvSpPr>
          <p:cNvPr id="4" name="Slide Number Placeholder 3"/>
          <p:cNvSpPr>
            <a:spLocks noGrp="1"/>
          </p:cNvSpPr>
          <p:nvPr>
            <p:ph type="sldNum" sz="quarter" idx="10"/>
          </p:nvPr>
        </p:nvSpPr>
        <p:spPr/>
        <p:txBody>
          <a:bodyPr/>
          <a:lstStyle/>
          <a:p>
            <a:fld id="{BD9A82D4-978E-4941-9327-0D86379CB1F0}"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fld id="{BD9A82D4-978E-4941-9327-0D86379CB1F0}"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mn-lt"/>
                <a:ea typeface="ＭＳ Ｐゴシック" charset="0"/>
                <a:cs typeface="ＭＳ Ｐゴシック" charset="0"/>
              </a:rPr>
              <a:t>The Irish national panel will build on an existing multi-disciplinary group that was established to use the EURANOS produced food handbook to further develop the response plan for nuclear accidents impacting on Ireland (food and agriculture sector). </a:t>
            </a:r>
          </a:p>
          <a:p>
            <a:pPr marL="0" marR="0" indent="0" algn="l" defTabSz="4572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latin typeface="+mn-lt"/>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mn-lt"/>
                <a:ea typeface="ＭＳ Ｐゴシック" charset="0"/>
                <a:cs typeface="ＭＳ Ｐゴシック" charset="0"/>
              </a:rPr>
              <a:t>This group currently comprises agricultural, sea fishery protection, veterinary, food safety, environmental protection and radiation protection experts. </a:t>
            </a:r>
            <a:endParaRPr lang="en-IE" sz="1200" kern="1200" dirty="0" smtClean="0">
              <a:solidFill>
                <a:schemeClr val="tx1"/>
              </a:solidFill>
              <a:latin typeface="+mn-lt"/>
              <a:ea typeface="ＭＳ Ｐゴシック" charset="0"/>
              <a:cs typeface="ＭＳ Ｐゴシック" charset="0"/>
            </a:endParaRPr>
          </a:p>
          <a:p>
            <a:endParaRPr lang="en-IE" dirty="0"/>
          </a:p>
        </p:txBody>
      </p:sp>
      <p:sp>
        <p:nvSpPr>
          <p:cNvPr id="4" name="Slide Number Placeholder 3"/>
          <p:cNvSpPr>
            <a:spLocks noGrp="1"/>
          </p:cNvSpPr>
          <p:nvPr>
            <p:ph type="sldNum" sz="quarter" idx="10"/>
          </p:nvPr>
        </p:nvSpPr>
        <p:spPr/>
        <p:txBody>
          <a:bodyPr/>
          <a:lstStyle/>
          <a:p>
            <a:fld id="{BD9A82D4-978E-4941-9327-0D86379CB1F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ＭＳ Ｐゴシック" charset="0"/>
                <a:cs typeface="ＭＳ Ｐゴシック" charset="0"/>
              </a:rPr>
              <a:t>Other stakeholders that would be invited to participate are farming representatives, risk communicators and food production representatives. </a:t>
            </a:r>
            <a:endParaRPr lang="en-IE" dirty="0"/>
          </a:p>
        </p:txBody>
      </p:sp>
      <p:sp>
        <p:nvSpPr>
          <p:cNvPr id="4" name="Slide Number Placeholder 3"/>
          <p:cNvSpPr>
            <a:spLocks noGrp="1"/>
          </p:cNvSpPr>
          <p:nvPr>
            <p:ph type="sldNum" sz="quarter" idx="10"/>
          </p:nvPr>
        </p:nvSpPr>
        <p:spPr/>
        <p:txBody>
          <a:bodyPr/>
          <a:lstStyle/>
          <a:p>
            <a:fld id="{BD9A82D4-978E-4941-9327-0D86379CB1F0}"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mn-lt"/>
                <a:ea typeface="ＭＳ Ｐゴシック" charset="0"/>
                <a:cs typeface="ＭＳ Ｐゴシック" charset="0"/>
              </a:rPr>
              <a:t>The panel will build on experiences gained in the response to food contamination issues from the Chernobyl and Fukushima accidents and dioxin contamination of pork meat products, as well as information from stakeholder research undertaken by the RPII on environmental radioactivity. </a:t>
            </a:r>
            <a:endParaRPr lang="en-IE" dirty="0" smtClean="0"/>
          </a:p>
          <a:p>
            <a:endParaRPr lang="en-IE" dirty="0" smtClean="0"/>
          </a:p>
          <a:p>
            <a:r>
              <a:rPr lang="en-IE" dirty="0" smtClean="0"/>
              <a:t>The recently published</a:t>
            </a:r>
            <a:r>
              <a:rPr lang="en-IE" baseline="0" dirty="0" smtClean="0"/>
              <a:t> report on the potential radiological implications for Ireland of the proposed nuclear power plants in the UK will also act as a valuable input to the stakeholder discussions.</a:t>
            </a:r>
            <a:endParaRPr lang="en-IE" dirty="0"/>
          </a:p>
        </p:txBody>
      </p:sp>
      <p:sp>
        <p:nvSpPr>
          <p:cNvPr id="4" name="Slide Number Placeholder 3"/>
          <p:cNvSpPr>
            <a:spLocks noGrp="1"/>
          </p:cNvSpPr>
          <p:nvPr>
            <p:ph type="sldNum" sz="quarter" idx="10"/>
          </p:nvPr>
        </p:nvSpPr>
        <p:spPr/>
        <p:txBody>
          <a:bodyPr/>
          <a:lstStyle/>
          <a:p>
            <a:fld id="{BD9A82D4-978E-4941-9327-0D86379CB1F0}"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ＭＳ Ｐゴシック" charset="0"/>
                <a:cs typeface="ＭＳ Ｐゴシック" charset="0"/>
              </a:rPr>
              <a:t>The EURANOS food handbook will be the main basis of the Irish panel works. We see PREPARE as an opportunity for discussing the Irish customisation of the handbook with a wider  stakeholder group. The multi-disciplinary group that was set up previously to customise the handbook can draw on work done by universities representatives and radiation protection colleagues with a good past experience in stakeholder outreach and communication with the public, etc. The ‘starting point’ could be an accident in a NPP in the UK: the radiological risk awareness has increased since the Fukushima accident and it is a good occasion to discuss this issue with key stakeholders (such as farming representatives, food producers, and the public</a:t>
            </a:r>
            <a:r>
              <a:rPr lang="en-GB" sz="1200" kern="1200" dirty="0" smtClean="0">
                <a:solidFill>
                  <a:schemeClr val="tx1"/>
                </a:solidFill>
                <a:latin typeface="+mn-lt"/>
                <a:ea typeface="ＭＳ Ｐゴシック" charset="0"/>
                <a:cs typeface="ＭＳ Ｐゴシック" charset="0"/>
              </a:rPr>
              <a:t>).</a:t>
            </a:r>
          </a:p>
          <a:p>
            <a:endParaRPr lang="en-GB" sz="1200" kern="1200" dirty="0" smtClean="0">
              <a:solidFill>
                <a:schemeClr val="tx1"/>
              </a:solidFill>
              <a:latin typeface="+mn-lt"/>
              <a:ea typeface="ＭＳ Ｐゴシック" charset="0"/>
              <a:cs typeface="ＭＳ Ｐゴシック" charset="0"/>
            </a:endParaRPr>
          </a:p>
          <a:p>
            <a:r>
              <a:rPr lang="en-IE" b="0" dirty="0" smtClean="0"/>
              <a:t>To</a:t>
            </a:r>
            <a:r>
              <a:rPr lang="en-IE" b="0" baseline="0" dirty="0" smtClean="0"/>
              <a:t> do this we can build on the experience of </a:t>
            </a:r>
            <a:r>
              <a:rPr lang="en-IE" b="0" dirty="0" smtClean="0"/>
              <a:t>how ‘maximum permitted levels’ were perceived by consumers/industry in relation to the dioxin crisis</a:t>
            </a:r>
            <a:endParaRPr lang="en-GB" sz="1200" kern="1200" dirty="0" smtClean="0">
              <a:solidFill>
                <a:schemeClr val="tx1"/>
              </a:solidFill>
              <a:latin typeface="+mn-lt"/>
              <a:ea typeface="ＭＳ Ｐゴシック" charset="0"/>
              <a:cs typeface="ＭＳ Ｐゴシック" charset="0"/>
            </a:endParaRPr>
          </a:p>
          <a:p>
            <a:endParaRPr lang="en-GB" sz="1200" kern="1200" dirty="0" smtClean="0">
              <a:solidFill>
                <a:schemeClr val="tx1"/>
              </a:solidFill>
              <a:latin typeface="+mn-lt"/>
              <a:ea typeface="ＭＳ Ｐゴシック" charset="0"/>
              <a:cs typeface="ＭＳ Ｐゴシック" charset="0"/>
            </a:endParaRPr>
          </a:p>
          <a:p>
            <a:r>
              <a:rPr lang="en-GB" sz="1200" kern="1200" dirty="0" smtClean="0">
                <a:solidFill>
                  <a:schemeClr val="tx1"/>
                </a:solidFill>
                <a:latin typeface="+mn-lt"/>
                <a:ea typeface="ＭＳ Ｐゴシック" charset="0"/>
                <a:cs typeface="ＭＳ Ｐゴシック" charset="0"/>
              </a:rPr>
              <a:t>Monitoring of goods coming in through ports and</a:t>
            </a:r>
            <a:r>
              <a:rPr lang="en-GB" sz="1200" kern="1200" baseline="0" dirty="0" smtClean="0">
                <a:solidFill>
                  <a:schemeClr val="tx1"/>
                </a:solidFill>
                <a:latin typeface="+mn-lt"/>
                <a:ea typeface="ＭＳ Ｐゴシック" charset="0"/>
                <a:cs typeface="ＭＳ Ｐゴシック" charset="0"/>
              </a:rPr>
              <a:t> d</a:t>
            </a:r>
            <a:r>
              <a:rPr lang="en-GB" sz="1200" kern="1200" dirty="0" smtClean="0">
                <a:solidFill>
                  <a:schemeClr val="tx1"/>
                </a:solidFill>
                <a:latin typeface="+mn-lt"/>
                <a:ea typeface="ＭＳ Ｐゴシック" charset="0"/>
                <a:cs typeface="ＭＳ Ｐゴシック" charset="0"/>
              </a:rPr>
              <a:t>econtamination of</a:t>
            </a:r>
            <a:r>
              <a:rPr lang="en-GB" sz="1200" kern="1200" baseline="0" dirty="0" smtClean="0">
                <a:solidFill>
                  <a:schemeClr val="tx1"/>
                </a:solidFill>
                <a:latin typeface="+mn-lt"/>
                <a:ea typeface="ＭＳ Ｐゴシック" charset="0"/>
                <a:cs typeface="ＭＳ Ｐゴシック" charset="0"/>
              </a:rPr>
              <a:t> goods will not be included as goods do not normally come directly to Irish Ports (come through UK or Dutch ports).</a:t>
            </a:r>
          </a:p>
          <a:p>
            <a:endParaRPr lang="en-GB" sz="1200" kern="1200" dirty="0" smtClean="0">
              <a:solidFill>
                <a:schemeClr val="tx1"/>
              </a:solidFill>
              <a:latin typeface="+mn-lt"/>
              <a:ea typeface="ＭＳ Ｐゴシック" charset="0"/>
              <a:cs typeface="ＭＳ Ｐゴシック" charset="0"/>
            </a:endParaRPr>
          </a:p>
          <a:p>
            <a:r>
              <a:rPr lang="en-GB" sz="1200" kern="1200" dirty="0" smtClean="0">
                <a:solidFill>
                  <a:schemeClr val="tx1"/>
                </a:solidFill>
                <a:latin typeface="+mn-lt"/>
                <a:ea typeface="ＭＳ Ｐゴシック" charset="0"/>
                <a:cs typeface="ＭＳ Ｐゴシック" charset="0"/>
              </a:rPr>
              <a:t>We</a:t>
            </a:r>
            <a:r>
              <a:rPr lang="en-GB" sz="1200" kern="1200" baseline="0" dirty="0" smtClean="0">
                <a:solidFill>
                  <a:schemeClr val="tx1"/>
                </a:solidFill>
                <a:latin typeface="+mn-lt"/>
                <a:ea typeface="ＭＳ Ｐゴシック" charset="0"/>
                <a:cs typeface="ＭＳ Ｐゴシック" charset="0"/>
              </a:rPr>
              <a:t> believe </a:t>
            </a:r>
            <a:r>
              <a:rPr lang="en-GB" sz="1200" kern="1200" dirty="0" smtClean="0">
                <a:solidFill>
                  <a:schemeClr val="tx1"/>
                </a:solidFill>
                <a:latin typeface="+mn-lt"/>
                <a:ea typeface="ＭＳ Ｐゴシック" charset="0"/>
                <a:cs typeface="ＭＳ Ｐゴシック" charset="0"/>
              </a:rPr>
              <a:t>that it would be useful if a list of common issues to be addressed could be agreed</a:t>
            </a:r>
            <a:r>
              <a:rPr lang="en-GB" sz="1200" kern="1200" baseline="0" dirty="0" smtClean="0">
                <a:solidFill>
                  <a:schemeClr val="tx1"/>
                </a:solidFill>
                <a:latin typeface="+mn-lt"/>
                <a:ea typeface="ＭＳ Ｐゴシック" charset="0"/>
                <a:cs typeface="ＭＳ Ｐゴシック" charset="0"/>
              </a:rPr>
              <a:t> by the participants in WP 3.</a:t>
            </a:r>
            <a:endParaRPr lang="en-GB" sz="1200" kern="1200" dirty="0" smtClean="0">
              <a:solidFill>
                <a:schemeClr val="tx1"/>
              </a:solidFill>
              <a:latin typeface="+mn-lt"/>
              <a:ea typeface="ＭＳ Ｐゴシック" charset="0"/>
              <a:cs typeface="ＭＳ Ｐゴシック" charset="0"/>
            </a:endParaRPr>
          </a:p>
          <a:p>
            <a:endParaRPr lang="en-IE" sz="1200" kern="1200" dirty="0">
              <a:solidFill>
                <a:schemeClr val="tx1"/>
              </a:solidFill>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BD9A82D4-978E-4941-9327-0D86379CB1F0}"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fld id="{BD9A82D4-978E-4941-9327-0D86379CB1F0}"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fld id="{BD9A82D4-978E-4941-9327-0D86379CB1F0}"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014538" y="2517775"/>
            <a:ext cx="7126287" cy="1800225"/>
          </a:xfrm>
        </p:spPr>
        <p:txBody>
          <a:bodyPr/>
          <a:lstStyle>
            <a:lvl1pPr>
              <a:defRPr sz="5200"/>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2014538" y="4318000"/>
            <a:ext cx="7126287" cy="719138"/>
          </a:xfrm>
        </p:spPr>
        <p:txBody>
          <a:bodyPr/>
          <a:lstStyle>
            <a:lvl1pPr marL="0" indent="0">
              <a:buFont typeface="Wingdings" charset="0"/>
              <a:buNone/>
              <a:defRPr sz="2800" b="0"/>
            </a:lvl1pPr>
          </a:lstStyle>
          <a:p>
            <a:pPr lvl="0"/>
            <a:r>
              <a:rPr lang="en-US" noProof="0" smtClean="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719138" y="1798638"/>
            <a:ext cx="3810000" cy="3959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81538" y="1798638"/>
            <a:ext cx="3810000" cy="3959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8438" y="719138"/>
            <a:ext cx="1943100" cy="50387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719138" y="719138"/>
            <a:ext cx="5676900" cy="50387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719138" y="719138"/>
            <a:ext cx="7772400" cy="1079500"/>
          </a:xfrm>
        </p:spPr>
        <p:txBody>
          <a:bodyPr/>
          <a:lstStyle/>
          <a:p>
            <a:r>
              <a:rPr lang="en-GB" smtClean="0"/>
              <a:t>Click to edit Master title style</a:t>
            </a:r>
            <a:endParaRPr lang="en-US"/>
          </a:p>
        </p:txBody>
      </p:sp>
      <p:sp>
        <p:nvSpPr>
          <p:cNvPr id="3" name="Text Placeholder 2"/>
          <p:cNvSpPr>
            <a:spLocks noGrp="1"/>
          </p:cNvSpPr>
          <p:nvPr>
            <p:ph type="body" sz="half" idx="1"/>
          </p:nvPr>
        </p:nvSpPr>
        <p:spPr>
          <a:xfrm>
            <a:off x="719138" y="1798638"/>
            <a:ext cx="3810000" cy="3959225"/>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hart Placeholder 3"/>
          <p:cNvSpPr>
            <a:spLocks noGrp="1"/>
          </p:cNvSpPr>
          <p:nvPr>
            <p:ph type="chart" sz="half" idx="2"/>
          </p:nvPr>
        </p:nvSpPr>
        <p:spPr>
          <a:xfrm>
            <a:off x="4681538" y="1798638"/>
            <a:ext cx="3810000" cy="3959225"/>
          </a:xfrm>
        </p:spPr>
        <p:txBody>
          <a:bodyPr/>
          <a:lstStyle/>
          <a:p>
            <a:pPr lvl="0"/>
            <a:endParaRPr lang="en-US" noProof="0" smtClean="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19138" y="719138"/>
            <a:ext cx="7772400" cy="1079500"/>
          </a:xfrm>
        </p:spPr>
        <p:txBody>
          <a:bodyPr/>
          <a:lstStyle/>
          <a:p>
            <a:r>
              <a:rPr lang="en-GB" smtClean="0"/>
              <a:t>Click to edit Master title style</a:t>
            </a:r>
            <a:endParaRPr lang="en-US"/>
          </a:p>
        </p:txBody>
      </p:sp>
      <p:sp>
        <p:nvSpPr>
          <p:cNvPr id="3" name="Chart Placeholder 2"/>
          <p:cNvSpPr>
            <a:spLocks noGrp="1"/>
          </p:cNvSpPr>
          <p:nvPr>
            <p:ph type="chart" idx="1"/>
          </p:nvPr>
        </p:nvSpPr>
        <p:spPr>
          <a:xfrm>
            <a:off x="719138" y="1798638"/>
            <a:ext cx="7772400" cy="3959225"/>
          </a:xfrm>
        </p:spPr>
        <p:txBody>
          <a:bodyPr/>
          <a:lstStyle/>
          <a:p>
            <a:pPr lvl="0"/>
            <a:endParaRPr lang="en-US" noProof="0" smtClean="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719138" y="719138"/>
            <a:ext cx="7772400" cy="1079500"/>
          </a:xfrm>
        </p:spPr>
        <p:txBody>
          <a:bodyPr/>
          <a:lstStyle/>
          <a:p>
            <a:r>
              <a:rPr lang="en-GB" smtClean="0"/>
              <a:t>Click to edit Master title style</a:t>
            </a:r>
            <a:endParaRPr lang="en-US"/>
          </a:p>
        </p:txBody>
      </p:sp>
      <p:sp>
        <p:nvSpPr>
          <p:cNvPr id="3" name="Chart Placeholder 2"/>
          <p:cNvSpPr>
            <a:spLocks noGrp="1"/>
          </p:cNvSpPr>
          <p:nvPr>
            <p:ph type="chart" sz="half" idx="1"/>
          </p:nvPr>
        </p:nvSpPr>
        <p:spPr>
          <a:xfrm>
            <a:off x="719138" y="1798638"/>
            <a:ext cx="3810000" cy="3959225"/>
          </a:xfrm>
        </p:spPr>
        <p:txBody>
          <a:bodyPr/>
          <a:lstStyle/>
          <a:p>
            <a:pPr lvl="0"/>
            <a:endParaRPr lang="en-US" noProof="0" smtClean="0"/>
          </a:p>
        </p:txBody>
      </p:sp>
      <p:sp>
        <p:nvSpPr>
          <p:cNvPr id="4" name="Text Placeholder 3"/>
          <p:cNvSpPr>
            <a:spLocks noGrp="1"/>
          </p:cNvSpPr>
          <p:nvPr>
            <p:ph type="body" sz="half" idx="2"/>
          </p:nvPr>
        </p:nvSpPr>
        <p:spPr>
          <a:xfrm>
            <a:off x="4681538" y="1798638"/>
            <a:ext cx="3810000" cy="3959225"/>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19138" y="719138"/>
            <a:ext cx="7772400" cy="10795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719138" y="1798638"/>
            <a:ext cx="7772400" cy="39592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txStyles>
    <p:titleStyle>
      <a:lvl1pPr algn="l" rtl="0" eaLnBrk="0" fontAlgn="base" hangingPunct="0">
        <a:spcBef>
          <a:spcPct val="0"/>
        </a:spcBef>
        <a:spcAft>
          <a:spcPct val="0"/>
        </a:spcAft>
        <a:defRPr sz="3200" b="1">
          <a:solidFill>
            <a:srgbClr val="0039A6"/>
          </a:solidFill>
          <a:latin typeface="+mj-lt"/>
          <a:ea typeface="+mj-ea"/>
          <a:cs typeface="+mj-cs"/>
        </a:defRPr>
      </a:lvl1pPr>
      <a:lvl2pPr algn="l" rtl="0" eaLnBrk="0" fontAlgn="base" hangingPunct="0">
        <a:spcBef>
          <a:spcPct val="0"/>
        </a:spcBef>
        <a:spcAft>
          <a:spcPct val="0"/>
        </a:spcAft>
        <a:defRPr sz="3200" b="1">
          <a:solidFill>
            <a:srgbClr val="0039A6"/>
          </a:solidFill>
          <a:latin typeface="Verdana" charset="0"/>
          <a:ea typeface="ＭＳ Ｐゴシック" charset="0"/>
          <a:cs typeface="ＭＳ Ｐゴシック" charset="0"/>
        </a:defRPr>
      </a:lvl2pPr>
      <a:lvl3pPr algn="l" rtl="0" eaLnBrk="0" fontAlgn="base" hangingPunct="0">
        <a:spcBef>
          <a:spcPct val="0"/>
        </a:spcBef>
        <a:spcAft>
          <a:spcPct val="0"/>
        </a:spcAft>
        <a:defRPr sz="3200" b="1">
          <a:solidFill>
            <a:srgbClr val="0039A6"/>
          </a:solidFill>
          <a:latin typeface="Verdana" charset="0"/>
          <a:ea typeface="ＭＳ Ｐゴシック" charset="0"/>
          <a:cs typeface="ＭＳ Ｐゴシック" charset="0"/>
        </a:defRPr>
      </a:lvl3pPr>
      <a:lvl4pPr algn="l" rtl="0" eaLnBrk="0" fontAlgn="base" hangingPunct="0">
        <a:spcBef>
          <a:spcPct val="0"/>
        </a:spcBef>
        <a:spcAft>
          <a:spcPct val="0"/>
        </a:spcAft>
        <a:defRPr sz="3200" b="1">
          <a:solidFill>
            <a:srgbClr val="0039A6"/>
          </a:solidFill>
          <a:latin typeface="Verdana" charset="0"/>
          <a:ea typeface="ＭＳ Ｐゴシック" charset="0"/>
          <a:cs typeface="ＭＳ Ｐゴシック" charset="0"/>
        </a:defRPr>
      </a:lvl4pPr>
      <a:lvl5pPr algn="l" rtl="0" eaLnBrk="0" fontAlgn="base" hangingPunct="0">
        <a:spcBef>
          <a:spcPct val="0"/>
        </a:spcBef>
        <a:spcAft>
          <a:spcPct val="0"/>
        </a:spcAft>
        <a:defRPr sz="3200" b="1">
          <a:solidFill>
            <a:srgbClr val="0039A6"/>
          </a:solidFill>
          <a:latin typeface="Verdana" charset="0"/>
          <a:ea typeface="ＭＳ Ｐゴシック" charset="0"/>
          <a:cs typeface="ＭＳ Ｐゴシック" charset="0"/>
        </a:defRPr>
      </a:lvl5pPr>
      <a:lvl6pPr marL="457200" algn="l" rtl="0" fontAlgn="base">
        <a:spcBef>
          <a:spcPct val="0"/>
        </a:spcBef>
        <a:spcAft>
          <a:spcPct val="0"/>
        </a:spcAft>
        <a:defRPr sz="3200" b="1">
          <a:solidFill>
            <a:srgbClr val="007934"/>
          </a:solidFill>
          <a:latin typeface="Verdana" charset="0"/>
          <a:ea typeface="ＭＳ Ｐゴシック" charset="0"/>
          <a:cs typeface="ＭＳ Ｐゴシック" charset="0"/>
        </a:defRPr>
      </a:lvl6pPr>
      <a:lvl7pPr marL="914400" algn="l" rtl="0" fontAlgn="base">
        <a:spcBef>
          <a:spcPct val="0"/>
        </a:spcBef>
        <a:spcAft>
          <a:spcPct val="0"/>
        </a:spcAft>
        <a:defRPr sz="3200" b="1">
          <a:solidFill>
            <a:srgbClr val="007934"/>
          </a:solidFill>
          <a:latin typeface="Verdana" charset="0"/>
          <a:ea typeface="ＭＳ Ｐゴシック" charset="0"/>
          <a:cs typeface="ＭＳ Ｐゴシック" charset="0"/>
        </a:defRPr>
      </a:lvl7pPr>
      <a:lvl8pPr marL="1371600" algn="l" rtl="0" fontAlgn="base">
        <a:spcBef>
          <a:spcPct val="0"/>
        </a:spcBef>
        <a:spcAft>
          <a:spcPct val="0"/>
        </a:spcAft>
        <a:defRPr sz="3200" b="1">
          <a:solidFill>
            <a:srgbClr val="007934"/>
          </a:solidFill>
          <a:latin typeface="Verdana" charset="0"/>
          <a:ea typeface="ＭＳ Ｐゴシック" charset="0"/>
          <a:cs typeface="ＭＳ Ｐゴシック" charset="0"/>
        </a:defRPr>
      </a:lvl8pPr>
      <a:lvl9pPr marL="1828800" algn="l" rtl="0" fontAlgn="base">
        <a:spcBef>
          <a:spcPct val="0"/>
        </a:spcBef>
        <a:spcAft>
          <a:spcPct val="0"/>
        </a:spcAft>
        <a:defRPr sz="3200" b="1">
          <a:solidFill>
            <a:srgbClr val="007934"/>
          </a:solidFill>
          <a:latin typeface="Verdana"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Clr>
          <a:srgbClr val="00ADD0"/>
        </a:buClr>
        <a:buFont typeface="Wingdings" pitchFamily="2" charset="2"/>
        <a:buChar char="§"/>
        <a:defRPr sz="2400" b="1">
          <a:solidFill>
            <a:srgbClr val="0039A6"/>
          </a:solidFill>
          <a:latin typeface="+mn-lt"/>
          <a:ea typeface="+mn-ea"/>
          <a:cs typeface="+mn-cs"/>
        </a:defRPr>
      </a:lvl1pPr>
      <a:lvl2pPr marL="742950" indent="-285750" algn="l" rtl="0" eaLnBrk="0" fontAlgn="base" hangingPunct="0">
        <a:spcBef>
          <a:spcPct val="20000"/>
        </a:spcBef>
        <a:spcAft>
          <a:spcPct val="0"/>
        </a:spcAft>
        <a:buClr>
          <a:srgbClr val="00ADD0"/>
        </a:buClr>
        <a:buFont typeface="Wingdings" pitchFamily="2" charset="2"/>
        <a:buChar char="§"/>
        <a:defRPr sz="2200" b="1">
          <a:solidFill>
            <a:srgbClr val="0039A6"/>
          </a:solidFill>
          <a:latin typeface="+mn-lt"/>
          <a:ea typeface="+mn-ea"/>
        </a:defRPr>
      </a:lvl2pPr>
      <a:lvl3pPr marL="1143000" indent="-228600" algn="l" rtl="0" eaLnBrk="0" fontAlgn="base" hangingPunct="0">
        <a:spcBef>
          <a:spcPct val="20000"/>
        </a:spcBef>
        <a:spcAft>
          <a:spcPct val="0"/>
        </a:spcAft>
        <a:buClr>
          <a:srgbClr val="00ADD0"/>
        </a:buClr>
        <a:buFont typeface="Wingdings" pitchFamily="2" charset="2"/>
        <a:buChar char="§"/>
        <a:defRPr sz="2000" b="1">
          <a:solidFill>
            <a:srgbClr val="0039A6"/>
          </a:solidFill>
          <a:latin typeface="+mn-lt"/>
          <a:ea typeface="+mn-ea"/>
        </a:defRPr>
      </a:lvl3pPr>
      <a:lvl4pPr marL="1600200" indent="-228600" algn="l" rtl="0" eaLnBrk="0" fontAlgn="base" hangingPunct="0">
        <a:spcBef>
          <a:spcPct val="20000"/>
        </a:spcBef>
        <a:spcAft>
          <a:spcPct val="0"/>
        </a:spcAft>
        <a:buClr>
          <a:srgbClr val="00ADD0"/>
        </a:buClr>
        <a:buFont typeface="Wingdings" pitchFamily="2" charset="2"/>
        <a:buChar char="§"/>
        <a:defRPr b="1">
          <a:solidFill>
            <a:srgbClr val="0039A6"/>
          </a:solidFill>
          <a:latin typeface="+mn-lt"/>
          <a:ea typeface="+mn-ea"/>
        </a:defRPr>
      </a:lvl4pPr>
      <a:lvl5pPr marL="2057400" indent="-228600" algn="l" rtl="0" eaLnBrk="0" fontAlgn="base" hangingPunct="0">
        <a:spcBef>
          <a:spcPct val="20000"/>
        </a:spcBef>
        <a:spcAft>
          <a:spcPct val="0"/>
        </a:spcAft>
        <a:buClr>
          <a:srgbClr val="00ADD0"/>
        </a:buClr>
        <a:buFont typeface="Wingdings" pitchFamily="2" charset="2"/>
        <a:buChar char="§"/>
        <a:defRPr sz="1600" b="1">
          <a:solidFill>
            <a:srgbClr val="0039A6"/>
          </a:solidFill>
          <a:latin typeface="+mn-lt"/>
          <a:ea typeface="+mn-ea"/>
        </a:defRPr>
      </a:lvl5pPr>
      <a:lvl6pPr marL="2514600" indent="-228600" algn="l" rtl="0" fontAlgn="base">
        <a:spcBef>
          <a:spcPct val="20000"/>
        </a:spcBef>
        <a:spcAft>
          <a:spcPct val="0"/>
        </a:spcAft>
        <a:buClr>
          <a:srgbClr val="D68127"/>
        </a:buClr>
        <a:buFont typeface="Wingdings" charset="0"/>
        <a:buChar char="§"/>
        <a:defRPr sz="1600" b="1">
          <a:solidFill>
            <a:srgbClr val="007934"/>
          </a:solidFill>
          <a:latin typeface="+mn-lt"/>
          <a:ea typeface="+mn-ea"/>
        </a:defRPr>
      </a:lvl6pPr>
      <a:lvl7pPr marL="2971800" indent="-228600" algn="l" rtl="0" fontAlgn="base">
        <a:spcBef>
          <a:spcPct val="20000"/>
        </a:spcBef>
        <a:spcAft>
          <a:spcPct val="0"/>
        </a:spcAft>
        <a:buClr>
          <a:srgbClr val="D68127"/>
        </a:buClr>
        <a:buFont typeface="Wingdings" charset="0"/>
        <a:buChar char="§"/>
        <a:defRPr sz="1600" b="1">
          <a:solidFill>
            <a:srgbClr val="007934"/>
          </a:solidFill>
          <a:latin typeface="+mn-lt"/>
          <a:ea typeface="+mn-ea"/>
        </a:defRPr>
      </a:lvl7pPr>
      <a:lvl8pPr marL="3429000" indent="-228600" algn="l" rtl="0" fontAlgn="base">
        <a:spcBef>
          <a:spcPct val="20000"/>
        </a:spcBef>
        <a:spcAft>
          <a:spcPct val="0"/>
        </a:spcAft>
        <a:buClr>
          <a:srgbClr val="D68127"/>
        </a:buClr>
        <a:buFont typeface="Wingdings" charset="0"/>
        <a:buChar char="§"/>
        <a:defRPr sz="1600" b="1">
          <a:solidFill>
            <a:srgbClr val="007934"/>
          </a:solidFill>
          <a:latin typeface="+mn-lt"/>
          <a:ea typeface="+mn-ea"/>
        </a:defRPr>
      </a:lvl8pPr>
      <a:lvl9pPr marL="3886200" indent="-228600" algn="l" rtl="0" fontAlgn="base">
        <a:spcBef>
          <a:spcPct val="20000"/>
        </a:spcBef>
        <a:spcAft>
          <a:spcPct val="0"/>
        </a:spcAft>
        <a:buClr>
          <a:srgbClr val="D68127"/>
        </a:buClr>
        <a:buFont typeface="Wingdings" charset="0"/>
        <a:buChar char="§"/>
        <a:defRPr sz="1600" b="1">
          <a:solidFill>
            <a:srgbClr val="007934"/>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Title 1"/>
          <p:cNvSpPr>
            <a:spLocks noGrp="1"/>
          </p:cNvSpPr>
          <p:nvPr>
            <p:ph type="title"/>
          </p:nvPr>
        </p:nvSpPr>
        <p:spPr>
          <a:xfrm>
            <a:off x="1691680" y="2636912"/>
            <a:ext cx="6943725" cy="1800522"/>
          </a:xfrm>
        </p:spPr>
        <p:txBody>
          <a:bodyPr/>
          <a:lstStyle/>
          <a:p>
            <a:pPr algn="ctr"/>
            <a:r>
              <a:rPr lang="en-GB" dirty="0" smtClean="0">
                <a:solidFill>
                  <a:schemeClr val="bg1"/>
                </a:solidFill>
              </a:rPr>
              <a:t>PREPARE WP 3</a:t>
            </a:r>
            <a:br>
              <a:rPr lang="en-GB" dirty="0" smtClean="0">
                <a:solidFill>
                  <a:schemeClr val="bg1"/>
                </a:solidFill>
              </a:rPr>
            </a:br>
            <a:r>
              <a:rPr lang="en-GB" sz="2800" dirty="0" smtClean="0">
                <a:solidFill>
                  <a:schemeClr val="bg1"/>
                </a:solidFill>
              </a:rPr>
              <a:t>Ireland’s National Panel</a:t>
            </a:r>
            <a:br>
              <a:rPr lang="en-GB" sz="2800" dirty="0" smtClean="0">
                <a:solidFill>
                  <a:schemeClr val="bg1"/>
                </a:solidFill>
              </a:rPr>
            </a:br>
            <a:r>
              <a:rPr lang="en-GB" sz="2800" dirty="0" smtClean="0">
                <a:solidFill>
                  <a:schemeClr val="bg1"/>
                </a:solidFill>
              </a:rPr>
              <a:t/>
            </a:r>
            <a:br>
              <a:rPr lang="en-GB" sz="2800" dirty="0" smtClean="0">
                <a:solidFill>
                  <a:schemeClr val="bg1"/>
                </a:solidFill>
              </a:rPr>
            </a:br>
            <a:r>
              <a:rPr lang="en-GB" sz="1800" dirty="0" smtClean="0">
                <a:solidFill>
                  <a:schemeClr val="bg1"/>
                </a:solidFill>
              </a:rPr>
              <a:t>Veronica Smith, RPII</a:t>
            </a:r>
            <a:br>
              <a:rPr lang="en-GB" sz="1800" dirty="0" smtClean="0">
                <a:solidFill>
                  <a:schemeClr val="bg1"/>
                </a:solidFill>
              </a:rPr>
            </a:br>
            <a:r>
              <a:rPr lang="en-GB" sz="1800" dirty="0" smtClean="0">
                <a:solidFill>
                  <a:schemeClr val="bg1"/>
                </a:solidFill>
              </a:rPr>
              <a:t>23 May 2013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ctrTitle"/>
          </p:nvPr>
        </p:nvSpPr>
        <p:spPr>
          <a:xfrm>
            <a:off x="611560" y="404664"/>
            <a:ext cx="7126287" cy="1800225"/>
          </a:xfrm>
        </p:spPr>
        <p:txBody>
          <a:bodyPr/>
          <a:lstStyle/>
          <a:p>
            <a:pPr algn="ctr" eaLnBrk="1" hangingPunct="1"/>
            <a:r>
              <a:rPr lang="en-IE" sz="3200" dirty="0" smtClean="0"/>
              <a:t>Contaminated Products</a:t>
            </a:r>
            <a:r>
              <a:rPr lang="en-IE" dirty="0" smtClean="0"/>
              <a:t/>
            </a:r>
            <a:br>
              <a:rPr lang="en-IE" dirty="0" smtClean="0"/>
            </a:br>
            <a:endParaRPr lang="en-GB" dirty="0" smtClean="0"/>
          </a:p>
        </p:txBody>
      </p:sp>
      <p:sp>
        <p:nvSpPr>
          <p:cNvPr id="5122" name="Rectangle 3"/>
          <p:cNvSpPr>
            <a:spLocks noGrp="1" noChangeArrowheads="1"/>
          </p:cNvSpPr>
          <p:nvPr>
            <p:ph type="subTitle" idx="1"/>
          </p:nvPr>
        </p:nvSpPr>
        <p:spPr>
          <a:xfrm>
            <a:off x="827584" y="1484784"/>
            <a:ext cx="7126287" cy="3672408"/>
          </a:xfrm>
        </p:spPr>
        <p:txBody>
          <a:bodyPr/>
          <a:lstStyle/>
          <a:p>
            <a:pPr eaLnBrk="1" hangingPunct="1">
              <a:buFont typeface="Wingdings" pitchFamily="2" charset="2"/>
              <a:buNone/>
            </a:pPr>
            <a:r>
              <a:rPr lang="en-GB" sz="2400" dirty="0" smtClean="0"/>
              <a:t>Ireland will focus on agriculture and food because of their importance to Ireland’s economy</a:t>
            </a:r>
          </a:p>
          <a:p>
            <a:pPr eaLnBrk="1" hangingPunct="1">
              <a:buFont typeface="Wingdings" pitchFamily="2" charset="2"/>
              <a:buNone/>
            </a:pPr>
            <a:endParaRPr lang="en-GB" sz="2400" dirty="0" smtClean="0"/>
          </a:p>
          <a:p>
            <a:pPr eaLnBrk="1" hangingPunct="1"/>
            <a:r>
              <a:rPr lang="en-IE" sz="2400" dirty="0" smtClean="0"/>
              <a:t>The </a:t>
            </a:r>
            <a:r>
              <a:rPr lang="en-IE" sz="2400" dirty="0" err="1" smtClean="0"/>
              <a:t>agri</a:t>
            </a:r>
            <a:r>
              <a:rPr lang="en-IE" sz="2400" dirty="0" smtClean="0"/>
              <a:t>-food sector in Ireland contributes €24 billion to the national economy, almost 10% of Ireland’s exports and provides 10% of national employment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Ireland’s </a:t>
            </a:r>
            <a:r>
              <a:rPr lang="en-IE" dirty="0" err="1" smtClean="0"/>
              <a:t>Agri</a:t>
            </a:r>
            <a:r>
              <a:rPr lang="en-IE" dirty="0" smtClean="0"/>
              <a:t>-Food Industry</a:t>
            </a:r>
            <a:endParaRPr lang="en-IE" dirty="0"/>
          </a:p>
        </p:txBody>
      </p:sp>
      <p:sp>
        <p:nvSpPr>
          <p:cNvPr id="3" name="Content Placeholder 2"/>
          <p:cNvSpPr>
            <a:spLocks noGrp="1"/>
          </p:cNvSpPr>
          <p:nvPr>
            <p:ph idx="1"/>
          </p:nvPr>
        </p:nvSpPr>
        <p:spPr/>
        <p:txBody>
          <a:bodyPr/>
          <a:lstStyle/>
          <a:p>
            <a:r>
              <a:rPr lang="en-IE" b="0" dirty="0" err="1" smtClean="0"/>
              <a:t>Agri</a:t>
            </a:r>
            <a:r>
              <a:rPr lang="en-IE" b="0" dirty="0" smtClean="0"/>
              <a:t>-food exports have an almost 10% share of total exports in Ireland and account for over 60% of exports from Irish-owned manufacturing.</a:t>
            </a:r>
          </a:p>
          <a:p>
            <a:pPr>
              <a:buNone/>
            </a:pPr>
            <a:endParaRPr lang="en-IE" b="0" dirty="0" smtClean="0"/>
          </a:p>
          <a:p>
            <a:r>
              <a:rPr lang="en-IE" b="0" dirty="0" smtClean="0"/>
              <a:t>15% of the world’s baby infant formula is made in Ireland </a:t>
            </a:r>
          </a:p>
          <a:p>
            <a:endParaRPr lang="en-IE" b="0" dirty="0" smtClean="0"/>
          </a:p>
          <a:p>
            <a:r>
              <a:rPr lang="en-IE" b="0" dirty="0" smtClean="0"/>
              <a:t>Ireland is the 5</a:t>
            </a:r>
            <a:r>
              <a:rPr lang="en-IE" b="0" baseline="30000" dirty="0" smtClean="0"/>
              <a:t>th</a:t>
            </a:r>
            <a:r>
              <a:rPr lang="en-IE" b="0" dirty="0" smtClean="0"/>
              <a:t> largest exporter of beef in the world </a:t>
            </a:r>
          </a:p>
          <a:p>
            <a:endParaRPr lang="en-IE"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Stakeholders</a:t>
            </a:r>
            <a:endParaRPr lang="en-IE" dirty="0"/>
          </a:p>
        </p:txBody>
      </p:sp>
      <p:sp>
        <p:nvSpPr>
          <p:cNvPr id="3" name="Content Placeholder 2"/>
          <p:cNvSpPr>
            <a:spLocks noGrp="1"/>
          </p:cNvSpPr>
          <p:nvPr>
            <p:ph idx="1"/>
          </p:nvPr>
        </p:nvSpPr>
        <p:spPr/>
        <p:txBody>
          <a:bodyPr/>
          <a:lstStyle/>
          <a:p>
            <a:pPr marL="0" indent="0">
              <a:buNone/>
            </a:pPr>
            <a:r>
              <a:rPr lang="en-IE" b="0" dirty="0" smtClean="0"/>
              <a:t>A multi-disciplinary group was set up previously to customise the EURANOS food handbook for Ireland’s response plan to nuclear accidents impacting on Ireland’s </a:t>
            </a:r>
            <a:r>
              <a:rPr lang="en-IE" b="0" dirty="0" err="1" smtClean="0"/>
              <a:t>Agri</a:t>
            </a:r>
            <a:r>
              <a:rPr lang="en-IE" b="0" dirty="0" smtClean="0"/>
              <a:t>-food sector</a:t>
            </a:r>
          </a:p>
          <a:p>
            <a:pPr marL="0" indent="0">
              <a:buNone/>
            </a:pPr>
            <a:endParaRPr lang="en-IE" b="0" dirty="0" smtClean="0"/>
          </a:p>
          <a:p>
            <a:pPr marL="0" indent="0" defTabSz="457200">
              <a:spcBef>
                <a:spcPct val="30000"/>
              </a:spcBef>
              <a:buClrTx/>
              <a:buNone/>
              <a:defRPr/>
            </a:pPr>
            <a:r>
              <a:rPr lang="en-GB" b="0" dirty="0" smtClean="0"/>
              <a:t>This group currently comprises agricultural, sea fishery protection, veterinary, food safety, environmental protection and radiation protection experts. </a:t>
            </a:r>
            <a:endParaRPr lang="en-IE" b="0" dirty="0" smtClean="0"/>
          </a:p>
          <a:p>
            <a:endParaRPr lang="en-IE" dirty="0" smtClean="0"/>
          </a:p>
          <a:p>
            <a:pPr marL="0" indent="0">
              <a:buNone/>
            </a:pPr>
            <a:endParaRPr lang="en-IE"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Stakeholders</a:t>
            </a:r>
            <a:endParaRPr lang="en-IE" dirty="0"/>
          </a:p>
        </p:txBody>
      </p:sp>
      <p:sp>
        <p:nvSpPr>
          <p:cNvPr id="3" name="Content Placeholder 2"/>
          <p:cNvSpPr>
            <a:spLocks noGrp="1"/>
          </p:cNvSpPr>
          <p:nvPr>
            <p:ph idx="1"/>
          </p:nvPr>
        </p:nvSpPr>
        <p:spPr/>
        <p:txBody>
          <a:bodyPr/>
          <a:lstStyle/>
          <a:p>
            <a:pPr marL="0" indent="0">
              <a:buNone/>
            </a:pPr>
            <a:r>
              <a:rPr lang="en-IE" b="0" dirty="0" smtClean="0"/>
              <a:t>This multi-disciplinary group will be expanded to include </a:t>
            </a:r>
            <a:r>
              <a:rPr lang="en-GB" b="0" dirty="0" smtClean="0"/>
              <a:t>farming representatives, risk communicators and food production industry representatives</a:t>
            </a:r>
            <a:endParaRPr lang="en-IE" b="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Planned Stakeholder List</a:t>
            </a:r>
            <a:endParaRPr lang="en-IE" dirty="0"/>
          </a:p>
        </p:txBody>
      </p:sp>
      <p:sp>
        <p:nvSpPr>
          <p:cNvPr id="3" name="Content Placeholder 2"/>
          <p:cNvSpPr>
            <a:spLocks noGrp="1"/>
          </p:cNvSpPr>
          <p:nvPr>
            <p:ph idx="1"/>
          </p:nvPr>
        </p:nvSpPr>
        <p:spPr>
          <a:xfrm>
            <a:off x="719138" y="1340768"/>
            <a:ext cx="7772400" cy="4417095"/>
          </a:xfrm>
        </p:spPr>
        <p:txBody>
          <a:bodyPr/>
          <a:lstStyle/>
          <a:p>
            <a:pPr marL="542925" lvl="0" indent="-180975"/>
            <a:r>
              <a:rPr lang="en-GB" sz="2000" b="0" dirty="0" smtClean="0"/>
              <a:t>Department of Agriculture, Food and Marine</a:t>
            </a:r>
            <a:endParaRPr lang="en-IE" sz="2000" b="0" dirty="0" smtClean="0"/>
          </a:p>
          <a:p>
            <a:pPr marL="542925" lvl="0" indent="-180975"/>
            <a:r>
              <a:rPr lang="en-GB" sz="2000" b="0" dirty="0" smtClean="0"/>
              <a:t>Radiological Protection Institute of Ireland</a:t>
            </a:r>
            <a:endParaRPr lang="en-IE" sz="2000" b="0" dirty="0" smtClean="0"/>
          </a:p>
          <a:p>
            <a:pPr marL="542925" lvl="0" indent="-180975"/>
            <a:r>
              <a:rPr lang="en-GB" sz="2000" b="0" dirty="0" smtClean="0"/>
              <a:t>Environmental Protection Agency</a:t>
            </a:r>
          </a:p>
          <a:p>
            <a:pPr marL="542925" indent="-180975"/>
            <a:r>
              <a:rPr lang="en-GB" sz="2000" b="0" dirty="0" smtClean="0"/>
              <a:t>Sea Fisheries Protection Authority</a:t>
            </a:r>
          </a:p>
          <a:p>
            <a:pPr marL="542925" indent="-180975"/>
            <a:r>
              <a:rPr lang="en-GB" sz="2000" b="0" dirty="0" smtClean="0"/>
              <a:t>Food Safety Authority of Ireland</a:t>
            </a:r>
          </a:p>
          <a:p>
            <a:pPr marL="542925" lvl="0" indent="-180975"/>
            <a:r>
              <a:rPr lang="en-GB" sz="2000" b="0" dirty="0" smtClean="0"/>
              <a:t>Health Service Executive (public health specialist/environmental health officer)</a:t>
            </a:r>
          </a:p>
          <a:p>
            <a:pPr marL="542925" lvl="0" indent="-180975"/>
            <a:r>
              <a:rPr lang="en-GB" sz="2000" b="0" dirty="0" smtClean="0"/>
              <a:t>Irish Farmers Association</a:t>
            </a:r>
          </a:p>
          <a:p>
            <a:pPr marL="542925" indent="-180975"/>
            <a:r>
              <a:rPr lang="en-GB" sz="2000" b="0" dirty="0" err="1" smtClean="0"/>
              <a:t>Safefood</a:t>
            </a:r>
            <a:r>
              <a:rPr lang="en-GB" sz="2000" b="0" dirty="0" smtClean="0"/>
              <a:t> (food safety promotion cross-border organisation)</a:t>
            </a:r>
          </a:p>
          <a:p>
            <a:pPr marL="542925" indent="-180975"/>
            <a:r>
              <a:rPr lang="en-GB" sz="2000" b="0" dirty="0" smtClean="0"/>
              <a:t>Public focus groups </a:t>
            </a:r>
          </a:p>
          <a:p>
            <a:pPr marL="542925" lvl="0" indent="-180975">
              <a:buNone/>
            </a:pPr>
            <a:endParaRPr lang="en-IE" sz="2000" dirty="0" smtClean="0"/>
          </a:p>
          <a:p>
            <a:endParaRPr lang="en-IE"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Issues to be Addressed</a:t>
            </a:r>
            <a:endParaRPr lang="en-IE" dirty="0"/>
          </a:p>
        </p:txBody>
      </p:sp>
      <p:sp>
        <p:nvSpPr>
          <p:cNvPr id="3" name="Content Placeholder 2"/>
          <p:cNvSpPr>
            <a:spLocks noGrp="1"/>
          </p:cNvSpPr>
          <p:nvPr>
            <p:ph idx="1"/>
          </p:nvPr>
        </p:nvSpPr>
        <p:spPr>
          <a:xfrm>
            <a:off x="719138" y="1628800"/>
            <a:ext cx="7772400" cy="4129063"/>
          </a:xfrm>
        </p:spPr>
        <p:txBody>
          <a:bodyPr/>
          <a:lstStyle/>
          <a:p>
            <a:pPr marL="361950" indent="-361950"/>
            <a:r>
              <a:rPr lang="en-IE" b="0" dirty="0" smtClean="0"/>
              <a:t>Review of proposed protective actions (and their acceptability) with the wider stakeholder group</a:t>
            </a:r>
          </a:p>
          <a:p>
            <a:pPr marL="361950" indent="-361950"/>
            <a:r>
              <a:rPr lang="en-IE" b="0" dirty="0" smtClean="0"/>
              <a:t>Consumer radiological risk awareness including perception of reference levels in emergency </a:t>
            </a:r>
            <a:r>
              <a:rPr lang="en-IE" b="0" dirty="0" smtClean="0"/>
              <a:t>management</a:t>
            </a:r>
            <a:endParaRPr lang="en-IE" b="0" dirty="0" smtClean="0"/>
          </a:p>
          <a:p>
            <a:pPr marL="361950" indent="-361950"/>
            <a:r>
              <a:rPr lang="en-IE" b="0" dirty="0" smtClean="0"/>
              <a:t>Monitoring of goods</a:t>
            </a:r>
          </a:p>
          <a:p>
            <a:pPr marL="361950" indent="-361950"/>
            <a:r>
              <a:rPr lang="en-IE" b="0" dirty="0" smtClean="0"/>
              <a:t>Information and Communication</a:t>
            </a:r>
          </a:p>
          <a:p>
            <a:pPr marL="0" indent="0">
              <a:buNone/>
            </a:pPr>
            <a:endParaRPr lang="en-IE"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Panel Meetings</a:t>
            </a:r>
            <a:endParaRPr lang="en-IE" dirty="0"/>
          </a:p>
        </p:txBody>
      </p:sp>
      <p:sp>
        <p:nvSpPr>
          <p:cNvPr id="3" name="Content Placeholder 2"/>
          <p:cNvSpPr>
            <a:spLocks noGrp="1"/>
          </p:cNvSpPr>
          <p:nvPr>
            <p:ph idx="1"/>
          </p:nvPr>
        </p:nvSpPr>
        <p:spPr/>
        <p:txBody>
          <a:bodyPr/>
          <a:lstStyle/>
          <a:p>
            <a:pPr marL="0" indent="0">
              <a:buNone/>
            </a:pPr>
            <a:r>
              <a:rPr lang="en-IE" b="0" dirty="0" smtClean="0"/>
              <a:t>The stakeholder panel will be established in 2013 and it is expected that meetings will be held approximately every 6 months</a:t>
            </a:r>
            <a:endParaRPr lang="en-IE" b="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Budget</a:t>
            </a:r>
            <a:endParaRPr lang="en-IE" dirty="0"/>
          </a:p>
        </p:txBody>
      </p:sp>
      <p:sp>
        <p:nvSpPr>
          <p:cNvPr id="3" name="Content Placeholder 2"/>
          <p:cNvSpPr>
            <a:spLocks noGrp="1"/>
          </p:cNvSpPr>
          <p:nvPr>
            <p:ph idx="1"/>
          </p:nvPr>
        </p:nvSpPr>
        <p:spPr/>
        <p:txBody>
          <a:bodyPr/>
          <a:lstStyle/>
          <a:p>
            <a:pPr marL="0" indent="0">
              <a:buNone/>
            </a:pPr>
            <a:r>
              <a:rPr lang="en-IE" b="0" dirty="0" smtClean="0"/>
              <a:t>Budget has not yet been formally set</a:t>
            </a:r>
          </a:p>
          <a:p>
            <a:pPr marL="0" indent="0">
              <a:buNone/>
            </a:pPr>
            <a:endParaRPr lang="en-IE" b="0" dirty="0" smtClean="0"/>
          </a:p>
          <a:p>
            <a:pPr marL="0" indent="0">
              <a:buNone/>
            </a:pPr>
            <a:r>
              <a:rPr lang="en-IE" b="0" dirty="0" smtClean="0"/>
              <a:t>Majority of panel members are based in Dublin region so travel will not be significant</a:t>
            </a:r>
          </a:p>
          <a:p>
            <a:pPr marL="0" indent="0">
              <a:buNone/>
            </a:pPr>
            <a:endParaRPr lang="en-IE" b="0" dirty="0" smtClean="0"/>
          </a:p>
          <a:p>
            <a:pPr marL="0" indent="0">
              <a:buNone/>
            </a:pPr>
            <a:r>
              <a:rPr lang="en-IE" b="0" dirty="0" smtClean="0"/>
              <a:t>Experts in stakeholder analysis may be employed – from previous experience in RPII this is not a significant cost</a:t>
            </a:r>
          </a:p>
          <a:p>
            <a:pPr marL="0" indent="0">
              <a:buNone/>
            </a:pPr>
            <a:endParaRPr lang="en-IE" dirty="0" smtClean="0"/>
          </a:p>
          <a:p>
            <a:pPr marL="0" indent="0">
              <a:buNone/>
            </a:pPr>
            <a:endParaRPr lang="en-IE"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
      <a:dk1>
        <a:srgbClr val="000000"/>
      </a:dk1>
      <a:lt1>
        <a:srgbClr val="FFFFFF"/>
      </a:lt1>
      <a:dk2>
        <a:srgbClr val="007934"/>
      </a:dk2>
      <a:lt2>
        <a:srgbClr val="FFFFFF"/>
      </a:lt2>
      <a:accent1>
        <a:srgbClr val="D68127"/>
      </a:accent1>
      <a:accent2>
        <a:srgbClr val="00A9E0"/>
      </a:accent2>
      <a:accent3>
        <a:srgbClr val="FFFFFF"/>
      </a:accent3>
      <a:accent4>
        <a:srgbClr val="000000"/>
      </a:accent4>
      <a:accent5>
        <a:srgbClr val="E8C1AC"/>
      </a:accent5>
      <a:accent6>
        <a:srgbClr val="0099CB"/>
      </a:accent6>
      <a:hlink>
        <a:srgbClr val="AC2973"/>
      </a:hlink>
      <a:folHlink>
        <a:srgbClr val="009AA6"/>
      </a:folHlink>
    </a:clrScheme>
    <a:fontScheme name="Blank Presentation">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D68127"/>
        </a:dk2>
        <a:lt2>
          <a:srgbClr val="FFFFFF"/>
        </a:lt2>
        <a:accent1>
          <a:srgbClr val="00A9E0"/>
        </a:accent1>
        <a:accent2>
          <a:srgbClr val="AC2973"/>
        </a:accent2>
        <a:accent3>
          <a:srgbClr val="FFFFFF"/>
        </a:accent3>
        <a:accent4>
          <a:srgbClr val="000000"/>
        </a:accent4>
        <a:accent5>
          <a:srgbClr val="AAD1ED"/>
        </a:accent5>
        <a:accent6>
          <a:srgbClr val="9B2468"/>
        </a:accent6>
        <a:hlink>
          <a:srgbClr val="009AA6"/>
        </a:hlink>
        <a:folHlink>
          <a:srgbClr val="CD894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444</TotalTime>
  <Words>747</Words>
  <Application>Microsoft Office PowerPoint</Application>
  <PresentationFormat>On-screen Show (4:3)</PresentationFormat>
  <Paragraphs>64</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Blank Presentation</vt:lpstr>
      <vt:lpstr>PREPARE WP 3 Ireland’s National Panel  Veronica Smith, RPII 23 May 2013</vt:lpstr>
      <vt:lpstr>Contaminated Products </vt:lpstr>
      <vt:lpstr>Ireland’s Agri-Food Industry</vt:lpstr>
      <vt:lpstr>Stakeholders</vt:lpstr>
      <vt:lpstr>Stakeholders</vt:lpstr>
      <vt:lpstr>Planned Stakeholder List</vt:lpstr>
      <vt:lpstr>Issues to be Addressed</vt:lpstr>
      <vt:lpstr>Panel Meetings</vt:lpstr>
      <vt:lpstr>Budget</vt:lpstr>
    </vt:vector>
  </TitlesOfParts>
  <Company>D 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 G</dc:creator>
  <cp:lastModifiedBy>veronica</cp:lastModifiedBy>
  <cp:revision>54</cp:revision>
  <dcterms:created xsi:type="dcterms:W3CDTF">2011-04-20T11:37:57Z</dcterms:created>
  <dcterms:modified xsi:type="dcterms:W3CDTF">2013-05-20T08:10:03Z</dcterms:modified>
</cp:coreProperties>
</file>