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1"/>
  </p:sldMasterIdLst>
  <p:notesMasterIdLst>
    <p:notesMasterId r:id="rId11"/>
  </p:notesMasterIdLst>
  <p:sldIdLst>
    <p:sldId id="276" r:id="rId2"/>
    <p:sldId id="279" r:id="rId3"/>
    <p:sldId id="278" r:id="rId4"/>
    <p:sldId id="282" r:id="rId5"/>
    <p:sldId id="283" r:id="rId6"/>
    <p:sldId id="280" r:id="rId7"/>
    <p:sldId id="281" r:id="rId8"/>
    <p:sldId id="284" r:id="rId9"/>
    <p:sldId id="275" r:id="rId10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E6CA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1243" autoAdjust="0"/>
  </p:normalViewPr>
  <p:slideViewPr>
    <p:cSldViewPr>
      <p:cViewPr>
        <p:scale>
          <a:sx n="90" d="100"/>
          <a:sy n="90" d="100"/>
        </p:scale>
        <p:origin x="-7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83BE03-EAAC-420E-8FEE-99F826C68661}" type="datetimeFigureOut">
              <a:rPr lang="el-GR"/>
              <a:pPr>
                <a:defRPr/>
              </a:pPr>
              <a:t>23/5/2013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l-G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4310A88-3AB2-466F-8B66-CC3849400BB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475" y="115888"/>
            <a:ext cx="18938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3"/>
          <p:cNvGrpSpPr/>
          <p:nvPr userDrawn="1"/>
        </p:nvGrpSpPr>
        <p:grpSpPr>
          <a:xfrm>
            <a:off x="-36512" y="-27389"/>
            <a:ext cx="2880320" cy="6912773"/>
            <a:chOff x="179512" y="164341"/>
            <a:chExt cx="3312368" cy="6185629"/>
          </a:xfrm>
          <a:solidFill>
            <a:schemeClr val="bg1">
              <a:lumMod val="75000"/>
            </a:schemeClr>
          </a:solidFill>
        </p:grpSpPr>
        <p:sp>
          <p:nvSpPr>
            <p:cNvPr id="5" name="Rounded Rectangle 4"/>
            <p:cNvSpPr/>
            <p:nvPr/>
          </p:nvSpPr>
          <p:spPr>
            <a:xfrm>
              <a:off x="179512" y="164341"/>
              <a:ext cx="627527" cy="60893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79512" y="5949170"/>
              <a:ext cx="3312368" cy="400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</p:grpSp>
      <p:grpSp>
        <p:nvGrpSpPr>
          <p:cNvPr id="7" name="Group 28"/>
          <p:cNvGrpSpPr/>
          <p:nvPr userDrawn="1"/>
        </p:nvGrpSpPr>
        <p:grpSpPr>
          <a:xfrm rot="10800000">
            <a:off x="6228183" y="-27390"/>
            <a:ext cx="2952327" cy="6912772"/>
            <a:chOff x="179513" y="-834928"/>
            <a:chExt cx="2857905" cy="7184903"/>
          </a:xfrm>
          <a:solidFill>
            <a:schemeClr val="accent1">
              <a:lumMod val="75000"/>
            </a:schemeClr>
          </a:solidFill>
        </p:grpSpPr>
        <p:sp>
          <p:nvSpPr>
            <p:cNvPr id="8" name="Rounded Rectangle 7"/>
            <p:cNvSpPr/>
            <p:nvPr/>
          </p:nvSpPr>
          <p:spPr>
            <a:xfrm>
              <a:off x="179515" y="-834928"/>
              <a:ext cx="571579" cy="681068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79513" y="5802185"/>
              <a:ext cx="2857905" cy="54779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</p:grp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107950" y="6524625"/>
            <a:ext cx="1943100" cy="3397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600" dirty="0" smtClean="0">
                <a:solidFill>
                  <a:srgbClr val="376092"/>
                </a:solidFill>
                <a:latin typeface="Cambria" pitchFamily="18" charset="0"/>
              </a:rPr>
              <a:t>www.gaec.gr</a:t>
            </a:r>
            <a:endParaRPr lang="el-GR" sz="1600" dirty="0" smtClean="0">
              <a:solidFill>
                <a:srgbClr val="376092"/>
              </a:solidFill>
              <a:latin typeface="Cambria" pitchFamily="18" charset="0"/>
            </a:endParaRPr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2700338" y="6592888"/>
            <a:ext cx="4967287" cy="365125"/>
          </a:xfrm>
          <a:prstGeom prst="rect">
            <a:avLst/>
          </a:prstGeom>
        </p:spPr>
        <p:txBody>
          <a:bodyPr anchor="ctr"/>
          <a:lstStyle>
            <a:defPPr>
              <a:defRPr lang="el-GR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lang="en-US" sz="1200" kern="1200" smtClean="0">
                <a:solidFill>
                  <a:srgbClr val="3E6CA4"/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/>
              <a:t>PREPARE – WP3 Task Force Meeting, 23 May 2013, Madrid, Spain</a:t>
            </a:r>
          </a:p>
          <a:p>
            <a:pPr algn="r">
              <a:defRPr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2132856"/>
            <a:ext cx="7054552" cy="201865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3E6CA4"/>
                </a:solidFill>
                <a:latin typeface="Cambria" pitchFamily="18" charset="0"/>
                <a:cs typeface="Calibri" pitchFamily="34" charset="0"/>
              </a:defRPr>
            </a:lvl1pPr>
          </a:lstStyle>
          <a:p>
            <a:endParaRPr lang="el-GR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AEA27-47D8-4CE5-BC5D-D607D60A9FD3}" type="datetime1">
              <a:rPr lang="el-GR"/>
              <a:pPr>
                <a:defRPr/>
              </a:pPr>
              <a:t>23/5/2013</a:t>
            </a:fld>
            <a:endParaRPr lang="el-GR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FE58A-2597-453B-B128-37C479258B25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 userDrawn="1"/>
        </p:nvGrpSpPr>
        <p:grpSpPr>
          <a:xfrm rot="5400000">
            <a:off x="4293941" y="-3365273"/>
            <a:ext cx="556117" cy="9144001"/>
            <a:chOff x="219501" y="188846"/>
            <a:chExt cx="1114753" cy="6136620"/>
          </a:xfrm>
          <a:solidFill>
            <a:schemeClr val="accent1">
              <a:lumMod val="75000"/>
            </a:schemeClr>
          </a:solidFill>
        </p:grpSpPr>
        <p:sp>
          <p:nvSpPr>
            <p:cNvPr id="5" name="Rounded Rectangle 4"/>
            <p:cNvSpPr/>
            <p:nvPr/>
          </p:nvSpPr>
          <p:spPr>
            <a:xfrm>
              <a:off x="219502" y="236144"/>
              <a:ext cx="627526" cy="60893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19501" y="188846"/>
              <a:ext cx="1114753" cy="3418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</p:grpSp>
      <p:grpSp>
        <p:nvGrpSpPr>
          <p:cNvPr id="7" name="Group 1"/>
          <p:cNvGrpSpPr>
            <a:grpSpLocks/>
          </p:cNvGrpSpPr>
          <p:nvPr userDrawn="1"/>
        </p:nvGrpSpPr>
        <p:grpSpPr bwMode="auto">
          <a:xfrm>
            <a:off x="0" y="6308725"/>
            <a:ext cx="9144000" cy="549275"/>
            <a:chOff x="0" y="6309320"/>
            <a:chExt cx="9144000" cy="548680"/>
          </a:xfrm>
        </p:grpSpPr>
        <p:sp>
          <p:nvSpPr>
            <p:cNvPr id="8" name="Rounded Rectangle 7"/>
            <p:cNvSpPr/>
            <p:nvPr/>
          </p:nvSpPr>
          <p:spPr bwMode="auto">
            <a:xfrm rot="16200000">
              <a:off x="4433244" y="2147244"/>
              <a:ext cx="277511" cy="91440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sp>
          <p:nvSpPr>
            <p:cNvPr id="9" name="Rounded Rectangle 8"/>
            <p:cNvSpPr/>
            <p:nvPr/>
          </p:nvSpPr>
          <p:spPr bwMode="auto">
            <a:xfrm rot="16200000">
              <a:off x="-10034" y="6319354"/>
              <a:ext cx="524894" cy="50482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</p:grpSp>
      <p:sp>
        <p:nvSpPr>
          <p:cNvPr id="10" name="Rectangle 13"/>
          <p:cNvSpPr>
            <a:spLocks noChangeArrowheads="1"/>
          </p:cNvSpPr>
          <p:nvPr userDrawn="1"/>
        </p:nvSpPr>
        <p:spPr bwMode="auto">
          <a:xfrm>
            <a:off x="684213" y="1557338"/>
            <a:ext cx="77755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628650">
              <a:lnSpc>
                <a:spcPct val="150000"/>
              </a:lnSpc>
            </a:pPr>
            <a:r>
              <a:rPr lang="en-US">
                <a:solidFill>
                  <a:srgbClr val="3E6CA4"/>
                </a:solidFill>
                <a:latin typeface="Calibri (Body)"/>
              </a:rPr>
              <a:t> </a:t>
            </a:r>
          </a:p>
          <a:p>
            <a:pPr defTabSz="628650">
              <a:lnSpc>
                <a:spcPct val="150000"/>
              </a:lnSpc>
            </a:pPr>
            <a:endParaRPr lang="en-US">
              <a:solidFill>
                <a:srgbClr val="3E6CA4"/>
              </a:solidFill>
              <a:latin typeface="Calibri (Body)"/>
            </a:endParaRPr>
          </a:p>
          <a:p>
            <a:pPr defTabSz="628650">
              <a:lnSpc>
                <a:spcPct val="150000"/>
              </a:lnSpc>
            </a:pPr>
            <a:endParaRPr lang="en-US">
              <a:solidFill>
                <a:srgbClr val="3E6CA4"/>
              </a:solidFill>
              <a:latin typeface="Calibri (Body)"/>
            </a:endParaRPr>
          </a:p>
          <a:p>
            <a:pPr defTabSz="628650">
              <a:lnSpc>
                <a:spcPct val="150000"/>
              </a:lnSpc>
            </a:pPr>
            <a:endParaRPr lang="en-US">
              <a:solidFill>
                <a:srgbClr val="3E6CA4"/>
              </a:solidFill>
              <a:latin typeface="Calibri (Body)"/>
            </a:endParaRPr>
          </a:p>
        </p:txBody>
      </p:sp>
      <p:pic>
        <p:nvPicPr>
          <p:cNvPr id="11" name="Picture 1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50000"/>
            <a:ext cx="4413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72556" y="6047"/>
            <a:ext cx="8229600" cy="92262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600">
                <a:solidFill>
                  <a:srgbClr val="3E6CA4"/>
                </a:solidFill>
                <a:latin typeface="Cambria" pitchFamily="18" charset="0"/>
              </a:defRPr>
            </a:lvl1pPr>
          </a:lstStyle>
          <a:p>
            <a:endParaRPr lang="el-GR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84213" y="1844675"/>
            <a:ext cx="7632700" cy="345598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3E6CA4"/>
                </a:solidFill>
                <a:latin typeface="Cambria" pitchFamily="18" charset="0"/>
              </a:defRPr>
            </a:lvl1pPr>
            <a:lvl2pPr>
              <a:defRPr sz="1800">
                <a:solidFill>
                  <a:srgbClr val="3E6CA4"/>
                </a:solidFill>
                <a:latin typeface="Cambria" pitchFamily="18" charset="0"/>
              </a:defRPr>
            </a:lvl2pPr>
            <a:lvl3pPr>
              <a:defRPr sz="1800">
                <a:solidFill>
                  <a:srgbClr val="3E6CA4"/>
                </a:solidFill>
                <a:latin typeface="Cambria" pitchFamily="18" charset="0"/>
              </a:defRPr>
            </a:lvl3pPr>
            <a:lvl4pPr>
              <a:defRPr sz="1800">
                <a:solidFill>
                  <a:srgbClr val="3E6CA4"/>
                </a:solidFill>
                <a:latin typeface="Cambria" pitchFamily="18" charset="0"/>
              </a:defRPr>
            </a:lvl4pPr>
            <a:lvl5pPr>
              <a:defRPr sz="1800">
                <a:solidFill>
                  <a:srgbClr val="3E6CA4"/>
                </a:solidFill>
                <a:latin typeface="Cambr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536AD-3072-4892-BB5A-25DAC7CFBD48}" type="datetime1">
              <a:rPr lang="el-GR"/>
              <a:pPr>
                <a:defRPr/>
              </a:pPr>
              <a:t>23/5/2013</a:t>
            </a:fld>
            <a:endParaRPr lang="el-GR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046913" y="6519863"/>
            <a:ext cx="2133600" cy="365125"/>
          </a:xfrm>
        </p:spPr>
        <p:txBody>
          <a:bodyPr/>
          <a:lstStyle>
            <a:lvl1pPr>
              <a:defRPr lang="el-GR">
                <a:solidFill>
                  <a:srgbClr val="3E6CA4"/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fld id="{BBF55C21-B45B-47C0-B9CB-597391216600}" type="slidenum">
              <a:rPr/>
              <a:pPr>
                <a:defRPr/>
              </a:pPr>
              <a:t>‹#›</a:t>
            </a:fld>
            <a:endParaRPr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2195513" y="6592888"/>
            <a:ext cx="4967287" cy="365125"/>
          </a:xfrm>
        </p:spPr>
        <p:txBody>
          <a:bodyPr/>
          <a:lstStyle>
            <a:lvl1pPr algn="r">
              <a:defRPr lang="en-US">
                <a:solidFill>
                  <a:srgbClr val="3E6CA4"/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r>
              <a:t>PREPARE – WP3 Task Force Meeting, 23 May 2013, Madrid, Spain</a:t>
            </a:r>
          </a:p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DB5A4D-51C9-4052-B957-C91C4D23D930}" type="datetime1">
              <a:rPr lang="el-GR"/>
              <a:pPr>
                <a:defRPr/>
              </a:pPr>
              <a:t>23/5/2013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2EFC306-0951-4E6D-9E66-794520446CC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info@eeae.g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 bwMode="auto">
          <a:xfrm>
            <a:off x="1187450" y="2133600"/>
            <a:ext cx="7054850" cy="1223963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b="1" dirty="0" smtClean="0">
                <a:solidFill>
                  <a:schemeClr val="tx2">
                    <a:lumMod val="75000"/>
                  </a:schemeClr>
                </a:solidFill>
                <a:ea typeface="Calibri" pitchFamily="34" charset="0"/>
              </a:rPr>
              <a:t>PREPARE  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  <a:ea typeface="Calibri" pitchFamily="34" charset="0"/>
              </a:rPr>
              <a:t/>
            </a:r>
            <a:br>
              <a:rPr lang="en-GB" dirty="0" smtClean="0">
                <a:solidFill>
                  <a:schemeClr val="tx2">
                    <a:lumMod val="75000"/>
                  </a:schemeClr>
                </a:solidFill>
                <a:ea typeface="Calibri" pitchFamily="34" charset="0"/>
              </a:rPr>
            </a:br>
            <a:r>
              <a:rPr lang="en-GB" b="1" dirty="0" smtClean="0">
                <a:solidFill>
                  <a:schemeClr val="tx2">
                    <a:lumMod val="75000"/>
                  </a:schemeClr>
                </a:solidFill>
                <a:ea typeface="Calibri" pitchFamily="34" charset="0"/>
              </a:rPr>
              <a:t>WP 3 Task Force Meeting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  <a:ea typeface="Calibri" pitchFamily="34" charset="0"/>
              </a:rPr>
              <a:t> </a:t>
            </a:r>
            <a:r>
              <a:rPr lang="en-GB" dirty="0" smtClean="0">
                <a:ea typeface="Calibri" pitchFamily="34" charset="0"/>
              </a:rPr>
              <a:t/>
            </a:r>
            <a:br>
              <a:rPr lang="en-GB" dirty="0" smtClean="0">
                <a:ea typeface="Calibri" pitchFamily="34" charset="0"/>
              </a:rPr>
            </a:br>
            <a:endParaRPr lang="el-GR" dirty="0" smtClean="0">
              <a:ea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4213" y="5229225"/>
            <a:ext cx="46799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V. Kamenopoulou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Greek Atomic Energy Commission 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Greece</a:t>
            </a:r>
            <a:endParaRPr lang="el-GR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373063" y="6350"/>
            <a:ext cx="8229600" cy="92233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National panel set-up</a:t>
            </a: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5"/>
          </p:nvPr>
        </p:nvSpPr>
        <p:spPr bwMode="auto">
          <a:xfrm>
            <a:off x="7019925" y="6519863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D58318-771D-40D5-8FA8-B1806728252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smtClean="0"/>
          </a:p>
        </p:txBody>
      </p:sp>
      <p:pic>
        <p:nvPicPr>
          <p:cNvPr id="5124" name="Picture 2" descr="http://www.eci.com/blog/images/3-6-12%20tabletop%20mee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8113" y="2924175"/>
            <a:ext cx="4200525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52438" y="1341438"/>
            <a:ext cx="3240087" cy="239395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rgbClr val="3E6CA4"/>
                </a:solidFill>
                <a:latin typeface="Cambria" pitchFamily="18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3E6CA4"/>
                </a:solidFill>
                <a:latin typeface="Cambria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kern="1200">
                <a:solidFill>
                  <a:srgbClr val="3E6CA4"/>
                </a:solidFill>
                <a:latin typeface="Cambria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rgbClr val="3E6CA4"/>
                </a:solidFill>
                <a:latin typeface="Cambria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rgbClr val="3E6CA4"/>
                </a:solidFill>
                <a:latin typeface="Cambria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Be proactive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Learn the lessons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Share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experience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Make decisions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Discuss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Coordination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endParaRPr lang="el-GR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373063" y="6350"/>
            <a:ext cx="8229600" cy="92233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Stakeholders</a:t>
            </a: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47" name="Text Placeholder 2"/>
          <p:cNvSpPr>
            <a:spLocks noGrp="1"/>
          </p:cNvSpPr>
          <p:nvPr>
            <p:ph type="body" sz="quarter" idx="13"/>
          </p:nvPr>
        </p:nvSpPr>
        <p:spPr bwMode="auto">
          <a:xfrm>
            <a:off x="899592" y="1268760"/>
            <a:ext cx="5256213" cy="3529012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itchFamily="34" charset="0"/>
              <a:buNone/>
              <a:defRPr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List of involved stakeholders drafted by GAEC: </a:t>
            </a:r>
          </a:p>
          <a:p>
            <a:pPr>
              <a:buFont typeface="+mj-lt"/>
              <a:buAutoNum type="arabicPeriod"/>
              <a:defRPr/>
            </a:pPr>
            <a:r>
              <a:rPr lang="en-GB" i="1" dirty="0" smtClean="0">
                <a:solidFill>
                  <a:schemeClr val="tx2">
                    <a:lumMod val="75000"/>
                  </a:schemeClr>
                </a:solidFill>
              </a:rPr>
              <a:t>Authorities/organisations </a:t>
            </a:r>
            <a:r>
              <a:rPr lang="en-GB" i="1" dirty="0">
                <a:solidFill>
                  <a:schemeClr val="tx2">
                    <a:lumMod val="75000"/>
                  </a:schemeClr>
                </a:solidFill>
              </a:rPr>
              <a:t>that would be in charge of the control and management of goods at the national </a:t>
            </a:r>
            <a:r>
              <a:rPr lang="en-GB" i="1" dirty="0" smtClean="0">
                <a:solidFill>
                  <a:schemeClr val="tx2">
                    <a:lumMod val="75000"/>
                  </a:schemeClr>
                </a:solidFill>
              </a:rPr>
              <a:t>level </a:t>
            </a:r>
            <a:r>
              <a:rPr lang="en-GB" i="1" dirty="0">
                <a:solidFill>
                  <a:schemeClr val="tx2">
                    <a:lumMod val="75000"/>
                  </a:schemeClr>
                </a:solidFill>
              </a:rPr>
              <a:t>in case of contamination </a:t>
            </a:r>
            <a:endParaRPr lang="en-GB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AutoNum type="arabicPeriod" startAt="2"/>
              <a:defRPr/>
            </a:pPr>
            <a:r>
              <a:rPr lang="en-GB" i="1" dirty="0" smtClean="0">
                <a:solidFill>
                  <a:schemeClr val="tx2">
                    <a:lumMod val="75000"/>
                  </a:schemeClr>
                </a:solidFill>
              </a:rPr>
              <a:t>Laboratories </a:t>
            </a:r>
            <a:r>
              <a:rPr lang="en-GB" i="1" dirty="0">
                <a:solidFill>
                  <a:schemeClr val="tx2">
                    <a:lumMod val="75000"/>
                  </a:schemeClr>
                </a:solidFill>
              </a:rPr>
              <a:t>and experts involved in emergency management plans </a:t>
            </a:r>
            <a:endParaRPr lang="en-GB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AutoNum type="arabicPeriod" startAt="2"/>
              <a:defRPr/>
            </a:pPr>
            <a:r>
              <a:rPr lang="en-GB" i="1" dirty="0">
                <a:solidFill>
                  <a:schemeClr val="tx2">
                    <a:lumMod val="75000"/>
                  </a:schemeClr>
                </a:solidFill>
              </a:rPr>
              <a:t>Associations </a:t>
            </a:r>
          </a:p>
          <a:p>
            <a:pPr>
              <a:buFont typeface="Arial" pitchFamily="34" charset="0"/>
              <a:buAutoNum type="arabicPeriod" startAt="2"/>
              <a:defRPr/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Specific country related activities bodies/unions</a:t>
            </a:r>
          </a:p>
          <a:p>
            <a:pPr>
              <a:buFont typeface="Arial" pitchFamily="34" charset="0"/>
              <a:buAutoNum type="arabicPeriod" startAt="3"/>
              <a:defRPr/>
            </a:pPr>
            <a:endParaRPr lang="en-US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5"/>
          </p:nvPr>
        </p:nvSpPr>
        <p:spPr bwMode="auto">
          <a:xfrm>
            <a:off x="7019925" y="6519863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561D29-77E8-42B9-A639-862BF1815C1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smtClean="0"/>
          </a:p>
        </p:txBody>
      </p:sp>
      <p:sp>
        <p:nvSpPr>
          <p:cNvPr id="2" name="TextBox 1"/>
          <p:cNvSpPr txBox="1"/>
          <p:nvPr/>
        </p:nvSpPr>
        <p:spPr>
          <a:xfrm>
            <a:off x="3707904" y="4221088"/>
            <a:ext cx="4176712" cy="1322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National legislation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Fukushima experience 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Proposals from stakeholders </a:t>
            </a:r>
            <a:endParaRPr lang="el-GR" sz="2000" dirty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  <a:p>
            <a:pPr marL="285750" indent="-285750">
              <a:defRPr/>
            </a:pPr>
            <a:endParaRPr lang="en-US" sz="2000" dirty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373063" y="6350"/>
            <a:ext cx="8229600" cy="92233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Stakeholders – the current list</a:t>
            </a: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5"/>
          </p:nvPr>
        </p:nvSpPr>
        <p:spPr bwMode="auto">
          <a:xfrm>
            <a:off x="7019925" y="6519863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A1B6AF-FE8D-4E50-B108-49B4FE0A6F7E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smtClean="0"/>
          </a:p>
        </p:txBody>
      </p:sp>
      <p:sp>
        <p:nvSpPr>
          <p:cNvPr id="4" name="Rectangle 3"/>
          <p:cNvSpPr/>
          <p:nvPr/>
        </p:nvSpPr>
        <p:spPr>
          <a:xfrm>
            <a:off x="539750" y="1160463"/>
            <a:ext cx="5832475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Hellenic Ministry of Rural Development and Food</a:t>
            </a:r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Ministry of Administrative Reform and e-Governance</a:t>
            </a:r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Ministry of Health</a:t>
            </a:r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Ministry of Environment</a:t>
            </a:r>
            <a:r>
              <a:rPr lang="el-G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,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Energy and Climate Change</a:t>
            </a:r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Ministry of Mercantile Marine</a:t>
            </a:r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General Secretariat for Civil Protection </a:t>
            </a:r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Greek Atomic Energy Commission</a:t>
            </a:r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General Secretariat for Consumers </a:t>
            </a:r>
          </a:p>
          <a:p>
            <a:pPr>
              <a:defRPr/>
            </a:pPr>
            <a:r>
              <a:rPr lang="el-G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Prefectures</a:t>
            </a:r>
            <a:r>
              <a:rPr lang="el-G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Network of collaborating laboratories "</a:t>
            </a:r>
            <a:r>
              <a:rPr lang="en-US" sz="1600" dirty="0" err="1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Xenokratis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"</a:t>
            </a:r>
            <a:endParaRPr lang="el-GR" sz="1600" dirty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General Chemical State Laboratory of Greece</a:t>
            </a:r>
            <a:endParaRPr lang="el-GR" sz="1600" dirty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Hellenic Food Authority (EFET) </a:t>
            </a:r>
            <a:endParaRPr lang="el-GR" sz="1600" dirty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l-GR" sz="1600" dirty="0" err="1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Hellenic</a:t>
            </a:r>
            <a:r>
              <a:rPr lang="el-GR" sz="16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l-GR" sz="1600" dirty="0" err="1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Consumers</a:t>
            </a:r>
            <a:r>
              <a:rPr lang="el-GR" sz="16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' </a:t>
            </a:r>
            <a:r>
              <a:rPr lang="el-GR" sz="1600" dirty="0" err="1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Ombudsman</a:t>
            </a:r>
            <a:r>
              <a:rPr lang="el-GR" sz="16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 </a:t>
            </a:r>
          </a:p>
          <a:p>
            <a:pPr>
              <a:defRPr/>
            </a:pPr>
            <a:r>
              <a:rPr lang="el-GR" sz="1600" dirty="0" err="1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Customs</a:t>
            </a:r>
            <a:r>
              <a:rPr lang="el-GR" sz="1600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600" dirty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Hellenic Association of Medical Physicists</a:t>
            </a:r>
            <a:endParaRPr lang="el-GR" sz="16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Piraeus Port Authority SA</a:t>
            </a:r>
            <a:endParaRPr lang="el-GR" sz="16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Athens International Airport El. Venizelos</a:t>
            </a:r>
            <a:endParaRPr lang="el-GR" sz="16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Hellenic  Chamber of Shipping </a:t>
            </a:r>
            <a:endParaRPr lang="el-GR" sz="16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ΙΝΚΑ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 - General Consumers' Federation of Greece</a:t>
            </a:r>
            <a:endParaRPr lang="el-GR" sz="16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Ε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.</a:t>
            </a: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Κ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.</a:t>
            </a: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ΠΟΙ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.</a:t>
            </a: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ΖΩ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- Consumer Association Quality of Life</a:t>
            </a:r>
            <a:endParaRPr lang="el-GR" sz="16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National Breeders Association</a:t>
            </a:r>
          </a:p>
          <a:p>
            <a:pPr>
              <a:defRPr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Athens Water Supply and Sewerage Company (EYDAP SA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)</a:t>
            </a:r>
          </a:p>
          <a:p>
            <a:pPr>
              <a:defRPr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Journalists</a:t>
            </a:r>
            <a:endParaRPr lang="el-GR" sz="16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5508625" y="1341438"/>
            <a:ext cx="719138" cy="19431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7" name="TextBox 6"/>
          <p:cNvSpPr txBox="1"/>
          <p:nvPr/>
        </p:nvSpPr>
        <p:spPr>
          <a:xfrm>
            <a:off x="6227763" y="2124075"/>
            <a:ext cx="28082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 Math" pitchFamily="18" charset="0"/>
              </a:rPr>
              <a:t>Government &amp; local level</a:t>
            </a:r>
            <a:endParaRPr lang="el-GR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5508625" y="3502025"/>
            <a:ext cx="719138" cy="12223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6227763" y="3924300"/>
            <a:ext cx="28082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Monitoring mechanism</a:t>
            </a:r>
            <a:endParaRPr lang="el-GR" dirty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3" name="Right Brace 12"/>
          <p:cNvSpPr/>
          <p:nvPr/>
        </p:nvSpPr>
        <p:spPr>
          <a:xfrm>
            <a:off x="5580063" y="5302250"/>
            <a:ext cx="720725" cy="12223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6227763" y="5729288"/>
            <a:ext cx="28082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Other stakeholders</a:t>
            </a:r>
            <a:endParaRPr lang="el-GR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1" grpId="0" animBg="1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373063" y="6350"/>
            <a:ext cx="8229600" cy="92233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National panel meetings</a:t>
            </a: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5"/>
          </p:nvPr>
        </p:nvSpPr>
        <p:spPr bwMode="auto">
          <a:xfrm>
            <a:off x="7019925" y="6519863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BB91C4-9FE7-4BD6-AFAD-5A5CC29D7E4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smtClean="0"/>
          </a:p>
        </p:txBody>
      </p:sp>
      <p:sp>
        <p:nvSpPr>
          <p:cNvPr id="2" name="Oval 1"/>
          <p:cNvSpPr/>
          <p:nvPr/>
        </p:nvSpPr>
        <p:spPr>
          <a:xfrm>
            <a:off x="1331913" y="2055813"/>
            <a:ext cx="2519362" cy="18002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Decision making</a:t>
            </a:r>
            <a:endParaRPr lang="el-GR" dirty="0"/>
          </a:p>
        </p:txBody>
      </p:sp>
      <p:sp>
        <p:nvSpPr>
          <p:cNvPr id="7" name="Oval 6"/>
          <p:cNvSpPr/>
          <p:nvPr/>
        </p:nvSpPr>
        <p:spPr>
          <a:xfrm>
            <a:off x="3132138" y="3856038"/>
            <a:ext cx="2087562" cy="18002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Public information</a:t>
            </a:r>
            <a:endParaRPr lang="el-GR" dirty="0"/>
          </a:p>
        </p:txBody>
      </p:sp>
      <p:sp>
        <p:nvSpPr>
          <p:cNvPr id="8" name="Oval 7"/>
          <p:cNvSpPr/>
          <p:nvPr/>
        </p:nvSpPr>
        <p:spPr>
          <a:xfrm>
            <a:off x="4716463" y="2055813"/>
            <a:ext cx="2232025" cy="187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Monitoring </a:t>
            </a:r>
            <a:endParaRPr lang="el-GR" dirty="0"/>
          </a:p>
        </p:txBody>
      </p:sp>
      <p:sp>
        <p:nvSpPr>
          <p:cNvPr id="3" name="Curved Up Arrow 2"/>
          <p:cNvSpPr/>
          <p:nvPr/>
        </p:nvSpPr>
        <p:spPr>
          <a:xfrm rot="7555265" flipV="1">
            <a:off x="5410995" y="4272756"/>
            <a:ext cx="842962" cy="37782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4" name="Curved Right Arrow 3"/>
          <p:cNvSpPr/>
          <p:nvPr/>
        </p:nvSpPr>
        <p:spPr>
          <a:xfrm rot="20547924">
            <a:off x="2149475" y="4035425"/>
            <a:ext cx="612775" cy="7461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5" name="Curved Right Arrow 4"/>
          <p:cNvSpPr/>
          <p:nvPr/>
        </p:nvSpPr>
        <p:spPr>
          <a:xfrm>
            <a:off x="3851275" y="2349500"/>
            <a:ext cx="865188" cy="3587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8202" name="Rectangle 5"/>
          <p:cNvSpPr>
            <a:spLocks noChangeArrowheads="1"/>
          </p:cNvSpPr>
          <p:nvPr/>
        </p:nvSpPr>
        <p:spPr bwMode="auto">
          <a:xfrm>
            <a:off x="5651500" y="5300663"/>
            <a:ext cx="33289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dirty="0">
                <a:solidFill>
                  <a:srgbClr val="77933C"/>
                </a:solidFill>
                <a:latin typeface="Cambria" pitchFamily="18" charset="0"/>
              </a:rPr>
              <a:t>3 working groups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2000" dirty="0">
                <a:solidFill>
                  <a:srgbClr val="77933C"/>
                </a:solidFill>
                <a:latin typeface="Cambria" pitchFamily="18" charset="0"/>
              </a:rPr>
              <a:t>2 plenary meetings</a:t>
            </a:r>
          </a:p>
          <a:p>
            <a:pPr marL="285750" indent="-285750"/>
            <a:endParaRPr lang="en-US" sz="2000" dirty="0">
              <a:solidFill>
                <a:srgbClr val="77933C"/>
              </a:solidFill>
              <a:latin typeface="Cambria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sz="2000" dirty="0">
              <a:solidFill>
                <a:srgbClr val="77933C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http://t3.gstatic.com/images?q=tbn:ANd9GcTr_bbETqsSvoFg9Bk-fNCQXnKsPH9CFMgt6gkix2TSrz1bZrv4T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0438"/>
            <a:ext cx="327660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373063" y="6350"/>
            <a:ext cx="8229600" cy="92233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Issues to be addressed</a:t>
            </a: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47" name="Text Placeholder 2"/>
          <p:cNvSpPr>
            <a:spLocks noGrp="1"/>
          </p:cNvSpPr>
          <p:nvPr>
            <p:ph type="body" sz="quarter" idx="13"/>
          </p:nvPr>
        </p:nvSpPr>
        <p:spPr bwMode="auto">
          <a:xfrm>
            <a:off x="3563938" y="2347913"/>
            <a:ext cx="5472112" cy="4176712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l-GR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66725" indent="-285750"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Local production</a:t>
            </a:r>
          </a:p>
          <a:p>
            <a:pPr marL="466725" indent="-285750"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Monitoring of imported goods</a:t>
            </a:r>
          </a:p>
          <a:p>
            <a:pPr marL="466725" indent="-285750"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Dilution and exemption-clearance concepts</a:t>
            </a:r>
            <a:endParaRPr lang="el-GR" sz="2000" dirty="0">
              <a:solidFill>
                <a:schemeClr val="tx2">
                  <a:lumMod val="75000"/>
                </a:schemeClr>
              </a:solidFill>
            </a:endParaRPr>
          </a:p>
          <a:p>
            <a:pPr marL="466725" indent="-285750"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Decontamination of goods</a:t>
            </a:r>
          </a:p>
          <a:p>
            <a:pPr marL="466725" indent="-285750"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Reference levels, rational behind 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66725" indent="-285750"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Personnel protection</a:t>
            </a:r>
          </a:p>
          <a:p>
            <a:pPr marL="466725" indent="-285750"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Allocation of responsibilities </a:t>
            </a:r>
          </a:p>
          <a:p>
            <a:pPr marL="466725" indent="-285750"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Coordination</a:t>
            </a:r>
          </a:p>
          <a:p>
            <a:pPr marL="466725" indent="-285750">
              <a:defRPr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Consensus on policy </a:t>
            </a:r>
          </a:p>
          <a:p>
            <a:pPr marL="466725" indent="-285750"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Information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and communication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</a:t>
            </a:r>
          </a:p>
        </p:txBody>
      </p:sp>
      <p:sp>
        <p:nvSpPr>
          <p:cNvPr id="9221" name="Slide Number Placeholder 3"/>
          <p:cNvSpPr>
            <a:spLocks noGrp="1"/>
          </p:cNvSpPr>
          <p:nvPr>
            <p:ph type="sldNum" sz="quarter" idx="15"/>
          </p:nvPr>
        </p:nvSpPr>
        <p:spPr bwMode="auto">
          <a:xfrm>
            <a:off x="7019925" y="6519863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8C89DC-36F0-463B-87FE-AC2DC8566B5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smtClean="0"/>
          </a:p>
        </p:txBody>
      </p:sp>
      <p:sp>
        <p:nvSpPr>
          <p:cNvPr id="4" name="Rectangle 3"/>
          <p:cNvSpPr/>
          <p:nvPr/>
        </p:nvSpPr>
        <p:spPr>
          <a:xfrm>
            <a:off x="539750" y="1547813"/>
            <a:ext cx="87852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Issues to be discussed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http://www.dean.edu/imageassets/calend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835474">
            <a:off x="-85725" y="1530350"/>
            <a:ext cx="2455863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373063" y="6350"/>
            <a:ext cx="8229600" cy="92233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National panel meetings</a:t>
            </a: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47" name="Text Placeholder 2"/>
          <p:cNvSpPr>
            <a:spLocks noGrp="1"/>
          </p:cNvSpPr>
          <p:nvPr>
            <p:ph type="body" sz="quarter" idx="13"/>
          </p:nvPr>
        </p:nvSpPr>
        <p:spPr bwMode="auto">
          <a:xfrm>
            <a:off x="2268538" y="1844675"/>
            <a:ext cx="6875462" cy="410527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3 panel meetings hosted and coordinated by GAEC: </a:t>
            </a:r>
          </a:p>
          <a:p>
            <a:pPr marL="0" indent="0" algn="ctr">
              <a:buFont typeface="Arial" pitchFamily="34" charset="0"/>
              <a:buNone/>
              <a:defRPr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 Internal discussions + Invitations will be sent by the end of October</a:t>
            </a:r>
          </a:p>
          <a:p>
            <a:pPr marL="0" indent="0" algn="ctr">
              <a:buFont typeface="Arial" pitchFamily="34" charset="0"/>
              <a:buNone/>
              <a:defRPr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December 2013 – February 2014 – October 2014</a:t>
            </a:r>
          </a:p>
          <a:p>
            <a:pPr marL="0" indent="0" algn="ctr">
              <a:buFont typeface="Arial" pitchFamily="34" charset="0"/>
              <a:buNone/>
              <a:defRPr/>
            </a:pPr>
            <a:endParaRPr lang="en-US" sz="20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First report: 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April 2014 (month 15)</a:t>
            </a:r>
            <a:endParaRPr lang="en-US" sz="20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Final </a:t>
            </a: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report </a:t>
            </a:r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GB" sz="2000" dirty="0">
                <a:solidFill>
                  <a:schemeClr val="accent3">
                    <a:lumMod val="75000"/>
                  </a:schemeClr>
                </a:solidFill>
              </a:rPr>
              <a:t>July </a:t>
            </a:r>
            <a:r>
              <a:rPr lang="en-GB" sz="2000" dirty="0" smtClean="0">
                <a:solidFill>
                  <a:schemeClr val="accent3">
                    <a:lumMod val="75000"/>
                  </a:schemeClr>
                </a:solidFill>
              </a:rPr>
              <a:t>2015 (month 30)</a:t>
            </a:r>
          </a:p>
          <a:p>
            <a:pPr marL="1371600" lvl="3" indent="0">
              <a:buFont typeface="Arial" pitchFamily="34" charset="0"/>
              <a:buNone/>
              <a:defRPr/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el-GR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45" name="Slide Number Placeholder 3"/>
          <p:cNvSpPr>
            <a:spLocks noGrp="1"/>
          </p:cNvSpPr>
          <p:nvPr>
            <p:ph type="sldNum" sz="quarter" idx="15"/>
          </p:nvPr>
        </p:nvSpPr>
        <p:spPr bwMode="auto">
          <a:xfrm>
            <a:off x="7019925" y="6519863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14CB0A-759F-4108-B222-D354F53ECFA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373063" y="6350"/>
            <a:ext cx="8229600" cy="92233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Open issues</a:t>
            </a: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47" name="Text Placeholder 2"/>
          <p:cNvSpPr>
            <a:spLocks noGrp="1"/>
          </p:cNvSpPr>
          <p:nvPr>
            <p:ph type="body" sz="quarter" idx="13"/>
          </p:nvPr>
        </p:nvSpPr>
        <p:spPr bwMode="auto">
          <a:xfrm>
            <a:off x="2417763" y="1700213"/>
            <a:ext cx="5826125" cy="410527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371600" lvl="3" indent="0">
              <a:buFont typeface="Arial" pitchFamily="34" charset="0"/>
              <a:buNone/>
              <a:defRPr/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el-GR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5"/>
          </p:nvPr>
        </p:nvSpPr>
        <p:spPr bwMode="auto">
          <a:xfrm>
            <a:off x="7019925" y="6519863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2F535E-89E2-4C8C-B9B1-FDA5CCB26A9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smtClean="0"/>
          </a:p>
        </p:txBody>
      </p:sp>
      <p:sp>
        <p:nvSpPr>
          <p:cNvPr id="3" name="TextBox 2"/>
          <p:cNvSpPr txBox="1"/>
          <p:nvPr/>
        </p:nvSpPr>
        <p:spPr>
          <a:xfrm>
            <a:off x="2771775" y="2205038"/>
            <a:ext cx="6081713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66725" indent="-285750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Plenary or split?</a:t>
            </a:r>
          </a:p>
          <a:p>
            <a:pPr marL="466725" indent="-285750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List of questions, expected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contribution to the national panels</a:t>
            </a:r>
          </a:p>
          <a:p>
            <a:pPr marL="466725" indent="-285750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Conflicts / overlapping … 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466725" indent="-285750"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466725" indent="-285750">
              <a:buFont typeface="Arial" pitchFamily="34" charset="0"/>
              <a:buChar char="•"/>
              <a:defRPr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466725" indent="-285750">
              <a:buFont typeface="Arial" pitchFamily="34" charset="0"/>
              <a:buChar char="•"/>
              <a:defRPr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15364" name="Picture 4" descr="http://www.mayowynnebaxter.co.uk/blog/wp-content/uploads/2012/03/Question-ma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2757727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373063" y="6350"/>
            <a:ext cx="8229600" cy="92233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Thank you</a:t>
            </a: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627" name="Text Placeholder 2"/>
          <p:cNvSpPr>
            <a:spLocks noGrp="1"/>
          </p:cNvSpPr>
          <p:nvPr>
            <p:ph type="body" sz="quarter" idx="13"/>
          </p:nvPr>
        </p:nvSpPr>
        <p:spPr bwMode="auto">
          <a:xfrm>
            <a:off x="684213" y="1484313"/>
            <a:ext cx="7632700" cy="3889375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Greek Atomic Energy Commission</a:t>
            </a:r>
            <a:endParaRPr lang="el-GR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P.O Box </a:t>
            </a:r>
            <a:r>
              <a:rPr lang="el-GR" dirty="0" smtClean="0">
                <a:solidFill>
                  <a:schemeClr val="tx2">
                    <a:lumMod val="75000"/>
                  </a:schemeClr>
                </a:solidFill>
              </a:rPr>
              <a:t>60092</a:t>
            </a:r>
            <a:endParaRPr lang="el-GR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Agia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Paraskevi </a:t>
            </a:r>
            <a:r>
              <a:rPr lang="el-GR" dirty="0" smtClean="0">
                <a:solidFill>
                  <a:schemeClr val="tx2">
                    <a:lumMod val="75000"/>
                  </a:schemeClr>
                </a:solidFill>
              </a:rPr>
              <a:t>15310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Athens</a:t>
            </a:r>
            <a:endParaRPr lang="el-GR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</a:t>
            </a:r>
            <a:r>
              <a:rPr lang="el-GR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+30 </a:t>
            </a:r>
            <a:r>
              <a:rPr lang="el-GR" dirty="0" smtClean="0">
                <a:solidFill>
                  <a:schemeClr val="tx2">
                    <a:lumMod val="75000"/>
                  </a:schemeClr>
                </a:solidFill>
              </a:rPr>
              <a:t>210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dirty="0">
                <a:solidFill>
                  <a:schemeClr val="tx2">
                    <a:lumMod val="75000"/>
                  </a:schemeClr>
                </a:solidFill>
              </a:rPr>
              <a:t>650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tx2">
                    <a:lumMod val="75000"/>
                  </a:schemeClr>
                </a:solidFill>
              </a:rPr>
              <a:t>6700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F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+30 </a:t>
            </a:r>
            <a:r>
              <a:rPr lang="el-GR" dirty="0" smtClean="0">
                <a:solidFill>
                  <a:schemeClr val="tx2">
                    <a:lumMod val="75000"/>
                  </a:schemeClr>
                </a:solidFill>
              </a:rPr>
              <a:t>210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dirty="0">
                <a:solidFill>
                  <a:schemeClr val="tx2">
                    <a:lumMod val="75000"/>
                  </a:schemeClr>
                </a:solidFill>
              </a:rPr>
              <a:t>650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tx2">
                    <a:lumMod val="75000"/>
                  </a:schemeClr>
                </a:solidFill>
              </a:rPr>
              <a:t>6748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info@eeae.gr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www.gaec.gr</a:t>
            </a:r>
          </a:p>
          <a:p>
            <a:pPr marL="0" indent="0">
              <a:buFont typeface="Arial" pitchFamily="34" charset="0"/>
              <a:buNone/>
              <a:defRPr/>
            </a:pPr>
            <a:endParaRPr lang="el-G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92" name="Slide Number Placeholder 1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A185A0-BDA6-4679-99D0-D24A29A472F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smtClean="0"/>
          </a:p>
        </p:txBody>
      </p:sp>
      <p:pic>
        <p:nvPicPr>
          <p:cNvPr id="12293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0" y="5734050"/>
            <a:ext cx="7207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4300" y="5732463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Rectangle 4"/>
          <p:cNvSpPr>
            <a:spLocks noChangeArrowheads="1"/>
          </p:cNvSpPr>
          <p:nvPr/>
        </p:nvSpPr>
        <p:spPr bwMode="auto">
          <a:xfrm>
            <a:off x="5873750" y="6011863"/>
            <a:ext cx="2227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twitter.com/#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eeaegr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7176" name="Rectangle 5"/>
          <p:cNvSpPr>
            <a:spLocks noChangeArrowheads="1"/>
          </p:cNvSpPr>
          <p:nvPr/>
        </p:nvSpPr>
        <p:spPr bwMode="auto">
          <a:xfrm>
            <a:off x="2049463" y="6011863"/>
            <a:ext cx="2306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facebook.com/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eeaegr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</TotalTime>
  <Words>376</Words>
  <Application>Microsoft Office PowerPoint</Application>
  <PresentationFormat>On-screen Show (4:3)</PresentationFormat>
  <Paragraphs>99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1_Office Theme</vt:lpstr>
      <vt:lpstr>PREPARE   WP 3 Task Force Meeting  </vt:lpstr>
      <vt:lpstr>National panel set-up</vt:lpstr>
      <vt:lpstr>Stakeholders</vt:lpstr>
      <vt:lpstr>Stakeholders – the current list</vt:lpstr>
      <vt:lpstr>National panel meetings</vt:lpstr>
      <vt:lpstr>Issues to be addressed</vt:lpstr>
      <vt:lpstr>National panel meetings</vt:lpstr>
      <vt:lpstr>Open issues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kamenop</cp:lastModifiedBy>
  <cp:revision>174</cp:revision>
  <dcterms:created xsi:type="dcterms:W3CDTF">2011-07-21T08:05:51Z</dcterms:created>
  <dcterms:modified xsi:type="dcterms:W3CDTF">2013-05-23T09:09:52Z</dcterms:modified>
</cp:coreProperties>
</file>