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8"/>
  </p:notesMasterIdLst>
  <p:handoutMasterIdLst>
    <p:handoutMasterId r:id="rId9"/>
  </p:handoutMasterIdLst>
  <p:sldIdLst>
    <p:sldId id="258" r:id="rId2"/>
    <p:sldId id="266" r:id="rId3"/>
    <p:sldId id="269" r:id="rId4"/>
    <p:sldId id="270" r:id="rId5"/>
    <p:sldId id="267" r:id="rId6"/>
    <p:sldId id="268" r:id="rId7"/>
  </p:sldIdLst>
  <p:sldSz cx="9144000" cy="6858000" type="screen4x3"/>
  <p:notesSz cx="6858000" cy="9144000"/>
  <p:defaultTextStyle>
    <a:defPPr>
      <a:defRPr lang="nb-NO"/>
    </a:defPPr>
    <a:lvl1pPr algn="l" rtl="0" eaLnBrk="0" fontAlgn="base" hangingPunct="0">
      <a:spcBef>
        <a:spcPct val="0"/>
      </a:spcBef>
      <a:spcAft>
        <a:spcPct val="0"/>
      </a:spcAft>
      <a:defRPr kern="1200">
        <a:solidFill>
          <a:schemeClr val="tx1"/>
        </a:solidFill>
        <a:latin typeface="Arial" charset="0"/>
        <a:ea typeface="ＭＳ Ｐゴシック" pitchFamily="1" charset="-128"/>
        <a:cs typeface="+mn-cs"/>
      </a:defRPr>
    </a:lvl1pPr>
    <a:lvl2pPr marL="457200" algn="l" rtl="0" eaLnBrk="0" fontAlgn="base" hangingPunct="0">
      <a:spcBef>
        <a:spcPct val="0"/>
      </a:spcBef>
      <a:spcAft>
        <a:spcPct val="0"/>
      </a:spcAft>
      <a:defRPr kern="1200">
        <a:solidFill>
          <a:schemeClr val="tx1"/>
        </a:solidFill>
        <a:latin typeface="Arial" charset="0"/>
        <a:ea typeface="ＭＳ Ｐゴシック" pitchFamily="1" charset="-128"/>
        <a:cs typeface="+mn-cs"/>
      </a:defRPr>
    </a:lvl2pPr>
    <a:lvl3pPr marL="914400" algn="l" rtl="0" eaLnBrk="0" fontAlgn="base" hangingPunct="0">
      <a:spcBef>
        <a:spcPct val="0"/>
      </a:spcBef>
      <a:spcAft>
        <a:spcPct val="0"/>
      </a:spcAft>
      <a:defRPr kern="1200">
        <a:solidFill>
          <a:schemeClr val="tx1"/>
        </a:solidFill>
        <a:latin typeface="Arial" charset="0"/>
        <a:ea typeface="ＭＳ Ｐゴシック" pitchFamily="1" charset="-128"/>
        <a:cs typeface="+mn-cs"/>
      </a:defRPr>
    </a:lvl3pPr>
    <a:lvl4pPr marL="1371600" algn="l" rtl="0" eaLnBrk="0" fontAlgn="base" hangingPunct="0">
      <a:spcBef>
        <a:spcPct val="0"/>
      </a:spcBef>
      <a:spcAft>
        <a:spcPct val="0"/>
      </a:spcAft>
      <a:defRPr kern="1200">
        <a:solidFill>
          <a:schemeClr val="tx1"/>
        </a:solidFill>
        <a:latin typeface="Arial" charset="0"/>
        <a:ea typeface="ＭＳ Ｐゴシック" pitchFamily="1" charset="-128"/>
        <a:cs typeface="+mn-cs"/>
      </a:defRPr>
    </a:lvl4pPr>
    <a:lvl5pPr marL="1828800" algn="l" rtl="0" eaLnBrk="0" fontAlgn="base" hangingPunct="0">
      <a:spcBef>
        <a:spcPct val="0"/>
      </a:spcBef>
      <a:spcAft>
        <a:spcPct val="0"/>
      </a:spcAft>
      <a:defRPr kern="1200">
        <a:solidFill>
          <a:schemeClr val="tx1"/>
        </a:solidFill>
        <a:latin typeface="Arial" charset="0"/>
        <a:ea typeface="ＭＳ Ｐゴシック" pitchFamily="1" charset="-128"/>
        <a:cs typeface="+mn-cs"/>
      </a:defRPr>
    </a:lvl5pPr>
    <a:lvl6pPr marL="2286000" algn="l" defTabSz="914400" rtl="0" eaLnBrk="1" latinLnBrk="0" hangingPunct="1">
      <a:defRPr kern="1200">
        <a:solidFill>
          <a:schemeClr val="tx1"/>
        </a:solidFill>
        <a:latin typeface="Arial" charset="0"/>
        <a:ea typeface="ＭＳ Ｐゴシック" pitchFamily="1" charset="-128"/>
        <a:cs typeface="+mn-cs"/>
      </a:defRPr>
    </a:lvl6pPr>
    <a:lvl7pPr marL="2743200" algn="l" defTabSz="914400" rtl="0" eaLnBrk="1" latinLnBrk="0" hangingPunct="1">
      <a:defRPr kern="1200">
        <a:solidFill>
          <a:schemeClr val="tx1"/>
        </a:solidFill>
        <a:latin typeface="Arial" charset="0"/>
        <a:ea typeface="ＭＳ Ｐゴシック" pitchFamily="1" charset="-128"/>
        <a:cs typeface="+mn-cs"/>
      </a:defRPr>
    </a:lvl7pPr>
    <a:lvl8pPr marL="3200400" algn="l" defTabSz="914400" rtl="0" eaLnBrk="1" latinLnBrk="0" hangingPunct="1">
      <a:defRPr kern="1200">
        <a:solidFill>
          <a:schemeClr val="tx1"/>
        </a:solidFill>
        <a:latin typeface="Arial" charset="0"/>
        <a:ea typeface="ＭＳ Ｐゴシック" pitchFamily="1" charset="-128"/>
        <a:cs typeface="+mn-cs"/>
      </a:defRPr>
    </a:lvl8pPr>
    <a:lvl9pPr marL="3657600" algn="l" defTabSz="914400" rtl="0" eaLnBrk="1" latinLnBrk="0" hangingPunct="1">
      <a:defRPr kern="1200">
        <a:solidFill>
          <a:schemeClr val="tx1"/>
        </a:solidFill>
        <a:latin typeface="Arial" charset="0"/>
        <a:ea typeface="ＭＳ Ｐゴシック" pitchFamily="1"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3000D"/>
    <a:srgbClr val="919195"/>
    <a:srgbClr val="DCDCE6"/>
    <a:srgbClr val="B5121B"/>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983" autoAdjust="0"/>
    <p:restoredTop sz="90929"/>
  </p:normalViewPr>
  <p:slideViewPr>
    <p:cSldViewPr>
      <p:cViewPr varScale="1">
        <p:scale>
          <a:sx n="58" d="100"/>
          <a:sy n="58" d="100"/>
        </p:scale>
        <p:origin x="-1140" y="-78"/>
      </p:cViewPr>
      <p:guideLst>
        <p:guide orient="horz" pos="2160"/>
        <p:guide pos="2880"/>
      </p:guideLst>
    </p:cSldViewPr>
  </p:slideViewPr>
  <p:notesTextViewPr>
    <p:cViewPr>
      <p:scale>
        <a:sx n="1" d="1"/>
        <a:sy n="1" d="1"/>
      </p:scale>
      <p:origin x="0" y="0"/>
    </p:cViewPr>
  </p:notesText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200"/>
            </a:lvl1pPr>
          </a:lstStyle>
          <a:p>
            <a:endParaRPr lang="nb-NO"/>
          </a:p>
        </p:txBody>
      </p:sp>
      <p:sp>
        <p:nvSpPr>
          <p:cNvPr id="3075" name="Rectangle 3"/>
          <p:cNvSpPr>
            <a:spLocks noGrp="1" noChangeArrowheads="1"/>
          </p:cNvSpPr>
          <p:nvPr>
            <p:ph type="dt" sz="quarter" idx="1"/>
          </p:nvPr>
        </p:nvSpPr>
        <p:spPr bwMode="auto">
          <a:xfrm>
            <a:off x="3886200" y="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200"/>
            </a:lvl1pPr>
          </a:lstStyle>
          <a:p>
            <a:endParaRPr lang="nb-NO"/>
          </a:p>
        </p:txBody>
      </p:sp>
      <p:sp>
        <p:nvSpPr>
          <p:cNvPr id="3076" name="Rectangle 4"/>
          <p:cNvSpPr>
            <a:spLocks noGrp="1" noChangeArrowheads="1"/>
          </p:cNvSpPr>
          <p:nvPr>
            <p:ph type="ftr" sz="quarter" idx="2"/>
          </p:nvPr>
        </p:nvSpPr>
        <p:spPr bwMode="auto">
          <a:xfrm>
            <a:off x="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defRPr sz="1200"/>
            </a:lvl1pPr>
          </a:lstStyle>
          <a:p>
            <a:endParaRPr lang="nb-NO"/>
          </a:p>
        </p:txBody>
      </p:sp>
      <p:sp>
        <p:nvSpPr>
          <p:cNvPr id="3077" name="Rectangle 5"/>
          <p:cNvSpPr>
            <a:spLocks noGrp="1" noChangeArrowheads="1"/>
          </p:cNvSpPr>
          <p:nvPr>
            <p:ph type="sldNum" sz="quarter" idx="3"/>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r">
              <a:defRPr sz="1200"/>
            </a:lvl1pPr>
          </a:lstStyle>
          <a:p>
            <a:fld id="{4AA75721-5B7B-4AF2-95FE-C3610BA872A5}" type="slidenum">
              <a:rPr lang="nb-NO"/>
              <a:pPr/>
              <a:t>‹#›</a:t>
            </a:fld>
            <a:endParaRPr lang="nb-NO"/>
          </a:p>
        </p:txBody>
      </p:sp>
    </p:spTree>
    <p:extLst>
      <p:ext uri="{BB962C8B-B14F-4D97-AF65-F5344CB8AC3E}">
        <p14:creationId xmlns:p14="http://schemas.microsoft.com/office/powerpoint/2010/main" val="33525000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200"/>
            </a:lvl1pPr>
          </a:lstStyle>
          <a:p>
            <a:endParaRPr lang="nb-NO"/>
          </a:p>
        </p:txBody>
      </p:sp>
      <p:sp>
        <p:nvSpPr>
          <p:cNvPr id="7171" name="Rectangle 3"/>
          <p:cNvSpPr>
            <a:spLocks noGrp="1" noChangeArrowheads="1"/>
          </p:cNvSpPr>
          <p:nvPr>
            <p:ph type="dt" idx="1"/>
          </p:nvPr>
        </p:nvSpPr>
        <p:spPr bwMode="auto">
          <a:xfrm>
            <a:off x="3886200" y="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200"/>
            </a:lvl1pPr>
          </a:lstStyle>
          <a:p>
            <a:endParaRPr lang="nb-NO"/>
          </a:p>
        </p:txBody>
      </p:sp>
      <p:sp>
        <p:nvSpPr>
          <p:cNvPr id="71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173" name="Rectangle 5"/>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defRPr sz="1200"/>
            </a:lvl1pPr>
          </a:lstStyle>
          <a:p>
            <a:endParaRPr lang="nb-NO"/>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r">
              <a:defRPr sz="1200"/>
            </a:lvl1pPr>
          </a:lstStyle>
          <a:p>
            <a:fld id="{F3BFA982-BD9E-434D-A86F-1DBDCE3C953B}" type="slidenum">
              <a:rPr lang="nb-NO"/>
              <a:pPr/>
              <a:t>‹#›</a:t>
            </a:fld>
            <a:endParaRPr lang="nb-NO"/>
          </a:p>
        </p:txBody>
      </p:sp>
    </p:spTree>
    <p:extLst>
      <p:ext uri="{BB962C8B-B14F-4D97-AF65-F5344CB8AC3E}">
        <p14:creationId xmlns:p14="http://schemas.microsoft.com/office/powerpoint/2010/main" val="413624965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ＭＳ Ｐゴシック" pitchFamily="1" charset="-128"/>
        <a:cs typeface="+mn-cs"/>
      </a:defRPr>
    </a:lvl1pPr>
    <a:lvl2pPr marL="457200" algn="l" rtl="0" fontAlgn="base">
      <a:spcBef>
        <a:spcPct val="30000"/>
      </a:spcBef>
      <a:spcAft>
        <a:spcPct val="0"/>
      </a:spcAft>
      <a:defRPr sz="1200" kern="1200">
        <a:solidFill>
          <a:schemeClr val="tx1"/>
        </a:solidFill>
        <a:latin typeface="Arial" charset="0"/>
        <a:ea typeface="ＭＳ Ｐゴシック" pitchFamily="1" charset="-128"/>
        <a:cs typeface="+mn-cs"/>
      </a:defRPr>
    </a:lvl2pPr>
    <a:lvl3pPr marL="914400" algn="l" rtl="0" fontAlgn="base">
      <a:spcBef>
        <a:spcPct val="30000"/>
      </a:spcBef>
      <a:spcAft>
        <a:spcPct val="0"/>
      </a:spcAft>
      <a:defRPr sz="1200" kern="1200">
        <a:solidFill>
          <a:schemeClr val="tx1"/>
        </a:solidFill>
        <a:latin typeface="Arial" charset="0"/>
        <a:ea typeface="ＭＳ Ｐゴシック" pitchFamily="1" charset="-128"/>
        <a:cs typeface="+mn-cs"/>
      </a:defRPr>
    </a:lvl3pPr>
    <a:lvl4pPr marL="1371600" algn="l" rtl="0" fontAlgn="base">
      <a:spcBef>
        <a:spcPct val="30000"/>
      </a:spcBef>
      <a:spcAft>
        <a:spcPct val="0"/>
      </a:spcAft>
      <a:defRPr sz="1200" kern="1200">
        <a:solidFill>
          <a:schemeClr val="tx1"/>
        </a:solidFill>
        <a:latin typeface="Arial" charset="0"/>
        <a:ea typeface="ＭＳ Ｐゴシック" pitchFamily="1" charset="-128"/>
        <a:cs typeface="+mn-cs"/>
      </a:defRPr>
    </a:lvl4pPr>
    <a:lvl5pPr marL="1828800" algn="l" rtl="0" fontAlgn="base">
      <a:spcBef>
        <a:spcPct val="30000"/>
      </a:spcBef>
      <a:spcAft>
        <a:spcPct val="0"/>
      </a:spcAft>
      <a:defRPr sz="1200" kern="1200">
        <a:solidFill>
          <a:schemeClr val="tx1"/>
        </a:solidFill>
        <a:latin typeface="Arial" charset="0"/>
        <a:ea typeface="ＭＳ Ｐゴシック" pitchFamily="1"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pic>
        <p:nvPicPr>
          <p:cNvPr id="11291" name="Picture 27" descr="Bolger_forside_pp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67200"/>
            <a:ext cx="9144000" cy="2590800"/>
          </a:xfrm>
          <a:prstGeom prst="rect">
            <a:avLst/>
          </a:prstGeom>
          <a:noFill/>
          <a:extLst>
            <a:ext uri="{909E8E84-426E-40DD-AFC4-6F175D3DCCD1}">
              <a14:hiddenFill xmlns:a14="http://schemas.microsoft.com/office/drawing/2010/main">
                <a:solidFill>
                  <a:srgbClr val="FFFFFF"/>
                </a:solidFill>
              </a14:hiddenFill>
            </a:ext>
          </a:extLst>
        </p:spPr>
      </p:pic>
      <p:sp>
        <p:nvSpPr>
          <p:cNvPr id="11292" name="Rectangle 28"/>
          <p:cNvSpPr>
            <a:spLocks noGrp="1" noChangeArrowheads="1"/>
          </p:cNvSpPr>
          <p:nvPr>
            <p:ph type="ctrTitle"/>
          </p:nvPr>
        </p:nvSpPr>
        <p:spPr>
          <a:xfrm>
            <a:off x="685800" y="2057400"/>
            <a:ext cx="7772400" cy="1371600"/>
          </a:xfrm>
        </p:spPr>
        <p:txBody>
          <a:bodyPr/>
          <a:lstStyle>
            <a:lvl1pPr algn="ctr">
              <a:defRPr/>
            </a:lvl1pPr>
          </a:lstStyle>
          <a:p>
            <a:pPr lvl="0"/>
            <a:r>
              <a:rPr lang="nb-NO" noProof="0" smtClean="0"/>
              <a:t>Klikk for å redigere tittelstil</a:t>
            </a:r>
          </a:p>
        </p:txBody>
      </p:sp>
      <p:sp>
        <p:nvSpPr>
          <p:cNvPr id="11293" name="Rectangle 29"/>
          <p:cNvSpPr>
            <a:spLocks noGrp="1" noChangeArrowheads="1"/>
          </p:cNvSpPr>
          <p:nvPr>
            <p:ph type="subTitle" idx="1"/>
          </p:nvPr>
        </p:nvSpPr>
        <p:spPr>
          <a:xfrm>
            <a:off x="685800" y="4953000"/>
            <a:ext cx="7772400" cy="609600"/>
          </a:xfrm>
        </p:spPr>
        <p:txBody>
          <a:bodyPr/>
          <a:lstStyle>
            <a:lvl1pPr marL="0" indent="0" algn="ctr">
              <a:buFont typeface="Arial" charset="0"/>
              <a:buNone/>
              <a:defRPr sz="1400"/>
            </a:lvl1pPr>
          </a:lstStyle>
          <a:p>
            <a:pPr lvl="0"/>
            <a:r>
              <a:rPr lang="nb-NO" noProof="0" smtClean="0"/>
              <a:t>Klikk for å redigere undertittelstil i malen</a:t>
            </a:r>
          </a:p>
        </p:txBody>
      </p:sp>
      <p:sp>
        <p:nvSpPr>
          <p:cNvPr id="11294" name="Text Box 30"/>
          <p:cNvSpPr txBox="1">
            <a:spLocks noChangeArrowheads="1"/>
          </p:cNvSpPr>
          <p:nvPr/>
        </p:nvSpPr>
        <p:spPr bwMode="auto">
          <a:xfrm>
            <a:off x="152400" y="6415088"/>
            <a:ext cx="1828800" cy="366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nb-NO">
                <a:solidFill>
                  <a:srgbClr val="93000D"/>
                </a:solidFill>
                <a:latin typeface="Lucida Sans" pitchFamily="1" charset="0"/>
              </a:rPr>
              <a:t>www.nrpa.no</a:t>
            </a:r>
          </a:p>
        </p:txBody>
      </p:sp>
      <p:pic>
        <p:nvPicPr>
          <p:cNvPr id="11295" name="Picture 31" descr="StatStral_in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00800" y="6075363"/>
            <a:ext cx="2514600" cy="7064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val="696074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Tree>
    <p:extLst>
      <p:ext uri="{BB962C8B-B14F-4D97-AF65-F5344CB8AC3E}">
        <p14:creationId xmlns:p14="http://schemas.microsoft.com/office/powerpoint/2010/main" val="1374951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571500" y="1600200"/>
            <a:ext cx="39370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60900" y="1600200"/>
            <a:ext cx="3938588"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val="2867856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val="10217017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Tree>
    <p:extLst>
      <p:ext uri="{BB962C8B-B14F-4D97-AF65-F5344CB8AC3E}">
        <p14:creationId xmlns:p14="http://schemas.microsoft.com/office/powerpoint/2010/main" val="34504230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5074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extLst>
      <p:ext uri="{BB962C8B-B14F-4D97-AF65-F5344CB8AC3E}">
        <p14:creationId xmlns:p14="http://schemas.microsoft.com/office/powerpoint/2010/main" val="28127346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smtClean="0"/>
              <a:t>Klikk ikonet for å legge til et bilde</a:t>
            </a:r>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extLst>
      <p:ext uri="{BB962C8B-B14F-4D97-AF65-F5344CB8AC3E}">
        <p14:creationId xmlns:p14="http://schemas.microsoft.com/office/powerpoint/2010/main" val="4129568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val="2463670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11938" y="457200"/>
            <a:ext cx="2025650" cy="5562600"/>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533400" y="457200"/>
            <a:ext cx="5926138" cy="5562600"/>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val="1733146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9" name="Rectangle 15"/>
          <p:cNvSpPr>
            <a:spLocks noGrp="1" noChangeArrowheads="1"/>
          </p:cNvSpPr>
          <p:nvPr>
            <p:ph type="title"/>
          </p:nvPr>
        </p:nvSpPr>
        <p:spPr bwMode="auto">
          <a:xfrm>
            <a:off x="533400" y="457200"/>
            <a:ext cx="8104188" cy="719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b-NO" smtClean="0"/>
              <a:t>Klikk for å redigere tittelstil</a:t>
            </a:r>
          </a:p>
        </p:txBody>
      </p:sp>
      <p:sp>
        <p:nvSpPr>
          <p:cNvPr id="1040" name="Rectangle 16"/>
          <p:cNvSpPr>
            <a:spLocks noGrp="1" noChangeArrowheads="1"/>
          </p:cNvSpPr>
          <p:nvPr>
            <p:ph type="body" idx="1"/>
          </p:nvPr>
        </p:nvSpPr>
        <p:spPr bwMode="auto">
          <a:xfrm>
            <a:off x="571500" y="1600200"/>
            <a:ext cx="8027988" cy="441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p>
        </p:txBody>
      </p:sp>
      <p:pic>
        <p:nvPicPr>
          <p:cNvPr id="1041" name="Picture 17" descr="Bolge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371600" y="6400800"/>
            <a:ext cx="5791200" cy="22860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StatStral_int"/>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235825" y="6207125"/>
            <a:ext cx="1600200"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3" name="Text Box 19"/>
          <p:cNvSpPr txBox="1">
            <a:spLocks noChangeArrowheads="1"/>
          </p:cNvSpPr>
          <p:nvPr/>
        </p:nvSpPr>
        <p:spPr bwMode="auto">
          <a:xfrm>
            <a:off x="381000" y="6400800"/>
            <a:ext cx="1066800" cy="244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50000"/>
              </a:spcBef>
            </a:pPr>
            <a:r>
              <a:rPr lang="nb-NO" sz="1000">
                <a:solidFill>
                  <a:srgbClr val="93000D"/>
                </a:solidFill>
                <a:latin typeface="Lucida Sans" pitchFamily="1" charset="0"/>
              </a:rPr>
              <a:t>www.nrpa.no</a:t>
            </a:r>
          </a:p>
        </p:txBody>
      </p:sp>
      <p:sp>
        <p:nvSpPr>
          <p:cNvPr id="1044" name="Line 20"/>
          <p:cNvSpPr>
            <a:spLocks noChangeShapeType="1"/>
          </p:cNvSpPr>
          <p:nvPr/>
        </p:nvSpPr>
        <p:spPr bwMode="auto">
          <a:xfrm>
            <a:off x="457200" y="1295400"/>
            <a:ext cx="8686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b-NO"/>
          </a:p>
        </p:txBody>
      </p:sp>
      <p:sp>
        <p:nvSpPr>
          <p:cNvPr id="1045" name="Line 21"/>
          <p:cNvSpPr>
            <a:spLocks noChangeShapeType="1"/>
          </p:cNvSpPr>
          <p:nvPr/>
        </p:nvSpPr>
        <p:spPr bwMode="auto">
          <a:xfrm>
            <a:off x="457200" y="1295400"/>
            <a:ext cx="0" cy="4724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nb-N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fontAlgn="base" hangingPunct="1">
        <a:spcBef>
          <a:spcPct val="0"/>
        </a:spcBef>
        <a:spcAft>
          <a:spcPct val="0"/>
        </a:spcAft>
        <a:defRPr sz="3200">
          <a:solidFill>
            <a:srgbClr val="B5121B"/>
          </a:solidFill>
          <a:latin typeface="+mj-lt"/>
          <a:ea typeface="+mj-ea"/>
          <a:cs typeface="+mj-cs"/>
        </a:defRPr>
      </a:lvl1pPr>
      <a:lvl2pPr algn="l" rtl="0" eaLnBrk="1" fontAlgn="base" hangingPunct="1">
        <a:spcBef>
          <a:spcPct val="0"/>
        </a:spcBef>
        <a:spcAft>
          <a:spcPct val="0"/>
        </a:spcAft>
        <a:defRPr sz="3200">
          <a:solidFill>
            <a:srgbClr val="B5121B"/>
          </a:solidFill>
          <a:latin typeface="Arial" charset="0"/>
          <a:ea typeface="ＭＳ Ｐゴシック" pitchFamily="1" charset="-128"/>
        </a:defRPr>
      </a:lvl2pPr>
      <a:lvl3pPr algn="l" rtl="0" eaLnBrk="1" fontAlgn="base" hangingPunct="1">
        <a:spcBef>
          <a:spcPct val="0"/>
        </a:spcBef>
        <a:spcAft>
          <a:spcPct val="0"/>
        </a:spcAft>
        <a:defRPr sz="3200">
          <a:solidFill>
            <a:srgbClr val="B5121B"/>
          </a:solidFill>
          <a:latin typeface="Arial" charset="0"/>
          <a:ea typeface="ＭＳ Ｐゴシック" pitchFamily="1" charset="-128"/>
        </a:defRPr>
      </a:lvl3pPr>
      <a:lvl4pPr algn="l" rtl="0" eaLnBrk="1" fontAlgn="base" hangingPunct="1">
        <a:spcBef>
          <a:spcPct val="0"/>
        </a:spcBef>
        <a:spcAft>
          <a:spcPct val="0"/>
        </a:spcAft>
        <a:defRPr sz="3200">
          <a:solidFill>
            <a:srgbClr val="B5121B"/>
          </a:solidFill>
          <a:latin typeface="Arial" charset="0"/>
          <a:ea typeface="ＭＳ Ｐゴシック" pitchFamily="1" charset="-128"/>
        </a:defRPr>
      </a:lvl4pPr>
      <a:lvl5pPr algn="l" rtl="0" eaLnBrk="1" fontAlgn="base" hangingPunct="1">
        <a:spcBef>
          <a:spcPct val="0"/>
        </a:spcBef>
        <a:spcAft>
          <a:spcPct val="0"/>
        </a:spcAft>
        <a:defRPr sz="3200">
          <a:solidFill>
            <a:srgbClr val="B5121B"/>
          </a:solidFill>
          <a:latin typeface="Arial" charset="0"/>
          <a:ea typeface="ＭＳ Ｐゴシック" pitchFamily="1" charset="-128"/>
        </a:defRPr>
      </a:lvl5pPr>
      <a:lvl6pPr marL="457200" algn="l" rtl="0" eaLnBrk="1" fontAlgn="base" hangingPunct="1">
        <a:spcBef>
          <a:spcPct val="0"/>
        </a:spcBef>
        <a:spcAft>
          <a:spcPct val="0"/>
        </a:spcAft>
        <a:defRPr sz="3200">
          <a:solidFill>
            <a:srgbClr val="B5121B"/>
          </a:solidFill>
          <a:latin typeface="Arial" charset="0"/>
          <a:ea typeface="ＭＳ Ｐゴシック" pitchFamily="1" charset="-128"/>
        </a:defRPr>
      </a:lvl6pPr>
      <a:lvl7pPr marL="914400" algn="l" rtl="0" eaLnBrk="1" fontAlgn="base" hangingPunct="1">
        <a:spcBef>
          <a:spcPct val="0"/>
        </a:spcBef>
        <a:spcAft>
          <a:spcPct val="0"/>
        </a:spcAft>
        <a:defRPr sz="3200">
          <a:solidFill>
            <a:srgbClr val="B5121B"/>
          </a:solidFill>
          <a:latin typeface="Arial" charset="0"/>
          <a:ea typeface="ＭＳ Ｐゴシック" pitchFamily="1" charset="-128"/>
        </a:defRPr>
      </a:lvl7pPr>
      <a:lvl8pPr marL="1371600" algn="l" rtl="0" eaLnBrk="1" fontAlgn="base" hangingPunct="1">
        <a:spcBef>
          <a:spcPct val="0"/>
        </a:spcBef>
        <a:spcAft>
          <a:spcPct val="0"/>
        </a:spcAft>
        <a:defRPr sz="3200">
          <a:solidFill>
            <a:srgbClr val="B5121B"/>
          </a:solidFill>
          <a:latin typeface="Arial" charset="0"/>
          <a:ea typeface="ＭＳ Ｐゴシック" pitchFamily="1" charset="-128"/>
        </a:defRPr>
      </a:lvl8pPr>
      <a:lvl9pPr marL="1828800" algn="l" rtl="0" eaLnBrk="1" fontAlgn="base" hangingPunct="1">
        <a:spcBef>
          <a:spcPct val="0"/>
        </a:spcBef>
        <a:spcAft>
          <a:spcPct val="0"/>
        </a:spcAft>
        <a:defRPr sz="3200">
          <a:solidFill>
            <a:srgbClr val="B5121B"/>
          </a:solidFill>
          <a:latin typeface="Arial" charset="0"/>
          <a:ea typeface="ＭＳ Ｐゴシック" pitchFamily="1" charset="-128"/>
        </a:defRPr>
      </a:lvl9pPr>
    </p:titleStyle>
    <p:bodyStyle>
      <a:lvl1pPr marL="457200" indent="-457200" algn="l" rtl="0" eaLnBrk="1" fontAlgn="base" hangingPunct="1">
        <a:spcBef>
          <a:spcPct val="20000"/>
        </a:spcBef>
        <a:spcAft>
          <a:spcPct val="0"/>
        </a:spcAft>
        <a:buFont typeface="Arial" charset="0"/>
        <a:buChar char="•"/>
        <a:defRPr sz="2000">
          <a:solidFill>
            <a:schemeClr val="tx1"/>
          </a:solidFill>
          <a:latin typeface="+mn-lt"/>
          <a:ea typeface="+mn-ea"/>
          <a:cs typeface="+mn-cs"/>
        </a:defRPr>
      </a:lvl1pPr>
      <a:lvl2pPr marL="838200" indent="-381000" algn="l" rtl="0" eaLnBrk="1" fontAlgn="base" hangingPunct="1">
        <a:spcBef>
          <a:spcPct val="20000"/>
        </a:spcBef>
        <a:spcAft>
          <a:spcPct val="0"/>
        </a:spcAft>
        <a:buFont typeface="Arial" charset="0"/>
        <a:buChar char="–"/>
        <a:defRPr>
          <a:solidFill>
            <a:schemeClr val="tx1"/>
          </a:solidFill>
          <a:latin typeface="+mn-lt"/>
          <a:ea typeface="+mn-ea"/>
        </a:defRPr>
      </a:lvl2pPr>
      <a:lvl3pPr marL="1219200" indent="-304800" algn="l" rtl="0" eaLnBrk="1" fontAlgn="base" hangingPunct="1">
        <a:spcBef>
          <a:spcPct val="20000"/>
        </a:spcBef>
        <a:spcAft>
          <a:spcPct val="0"/>
        </a:spcAft>
        <a:buFont typeface="Arial" charset="0"/>
        <a:buChar char="•"/>
        <a:defRPr sz="1600">
          <a:solidFill>
            <a:schemeClr val="tx1"/>
          </a:solidFill>
          <a:latin typeface="+mn-lt"/>
          <a:ea typeface="+mn-ea"/>
        </a:defRPr>
      </a:lvl3pPr>
      <a:lvl4pPr marL="1600200" indent="-228600" algn="l" rtl="0" eaLnBrk="1" fontAlgn="base" hangingPunct="1">
        <a:spcBef>
          <a:spcPct val="20000"/>
        </a:spcBef>
        <a:spcAft>
          <a:spcPct val="0"/>
        </a:spcAft>
        <a:buFont typeface="Arial" charset="0"/>
        <a:buChar char="–"/>
        <a:defRPr sz="1400">
          <a:solidFill>
            <a:schemeClr val="tx1"/>
          </a:solidFill>
          <a:latin typeface="+mn-lt"/>
          <a:ea typeface="+mn-ea"/>
        </a:defRPr>
      </a:lvl4pPr>
      <a:lvl5pPr marL="2057400" indent="-228600" algn="l" rtl="0" eaLnBrk="1" fontAlgn="base" hangingPunct="1">
        <a:spcBef>
          <a:spcPct val="20000"/>
        </a:spcBef>
        <a:spcAft>
          <a:spcPct val="0"/>
        </a:spcAft>
        <a:buChar char="»"/>
        <a:defRPr sz="1200">
          <a:solidFill>
            <a:schemeClr val="tx1"/>
          </a:solidFill>
          <a:latin typeface="+mn-lt"/>
          <a:ea typeface="+mn-ea"/>
        </a:defRPr>
      </a:lvl5pPr>
      <a:lvl6pPr marL="2514600" indent="-228600" algn="l" rtl="0" eaLnBrk="1" fontAlgn="base" hangingPunct="1">
        <a:spcBef>
          <a:spcPct val="20000"/>
        </a:spcBef>
        <a:spcAft>
          <a:spcPct val="0"/>
        </a:spcAft>
        <a:buChar char="»"/>
        <a:defRPr sz="1200">
          <a:solidFill>
            <a:schemeClr val="tx1"/>
          </a:solidFill>
          <a:latin typeface="+mn-lt"/>
          <a:ea typeface="+mn-ea"/>
        </a:defRPr>
      </a:lvl6pPr>
      <a:lvl7pPr marL="2971800" indent="-228600" algn="l" rtl="0" eaLnBrk="1" fontAlgn="base" hangingPunct="1">
        <a:spcBef>
          <a:spcPct val="20000"/>
        </a:spcBef>
        <a:spcAft>
          <a:spcPct val="0"/>
        </a:spcAft>
        <a:buChar char="»"/>
        <a:defRPr sz="1200">
          <a:solidFill>
            <a:schemeClr val="tx1"/>
          </a:solidFill>
          <a:latin typeface="+mn-lt"/>
          <a:ea typeface="+mn-ea"/>
        </a:defRPr>
      </a:lvl7pPr>
      <a:lvl8pPr marL="3429000" indent="-228600" algn="l" rtl="0" eaLnBrk="1" fontAlgn="base" hangingPunct="1">
        <a:spcBef>
          <a:spcPct val="20000"/>
        </a:spcBef>
        <a:spcAft>
          <a:spcPct val="0"/>
        </a:spcAft>
        <a:buChar char="»"/>
        <a:defRPr sz="1200">
          <a:solidFill>
            <a:schemeClr val="tx1"/>
          </a:solidFill>
          <a:latin typeface="+mn-lt"/>
          <a:ea typeface="+mn-ea"/>
        </a:defRPr>
      </a:lvl8pPr>
      <a:lvl9pPr marL="3886200" indent="-228600" algn="l" rtl="0" eaLnBrk="1" fontAlgn="base" hangingPunct="1">
        <a:spcBef>
          <a:spcPct val="20000"/>
        </a:spcBef>
        <a:spcAft>
          <a:spcPct val="0"/>
        </a:spcAft>
        <a:buChar char="»"/>
        <a:defRPr sz="1200">
          <a:solidFill>
            <a:schemeClr val="tx1"/>
          </a:solidFill>
          <a:latin typeface="+mn-lt"/>
          <a:ea typeface="+mn-ea"/>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ctrTitle"/>
          </p:nvPr>
        </p:nvSpPr>
        <p:spPr>
          <a:xfrm>
            <a:off x="685800" y="2286000"/>
            <a:ext cx="7772400" cy="1371600"/>
          </a:xfrm>
        </p:spPr>
        <p:txBody>
          <a:bodyPr/>
          <a:lstStyle/>
          <a:p>
            <a:r>
              <a:rPr lang="nb-NO" dirty="0" smtClean="0"/>
              <a:t>PREPARE </a:t>
            </a:r>
            <a:r>
              <a:rPr lang="nb-NO" dirty="0" smtClean="0"/>
              <a:t>WP-3 Norway, NRPA and UMB</a:t>
            </a:r>
            <a:endParaRPr lang="nb-NO" dirty="0"/>
          </a:p>
        </p:txBody>
      </p:sp>
      <p:sp>
        <p:nvSpPr>
          <p:cNvPr id="12291" name="Rectangle 3"/>
          <p:cNvSpPr>
            <a:spLocks noGrp="1" noChangeArrowheads="1"/>
          </p:cNvSpPr>
          <p:nvPr>
            <p:ph type="subTitle" idx="1"/>
          </p:nvPr>
        </p:nvSpPr>
        <p:spPr>
          <a:xfrm>
            <a:off x="838200" y="5105400"/>
            <a:ext cx="7772400" cy="457200"/>
          </a:xfrm>
        </p:spPr>
        <p:txBody>
          <a:bodyPr/>
          <a:lstStyle/>
          <a:p>
            <a:r>
              <a:rPr lang="nb-NO" dirty="0" smtClean="0"/>
              <a:t>Inger Margrethe H. Eikelmann</a:t>
            </a:r>
            <a:endParaRPr lang="nb-NO" dirty="0"/>
          </a:p>
        </p:txBody>
      </p:sp>
      <p:sp>
        <p:nvSpPr>
          <p:cNvPr id="12292" name="Text Box 4"/>
          <p:cNvSpPr txBox="1">
            <a:spLocks noChangeArrowheads="1"/>
          </p:cNvSpPr>
          <p:nvPr/>
        </p:nvSpPr>
        <p:spPr bwMode="auto">
          <a:xfrm>
            <a:off x="3276600" y="5715000"/>
            <a:ext cx="28956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lang="nb-NO" sz="1400" dirty="0" smtClean="0"/>
              <a:t>Madrid 23. May 2013</a:t>
            </a:r>
            <a:endParaRPr lang="nb-NO"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01663" y="457200"/>
            <a:ext cx="8104187" cy="719138"/>
          </a:xfrm>
        </p:spPr>
        <p:txBody>
          <a:bodyPr/>
          <a:lstStyle/>
          <a:p>
            <a:pPr eaLnBrk="1" hangingPunct="1"/>
            <a:r>
              <a:rPr lang="nb-NO" smtClean="0"/>
              <a:t>Background for the PREPARE WP3</a:t>
            </a:r>
            <a:endParaRPr lang="en-GB" smtClean="0"/>
          </a:p>
        </p:txBody>
      </p:sp>
      <p:sp>
        <p:nvSpPr>
          <p:cNvPr id="18435" name="Rectangle 3"/>
          <p:cNvSpPr>
            <a:spLocks noGrp="1" noChangeArrowheads="1"/>
          </p:cNvSpPr>
          <p:nvPr>
            <p:ph type="body" idx="1"/>
          </p:nvPr>
        </p:nvSpPr>
        <p:spPr/>
        <p:txBody>
          <a:bodyPr/>
          <a:lstStyle/>
          <a:p>
            <a:pPr eaLnBrk="1" hangingPunct="1">
              <a:lnSpc>
                <a:spcPct val="90000"/>
              </a:lnSpc>
            </a:pPr>
            <a:r>
              <a:rPr lang="nb-NO" sz="1800" dirty="0" smtClean="0"/>
              <a:t>NRPA has </a:t>
            </a:r>
            <a:r>
              <a:rPr lang="nb-NO" sz="1800" dirty="0" err="1" smtClean="0"/>
              <a:t>extensive</a:t>
            </a:r>
            <a:r>
              <a:rPr lang="nb-NO" sz="1800" dirty="0" smtClean="0"/>
              <a:t> </a:t>
            </a:r>
            <a:r>
              <a:rPr lang="nb-NO" sz="1800" dirty="0" err="1" smtClean="0"/>
              <a:t>experience</a:t>
            </a:r>
            <a:r>
              <a:rPr lang="nb-NO" sz="1800" dirty="0" smtClean="0"/>
              <a:t> in post-</a:t>
            </a:r>
            <a:r>
              <a:rPr lang="nb-NO" sz="1800" dirty="0" err="1" smtClean="0"/>
              <a:t>Chernobyl</a:t>
            </a:r>
            <a:r>
              <a:rPr lang="nb-NO" sz="1800" dirty="0" smtClean="0"/>
              <a:t> management, and is </a:t>
            </a:r>
            <a:r>
              <a:rPr lang="nb-NO" sz="1800" dirty="0" err="1" smtClean="0"/>
              <a:t>also</a:t>
            </a:r>
            <a:r>
              <a:rPr lang="nb-NO" sz="1800" dirty="0" smtClean="0"/>
              <a:t> </a:t>
            </a:r>
            <a:r>
              <a:rPr lang="nb-NO" sz="1800" dirty="0" err="1" smtClean="0"/>
              <a:t>strongly</a:t>
            </a:r>
            <a:r>
              <a:rPr lang="nb-NO" sz="1800" dirty="0" smtClean="0"/>
              <a:t> </a:t>
            </a:r>
            <a:r>
              <a:rPr lang="nb-NO" sz="1800" dirty="0" err="1" smtClean="0"/>
              <a:t>involved</a:t>
            </a:r>
            <a:r>
              <a:rPr lang="nb-NO" sz="1800" dirty="0" smtClean="0"/>
              <a:t> in </a:t>
            </a:r>
            <a:r>
              <a:rPr lang="nb-NO" sz="1800" dirty="0" err="1" smtClean="0"/>
              <a:t>the</a:t>
            </a:r>
            <a:r>
              <a:rPr lang="nb-NO" sz="1800" dirty="0" smtClean="0"/>
              <a:t> </a:t>
            </a:r>
            <a:r>
              <a:rPr lang="nb-NO" sz="1800" dirty="0" err="1" smtClean="0"/>
              <a:t>continuous</a:t>
            </a:r>
            <a:r>
              <a:rPr lang="nb-NO" sz="1800" dirty="0" smtClean="0"/>
              <a:t> </a:t>
            </a:r>
            <a:r>
              <a:rPr lang="nb-NO" sz="1800" dirty="0" err="1" smtClean="0"/>
              <a:t>improvement</a:t>
            </a:r>
            <a:r>
              <a:rPr lang="nb-NO" sz="1800" dirty="0" smtClean="0"/>
              <a:t> </a:t>
            </a:r>
            <a:r>
              <a:rPr lang="nb-NO" sz="1800" dirty="0" err="1" smtClean="0"/>
              <a:t>of</a:t>
            </a:r>
            <a:r>
              <a:rPr lang="nb-NO" sz="1800" dirty="0" smtClean="0"/>
              <a:t> </a:t>
            </a:r>
            <a:r>
              <a:rPr lang="nb-NO" sz="1800" dirty="0" err="1" smtClean="0"/>
              <a:t>the</a:t>
            </a:r>
            <a:r>
              <a:rPr lang="nb-NO" sz="1800" dirty="0" smtClean="0"/>
              <a:t> </a:t>
            </a:r>
            <a:r>
              <a:rPr lang="nb-NO" sz="1800" dirty="0" err="1" smtClean="0"/>
              <a:t>emergency</a:t>
            </a:r>
            <a:r>
              <a:rPr lang="nb-NO" sz="1800" dirty="0" smtClean="0"/>
              <a:t> </a:t>
            </a:r>
            <a:r>
              <a:rPr lang="nb-NO" sz="1800" dirty="0" err="1" smtClean="0"/>
              <a:t>preparedness</a:t>
            </a:r>
            <a:r>
              <a:rPr lang="nb-NO" sz="1800" dirty="0" smtClean="0"/>
              <a:t> and </a:t>
            </a:r>
            <a:r>
              <a:rPr lang="nb-NO" sz="1800" dirty="0" err="1" smtClean="0"/>
              <a:t>response</a:t>
            </a:r>
            <a:r>
              <a:rPr lang="nb-NO" sz="1800" dirty="0" smtClean="0"/>
              <a:t> system.</a:t>
            </a:r>
          </a:p>
          <a:p>
            <a:pPr eaLnBrk="1" hangingPunct="1">
              <a:lnSpc>
                <a:spcPct val="90000"/>
              </a:lnSpc>
            </a:pPr>
            <a:r>
              <a:rPr lang="nb-NO" sz="1800" dirty="0" err="1" smtClean="0"/>
              <a:t>Through</a:t>
            </a:r>
            <a:r>
              <a:rPr lang="nb-NO" sz="1800" dirty="0" smtClean="0"/>
              <a:t> </a:t>
            </a:r>
            <a:r>
              <a:rPr lang="nb-NO" sz="1800" dirty="0" err="1" smtClean="0"/>
              <a:t>dedicated</a:t>
            </a:r>
            <a:r>
              <a:rPr lang="nb-NO" sz="1800" dirty="0" smtClean="0"/>
              <a:t> seminars and </a:t>
            </a:r>
            <a:r>
              <a:rPr lang="nb-NO" sz="1800" dirty="0" err="1" smtClean="0"/>
              <a:t>exercises</a:t>
            </a:r>
            <a:r>
              <a:rPr lang="nb-NO" sz="1800" dirty="0" smtClean="0"/>
              <a:t>, NRPA has a </a:t>
            </a:r>
            <a:r>
              <a:rPr lang="nb-NO" sz="1800" dirty="0" err="1" smtClean="0"/>
              <a:t>good</a:t>
            </a:r>
            <a:r>
              <a:rPr lang="nb-NO" sz="1800" dirty="0" smtClean="0"/>
              <a:t> </a:t>
            </a:r>
            <a:r>
              <a:rPr lang="nb-NO" sz="1800" dirty="0" err="1" smtClean="0"/>
              <a:t>contact</a:t>
            </a:r>
            <a:r>
              <a:rPr lang="nb-NO" sz="1800" dirty="0" smtClean="0"/>
              <a:t> </a:t>
            </a:r>
            <a:r>
              <a:rPr lang="nb-NO" sz="1800" dirty="0" err="1" smtClean="0"/>
              <a:t>with</a:t>
            </a:r>
            <a:r>
              <a:rPr lang="nb-NO" sz="1800" dirty="0" smtClean="0"/>
              <a:t> </a:t>
            </a:r>
            <a:r>
              <a:rPr lang="nb-NO" sz="1800" dirty="0" err="1" smtClean="0"/>
              <a:t>various</a:t>
            </a:r>
            <a:r>
              <a:rPr lang="nb-NO" sz="1800" dirty="0" smtClean="0"/>
              <a:t> </a:t>
            </a:r>
            <a:r>
              <a:rPr lang="nb-NO" sz="1800" dirty="0" err="1" smtClean="0"/>
              <a:t>actors</a:t>
            </a:r>
            <a:r>
              <a:rPr lang="nb-NO" sz="1800" dirty="0" smtClean="0"/>
              <a:t> and </a:t>
            </a:r>
            <a:r>
              <a:rPr lang="nb-NO" sz="1800" dirty="0" err="1" smtClean="0"/>
              <a:t>levels</a:t>
            </a:r>
            <a:r>
              <a:rPr lang="nb-NO" sz="1800" dirty="0" smtClean="0"/>
              <a:t> </a:t>
            </a:r>
            <a:r>
              <a:rPr lang="nb-NO" sz="1800" dirty="0" err="1" smtClean="0"/>
              <a:t>within</a:t>
            </a:r>
            <a:r>
              <a:rPr lang="nb-NO" sz="1800" dirty="0" smtClean="0"/>
              <a:t> </a:t>
            </a:r>
            <a:r>
              <a:rPr lang="nb-NO" sz="1800" dirty="0" err="1" smtClean="0"/>
              <a:t>the</a:t>
            </a:r>
            <a:r>
              <a:rPr lang="nb-NO" sz="1800" dirty="0" smtClean="0"/>
              <a:t> </a:t>
            </a:r>
            <a:r>
              <a:rPr lang="nb-NO" sz="1800" dirty="0" err="1" smtClean="0"/>
              <a:t>emergency</a:t>
            </a:r>
            <a:r>
              <a:rPr lang="nb-NO" sz="1800" dirty="0" smtClean="0"/>
              <a:t> and respons </a:t>
            </a:r>
            <a:r>
              <a:rPr lang="nb-NO" sz="1800" dirty="0" err="1" smtClean="0"/>
              <a:t>organisation</a:t>
            </a:r>
            <a:r>
              <a:rPr lang="nb-NO" sz="1800" dirty="0" smtClean="0"/>
              <a:t>.</a:t>
            </a:r>
          </a:p>
          <a:p>
            <a:pPr eaLnBrk="1" hangingPunct="1">
              <a:lnSpc>
                <a:spcPct val="90000"/>
              </a:lnSpc>
            </a:pPr>
            <a:r>
              <a:rPr lang="nb-NO" sz="1800" dirty="0" smtClean="0"/>
              <a:t>Establishment </a:t>
            </a:r>
            <a:r>
              <a:rPr lang="nb-NO" sz="1800" dirty="0" err="1" smtClean="0"/>
              <a:t>of</a:t>
            </a:r>
            <a:r>
              <a:rPr lang="nb-NO" sz="1800" dirty="0" smtClean="0"/>
              <a:t> </a:t>
            </a:r>
            <a:r>
              <a:rPr lang="nb-NO" sz="1800" dirty="0" err="1" smtClean="0"/>
              <a:t>local-national</a:t>
            </a:r>
            <a:r>
              <a:rPr lang="nb-NO" sz="1800" dirty="0" smtClean="0"/>
              <a:t> forums </a:t>
            </a:r>
            <a:r>
              <a:rPr lang="nb-NO" sz="1800" dirty="0" smtClean="0"/>
              <a:t>have </a:t>
            </a:r>
            <a:r>
              <a:rPr lang="nb-NO" sz="1800" dirty="0" err="1" smtClean="0"/>
              <a:t>been</a:t>
            </a:r>
            <a:r>
              <a:rPr lang="nb-NO" sz="1800" dirty="0" smtClean="0"/>
              <a:t> a </a:t>
            </a:r>
            <a:r>
              <a:rPr lang="nb-NO" sz="1800" dirty="0" err="1" smtClean="0"/>
              <a:t>national</a:t>
            </a:r>
            <a:r>
              <a:rPr lang="nb-NO" sz="1800" dirty="0" smtClean="0"/>
              <a:t> part </a:t>
            </a:r>
            <a:r>
              <a:rPr lang="nb-NO" sz="1800" dirty="0" err="1" smtClean="0"/>
              <a:t>of</a:t>
            </a:r>
            <a:r>
              <a:rPr lang="nb-NO" sz="1800" dirty="0" smtClean="0"/>
              <a:t> </a:t>
            </a:r>
            <a:r>
              <a:rPr lang="nb-NO" sz="1800" dirty="0" err="1" smtClean="0"/>
              <a:t>the</a:t>
            </a:r>
            <a:r>
              <a:rPr lang="nb-NO" sz="1800" dirty="0" smtClean="0"/>
              <a:t> EU NERIS-TP </a:t>
            </a:r>
            <a:r>
              <a:rPr lang="nb-NO" sz="1800" dirty="0" err="1" smtClean="0"/>
              <a:t>project</a:t>
            </a:r>
            <a:r>
              <a:rPr lang="nb-NO" sz="1800" dirty="0" smtClean="0"/>
              <a:t> </a:t>
            </a:r>
            <a:r>
              <a:rPr lang="nb-NO" sz="1800" dirty="0" err="1" smtClean="0"/>
              <a:t>work</a:t>
            </a:r>
            <a:r>
              <a:rPr lang="nb-NO" sz="1800" dirty="0" smtClean="0"/>
              <a:t> </a:t>
            </a:r>
            <a:r>
              <a:rPr lang="nb-NO" sz="1800" dirty="0" err="1" smtClean="0"/>
              <a:t>package</a:t>
            </a:r>
            <a:r>
              <a:rPr lang="nb-NO" sz="1800" dirty="0" smtClean="0"/>
              <a:t> 3</a:t>
            </a:r>
            <a:endParaRPr lang="en-GB" sz="1800" dirty="0" smtClean="0"/>
          </a:p>
          <a:p>
            <a:pPr eaLnBrk="1" hangingPunct="1">
              <a:lnSpc>
                <a:spcPct val="90000"/>
              </a:lnSpc>
            </a:pPr>
            <a:r>
              <a:rPr lang="nb-NO" sz="1800" dirty="0" smtClean="0"/>
              <a:t>The NERIS-TP is a </a:t>
            </a:r>
            <a:r>
              <a:rPr lang="nb-NO" sz="1800" dirty="0" err="1" smtClean="0"/>
              <a:t>follow</a:t>
            </a:r>
            <a:r>
              <a:rPr lang="nb-NO" sz="1800" dirty="0" smtClean="0"/>
              <a:t>-up </a:t>
            </a:r>
            <a:r>
              <a:rPr lang="nb-NO" sz="1800" dirty="0" err="1" smtClean="0"/>
              <a:t>of</a:t>
            </a:r>
            <a:r>
              <a:rPr lang="nb-NO" sz="1800" dirty="0" smtClean="0"/>
              <a:t> </a:t>
            </a:r>
            <a:r>
              <a:rPr lang="nb-NO" sz="1800" dirty="0" err="1" smtClean="0"/>
              <a:t>the</a:t>
            </a:r>
            <a:r>
              <a:rPr lang="nb-NO" sz="1800" dirty="0" smtClean="0"/>
              <a:t> EU EURANOS </a:t>
            </a:r>
            <a:r>
              <a:rPr lang="nb-NO" sz="1800" dirty="0" err="1" smtClean="0"/>
              <a:t>project</a:t>
            </a:r>
            <a:r>
              <a:rPr lang="nb-NO" sz="1800" dirty="0" smtClean="0"/>
              <a:t> ”</a:t>
            </a:r>
            <a:r>
              <a:rPr lang="nb-NO" sz="1800" dirty="0" err="1" smtClean="0"/>
              <a:t>Involvement</a:t>
            </a:r>
            <a:r>
              <a:rPr lang="nb-NO" sz="1800" dirty="0" smtClean="0"/>
              <a:t> </a:t>
            </a:r>
            <a:r>
              <a:rPr lang="nb-NO" sz="1800" dirty="0" err="1" smtClean="0"/>
              <a:t>of</a:t>
            </a:r>
            <a:r>
              <a:rPr lang="nb-NO" sz="1800" dirty="0" smtClean="0"/>
              <a:t> </a:t>
            </a:r>
            <a:r>
              <a:rPr lang="nb-NO" sz="1800" dirty="0" err="1" smtClean="0"/>
              <a:t>people</a:t>
            </a:r>
            <a:r>
              <a:rPr lang="nb-NO" sz="1800" dirty="0" smtClean="0"/>
              <a:t> </a:t>
            </a:r>
            <a:r>
              <a:rPr lang="nb-NO" sz="1800" dirty="0" err="1" smtClean="0"/>
              <a:t>affected</a:t>
            </a:r>
            <a:r>
              <a:rPr lang="nb-NO" sz="1800" dirty="0" smtClean="0"/>
              <a:t> by </a:t>
            </a:r>
            <a:r>
              <a:rPr lang="nb-NO" sz="1800" dirty="0" err="1" smtClean="0"/>
              <a:t>the</a:t>
            </a:r>
            <a:r>
              <a:rPr lang="nb-NO" sz="1800" dirty="0" smtClean="0"/>
              <a:t> </a:t>
            </a:r>
            <a:r>
              <a:rPr lang="nb-NO" sz="1800" dirty="0" err="1" smtClean="0"/>
              <a:t>contamination</a:t>
            </a:r>
            <a:r>
              <a:rPr lang="nb-NO" sz="1800" dirty="0" smtClean="0"/>
              <a:t> </a:t>
            </a:r>
            <a:r>
              <a:rPr lang="nb-NO" sz="1800" dirty="0" err="1" smtClean="0"/>
              <a:t>of</a:t>
            </a:r>
            <a:r>
              <a:rPr lang="nb-NO" sz="1800" dirty="0" smtClean="0"/>
              <a:t> an area – a Norwegian pilot </a:t>
            </a:r>
            <a:r>
              <a:rPr lang="nb-NO" sz="1800" dirty="0" err="1" smtClean="0"/>
              <a:t>study</a:t>
            </a:r>
            <a:r>
              <a:rPr lang="nb-NO" sz="1800" dirty="0" smtClean="0"/>
              <a:t>”</a:t>
            </a:r>
            <a:endParaRPr lang="en-GB" sz="1800" dirty="0" smtClean="0"/>
          </a:p>
          <a:p>
            <a:pPr eaLnBrk="1" hangingPunct="1">
              <a:lnSpc>
                <a:spcPct val="90000"/>
              </a:lnSpc>
            </a:pPr>
            <a:r>
              <a:rPr lang="en-GB" sz="1800" dirty="0" smtClean="0"/>
              <a:t>The aim has been  </a:t>
            </a:r>
            <a:r>
              <a:rPr lang="en-GB" sz="1800" dirty="0" smtClean="0"/>
              <a:t>to involve stakeholders, such as operators, professional organisations, research institutes, universities, NGOs, consultants and all levels of the food production (farmers, processing industries and end sale)</a:t>
            </a:r>
          </a:p>
          <a:p>
            <a:pPr eaLnBrk="1" hangingPunct="1">
              <a:lnSpc>
                <a:spcPct val="90000"/>
              </a:lnSpc>
            </a:pPr>
            <a:r>
              <a:rPr lang="en-GB" sz="1800" dirty="0" smtClean="0"/>
              <a:t>It </a:t>
            </a:r>
            <a:r>
              <a:rPr lang="en-GB" sz="1800" dirty="0" smtClean="0"/>
              <a:t>has been </a:t>
            </a:r>
            <a:r>
              <a:rPr lang="en-GB" sz="1800" dirty="0" smtClean="0"/>
              <a:t>important to engage stakeholders on both national and local level</a:t>
            </a:r>
          </a:p>
        </p:txBody>
      </p:sp>
    </p:spTree>
    <p:extLst>
      <p:ext uri="{BB962C8B-B14F-4D97-AF65-F5344CB8AC3E}">
        <p14:creationId xmlns:p14="http://schemas.microsoft.com/office/powerpoint/2010/main" val="20389290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sz="2800" dirty="0" smtClean="0"/>
              <a:t>WP </a:t>
            </a:r>
            <a:r>
              <a:rPr lang="en-US" sz="2800" dirty="0" smtClean="0"/>
              <a:t>3.1 in NERIS Local-national </a:t>
            </a:r>
            <a:r>
              <a:rPr lang="en-US" sz="2800" dirty="0" smtClean="0"/>
              <a:t>forum for emergency and recovery strategies in </a:t>
            </a:r>
            <a:r>
              <a:rPr lang="en-US" sz="2800" dirty="0" err="1" smtClean="0"/>
              <a:t>Østfold</a:t>
            </a:r>
            <a:r>
              <a:rPr lang="en-US" sz="2800" dirty="0" smtClean="0"/>
              <a:t> county in Norway</a:t>
            </a:r>
          </a:p>
        </p:txBody>
      </p:sp>
      <p:sp>
        <p:nvSpPr>
          <p:cNvPr id="16387" name="Rectangle 3"/>
          <p:cNvSpPr>
            <a:spLocks noGrp="1" noChangeArrowheads="1"/>
          </p:cNvSpPr>
          <p:nvPr>
            <p:ph type="body" idx="1"/>
          </p:nvPr>
        </p:nvSpPr>
        <p:spPr/>
        <p:txBody>
          <a:bodyPr/>
          <a:lstStyle/>
          <a:p>
            <a:pPr eaLnBrk="1" hangingPunct="1"/>
            <a:r>
              <a:rPr lang="nb-NO" sz="1800" smtClean="0"/>
              <a:t>The aim of the project is to establish local-national fora for improvement of both local and national capabilities</a:t>
            </a:r>
          </a:p>
          <a:p>
            <a:pPr eaLnBrk="1" hangingPunct="1"/>
            <a:r>
              <a:rPr lang="nb-NO" sz="1800" smtClean="0"/>
              <a:t>These fora will build strongly on already existing national and local initiatives. The fora will address the challenges met by municipalities/local communities when planning for nuclear and radiological emergency and recovery preparedness and response</a:t>
            </a:r>
          </a:p>
          <a:p>
            <a:pPr eaLnBrk="1" hangingPunct="1"/>
            <a:endParaRPr lang="en-GB" sz="1800" smtClean="0"/>
          </a:p>
          <a:p>
            <a:pPr eaLnBrk="1" hangingPunct="1"/>
            <a:r>
              <a:rPr lang="en-US" sz="1800" smtClean="0"/>
              <a:t>The first forum was established in a seminar in the county of Østfold. The initiative and planning of the seminar was done by the County Governor of Østfold, The Farmers Association, Norwegian Food Safety Authority and the Norwegian Radiation Protection Authority</a:t>
            </a:r>
          </a:p>
          <a:p>
            <a:pPr eaLnBrk="1" hangingPunct="1"/>
            <a:r>
              <a:rPr lang="en-US" sz="1800" smtClean="0"/>
              <a:t>The County Governor wanted to bring together all involved parties to strengthen the late phase emergencies after a nuclear accident/incident in the county and the municipalities</a:t>
            </a:r>
          </a:p>
          <a:p>
            <a:pPr eaLnBrk="1" hangingPunct="1"/>
            <a:endParaRPr lang="en-US" sz="1800" smtClean="0"/>
          </a:p>
        </p:txBody>
      </p:sp>
    </p:spTree>
    <p:extLst>
      <p:ext uri="{BB962C8B-B14F-4D97-AF65-F5344CB8AC3E}">
        <p14:creationId xmlns:p14="http://schemas.microsoft.com/office/powerpoint/2010/main" val="17042269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nb-NO" dirty="0" err="1" smtClean="0"/>
              <a:t>Conclusions</a:t>
            </a:r>
            <a:r>
              <a:rPr lang="nb-NO" dirty="0" smtClean="0"/>
              <a:t> and </a:t>
            </a:r>
            <a:r>
              <a:rPr lang="nb-NO" dirty="0" err="1" smtClean="0"/>
              <a:t>following</a:t>
            </a:r>
            <a:r>
              <a:rPr lang="nb-NO" dirty="0" smtClean="0"/>
              <a:t> up from </a:t>
            </a:r>
            <a:r>
              <a:rPr lang="nb-NO" dirty="0" err="1" smtClean="0"/>
              <a:t>previos</a:t>
            </a:r>
            <a:r>
              <a:rPr lang="nb-NO" dirty="0" smtClean="0"/>
              <a:t>  </a:t>
            </a:r>
            <a:r>
              <a:rPr lang="nb-NO" dirty="0" smtClean="0"/>
              <a:t>seminar</a:t>
            </a:r>
            <a:endParaRPr lang="en-US" dirty="0" smtClean="0"/>
          </a:p>
        </p:txBody>
      </p:sp>
      <p:sp>
        <p:nvSpPr>
          <p:cNvPr id="17411" name="Rectangle 3"/>
          <p:cNvSpPr>
            <a:spLocks noGrp="1" noChangeArrowheads="1"/>
          </p:cNvSpPr>
          <p:nvPr>
            <p:ph type="body" idx="1"/>
          </p:nvPr>
        </p:nvSpPr>
        <p:spPr/>
        <p:txBody>
          <a:bodyPr/>
          <a:lstStyle/>
          <a:p>
            <a:pPr eaLnBrk="1" hangingPunct="1">
              <a:lnSpc>
                <a:spcPct val="90000"/>
              </a:lnSpc>
            </a:pPr>
            <a:r>
              <a:rPr lang="nb-NO" sz="1800" smtClean="0"/>
              <a:t>Through the discussions, the participants realised their roles and responsibilites and the need to be better prepared for this kind of emergencies</a:t>
            </a:r>
          </a:p>
          <a:p>
            <a:pPr eaLnBrk="1" hangingPunct="1">
              <a:lnSpc>
                <a:spcPct val="90000"/>
              </a:lnSpc>
            </a:pPr>
            <a:endParaRPr lang="nb-NO" sz="1800" smtClean="0"/>
          </a:p>
          <a:p>
            <a:pPr eaLnBrk="1" hangingPunct="1">
              <a:lnSpc>
                <a:spcPct val="90000"/>
              </a:lnSpc>
            </a:pPr>
            <a:r>
              <a:rPr lang="nb-NO" sz="1800" smtClean="0"/>
              <a:t>There are many practical challenges which need to be solved locally, and there need to be prepared emergency plans. It is important that these plans are made with stakeholders on all levels. A following up seminar will be arranged in December this year.</a:t>
            </a:r>
          </a:p>
          <a:p>
            <a:pPr eaLnBrk="1" hangingPunct="1">
              <a:lnSpc>
                <a:spcPct val="90000"/>
              </a:lnSpc>
            </a:pPr>
            <a:endParaRPr lang="nb-NO" sz="1800" smtClean="0"/>
          </a:p>
          <a:p>
            <a:pPr eaLnBrk="1" hangingPunct="1">
              <a:lnSpc>
                <a:spcPct val="90000"/>
              </a:lnSpc>
            </a:pPr>
            <a:r>
              <a:rPr lang="nb-NO" sz="1800" smtClean="0"/>
              <a:t>There are need for different kinds of decision support tools and educational tools for the local and regional authorities. These tools need to be well-known in advance of an emergency</a:t>
            </a:r>
          </a:p>
          <a:p>
            <a:pPr eaLnBrk="1" hangingPunct="1">
              <a:lnSpc>
                <a:spcPct val="90000"/>
              </a:lnSpc>
            </a:pPr>
            <a:endParaRPr lang="nb-NO" sz="1800" smtClean="0"/>
          </a:p>
          <a:p>
            <a:pPr eaLnBrk="1" hangingPunct="1">
              <a:lnSpc>
                <a:spcPct val="90000"/>
              </a:lnSpc>
            </a:pPr>
            <a:r>
              <a:rPr lang="nb-NO" sz="1800" smtClean="0"/>
              <a:t>Procedures and systems for communication between local, regional and national levels in the emergency response organisation need to be developed in order to have a successful implementation of countermeasures during an emergency and late phase recovery</a:t>
            </a:r>
            <a:endParaRPr lang="en-US" sz="1800" smtClean="0"/>
          </a:p>
        </p:txBody>
      </p:sp>
    </p:spTree>
    <p:extLst>
      <p:ext uri="{BB962C8B-B14F-4D97-AF65-F5344CB8AC3E}">
        <p14:creationId xmlns:p14="http://schemas.microsoft.com/office/powerpoint/2010/main" val="4153509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01663" y="457200"/>
            <a:ext cx="8104187" cy="719138"/>
          </a:xfrm>
        </p:spPr>
        <p:txBody>
          <a:bodyPr/>
          <a:lstStyle/>
          <a:p>
            <a:pPr eaLnBrk="1" hangingPunct="1"/>
            <a:r>
              <a:rPr lang="en-US" b="1" dirty="0" smtClean="0"/>
              <a:t>Norwegian Stakeholder Panels </a:t>
            </a:r>
            <a:r>
              <a:rPr lang="en-US" b="1" dirty="0" smtClean="0"/>
              <a:t>– Food and Feed</a:t>
            </a:r>
            <a:r>
              <a:rPr lang="nb-NO" dirty="0" smtClean="0"/>
              <a:t/>
            </a:r>
            <a:br>
              <a:rPr lang="nb-NO" dirty="0" smtClean="0"/>
            </a:br>
            <a:endParaRPr lang="en-GB" dirty="0" smtClean="0"/>
          </a:p>
        </p:txBody>
      </p:sp>
      <p:sp>
        <p:nvSpPr>
          <p:cNvPr id="7171" name="Rectangle 3"/>
          <p:cNvSpPr>
            <a:spLocks noGrp="1" noChangeArrowheads="1"/>
          </p:cNvSpPr>
          <p:nvPr>
            <p:ph type="body" idx="1"/>
          </p:nvPr>
        </p:nvSpPr>
        <p:spPr/>
        <p:txBody>
          <a:bodyPr/>
          <a:lstStyle/>
          <a:p>
            <a:pPr marL="0" indent="0">
              <a:buFont typeface="Arial" charset="0"/>
              <a:buNone/>
              <a:defRPr/>
            </a:pPr>
            <a:endParaRPr lang="nb-NO" sz="1800" dirty="0"/>
          </a:p>
          <a:p>
            <a:pPr marL="0" indent="0">
              <a:buFont typeface="Arial" charset="0"/>
              <a:buNone/>
              <a:defRPr/>
            </a:pPr>
            <a:r>
              <a:rPr lang="en-US" sz="1800" b="1" dirty="0"/>
              <a:t>Radionuclide contaminated foodstuffs (reindeer, sheep, etc.)</a:t>
            </a:r>
            <a:endParaRPr lang="nb-NO" sz="1800" b="1" dirty="0"/>
          </a:p>
          <a:p>
            <a:pPr>
              <a:defRPr/>
            </a:pPr>
            <a:r>
              <a:rPr lang="en-US" sz="1800" dirty="0"/>
              <a:t>Continuation of ongoing work – and challenges</a:t>
            </a:r>
            <a:endParaRPr lang="nb-NO" sz="1800" dirty="0"/>
          </a:p>
          <a:p>
            <a:pPr>
              <a:defRPr/>
            </a:pPr>
            <a:r>
              <a:rPr lang="en-US" sz="1800" dirty="0"/>
              <a:t>Local/national dimension </a:t>
            </a:r>
            <a:endParaRPr lang="nb-NO" sz="1800" dirty="0"/>
          </a:p>
          <a:p>
            <a:pPr>
              <a:defRPr/>
            </a:pPr>
            <a:r>
              <a:rPr lang="en-US" sz="1800" dirty="0"/>
              <a:t> </a:t>
            </a:r>
            <a:endParaRPr lang="nb-NO" sz="1800" dirty="0"/>
          </a:p>
          <a:p>
            <a:pPr marL="0" indent="0">
              <a:buFont typeface="Arial" charset="0"/>
              <a:buNone/>
              <a:defRPr/>
            </a:pPr>
            <a:r>
              <a:rPr lang="en-US" sz="1800" b="1" dirty="0"/>
              <a:t>Norwegian Fish </a:t>
            </a:r>
            <a:endParaRPr lang="nb-NO" sz="1800" b="1" dirty="0"/>
          </a:p>
          <a:p>
            <a:pPr>
              <a:defRPr/>
            </a:pPr>
            <a:r>
              <a:rPr lang="en-US" sz="1800" dirty="0"/>
              <a:t>Comparison of regulation for radionuclides and other contaminants</a:t>
            </a:r>
            <a:endParaRPr lang="nb-NO" sz="1800" dirty="0"/>
          </a:p>
          <a:p>
            <a:pPr>
              <a:defRPr/>
            </a:pPr>
            <a:r>
              <a:rPr lang="en-US" sz="1800" dirty="0"/>
              <a:t>Evaluation of socio-economic issues, consumer trust, market value, …</a:t>
            </a:r>
            <a:endParaRPr lang="nb-NO" sz="1800" dirty="0"/>
          </a:p>
          <a:p>
            <a:pPr>
              <a:defRPr/>
            </a:pPr>
            <a:r>
              <a:rPr lang="en-US" sz="1800" dirty="0"/>
              <a:t>Export dimension </a:t>
            </a:r>
            <a:endParaRPr lang="nb-NO" sz="1800" dirty="0"/>
          </a:p>
          <a:p>
            <a:pPr marL="0" indent="0">
              <a:buNone/>
              <a:defRPr/>
            </a:pPr>
            <a:endParaRPr lang="nb-NO" sz="1800" dirty="0"/>
          </a:p>
        </p:txBody>
      </p:sp>
    </p:spTree>
    <p:extLst>
      <p:ext uri="{BB962C8B-B14F-4D97-AF65-F5344CB8AC3E}">
        <p14:creationId xmlns:p14="http://schemas.microsoft.com/office/powerpoint/2010/main" val="26993664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01663" y="457200"/>
            <a:ext cx="8104187" cy="719138"/>
          </a:xfrm>
        </p:spPr>
        <p:txBody>
          <a:bodyPr/>
          <a:lstStyle/>
          <a:p>
            <a:pPr eaLnBrk="1" hangingPunct="1"/>
            <a:r>
              <a:rPr lang="en-US" b="1" dirty="0" smtClean="0"/>
              <a:t>Norwegian Stakeholder Panels </a:t>
            </a:r>
            <a:r>
              <a:rPr lang="nb-NO" dirty="0" smtClean="0"/>
              <a:t/>
            </a:r>
            <a:br>
              <a:rPr lang="nb-NO" dirty="0" smtClean="0"/>
            </a:br>
            <a:endParaRPr lang="en-GB" dirty="0" smtClean="0"/>
          </a:p>
        </p:txBody>
      </p:sp>
      <p:sp>
        <p:nvSpPr>
          <p:cNvPr id="7171" name="Rectangle 3"/>
          <p:cNvSpPr>
            <a:spLocks noGrp="1" noChangeArrowheads="1"/>
          </p:cNvSpPr>
          <p:nvPr>
            <p:ph type="body" idx="1"/>
          </p:nvPr>
        </p:nvSpPr>
        <p:spPr/>
        <p:txBody>
          <a:bodyPr/>
          <a:lstStyle/>
          <a:p>
            <a:pPr>
              <a:defRPr/>
            </a:pPr>
            <a:endParaRPr lang="en-US" sz="1800" dirty="0" smtClean="0"/>
          </a:p>
          <a:p>
            <a:pPr>
              <a:defRPr/>
            </a:pPr>
            <a:r>
              <a:rPr lang="en-US" sz="1800" dirty="0" smtClean="0"/>
              <a:t>First establish a forum of responsible authorities and their advisers in our national nuclear emergency </a:t>
            </a:r>
            <a:r>
              <a:rPr lang="en-US" sz="1800" dirty="0" err="1" smtClean="0"/>
              <a:t>organisations</a:t>
            </a:r>
            <a:r>
              <a:rPr lang="en-US" sz="1800" dirty="0" smtClean="0"/>
              <a:t> on the national level in June</a:t>
            </a:r>
          </a:p>
          <a:p>
            <a:pPr marL="0" indent="0">
              <a:buNone/>
              <a:defRPr/>
            </a:pPr>
            <a:endParaRPr lang="nb-NO" sz="1800" dirty="0"/>
          </a:p>
          <a:p>
            <a:pPr>
              <a:defRPr/>
            </a:pPr>
            <a:r>
              <a:rPr lang="en-US" sz="1800" dirty="0" smtClean="0"/>
              <a:t>This forum will then establish a stakeholder panels of producers</a:t>
            </a:r>
            <a:r>
              <a:rPr lang="en-US" sz="1800" dirty="0"/>
              <a:t>, consumers, distributors, NGOs, economists, scientists, philosophers, </a:t>
            </a:r>
            <a:r>
              <a:rPr lang="en-US" sz="1800" dirty="0" smtClean="0"/>
              <a:t>…</a:t>
            </a:r>
          </a:p>
          <a:p>
            <a:pPr>
              <a:defRPr/>
            </a:pPr>
            <a:endParaRPr lang="nb-NO" sz="1800" dirty="0"/>
          </a:p>
          <a:p>
            <a:pPr>
              <a:defRPr/>
            </a:pPr>
            <a:r>
              <a:rPr lang="en-US" sz="1800" dirty="0"/>
              <a:t>Facilitated, case-based discussions</a:t>
            </a:r>
            <a:endParaRPr lang="nb-NO" sz="1800" dirty="0"/>
          </a:p>
          <a:p>
            <a:pPr>
              <a:defRPr/>
            </a:pPr>
            <a:endParaRPr lang="nb-NO" sz="1800" dirty="0"/>
          </a:p>
          <a:p>
            <a:pPr>
              <a:defRPr/>
            </a:pPr>
            <a:r>
              <a:rPr lang="en-US" sz="1800" dirty="0"/>
              <a:t>Continuation of methods used in EURANOS/NERIS</a:t>
            </a:r>
          </a:p>
          <a:p>
            <a:pPr marL="0" indent="0">
              <a:buFont typeface="Arial" charset="0"/>
              <a:buNone/>
              <a:defRPr/>
            </a:pPr>
            <a:endParaRPr lang="nb-NO" sz="1800" dirty="0"/>
          </a:p>
        </p:txBody>
      </p:sp>
    </p:spTree>
    <p:extLst>
      <p:ext uri="{BB962C8B-B14F-4D97-AF65-F5344CB8AC3E}">
        <p14:creationId xmlns:p14="http://schemas.microsoft.com/office/powerpoint/2010/main" val="3814945237"/>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Office-tem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tema">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b-NO" sz="18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b-NO" sz="18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Office-tem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tem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tem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tem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tem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tem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tema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tem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tem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tem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tem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tem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250</TotalTime>
  <Words>535</Words>
  <Application>Microsoft Office PowerPoint</Application>
  <PresentationFormat>Skjermfremvisning (4:3)</PresentationFormat>
  <Paragraphs>43</Paragraphs>
  <Slides>6</Slides>
  <Notes>0</Notes>
  <HiddenSlides>0</HiddenSlides>
  <MMClips>0</MMClips>
  <ScaleCrop>false</ScaleCrop>
  <HeadingPairs>
    <vt:vector size="4" baseType="variant">
      <vt:variant>
        <vt:lpstr>Tema</vt:lpstr>
      </vt:variant>
      <vt:variant>
        <vt:i4>1</vt:i4>
      </vt:variant>
      <vt:variant>
        <vt:lpstr>Lysbildetitler</vt:lpstr>
      </vt:variant>
      <vt:variant>
        <vt:i4>6</vt:i4>
      </vt:variant>
    </vt:vector>
  </HeadingPairs>
  <TitlesOfParts>
    <vt:vector size="7" baseType="lpstr">
      <vt:lpstr>blank</vt:lpstr>
      <vt:lpstr>PREPARE WP-3 Norway, NRPA and UMB</vt:lpstr>
      <vt:lpstr>Background for the PREPARE WP3</vt:lpstr>
      <vt:lpstr>WP 3.1 in NERIS Local-national forum for emergency and recovery strategies in Østfold county in Norway</vt:lpstr>
      <vt:lpstr>Conclusions and following up from previos  seminar</vt:lpstr>
      <vt:lpstr>Norwegian Stakeholder Panels – Food and Feed </vt:lpstr>
      <vt:lpstr>Norwegian Stakeholder Panels  </vt:lpstr>
    </vt:vector>
  </TitlesOfParts>
  <Company>NRPA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VP-3</dc:title>
  <dc:creator>Inger Eikelmann</dc:creator>
  <cp:lastModifiedBy>Inger Eikelmann</cp:lastModifiedBy>
  <cp:revision>17</cp:revision>
  <dcterms:created xsi:type="dcterms:W3CDTF">2012-03-03T21:34:57Z</dcterms:created>
  <dcterms:modified xsi:type="dcterms:W3CDTF">2013-05-23T09:35:24Z</dcterms:modified>
</cp:coreProperties>
</file>