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3" r:id="rId6"/>
    <p:sldId id="261" r:id="rId7"/>
    <p:sldId id="264" r:id="rId8"/>
    <p:sldId id="262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6" y="5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D9911A-1824-4036-8FC8-4D0193BFA015}" type="datetimeFigureOut">
              <a:rPr lang="pt-PT" smtClean="0"/>
              <a:pPr/>
              <a:t>22-05-2013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DB613-AAAF-439C-8977-8E36CD1F1882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133058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DB613-AAAF-439C-8977-8E36CD1F1882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507182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DB613-AAAF-439C-8977-8E36CD1F1882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507182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DB613-AAAF-439C-8977-8E36CD1F1882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507182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DB613-AAAF-439C-8977-8E36CD1F1882}" type="slidenum">
              <a:rPr lang="pt-PT" smtClean="0"/>
              <a:pPr/>
              <a:t>4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507182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DB613-AAAF-439C-8977-8E36CD1F1882}" type="slidenum">
              <a:rPr lang="pt-PT" smtClean="0"/>
              <a:pPr/>
              <a:t>5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507182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DB613-AAAF-439C-8977-8E36CD1F1882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507182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DB613-AAAF-439C-8977-8E36CD1F1882}" type="slidenum">
              <a:rPr lang="pt-PT" smtClean="0"/>
              <a:pPr/>
              <a:t>8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507182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CF925-1908-4A63-B3C9-C9B20B300166}" type="datetime1">
              <a:rPr lang="pt-PT" smtClean="0"/>
              <a:pPr/>
              <a:t>22-05-2013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 WP3, 23th May, Madrid (Spain)</a:t>
            </a: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F70A1-B2AA-4461-AB10-2AD0ECD5D6BA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716406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2BEAC-5A2E-4F27-8D44-95FA2CE8DB83}" type="datetime1">
              <a:rPr lang="pt-PT" smtClean="0"/>
              <a:pPr/>
              <a:t>22-05-2013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 WP3, 23th May, Madrid (Spain)</a:t>
            </a: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F70A1-B2AA-4461-AB10-2AD0ECD5D6BA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959651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A2C7E-12D0-49FE-B374-A6F799046756}" type="datetime1">
              <a:rPr lang="pt-PT" smtClean="0"/>
              <a:pPr/>
              <a:t>22-05-2013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 WP3, 23th May, Madrid (Spain)</a:t>
            </a: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F70A1-B2AA-4461-AB10-2AD0ECD5D6BA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196397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B7A5-080A-43CB-B70C-4A5D26D470AF}" type="datetime1">
              <a:rPr lang="pt-PT" smtClean="0"/>
              <a:pPr/>
              <a:t>22-05-2013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 WP3, 23th May, Madrid (Spain)</a:t>
            </a:r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F70A1-B2AA-4461-AB10-2AD0ECD5D6BA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327015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DD2F2-1E68-4E2D-B674-385CAFA35D12}" type="datetime1">
              <a:rPr lang="pt-PT" smtClean="0"/>
              <a:pPr/>
              <a:t>22-05-2013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 WP3, 23th May, Madrid (Spain)</a:t>
            </a:r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F70A1-B2AA-4461-AB10-2AD0ECD5D6BA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10351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3CED1-DBD1-4127-9F02-706DA187FD33}" type="datetime1">
              <a:rPr lang="pt-PT" smtClean="0"/>
              <a:pPr/>
              <a:t>22-05-2013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 WP3, 23th May, Madrid (Spain)</a:t>
            </a:r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F70A1-B2AA-4461-AB10-2AD0ECD5D6BA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3237455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BB8F6-B4AF-4A70-AA38-224C05436115}" type="datetime1">
              <a:rPr lang="pt-PT" smtClean="0"/>
              <a:pPr/>
              <a:t>22-05-2013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 WP3, 23th May, Madrid (Spain)</a:t>
            </a:r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F70A1-B2AA-4461-AB10-2AD0ECD5D6BA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862466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86D29-6E15-431C-9CE3-23974E11D3B5}" type="datetime1">
              <a:rPr lang="pt-PT" smtClean="0"/>
              <a:pPr/>
              <a:t>22-05-2013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 WP3, 23th May, Madrid (Spain)</a:t>
            </a:r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F70A1-B2AA-4461-AB10-2AD0ECD5D6BA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861007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D872C-8833-456E-AC9B-EA706486719F}" type="datetime1">
              <a:rPr lang="pt-PT" smtClean="0"/>
              <a:pPr/>
              <a:t>22-05-2013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 WP3, 23th May, Madrid (Spain)</a:t>
            </a:r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F70A1-B2AA-4461-AB10-2AD0ECD5D6BA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47607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6E64-F45A-4398-902B-BC2858D3E65D}" type="datetime1">
              <a:rPr lang="pt-PT" smtClean="0"/>
              <a:pPr/>
              <a:t>22-05-2013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 WP3, 23th May, Madrid (Spain)</a:t>
            </a: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F70A1-B2AA-4461-AB10-2AD0ECD5D6BA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2317227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4D454-E0AB-4E6E-86CE-92194F09FC78}" type="datetime1">
              <a:rPr lang="pt-PT" smtClean="0"/>
              <a:pPr/>
              <a:t>22-05-2013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 WP3, 23th May, Madrid (Spain)</a:t>
            </a: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F70A1-B2AA-4461-AB10-2AD0ECD5D6BA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108077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C1EB3-B7DE-49F3-8DFB-44FB0B8D3F2C}" type="datetime1">
              <a:rPr lang="pt-PT" smtClean="0"/>
              <a:pPr/>
              <a:t>22-05-2013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PREPARE WP3, 23th May, Madrid (Spain)</a:t>
            </a: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F70A1-B2AA-4461-AB10-2AD0ECD5D6BA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="" xmlns:p14="http://schemas.microsoft.com/office/powerpoint/2010/main" val="8530214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www.google.pt/url?sa=i&amp;rct=j&amp;q=centrais+nucleares+espanholas&amp;source=images&amp;cd=&amp;cad=rja&amp;docid=LbYc2kNOBSl2CM&amp;tbnid=TEl-wvlgPbb3XM:&amp;ved=0CAUQjRw&amp;url=http://energiafuturo.blogspot.com/2011/02/almaraz.html&amp;ei=vTeaUcbqIYO70QWb14CQBw&amp;bvm=bv.46751780,d.ZGU&amp;psig=AFQjCNHRwpnwowag3nbsOsPkytXEFIbWBw&amp;ust=136914764235759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3200" dirty="0" smtClean="0"/>
              <a:t>Mário Reis, Maria José Madruga</a:t>
            </a:r>
            <a:endParaRPr lang="pt-PT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789040"/>
            <a:ext cx="8064896" cy="1343000"/>
          </a:xfrm>
        </p:spPr>
        <p:txBody>
          <a:bodyPr>
            <a:normAutofit/>
          </a:bodyPr>
          <a:lstStyle/>
          <a:p>
            <a:r>
              <a:rPr lang="pt-PT" sz="2400" b="1" dirty="0" smtClean="0">
                <a:solidFill>
                  <a:schemeClr val="tx1"/>
                </a:solidFill>
              </a:rPr>
              <a:t>Instituto Superior Técnico</a:t>
            </a:r>
          </a:p>
          <a:p>
            <a:r>
              <a:rPr lang="pt-PT" sz="2400" dirty="0" smtClean="0">
                <a:solidFill>
                  <a:schemeClr val="tx1"/>
                </a:solidFill>
              </a:rPr>
              <a:t> </a:t>
            </a:r>
            <a:r>
              <a:rPr lang="pt-PT" sz="2200" dirty="0" smtClean="0">
                <a:solidFill>
                  <a:schemeClr val="tx1"/>
                </a:solidFill>
              </a:rPr>
              <a:t>Campus Tecnológico e Nuclear</a:t>
            </a:r>
          </a:p>
          <a:p>
            <a:r>
              <a:rPr lang="pt-PT" sz="1800" i="1" dirty="0">
                <a:solidFill>
                  <a:schemeClr val="tx1"/>
                </a:solidFill>
              </a:rPr>
              <a:t>Estrada Nacional 10 (ao km 139,7), 2695-066 Bobadela LRS, Portugal </a:t>
            </a:r>
          </a:p>
        </p:txBody>
      </p:sp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2452194" cy="134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96136" y="6381328"/>
            <a:ext cx="2895600" cy="365125"/>
          </a:xfrm>
        </p:spPr>
        <p:txBody>
          <a:bodyPr/>
          <a:lstStyle/>
          <a:p>
            <a:r>
              <a:rPr lang="en-US" sz="1100" dirty="0" smtClean="0">
                <a:solidFill>
                  <a:schemeClr val="tx1"/>
                </a:solidFill>
              </a:rPr>
              <a:t>PREPARE WP3, 23th May, Madrid (Spain)</a:t>
            </a:r>
            <a:endParaRPr lang="pt-PT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157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-27384"/>
            <a:ext cx="1800200" cy="98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96136" y="6381328"/>
            <a:ext cx="2895600" cy="365125"/>
          </a:xfrm>
        </p:spPr>
        <p:txBody>
          <a:bodyPr/>
          <a:lstStyle/>
          <a:p>
            <a:r>
              <a:rPr lang="en-US" sz="1100" dirty="0" smtClean="0">
                <a:solidFill>
                  <a:schemeClr val="tx1"/>
                </a:solidFill>
              </a:rPr>
              <a:t>PREPARE WP3, 23th May, Madrid (Spain)</a:t>
            </a:r>
            <a:endParaRPr lang="pt-PT" sz="1100" dirty="0">
              <a:solidFill>
                <a:schemeClr val="tx1"/>
              </a:solidFill>
            </a:endParaRPr>
          </a:p>
        </p:txBody>
      </p:sp>
      <p:pic>
        <p:nvPicPr>
          <p:cNvPr id="5" name="Picture 2" descr="http://1.bp.blogspot.com/-bEG98zaZu8A/TWVijwIXZnI/AAAAAAAAADI/EjGOuMjE2Co/s1600/Almaraz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31042"/>
            <a:ext cx="3348371" cy="30751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124744"/>
            <a:ext cx="3888432" cy="4680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2000" dirty="0" smtClean="0"/>
              <a:t>Portugal (no NPP)</a:t>
            </a:r>
          </a:p>
          <a:p>
            <a:endParaRPr lang="pt-PT" sz="2000" dirty="0" smtClean="0"/>
          </a:p>
          <a:p>
            <a:r>
              <a:rPr lang="en-US" sz="2000" dirty="0" smtClean="0"/>
              <a:t>- As a legal obligation conduct of  environmental radioactivity survey, including foodstuffs  (Art. 35 EURATOM Treaty)</a:t>
            </a:r>
          </a:p>
          <a:p>
            <a:r>
              <a:rPr lang="en-US" sz="2000" dirty="0" smtClean="0"/>
              <a:t>-Regarding emergency exposure situations, has been involved only as a far distance country </a:t>
            </a:r>
          </a:p>
          <a:p>
            <a:endParaRPr lang="en-US" sz="2000" dirty="0" smtClean="0"/>
          </a:p>
          <a:p>
            <a:r>
              <a:rPr lang="en-US" sz="2000" dirty="0" smtClean="0"/>
              <a:t>However:</a:t>
            </a:r>
          </a:p>
          <a:p>
            <a:r>
              <a:rPr lang="en-US" sz="2000" dirty="0" smtClean="0"/>
              <a:t>- Spain have several  NPP (including </a:t>
            </a:r>
            <a:r>
              <a:rPr lang="en-US" sz="2000" dirty="0" err="1" smtClean="0"/>
              <a:t>Almaraz</a:t>
            </a:r>
            <a:r>
              <a:rPr lang="en-US" sz="2000" dirty="0" smtClean="0"/>
              <a:t> NPP, 100km distance of Portuguese border)</a:t>
            </a:r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/>
          </a:p>
          <a:p>
            <a:endParaRPr lang="pt-PT" dirty="0"/>
          </a:p>
        </p:txBody>
      </p:sp>
    </p:spTree>
    <p:extLst>
      <p:ext uri="{BB962C8B-B14F-4D97-AF65-F5344CB8AC3E}">
        <p14:creationId xmlns="" xmlns:p14="http://schemas.microsoft.com/office/powerpoint/2010/main" val="159917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96136" y="6381328"/>
            <a:ext cx="2895600" cy="365125"/>
          </a:xfrm>
        </p:spPr>
        <p:txBody>
          <a:bodyPr/>
          <a:lstStyle/>
          <a:p>
            <a:r>
              <a:rPr lang="en-US" sz="1100" dirty="0" smtClean="0">
                <a:solidFill>
                  <a:schemeClr val="tx1"/>
                </a:solidFill>
              </a:rPr>
              <a:t>PREPARE WP3, 23th May, Madrid (Spain)</a:t>
            </a:r>
            <a:endParaRPr lang="pt-PT" sz="1100" dirty="0">
              <a:solidFill>
                <a:schemeClr val="tx1"/>
              </a:solidFill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-27384"/>
            <a:ext cx="1800200" cy="98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1052736"/>
            <a:ext cx="3484810" cy="261610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Chernobyl</a:t>
            </a:r>
          </a:p>
          <a:p>
            <a:r>
              <a:rPr lang="en-US" dirty="0" smtClean="0"/>
              <a:t>- Increase the sampling frequency of foodstuffs (ex: milk and leafy vegetables)</a:t>
            </a:r>
          </a:p>
          <a:p>
            <a:r>
              <a:rPr lang="en-US" dirty="0" smtClean="0"/>
              <a:t>- Radioactivity control of consumer goods imported mostly from European countries (powder milk, </a:t>
            </a:r>
            <a:r>
              <a:rPr lang="en-US" dirty="0" err="1" smtClean="0"/>
              <a:t>chocolat</a:t>
            </a:r>
            <a:r>
              <a:rPr lang="en-US" dirty="0" smtClean="0"/>
              <a:t>, etc;)</a:t>
            </a:r>
          </a:p>
          <a:p>
            <a:endParaRPr lang="pt-PT" dirty="0" smtClean="0"/>
          </a:p>
        </p:txBody>
      </p:sp>
      <p:sp>
        <p:nvSpPr>
          <p:cNvPr id="6" name="Rectangle 5"/>
          <p:cNvSpPr/>
          <p:nvPr/>
        </p:nvSpPr>
        <p:spPr>
          <a:xfrm>
            <a:off x="4499992" y="1268760"/>
            <a:ext cx="3168352" cy="2160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b="1" dirty="0" smtClean="0"/>
              <a:t>Fukushima</a:t>
            </a:r>
          </a:p>
          <a:p>
            <a:r>
              <a:rPr lang="en-US" dirty="0" smtClean="0"/>
              <a:t>- Increase the sampling frequency of </a:t>
            </a:r>
            <a:r>
              <a:rPr lang="en-US" dirty="0" err="1" smtClean="0"/>
              <a:t>foodstufs</a:t>
            </a:r>
            <a:r>
              <a:rPr lang="en-US" dirty="0" smtClean="0"/>
              <a:t> (ex: milk and leafy vegetables)</a:t>
            </a:r>
          </a:p>
          <a:p>
            <a:pPr>
              <a:buFontTx/>
              <a:buChar char="-"/>
            </a:pPr>
            <a:r>
              <a:rPr lang="en-US" dirty="0" smtClean="0"/>
              <a:t> Radioactivity control of consumer goods imported from Japan (spice, sauces, tea, etc.);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331640" y="4581128"/>
            <a:ext cx="6192688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Routinely we carried out the  radioactivity control of consumer goods exported, by request of  producers and distributors,  to countries that required certification of non radioactive contamination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7913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124744"/>
            <a:ext cx="6624736" cy="891480"/>
          </a:xfrm>
        </p:spPr>
        <p:txBody>
          <a:bodyPr>
            <a:normAutofit/>
          </a:bodyPr>
          <a:lstStyle/>
          <a:p>
            <a:pPr algn="l"/>
            <a:r>
              <a:rPr lang="pt-PT" sz="2800" b="1" dirty="0" err="1" smtClean="0"/>
              <a:t>Main</a:t>
            </a:r>
            <a:r>
              <a:rPr lang="pt-PT" sz="2800" b="1" dirty="0" smtClean="0"/>
              <a:t> </a:t>
            </a:r>
            <a:r>
              <a:rPr lang="pt-PT" sz="2800" b="1" dirty="0" err="1" smtClean="0"/>
              <a:t>objectives</a:t>
            </a:r>
            <a:r>
              <a:rPr lang="pt-PT" sz="2800" b="1" dirty="0" smtClean="0"/>
              <a:t>:</a:t>
            </a:r>
            <a:endParaRPr lang="pt-PT" sz="28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96136" y="6381328"/>
            <a:ext cx="2895600" cy="365125"/>
          </a:xfrm>
        </p:spPr>
        <p:txBody>
          <a:bodyPr/>
          <a:lstStyle/>
          <a:p>
            <a:r>
              <a:rPr lang="en-US" sz="1100" dirty="0" smtClean="0">
                <a:solidFill>
                  <a:schemeClr val="tx1"/>
                </a:solidFill>
              </a:rPr>
              <a:t>PREPARE WP3, 23th May, Madrid (Spain)</a:t>
            </a:r>
            <a:endParaRPr lang="pt-PT" sz="1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2420888"/>
            <a:ext cx="1368152" cy="93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2204864"/>
            <a:ext cx="7194868" cy="20313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/>
            <a:r>
              <a:rPr lang="en-US" dirty="0" smtClean="0"/>
              <a:t>To bring the national stakeholders to:</a:t>
            </a:r>
          </a:p>
          <a:p>
            <a:pPr marL="285750" indent="-285750">
              <a:buFont typeface="Calibri" pitchFamily="34" charset="0"/>
              <a:buChar char="•"/>
            </a:pPr>
            <a:endParaRPr lang="en-US" dirty="0" smtClean="0"/>
          </a:p>
          <a:p>
            <a:pPr marL="285750" indent="-285750">
              <a:buFont typeface="Calibri" pitchFamily="34" charset="0"/>
              <a:buChar char="•"/>
            </a:pPr>
            <a:r>
              <a:rPr lang="en-US" dirty="0" smtClean="0"/>
              <a:t> discuss different issues to be addressed in case of radiological emergency</a:t>
            </a:r>
          </a:p>
          <a:p>
            <a:pPr marL="285750" indent="-285750">
              <a:buFont typeface="Calibri" pitchFamily="34" charset="0"/>
              <a:buChar char="•"/>
            </a:pPr>
            <a:r>
              <a:rPr lang="en-US" dirty="0" smtClean="0"/>
              <a:t>understand the main concerns regarding the radioactivity control of goods</a:t>
            </a:r>
          </a:p>
          <a:p>
            <a:pPr marL="285750" indent="-285750">
              <a:buFont typeface="Calibri" pitchFamily="34" charset="0"/>
              <a:buChar char="•"/>
            </a:pPr>
            <a:r>
              <a:rPr lang="en-US" dirty="0" smtClean="0"/>
              <a:t>promote the exchange of experience with radiation protection experts </a:t>
            </a:r>
            <a:endParaRPr lang="en-US" dirty="0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-27384"/>
            <a:ext cx="1800200" cy="98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23528" y="332656"/>
            <a:ext cx="6768752" cy="891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3200" b="1" dirty="0" err="1" smtClean="0">
                <a:latin typeface="+mj-lt"/>
                <a:ea typeface="+mj-ea"/>
                <a:cs typeface="+mj-cs"/>
              </a:rPr>
              <a:t>National</a:t>
            </a:r>
            <a:r>
              <a:rPr lang="pt-PT" sz="3200" b="1" dirty="0" smtClean="0">
                <a:latin typeface="+mj-lt"/>
                <a:ea typeface="+mj-ea"/>
                <a:cs typeface="+mj-cs"/>
              </a:rPr>
              <a:t> </a:t>
            </a:r>
            <a:r>
              <a:rPr lang="pt-PT" sz="3200" b="1" dirty="0" err="1" smtClean="0">
                <a:latin typeface="+mj-lt"/>
                <a:ea typeface="+mj-ea"/>
                <a:cs typeface="+mj-cs"/>
              </a:rPr>
              <a:t>Panels</a:t>
            </a:r>
            <a:endParaRPr kumimoji="0" lang="pt-PT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2339752" y="4653136"/>
            <a:ext cx="3312368" cy="147732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/>
            <a:r>
              <a:rPr lang="en-US" dirty="0" smtClean="0"/>
              <a:t>Should be considered:</a:t>
            </a:r>
          </a:p>
          <a:p>
            <a:pPr marL="285750" indent="-285750">
              <a:buFont typeface="Calibri" pitchFamily="34" charset="0"/>
              <a:buChar char="•"/>
            </a:pPr>
            <a:endParaRPr lang="en-US" dirty="0" smtClean="0"/>
          </a:p>
          <a:p>
            <a:pPr marL="285750" indent="-285750">
              <a:buFont typeface="Calibri" pitchFamily="34" charset="0"/>
              <a:buChar char="•"/>
            </a:pPr>
            <a:r>
              <a:rPr lang="en-US" dirty="0" smtClean="0"/>
              <a:t>Foodstuffs</a:t>
            </a:r>
          </a:p>
          <a:p>
            <a:pPr marL="285750" indent="-285750">
              <a:buFont typeface="Calibri" pitchFamily="34" charset="0"/>
              <a:buChar char="•"/>
            </a:pPr>
            <a:r>
              <a:rPr lang="en-US" dirty="0" smtClean="0"/>
              <a:t>Feedstuffs</a:t>
            </a:r>
          </a:p>
          <a:p>
            <a:pPr marL="285750" indent="-285750">
              <a:buFont typeface="Calibri" pitchFamily="34" charset="0"/>
              <a:buChar char="•"/>
            </a:pPr>
            <a:r>
              <a:rPr lang="en-US" dirty="0" smtClean="0"/>
              <a:t>Other consumer goods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7603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6624736" cy="891480"/>
          </a:xfrm>
        </p:spPr>
        <p:txBody>
          <a:bodyPr>
            <a:normAutofit/>
          </a:bodyPr>
          <a:lstStyle/>
          <a:p>
            <a:pPr algn="l"/>
            <a:r>
              <a:rPr lang="pt-PT" sz="3200" b="1" dirty="0" smtClean="0"/>
              <a:t>Portuguese </a:t>
            </a:r>
            <a:r>
              <a:rPr lang="pt-PT" sz="3200" b="1" dirty="0" err="1" smtClean="0"/>
              <a:t>Stakeholders</a:t>
            </a:r>
            <a:r>
              <a:rPr lang="pt-PT" sz="3200" b="1" dirty="0" smtClean="0"/>
              <a:t> </a:t>
            </a:r>
            <a:r>
              <a:rPr lang="pt-PT" sz="3200" b="1" dirty="0" err="1" smtClean="0"/>
              <a:t>involved</a:t>
            </a:r>
            <a:r>
              <a:rPr lang="pt-PT" sz="2400" b="1" dirty="0" smtClean="0"/>
              <a:t>:</a:t>
            </a:r>
            <a:endParaRPr lang="pt-PT" sz="24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96136" y="6381328"/>
            <a:ext cx="2895600" cy="365125"/>
          </a:xfrm>
        </p:spPr>
        <p:txBody>
          <a:bodyPr/>
          <a:lstStyle/>
          <a:p>
            <a:r>
              <a:rPr lang="en-US" sz="1100" dirty="0" smtClean="0">
                <a:solidFill>
                  <a:schemeClr val="tx1"/>
                </a:solidFill>
              </a:rPr>
              <a:t>PREPARE WP3, 23th May, Madrid (Spain)</a:t>
            </a:r>
            <a:endParaRPr lang="pt-PT" sz="1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2420888"/>
            <a:ext cx="1368152" cy="93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1700808"/>
            <a:ext cx="7194868" cy="40164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Calibri" pitchFamily="34" charset="0"/>
              <a:buChar char="•"/>
            </a:pPr>
            <a:r>
              <a:rPr lang="en-US" sz="2000" dirty="0" smtClean="0"/>
              <a:t>Governmental entities (General/Regional Directorates and Commissions from the Ministries of Agriculture, Fisheries, Environment, Economy, Interior, Science, etc.)</a:t>
            </a:r>
          </a:p>
          <a:p>
            <a:pPr marL="285750" indent="-285750">
              <a:spcAft>
                <a:spcPts val="600"/>
              </a:spcAft>
              <a:buFont typeface="Calibri" pitchFamily="34" charset="0"/>
              <a:buChar char="•"/>
            </a:pPr>
            <a:r>
              <a:rPr lang="en-US" sz="2000" dirty="0" smtClean="0"/>
              <a:t>National Authorities and Regulatory Entities (on food safety, customs, transportation, civil protection, Water and Waste, etc.)</a:t>
            </a:r>
          </a:p>
          <a:p>
            <a:pPr marL="285750" indent="-285750">
              <a:spcAft>
                <a:spcPts val="600"/>
              </a:spcAft>
              <a:buFont typeface="Calibri" pitchFamily="34" charset="0"/>
              <a:buChar char="•"/>
            </a:pPr>
            <a:r>
              <a:rPr lang="en-US" sz="2000" dirty="0" smtClean="0"/>
              <a:t>Radiological emergency planning and management authorities</a:t>
            </a:r>
          </a:p>
          <a:p>
            <a:pPr marL="285750" indent="-285750">
              <a:spcAft>
                <a:spcPts val="600"/>
              </a:spcAft>
              <a:buFont typeface="Calibri" pitchFamily="34" charset="0"/>
              <a:buChar char="•"/>
            </a:pPr>
            <a:r>
              <a:rPr lang="en-US" sz="2000" dirty="0" smtClean="0"/>
              <a:t>Competent authorities in radiation protection (ex. IST/CTN)</a:t>
            </a:r>
          </a:p>
          <a:p>
            <a:pPr marL="285750" indent="-285750">
              <a:spcAft>
                <a:spcPts val="600"/>
              </a:spcAft>
              <a:buFont typeface="Calibri" pitchFamily="34" charset="0"/>
              <a:buChar char="•"/>
            </a:pPr>
            <a:r>
              <a:rPr lang="en-US" sz="2000" dirty="0" smtClean="0"/>
              <a:t>National associations (consumer rights, water resources, etc.)</a:t>
            </a:r>
          </a:p>
          <a:p>
            <a:pPr marL="285750" indent="-285750">
              <a:spcAft>
                <a:spcPts val="600"/>
              </a:spcAft>
              <a:buFont typeface="Calibri" pitchFamily="34" charset="0"/>
              <a:buChar char="•"/>
            </a:pPr>
            <a:r>
              <a:rPr lang="en-US" sz="2000" dirty="0" smtClean="0"/>
              <a:t>Producers of milk and foodstuffs</a:t>
            </a:r>
          </a:p>
          <a:p>
            <a:pPr marL="285750" indent="-285750">
              <a:spcAft>
                <a:spcPts val="600"/>
              </a:spcAft>
              <a:buFont typeface="Calibri" pitchFamily="34" charset="0"/>
              <a:buChar char="•"/>
            </a:pPr>
            <a:r>
              <a:rPr lang="en-US" sz="2000" dirty="0" smtClean="0"/>
              <a:t>NGOs</a:t>
            </a:r>
          </a:p>
          <a:p>
            <a:pPr marL="285750" indent="-285750">
              <a:spcAft>
                <a:spcPts val="600"/>
              </a:spcAft>
              <a:buFont typeface="Calibri" pitchFamily="34" charset="0"/>
              <a:buChar char="•"/>
            </a:pPr>
            <a:r>
              <a:rPr lang="en-US" sz="2000" dirty="0" smtClean="0"/>
              <a:t>Media</a:t>
            </a:r>
            <a:endParaRPr lang="en-US" sz="2000" dirty="0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-27384"/>
            <a:ext cx="1800200" cy="98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7603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96136" y="6381328"/>
            <a:ext cx="2895600" cy="365125"/>
          </a:xfrm>
        </p:spPr>
        <p:txBody>
          <a:bodyPr/>
          <a:lstStyle/>
          <a:p>
            <a:r>
              <a:rPr lang="en-US" sz="1100" dirty="0" smtClean="0">
                <a:solidFill>
                  <a:schemeClr val="tx1"/>
                </a:solidFill>
              </a:rPr>
              <a:t>PREPARE WP3, 23th May, Madrid (Spain)</a:t>
            </a:r>
            <a:endParaRPr lang="pt-PT" sz="1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2420888"/>
            <a:ext cx="5184576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smtClean="0"/>
              <a:t>Monitoring</a:t>
            </a:r>
            <a:r>
              <a:rPr lang="en-US" sz="2000" smtClean="0"/>
              <a:t> of </a:t>
            </a:r>
            <a:r>
              <a:rPr lang="en-US" sz="2000" smtClean="0"/>
              <a:t>goods;</a:t>
            </a:r>
            <a:endParaRPr lang="en-US" sz="200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smtClean="0"/>
              <a:t>Harmonized reference </a:t>
            </a:r>
            <a:r>
              <a:rPr lang="en-US" sz="2000" smtClean="0"/>
              <a:t>levels;</a:t>
            </a:r>
            <a:endParaRPr lang="en-US" sz="200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smtClean="0"/>
              <a:t>Exemption-clearance </a:t>
            </a:r>
            <a:r>
              <a:rPr lang="en-US" sz="2000" smtClean="0"/>
              <a:t>concepts;</a:t>
            </a:r>
            <a:endParaRPr lang="en-US" sz="200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smtClean="0"/>
              <a:t>Strategies </a:t>
            </a:r>
            <a:r>
              <a:rPr lang="en-US" sz="2000" smtClean="0"/>
              <a:t>to deal </a:t>
            </a:r>
            <a:r>
              <a:rPr lang="en-US" sz="2000" smtClean="0"/>
              <a:t>with</a:t>
            </a:r>
            <a:r>
              <a:rPr lang="en-US" sz="2000" smtClean="0"/>
              <a:t> contaminated </a:t>
            </a:r>
            <a:r>
              <a:rPr lang="en-US" sz="2000" smtClean="0"/>
              <a:t>goods</a:t>
            </a:r>
            <a:endParaRPr lang="en-US" sz="200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000" smtClean="0"/>
              <a:t>Information and communication </a:t>
            </a:r>
            <a:endParaRPr lang="en-US" sz="2000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-27384"/>
            <a:ext cx="1800200" cy="98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115616" y="836712"/>
            <a:ext cx="5256584" cy="1470025"/>
          </a:xfrm>
        </p:spPr>
        <p:txBody>
          <a:bodyPr>
            <a:normAutofit/>
          </a:bodyPr>
          <a:lstStyle/>
          <a:p>
            <a:pPr algn="l"/>
            <a:r>
              <a:rPr lang="pt-PT" sz="3200" b="1" dirty="0" err="1" smtClean="0"/>
              <a:t>Issues</a:t>
            </a:r>
            <a:r>
              <a:rPr lang="pt-PT" sz="3200" b="1" dirty="0" smtClean="0"/>
              <a:t> to </a:t>
            </a:r>
            <a:r>
              <a:rPr lang="pt-PT" sz="3200" b="1" dirty="0" err="1" smtClean="0"/>
              <a:t>be</a:t>
            </a:r>
            <a:r>
              <a:rPr lang="pt-PT" sz="3200" b="1" dirty="0" smtClean="0"/>
              <a:t> </a:t>
            </a:r>
            <a:r>
              <a:rPr lang="pt-PT" sz="3200" b="1" dirty="0" err="1" smtClean="0"/>
              <a:t>addressed</a:t>
            </a:r>
            <a:r>
              <a:rPr lang="pt-PT" sz="3200" b="1" dirty="0" smtClean="0"/>
              <a:t>:</a:t>
            </a:r>
            <a:endParaRPr lang="pt-PT" sz="3200" b="1" dirty="0"/>
          </a:p>
        </p:txBody>
      </p:sp>
    </p:spTree>
    <p:extLst>
      <p:ext uri="{BB962C8B-B14F-4D97-AF65-F5344CB8AC3E}">
        <p14:creationId xmlns="" xmlns:p14="http://schemas.microsoft.com/office/powerpoint/2010/main" val="182579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67544" y="2852936"/>
            <a:ext cx="8229600" cy="1180728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Thank you for your attention</a:t>
            </a:r>
            <a:endParaRPr lang="en-US" dirty="0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PREPARE WP3, 23th May, Madrid (Spain)</a:t>
            </a:r>
            <a:endParaRPr lang="pt-PT"/>
          </a:p>
        </p:txBody>
      </p:sp>
      <p:pic>
        <p:nvPicPr>
          <p:cNvPr id="6" name="Imagem 7" descr="dairy product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005064"/>
            <a:ext cx="2484505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m 8" descr="food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764704"/>
            <a:ext cx="2175032" cy="1706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124744"/>
            <a:ext cx="6768752" cy="89148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Portuguese </a:t>
            </a:r>
            <a:r>
              <a:rPr lang="pt-PT" sz="3200" b="1" dirty="0" err="1" smtClean="0"/>
              <a:t>Stakeholders</a:t>
            </a:r>
            <a:r>
              <a:rPr lang="pt-PT" sz="3200" b="1" dirty="0" smtClean="0"/>
              <a:t> </a:t>
            </a:r>
            <a:r>
              <a:rPr lang="pt-PT" sz="3200" b="1" dirty="0" err="1" smtClean="0"/>
              <a:t>involved</a:t>
            </a:r>
            <a:r>
              <a:rPr lang="pt-PT" sz="3200" b="1" dirty="0" smtClean="0"/>
              <a:t>:</a:t>
            </a:r>
            <a:endParaRPr lang="pt-PT" sz="32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96136" y="6381328"/>
            <a:ext cx="2895600" cy="365125"/>
          </a:xfrm>
        </p:spPr>
        <p:txBody>
          <a:bodyPr/>
          <a:lstStyle/>
          <a:p>
            <a:r>
              <a:rPr lang="en-US" sz="1100" dirty="0" smtClean="0">
                <a:solidFill>
                  <a:schemeClr val="tx1"/>
                </a:solidFill>
              </a:rPr>
              <a:t>PREPARE WP3, 23th May, Madrid (Spain)</a:t>
            </a:r>
            <a:endParaRPr lang="pt-PT" sz="1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2420888"/>
            <a:ext cx="1368152" cy="93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-27384"/>
            <a:ext cx="1800200" cy="98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23528" y="1988840"/>
            <a:ext cx="864096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Regional Directorates of Agriculture and Fisheries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APA – Portuguese </a:t>
            </a:r>
            <a:r>
              <a:rPr lang="en-GB" sz="1400" dirty="0" err="1" smtClean="0">
                <a:effectLst/>
                <a:latin typeface="Times"/>
                <a:ea typeface="Cambria"/>
                <a:cs typeface="Times New Roman"/>
              </a:rPr>
              <a:t>Enviroment</a:t>
            </a: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 Agency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DGS – General Directorate </a:t>
            </a:r>
            <a:r>
              <a:rPr lang="en-GB" sz="1600" dirty="0" smtClean="0">
                <a:effectLst/>
                <a:latin typeface="Times"/>
                <a:ea typeface="Cambria"/>
                <a:cs typeface="Times New Roman"/>
              </a:rPr>
              <a:t>for</a:t>
            </a: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 Health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IST/CTN (radiation protection experts)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IM – Meteorology Institute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IMT –Mobility and Transports Institute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CPEA – Agricultural Emergency Planning Commission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Agricultural and Food Planning Policy cabinet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ASAE – Authority for Food and Economic Safety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DGV – Portuguese National Authority for Animal Health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AT – Portuguese Customs and Taxes Authority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ERSAR – Regulatory Entity of Water and Waste Services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pt-PT" sz="1400" dirty="0" err="1" smtClean="0">
                <a:effectLst/>
                <a:latin typeface="Times"/>
                <a:ea typeface="Cambria"/>
                <a:cs typeface="Times New Roman"/>
              </a:rPr>
              <a:t>Water</a:t>
            </a:r>
            <a:r>
              <a:rPr lang="pt-PT" sz="1400" dirty="0" smtClean="0">
                <a:effectLst/>
                <a:latin typeface="Times"/>
                <a:ea typeface="Cambria"/>
                <a:cs typeface="Times New Roman"/>
              </a:rPr>
              <a:t> </a:t>
            </a:r>
            <a:r>
              <a:rPr lang="pt-PT" sz="1400" dirty="0" err="1" smtClean="0">
                <a:effectLst/>
                <a:latin typeface="Times"/>
                <a:ea typeface="Cambria"/>
                <a:cs typeface="Times New Roman"/>
              </a:rPr>
              <a:t>Supply</a:t>
            </a:r>
            <a:r>
              <a:rPr lang="pt-PT" sz="1400" dirty="0" smtClean="0">
                <a:effectLst/>
                <a:latin typeface="Times"/>
                <a:ea typeface="Cambria"/>
                <a:cs typeface="Times New Roman"/>
              </a:rPr>
              <a:t> Management </a:t>
            </a:r>
            <a:r>
              <a:rPr lang="pt-PT" sz="1400" dirty="0" err="1" smtClean="0">
                <a:effectLst/>
                <a:latin typeface="Times"/>
                <a:ea typeface="Cambria"/>
                <a:cs typeface="Times New Roman"/>
              </a:rPr>
              <a:t>Entities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INAC – Portuguese Civil Aviation Institute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ANPC - National Authority for Civil Protection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CNER – National Commission on Radiological Emergencies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Portuguese Association of Water Resources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DECO – Consumer Rights Association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Milk and foodstuffs producer companies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NGO on </a:t>
            </a:r>
            <a:r>
              <a:rPr lang="en-GB" sz="1400" dirty="0" err="1" smtClean="0">
                <a:effectLst/>
                <a:latin typeface="Times"/>
                <a:ea typeface="Cambria"/>
                <a:cs typeface="Times New Roman"/>
              </a:rPr>
              <a:t>enviromental</a:t>
            </a: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 issues</a:t>
            </a:r>
            <a:endParaRPr lang="pt-PT" sz="1400" dirty="0" smtClean="0">
              <a:effectLst/>
              <a:latin typeface="Times"/>
              <a:ea typeface="Cambria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 pitchFamily="18" charset="2"/>
              <a:buChar char=""/>
            </a:pPr>
            <a:r>
              <a:rPr lang="en-GB" sz="1400" dirty="0" smtClean="0">
                <a:effectLst/>
                <a:latin typeface="Times"/>
                <a:ea typeface="Cambria"/>
                <a:cs typeface="Times New Roman"/>
              </a:rPr>
              <a:t>Media</a:t>
            </a:r>
            <a:endParaRPr lang="pt-PT" sz="1400" dirty="0">
              <a:effectLst/>
              <a:latin typeface="Times"/>
              <a:ea typeface="Cambria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115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563</Words>
  <Application>Microsoft Office PowerPoint</Application>
  <PresentationFormat>Apresentação no Ecrã (4:3)</PresentationFormat>
  <Paragraphs>87</Paragraphs>
  <Slides>8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9" baseType="lpstr">
      <vt:lpstr>Office Theme</vt:lpstr>
      <vt:lpstr>Mário Reis, Maria José Madruga</vt:lpstr>
      <vt:lpstr>Diapositivo 2</vt:lpstr>
      <vt:lpstr>Diapositivo 3</vt:lpstr>
      <vt:lpstr>Main objectives:</vt:lpstr>
      <vt:lpstr>Portuguese Stakeholders involved:</vt:lpstr>
      <vt:lpstr>Issues to be addressed:</vt:lpstr>
      <vt:lpstr>Diapositivo 7</vt:lpstr>
      <vt:lpstr>Portuguese Stakeholders involved: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madruga</dc:creator>
  <cp:lastModifiedBy>isabel</cp:lastModifiedBy>
  <cp:revision>43</cp:revision>
  <dcterms:created xsi:type="dcterms:W3CDTF">2013-05-20T10:56:09Z</dcterms:created>
  <dcterms:modified xsi:type="dcterms:W3CDTF">2013-05-22T22:35:46Z</dcterms:modified>
</cp:coreProperties>
</file>