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4"/>
  </p:sldMasterIdLst>
  <p:notesMasterIdLst>
    <p:notesMasterId r:id="rId11"/>
  </p:notesMasterIdLst>
  <p:sldIdLst>
    <p:sldId id="261" r:id="rId5"/>
    <p:sldId id="260" r:id="rId6"/>
    <p:sldId id="264" r:id="rId7"/>
    <p:sldId id="265" r:id="rId8"/>
    <p:sldId id="266" r:id="rId9"/>
    <p:sldId id="267" r:id="rId1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1pPr>
    <a:lvl2pPr marL="4572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2pPr>
    <a:lvl3pPr marL="9144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3pPr>
    <a:lvl4pPr marL="13716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4pPr>
    <a:lvl5pPr marL="18288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5pPr>
    <a:lvl6pPr marL="22860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6pPr>
    <a:lvl7pPr marL="27432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7pPr>
    <a:lvl8pPr marL="32004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8pPr>
    <a:lvl9pPr marL="36576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E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5606" autoAdjust="0"/>
    <p:restoredTop sz="94707" autoAdjust="0"/>
  </p:normalViewPr>
  <p:slideViewPr>
    <p:cSldViewPr>
      <p:cViewPr varScale="1">
        <p:scale>
          <a:sx n="106" d="100"/>
          <a:sy n="106" d="100"/>
        </p:scale>
        <p:origin x="-6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6949E6C6-4B8F-4672-8CF4-FB16948CBE13}" type="datetimeFigureOut">
              <a:rPr lang="en-US"/>
              <a:pPr>
                <a:defRPr/>
              </a:pPr>
              <a:t>5/20/2013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9AE0CBF3-2A0A-4409-B599-FEFEAF974B88}" type="slidenum">
              <a:rPr lang="en-US"/>
              <a:pPr>
                <a:defRPr/>
              </a:pPr>
              <a:t>‹#›</a:t>
            </a:fld>
            <a:endParaRPr lang="en-US"/>
          </a:p>
        </p:txBody>
      </p:sp>
    </p:spTree>
    <p:extLst>
      <p:ext uri="{BB962C8B-B14F-4D97-AF65-F5344CB8AC3E}">
        <p14:creationId xmlns:p14="http://schemas.microsoft.com/office/powerpoint/2010/main" val="32551710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ヒラギノ角ゴ Pro W3" pitchFamily="84" charset="-128"/>
        <a:cs typeface="ヒラギノ角ゴ Pro W3" pitchFamily="84"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2pPr>
    <a:lvl3pPr marL="914400" algn="l"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3pPr>
    <a:lvl4pPr marL="1371600" algn="l"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1773238"/>
            <a:ext cx="9144000" cy="50847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a:spLocks noChangeArrowheads="1"/>
          </p:cNvSpPr>
          <p:nvPr userDrawn="1"/>
        </p:nvSpPr>
        <p:spPr bwMode="auto">
          <a:xfrm>
            <a:off x="0" y="1628775"/>
            <a:ext cx="9144000" cy="144463"/>
          </a:xfrm>
          <a:prstGeom prst="rect">
            <a:avLst/>
          </a:prstGeom>
          <a:solidFill>
            <a:srgbClr val="00AE9E"/>
          </a:solidFill>
          <a:ln w="9525">
            <a:noFill/>
            <a:miter lim="800000"/>
            <a:headEnd/>
            <a:tailEnd/>
          </a:ln>
        </p:spPr>
        <p:txBody>
          <a:bodyPr anchor="ctr">
            <a:prstTxWarp prst="textNoShape">
              <a:avLst/>
            </a:prstTxWarp>
          </a:bodyPr>
          <a:lstStyle/>
          <a:p>
            <a:pPr algn="ctr" fontAlgn="auto">
              <a:spcBef>
                <a:spcPts val="0"/>
              </a:spcBef>
              <a:spcAft>
                <a:spcPts val="0"/>
              </a:spcAft>
              <a:defRPr/>
            </a:pPr>
            <a:endParaRPr lang="en-US" sz="1800">
              <a:solidFill>
                <a:schemeClr val="lt1"/>
              </a:solidFill>
              <a:latin typeface="+mn-lt"/>
              <a:ea typeface="+mn-ea"/>
              <a:cs typeface="+mn-cs"/>
            </a:endParaRPr>
          </a:p>
        </p:txBody>
      </p:sp>
      <p:pic>
        <p:nvPicPr>
          <p:cNvPr id="6"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ctrTitle"/>
          </p:nvPr>
        </p:nvSpPr>
        <p:spPr>
          <a:xfrm>
            <a:off x="558000" y="2132856"/>
            <a:ext cx="7633648" cy="2084543"/>
          </a:xfrm>
          <a:ln>
            <a:noFill/>
          </a:ln>
        </p:spPr>
        <p:txBody>
          <a:bodyPr anchor="t">
            <a:noAutofit/>
          </a:bodyPr>
          <a:lstStyle>
            <a:lvl1pPr algn="l">
              <a:defRPr sz="4500"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58000" y="6021288"/>
            <a:ext cx="7633648" cy="338336"/>
          </a:xfrm>
        </p:spPr>
        <p:txBody>
          <a:bodyPr anchor="b">
            <a:normAutofit/>
          </a:bodyPr>
          <a:lstStyle>
            <a:lvl1pPr marL="0" indent="0" algn="l">
              <a:spcBef>
                <a:spcPts val="0"/>
              </a:spcBef>
              <a:buNone/>
              <a:defRPr sz="20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1 line) and Content">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648072"/>
          </a:xfrm>
        </p:spPr>
        <p:txBody>
          <a:bodyPr anchor="t" anchorCtr="0"/>
          <a:lstStyle>
            <a:lvl1pPr>
              <a:defRPr sz="4000" baseline="0">
                <a:solidFill>
                  <a:srgbClr val="00AE9E"/>
                </a:solidFill>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58000" y="2088000"/>
            <a:ext cx="8028000" cy="4064455"/>
          </a:xfrm>
        </p:spPr>
        <p:txBody>
          <a:bodyPr/>
          <a:lstStyle>
            <a:lvl1pPr>
              <a:spcBef>
                <a:spcPts val="1200"/>
              </a:spcBef>
              <a:defRPr sz="1800" b="0">
                <a:solidFill>
                  <a:schemeClr val="tx1"/>
                </a:solidFill>
              </a:defRPr>
            </a:lvl1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smtClean="0"/>
              <a:t>  </a:t>
            </a:r>
            <a:fld id="{2565FA6D-D4C8-4C4C-AC4B-3269734D34D8}"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2 lines) and Content">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1188000"/>
          </a:xfrm>
        </p:spPr>
        <p:txBody>
          <a:bodyPr anchor="t" anchorCtr="0"/>
          <a:lstStyle>
            <a:lvl1pPr>
              <a:defRPr sz="4000" baseline="0">
                <a:solidFill>
                  <a:srgbClr val="00AE9E"/>
                </a:solidFill>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58000" y="2628000"/>
            <a:ext cx="8028000" cy="3537304"/>
          </a:xfrm>
        </p:spPr>
        <p:txBody>
          <a:bodyPr/>
          <a:lstStyle>
            <a:lvl1pPr>
              <a:spcBef>
                <a:spcPts val="1200"/>
              </a:spcBef>
              <a:defRPr>
                <a:solidFill>
                  <a:srgbClr val="00AE9E"/>
                </a:solidFill>
              </a:defRPr>
            </a:lvl1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smtClean="0"/>
              <a:t>  </a:t>
            </a:r>
            <a:fld id="{F71B5A3E-AB5C-4394-BB97-07D04CB99A29}"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1 line) and Two Col Content">
    <p:spTree>
      <p:nvGrpSpPr>
        <p:cNvPr id="1" name=""/>
        <p:cNvGrpSpPr/>
        <p:nvPr/>
      </p:nvGrpSpPr>
      <p:grpSpPr>
        <a:xfrm>
          <a:off x="0" y="0"/>
          <a:ext cx="0" cy="0"/>
          <a:chOff x="0" y="0"/>
          <a:chExt cx="0" cy="0"/>
        </a:xfrm>
      </p:grpSpPr>
      <p:pic>
        <p:nvPicPr>
          <p:cNvPr id="5"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648000"/>
          </a:xfrm>
        </p:spPr>
        <p:txBody>
          <a:bodyPr anchor="t" anchorCtr="0"/>
          <a:lstStyle/>
          <a:p>
            <a:r>
              <a:rPr lang="en-US" dirty="0" smtClean="0"/>
              <a:t>Click to edit Master title style</a:t>
            </a:r>
            <a:endParaRPr lang="en-US" dirty="0"/>
          </a:p>
        </p:txBody>
      </p:sp>
      <p:sp>
        <p:nvSpPr>
          <p:cNvPr id="3" name="Content Placeholder 2"/>
          <p:cNvSpPr>
            <a:spLocks noGrp="1"/>
          </p:cNvSpPr>
          <p:nvPr>
            <p:ph sz="half" idx="1"/>
          </p:nvPr>
        </p:nvSpPr>
        <p:spPr>
          <a:xfrm>
            <a:off x="558000" y="2088000"/>
            <a:ext cx="3924000" cy="4068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4" name="Content Placeholder 3"/>
          <p:cNvSpPr>
            <a:spLocks noGrp="1"/>
          </p:cNvSpPr>
          <p:nvPr>
            <p:ph sz="half" idx="2"/>
          </p:nvPr>
        </p:nvSpPr>
        <p:spPr>
          <a:xfrm>
            <a:off x="4662000" y="2088000"/>
            <a:ext cx="3924000" cy="4068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6" name="Slide Number Placeholder 5"/>
          <p:cNvSpPr>
            <a:spLocks noGrp="1"/>
          </p:cNvSpPr>
          <p:nvPr>
            <p:ph type="sldNum" sz="quarter" idx="10"/>
          </p:nvPr>
        </p:nvSpPr>
        <p:spPr/>
        <p:txBody>
          <a:bodyPr/>
          <a:lstStyle>
            <a:lvl1pPr>
              <a:defRPr/>
            </a:lvl1pPr>
          </a:lstStyle>
          <a:p>
            <a:pPr>
              <a:defRPr/>
            </a:pPr>
            <a:r>
              <a:rPr lang="en-US" dirty="0" smtClean="0"/>
              <a:t>  </a:t>
            </a:r>
            <a:fld id="{BAADB3B0-2D09-4AA3-A340-09780B82849B}" type="slidenum">
              <a:rPr lang="en-US" smtClean="0"/>
              <a:pPr>
                <a:defRPr/>
              </a:pPr>
              <a:t>‹#›</a:t>
            </a:fld>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 (2 lines) and Two Col Content">
    <p:spTree>
      <p:nvGrpSpPr>
        <p:cNvPr id="1" name=""/>
        <p:cNvGrpSpPr/>
        <p:nvPr/>
      </p:nvGrpSpPr>
      <p:grpSpPr>
        <a:xfrm>
          <a:off x="0" y="0"/>
          <a:ext cx="0" cy="0"/>
          <a:chOff x="0" y="0"/>
          <a:chExt cx="0" cy="0"/>
        </a:xfrm>
      </p:grpSpPr>
      <p:pic>
        <p:nvPicPr>
          <p:cNvPr id="5"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8028000" cy="1188000"/>
          </a:xfrm>
        </p:spPr>
        <p:txBody>
          <a:bodyPr anchor="t" anchorCtr="0"/>
          <a:lstStyle/>
          <a:p>
            <a:r>
              <a:rPr lang="en-US" dirty="0" smtClean="0"/>
              <a:t>Click to edit Master title style</a:t>
            </a:r>
            <a:endParaRPr lang="en-US" dirty="0"/>
          </a:p>
        </p:txBody>
      </p:sp>
      <p:sp>
        <p:nvSpPr>
          <p:cNvPr id="3" name="Content Placeholder 2"/>
          <p:cNvSpPr>
            <a:spLocks noGrp="1"/>
          </p:cNvSpPr>
          <p:nvPr>
            <p:ph sz="half" idx="1"/>
          </p:nvPr>
        </p:nvSpPr>
        <p:spPr>
          <a:xfrm>
            <a:off x="558000" y="2628000"/>
            <a:ext cx="3924000" cy="3564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4" name="Content Placeholder 3"/>
          <p:cNvSpPr>
            <a:spLocks noGrp="1"/>
          </p:cNvSpPr>
          <p:nvPr>
            <p:ph sz="half" idx="2"/>
          </p:nvPr>
        </p:nvSpPr>
        <p:spPr>
          <a:xfrm>
            <a:off x="4662000" y="2628000"/>
            <a:ext cx="3924000" cy="3564000"/>
          </a:xfrm>
        </p:spPr>
        <p:txBody>
          <a:bodyPr/>
          <a:lstStyle>
            <a:lvl1pPr>
              <a:defRPr sz="1800" baseline="0"/>
            </a:lvl1pPr>
            <a:lvl2pPr>
              <a:defRPr sz="1800"/>
            </a:lvl2pPr>
            <a:lvl3pPr>
              <a:defRPr sz="1800"/>
            </a:lvl3pPr>
            <a:lvl4pPr>
              <a:defRPr sz="1600"/>
            </a:lvl4pPr>
            <a:lvl5pPr>
              <a:defRPr sz="1600"/>
            </a:lvl5pPr>
            <a:lvl6pPr>
              <a:defRPr sz="14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6" name="Slide Number Placeholder 5"/>
          <p:cNvSpPr>
            <a:spLocks noGrp="1"/>
          </p:cNvSpPr>
          <p:nvPr>
            <p:ph type="sldNum" sz="quarter" idx="10"/>
          </p:nvPr>
        </p:nvSpPr>
        <p:spPr/>
        <p:txBody>
          <a:bodyPr/>
          <a:lstStyle>
            <a:lvl1pPr>
              <a:defRPr/>
            </a:lvl1pPr>
          </a:lstStyle>
          <a:p>
            <a:pPr>
              <a:defRPr/>
            </a:pPr>
            <a:r>
              <a:rPr lang="en-US" dirty="0" smtClean="0"/>
              <a:t>  </a:t>
            </a:r>
            <a:fld id="{55FD54BE-53AE-43A8-A8D2-A8E4EFCA2A62}" type="slidenum">
              <a:rPr lang="en-US" smtClean="0"/>
              <a:pPr>
                <a:defRPr/>
              </a:pPr>
              <a:t>‹#›</a:t>
            </a:fld>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pic>
        <p:nvPicPr>
          <p:cNvPr id="4"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dirty="0" smtClean="0"/>
              <a:t>  </a:t>
            </a:r>
            <a:fld id="{3C92E8B8-980F-4FD9-89A2-235B13F5AFD1}" type="slidenum">
              <a:rPr lang="en-US" smtClean="0"/>
              <a:pPr>
                <a:defRPr/>
              </a:pPr>
              <a:t>‹#›</a:t>
            </a:fld>
            <a:endParaRPr lang="en-US" dirty="0"/>
          </a:p>
        </p:txBody>
      </p:sp>
      <p:sp>
        <p:nvSpPr>
          <p:cNvPr id="6"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2" name="Title 1"/>
          <p:cNvSpPr>
            <a:spLocks noGrp="1"/>
          </p:cNvSpPr>
          <p:nvPr>
            <p:ph type="title"/>
          </p:nvPr>
        </p:nvSpPr>
        <p:spPr>
          <a:xfrm>
            <a:off x="558000" y="1368000"/>
            <a:ext cx="3077896" cy="670396"/>
          </a:xfrm>
        </p:spPr>
        <p:txBody>
          <a:bodyPr anchor="t" anchorCtr="0"/>
          <a:lstStyle>
            <a:lvl1pPr algn="l">
              <a:defRPr sz="1800" b="0" i="0" spc="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779912" y="1368001"/>
            <a:ext cx="4799138" cy="4788000"/>
          </a:xfrm>
        </p:spPr>
        <p:txBody>
          <a:bodyPr/>
          <a:lstStyle>
            <a:lvl1pPr>
              <a:defRPr sz="1800" baseline="0"/>
            </a:lvl1pPr>
            <a:lvl2pPr>
              <a:defRPr sz="1800" baseline="0"/>
            </a:lvl2pPr>
            <a:lvl3pPr>
              <a:defRPr sz="1800" baseline="0"/>
            </a:lvl3pPr>
            <a:lvl4pPr>
              <a:defRPr sz="1600" baseline="0"/>
            </a:lvl4pPr>
            <a:lvl5pPr>
              <a:defRPr sz="1600" baseline="0"/>
            </a:lvl5pPr>
            <a:lvl6pPr>
              <a:defRPr sz="14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3"/>
            <a:r>
              <a:rPr lang="en-US" dirty="0" smtClean="0"/>
              <a:t>Third level</a:t>
            </a:r>
          </a:p>
          <a:p>
            <a:pPr lvl="4"/>
            <a:r>
              <a:rPr lang="en-US" dirty="0" smtClean="0"/>
              <a:t>Fourth level</a:t>
            </a:r>
          </a:p>
          <a:p>
            <a:pPr lvl="5"/>
            <a:r>
              <a:rPr lang="en-US" dirty="0" smtClean="0"/>
              <a:t>Fifth level</a:t>
            </a:r>
            <a:endParaRPr lang="en-US" dirty="0"/>
          </a:p>
        </p:txBody>
      </p:sp>
      <p:sp>
        <p:nvSpPr>
          <p:cNvPr id="4" name="Text Placeholder 3"/>
          <p:cNvSpPr>
            <a:spLocks noGrp="1"/>
          </p:cNvSpPr>
          <p:nvPr>
            <p:ph type="body" sz="half" idx="2"/>
          </p:nvPr>
        </p:nvSpPr>
        <p:spPr>
          <a:xfrm>
            <a:off x="558000" y="2132856"/>
            <a:ext cx="3077896" cy="4032448"/>
          </a:xfrm>
        </p:spPr>
        <p:txBody>
          <a:bodyPr/>
          <a:lstStyle>
            <a:lvl1pPr marL="0" indent="0">
              <a:buNone/>
              <a:defRPr sz="16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Slide Number Placeholder 5"/>
          <p:cNvSpPr>
            <a:spLocks noGrp="1"/>
          </p:cNvSpPr>
          <p:nvPr>
            <p:ph type="sldNum" sz="quarter" idx="10"/>
          </p:nvPr>
        </p:nvSpPr>
        <p:spPr/>
        <p:txBody>
          <a:bodyPr/>
          <a:lstStyle>
            <a:lvl1pPr>
              <a:defRPr/>
            </a:lvl1pPr>
          </a:lstStyle>
          <a:p>
            <a:pPr>
              <a:defRPr/>
            </a:pPr>
            <a:r>
              <a:rPr lang="en-US" dirty="0" smtClean="0"/>
              <a:t>  </a:t>
            </a:r>
            <a:fld id="{D02A3ABA-32EC-4D50-B075-F06DC786BAF9}" type="slidenum">
              <a:rPr lang="en-US" smtClean="0"/>
              <a:pPr>
                <a:defRPr/>
              </a:pPr>
              <a:t>‹#›</a:t>
            </a:fld>
            <a:endParaRPr lang="en-US" dirty="0"/>
          </a:p>
        </p:txBody>
      </p:sp>
      <p:sp>
        <p:nvSpPr>
          <p:cNvPr id="7"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userDrawn="1"/>
        </p:nvSpPr>
        <p:spPr>
          <a:xfrm>
            <a:off x="0" y="1773238"/>
            <a:ext cx="9144000" cy="50847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userDrawn="1"/>
        </p:nvSpPr>
        <p:spPr>
          <a:xfrm>
            <a:off x="0" y="1628775"/>
            <a:ext cx="9144000" cy="1444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6" name="Picture 9" descr="PHE_3268_SML_AW.png"/>
          <p:cNvPicPr>
            <a:picLocks noChangeAspect="1"/>
          </p:cNvPicPr>
          <p:nvPr userDrawn="1"/>
        </p:nvPicPr>
        <p:blipFill>
          <a:blip r:embed="rId2" cstate="print"/>
          <a:srcRect/>
          <a:stretch>
            <a:fillRect/>
          </a:stretch>
        </p:blipFill>
        <p:spPr bwMode="auto">
          <a:xfrm>
            <a:off x="539750" y="333375"/>
            <a:ext cx="1260475" cy="782638"/>
          </a:xfrm>
          <a:prstGeom prst="rect">
            <a:avLst/>
          </a:prstGeom>
          <a:noFill/>
          <a:ln w="9525">
            <a:noFill/>
            <a:miter lim="800000"/>
            <a:headEnd/>
            <a:tailEnd/>
          </a:ln>
        </p:spPr>
      </p:pic>
      <p:sp>
        <p:nvSpPr>
          <p:cNvPr id="3" name="Text Placeholder 2"/>
          <p:cNvSpPr>
            <a:spLocks noGrp="1"/>
          </p:cNvSpPr>
          <p:nvPr>
            <p:ph type="body" idx="1"/>
          </p:nvPr>
        </p:nvSpPr>
        <p:spPr>
          <a:xfrm>
            <a:off x="558000" y="1800000"/>
            <a:ext cx="8028000" cy="4377600"/>
          </a:xfrm>
        </p:spPr>
        <p:txBody>
          <a:bodyPr/>
          <a:lstStyle>
            <a:lvl1pPr marL="0" indent="0">
              <a:buNone/>
              <a:defRPr sz="3600" b="0" i="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Slide Number Placeholder 5"/>
          <p:cNvSpPr>
            <a:spLocks noGrp="1"/>
          </p:cNvSpPr>
          <p:nvPr>
            <p:ph type="sldNum" sz="quarter" idx="10"/>
          </p:nvPr>
        </p:nvSpPr>
        <p:spPr>
          <a:noFill/>
        </p:spPr>
        <p:txBody>
          <a:bodyPr/>
          <a:lstStyle>
            <a:lvl1pPr>
              <a:defRPr/>
            </a:lvl1pPr>
          </a:lstStyle>
          <a:p>
            <a:pPr>
              <a:defRPr/>
            </a:pPr>
            <a:r>
              <a:rPr lang="en-US" dirty="0" smtClean="0"/>
              <a:t>  </a:t>
            </a:r>
            <a:fld id="{34F5B560-165B-4748-8F10-4294154EB5E9}" type="slidenum">
              <a:rPr lang="en-US" smtClean="0"/>
              <a:pPr>
                <a:defRPr/>
              </a:pPr>
              <a:t>‹#›</a:t>
            </a:fld>
            <a:endParaRPr lang="en-US" dirty="0"/>
          </a:p>
        </p:txBody>
      </p:sp>
      <p:sp>
        <p:nvSpPr>
          <p:cNvPr id="8" name="Footer Placeholder 5"/>
          <p:cNvSpPr>
            <a:spLocks noGrp="1"/>
          </p:cNvSpPr>
          <p:nvPr>
            <p:ph type="ftr" sz="quarter" idx="11"/>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6308725"/>
          </a:xfrm>
        </p:spPr>
        <p:txBody>
          <a:bodyPr rtlCol="0">
            <a:normAutofit/>
          </a:bodyPr>
          <a:lstStyle/>
          <a:p>
            <a:pPr lvl="0"/>
            <a:endParaRPr lang="en-US" noProof="0" dirty="0"/>
          </a:p>
        </p:txBody>
      </p:sp>
      <p:sp>
        <p:nvSpPr>
          <p:cNvPr id="3" name="Slide Number Placeholder 5"/>
          <p:cNvSpPr>
            <a:spLocks noGrp="1"/>
          </p:cNvSpPr>
          <p:nvPr>
            <p:ph type="sldNum" sz="quarter" idx="14"/>
          </p:nvPr>
        </p:nvSpPr>
        <p:spPr/>
        <p:txBody>
          <a:bodyPr/>
          <a:lstStyle>
            <a:lvl1pPr>
              <a:defRPr/>
            </a:lvl1pPr>
          </a:lstStyle>
          <a:p>
            <a:pPr>
              <a:defRPr/>
            </a:pPr>
            <a:r>
              <a:rPr lang="en-US" dirty="0" smtClean="0"/>
              <a:t>  </a:t>
            </a:r>
            <a:fld id="{EB4B846C-37E1-4198-8614-DFE920AB1F04}" type="slidenum">
              <a:rPr lang="en-US" smtClean="0"/>
              <a:pPr>
                <a:defRPr/>
              </a:pPr>
              <a:t>‹#›</a:t>
            </a:fld>
            <a:endParaRPr lang="en-US" dirty="0"/>
          </a:p>
        </p:txBody>
      </p:sp>
      <p:sp>
        <p:nvSpPr>
          <p:cNvPr id="4" name="Footer Placeholder 5"/>
          <p:cNvSpPr>
            <a:spLocks noGrp="1"/>
          </p:cNvSpPr>
          <p:nvPr>
            <p:ph type="ftr" sz="quarter" idx="15"/>
          </p:nvPr>
        </p:nvSpPr>
        <p:spPr/>
        <p:txBody>
          <a:bodyPr/>
          <a:lstStyle>
            <a:lvl1pPr algn="l">
              <a:defRPr sz="1200" baseline="0">
                <a:solidFill>
                  <a:schemeClr val="bg1"/>
                </a:solidFill>
                <a:latin typeface="Arial" pitchFamily="34" charset="0"/>
              </a:defRPr>
            </a:lvl1pPr>
          </a:lstStyle>
          <a:p>
            <a:pPr>
              <a:defRPr/>
            </a:pPr>
            <a:r>
              <a:rPr lang="en-GB" smtClean="0"/>
              <a:t>Plans for UK contribution to PREPARE WP3</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7213" y="274638"/>
            <a:ext cx="8029575" cy="1143000"/>
          </a:xfrm>
          <a:prstGeom prst="rect">
            <a:avLst/>
          </a:prstGeom>
        </p:spPr>
        <p:txBody>
          <a:bodyPr vert="horz" lIns="0" tIns="0" rIns="0" bIns="0" rtlCol="0" anchor="ctr">
            <a:norm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557213" y="1600200"/>
            <a:ext cx="8029575"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3"/>
            <a:r>
              <a:rPr lang="en-US" dirty="0"/>
              <a:t>Third </a:t>
            </a:r>
            <a:r>
              <a:rPr lang="en-US" dirty="0" smtClean="0"/>
              <a:t>level</a:t>
            </a:r>
          </a:p>
          <a:p>
            <a:pPr lvl="4"/>
            <a:r>
              <a:rPr lang="en-US" dirty="0" smtClean="0"/>
              <a:t>Fourth </a:t>
            </a:r>
            <a:r>
              <a:rPr lang="en-US" dirty="0"/>
              <a:t>level</a:t>
            </a:r>
          </a:p>
          <a:p>
            <a:pPr lvl="5"/>
            <a:r>
              <a:rPr lang="en-US" dirty="0" smtClean="0"/>
              <a:t>Fifth </a:t>
            </a:r>
            <a:r>
              <a:rPr lang="en-US" dirty="0"/>
              <a:t>level</a:t>
            </a:r>
          </a:p>
        </p:txBody>
      </p:sp>
      <p:sp>
        <p:nvSpPr>
          <p:cNvPr id="7" name="Slide Number Placeholder 5"/>
          <p:cNvSpPr>
            <a:spLocks noGrp="1"/>
          </p:cNvSpPr>
          <p:nvPr>
            <p:ph type="sldNum" sz="quarter" idx="4"/>
          </p:nvPr>
        </p:nvSpPr>
        <p:spPr>
          <a:xfrm>
            <a:off x="0" y="6308725"/>
            <a:ext cx="9144000" cy="549275"/>
          </a:xfrm>
          <a:prstGeom prst="rect">
            <a:avLst/>
          </a:prstGeom>
          <a:solidFill>
            <a:schemeClr val="bg2"/>
          </a:solidFill>
        </p:spPr>
        <p:txBody>
          <a:bodyPr vert="horz" wrap="square" lIns="0" tIns="0" rIns="91440" bIns="0" numCol="1" anchor="ctr" anchorCtr="0" compatLnSpc="1">
            <a:prstTxWarp prst="textNoShape">
              <a:avLst/>
            </a:prstTxWarp>
          </a:bodyPr>
          <a:lstStyle>
            <a:lvl1pPr>
              <a:defRPr sz="1200">
                <a:solidFill>
                  <a:schemeClr val="bg1"/>
                </a:solidFill>
              </a:defRPr>
            </a:lvl1pPr>
          </a:lstStyle>
          <a:p>
            <a:pPr>
              <a:defRPr/>
            </a:pPr>
            <a:r>
              <a:rPr lang="en-US" dirty="0" smtClean="0"/>
              <a:t>  </a:t>
            </a:r>
            <a:fld id="{45F8D313-CCBE-49D6-A3BC-57B1848DFB52}" type="slidenum">
              <a:rPr lang="en-US" smtClean="0"/>
              <a:pPr>
                <a:defRPr/>
              </a:pPr>
              <a:t>‹#›</a:t>
            </a:fld>
            <a:r>
              <a:rPr lang="en-US" dirty="0" smtClean="0"/>
              <a:t> </a:t>
            </a:r>
            <a:endParaRPr lang="en-US" dirty="0"/>
          </a:p>
        </p:txBody>
      </p:sp>
      <p:sp>
        <p:nvSpPr>
          <p:cNvPr id="6" name="Footer Placeholder 5"/>
          <p:cNvSpPr>
            <a:spLocks noGrp="1"/>
          </p:cNvSpPr>
          <p:nvPr>
            <p:ph type="ftr" sz="quarter" idx="3"/>
          </p:nvPr>
        </p:nvSpPr>
        <p:spPr>
          <a:xfrm>
            <a:off x="900113" y="6308725"/>
            <a:ext cx="8064375" cy="549275"/>
          </a:xfrm>
          <a:prstGeom prst="rect">
            <a:avLst/>
          </a:prstGeom>
        </p:spPr>
        <p:txBody>
          <a:bodyPr vert="horz" lIns="0" tIns="0" rIns="0" bIns="0" rtlCol="0" anchor="ctr"/>
          <a:lstStyle>
            <a:lvl1pPr algn="l" fontAlgn="auto">
              <a:spcBef>
                <a:spcPts val="0"/>
              </a:spcBef>
              <a:spcAft>
                <a:spcPts val="0"/>
              </a:spcAft>
              <a:defRPr sz="1200" baseline="0">
                <a:solidFill>
                  <a:schemeClr val="bg1"/>
                </a:solidFill>
                <a:latin typeface="Arial" pitchFamily="34" charset="0"/>
                <a:ea typeface="+mn-ea"/>
                <a:cs typeface="+mn-cs"/>
              </a:defRPr>
            </a:lvl1pPr>
          </a:lstStyle>
          <a:p>
            <a:pPr>
              <a:defRPr/>
            </a:pPr>
            <a:r>
              <a:rPr lang="en-GB" smtClean="0"/>
              <a:t>Plans for UK contribution to PREPARE WP3</a:t>
            </a:r>
            <a:endParaRPr lang="en-US" dirty="0"/>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Lst>
  <p:hf hdr="0" dt="0"/>
  <p:txStyles>
    <p:titleStyle>
      <a:lvl1pPr algn="l" rtl="0" eaLnBrk="0" fontAlgn="base" hangingPunct="0">
        <a:spcBef>
          <a:spcPct val="0"/>
        </a:spcBef>
        <a:spcAft>
          <a:spcPct val="0"/>
        </a:spcAft>
        <a:defRPr sz="4000" kern="1200" spc="-150">
          <a:solidFill>
            <a:srgbClr val="00AE9E"/>
          </a:solidFill>
          <a:latin typeface="+mj-lt"/>
          <a:ea typeface="ヒラギノ角ゴ Pro W3" pitchFamily="84" charset="-128"/>
          <a:cs typeface="ヒラギノ角ゴ Pro W3" pitchFamily="84" charset="-128"/>
        </a:defRPr>
      </a:lvl1pPr>
      <a:lvl2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2pPr>
      <a:lvl3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3pPr>
      <a:lvl4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4pPr>
      <a:lvl5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5pPr>
      <a:lvl6pPr marL="4572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6pPr>
      <a:lvl7pPr marL="9144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7pPr>
      <a:lvl8pPr marL="13716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8pPr>
      <a:lvl9pPr marL="18288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9pPr>
    </p:titleStyle>
    <p:bodyStyle>
      <a:lvl1pPr marL="342900" indent="-342900" algn="l" rtl="0" eaLnBrk="0" fontAlgn="base" hangingPunct="0">
        <a:spcBef>
          <a:spcPts val="1200"/>
        </a:spcBef>
        <a:spcAft>
          <a:spcPct val="0"/>
        </a:spcAft>
        <a:buFont typeface="Arial" pitchFamily="84" charset="0"/>
        <a:defRPr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8000" y="2132856"/>
            <a:ext cx="7633648" cy="2880320"/>
          </a:xfrm>
        </p:spPr>
        <p:txBody>
          <a:bodyPr/>
          <a:lstStyle/>
          <a:p>
            <a:r>
              <a:rPr lang="en-GB" dirty="0" smtClean="0"/>
              <a:t>PREPARE Work Package 3 - Consumer Goods</a:t>
            </a:r>
            <a:br>
              <a:rPr lang="en-GB" dirty="0" smtClean="0"/>
            </a:br>
            <a:r>
              <a:rPr lang="en-GB" dirty="0" smtClean="0"/>
              <a:t>Plans for UK contribution to the project</a:t>
            </a:r>
            <a:r>
              <a:rPr lang="en-GB" dirty="0"/>
              <a:t/>
            </a:r>
            <a:br>
              <a:rPr lang="en-GB" dirty="0"/>
            </a:br>
            <a:r>
              <a:rPr lang="en-GB" dirty="0" smtClean="0"/>
              <a:t/>
            </a:r>
            <a:br>
              <a:rPr lang="en-GB" dirty="0" smtClean="0"/>
            </a:br>
            <a:endParaRPr lang="en-GB" dirty="0"/>
          </a:p>
        </p:txBody>
      </p:sp>
      <p:sp>
        <p:nvSpPr>
          <p:cNvPr id="3" name="Subtitle 2"/>
          <p:cNvSpPr>
            <a:spLocks noGrp="1"/>
          </p:cNvSpPr>
          <p:nvPr>
            <p:ph type="subTitle" idx="1"/>
          </p:nvPr>
        </p:nvSpPr>
        <p:spPr/>
        <p:txBody>
          <a:bodyPr/>
          <a:lstStyle/>
          <a:p>
            <a:r>
              <a:rPr lang="en-GB" dirty="0" smtClean="0"/>
              <a:t>Meeting at CIEMAT, Madrid, 23 May 2013</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bwMode="auto">
          <a:xfrm>
            <a:off x="557213" y="1368425"/>
            <a:ext cx="8029575" cy="647700"/>
          </a:xfrm>
        </p:spPr>
        <p:txBody>
          <a:bodyPr wrap="square" numCol="1" compatLnSpc="1">
            <a:prstTxWarp prst="textNoShape">
              <a:avLst/>
            </a:prstTxWarp>
            <a:normAutofit/>
          </a:bodyPr>
          <a:lstStyle/>
          <a:p>
            <a:pPr lvl="0">
              <a:spcBef>
                <a:spcPts val="600"/>
              </a:spcBef>
            </a:pPr>
            <a:r>
              <a:rPr lang="en-GB" sz="3200" dirty="0" smtClean="0"/>
              <a:t>Global approach</a:t>
            </a:r>
            <a:endParaRPr lang="en-GB" sz="3600" dirty="0" smtClean="0"/>
          </a:p>
        </p:txBody>
      </p:sp>
      <p:sp>
        <p:nvSpPr>
          <p:cNvPr id="13314" name="Content Placeholder 18"/>
          <p:cNvSpPr>
            <a:spLocks noGrp="1"/>
          </p:cNvSpPr>
          <p:nvPr>
            <p:ph idx="1"/>
          </p:nvPr>
        </p:nvSpPr>
        <p:spPr>
          <a:xfrm>
            <a:off x="557213" y="2087563"/>
            <a:ext cx="8029575" cy="4065587"/>
          </a:xfrm>
        </p:spPr>
        <p:txBody>
          <a:bodyPr/>
          <a:lstStyle/>
          <a:p>
            <a:pPr lvl="0"/>
            <a:r>
              <a:rPr lang="en-GB" dirty="0" smtClean="0">
                <a:solidFill>
                  <a:srgbClr val="00AE9E"/>
                </a:solidFill>
                <a:latin typeface="Arial" pitchFamily="84" charset="0"/>
              </a:rPr>
              <a:t>Engage key stakeholders to discuss general issues related to the way contaminated goods are dealt with in the UK</a:t>
            </a:r>
          </a:p>
          <a:p>
            <a:pPr lvl="0"/>
            <a:r>
              <a:rPr lang="en-GB" dirty="0" smtClean="0">
                <a:solidFill>
                  <a:srgbClr val="00AE9E"/>
                </a:solidFill>
                <a:latin typeface="Arial" pitchFamily="84" charset="0"/>
              </a:rPr>
              <a:t>Emphasis is on producing general guidance for regulators (regulation on consumer goods is lacking in the UK), but requirements of operators and issues of industry and consumers will be taken into account</a:t>
            </a:r>
            <a:endParaRPr lang="en-GB" dirty="0" smtClean="0">
              <a:solidFill>
                <a:srgbClr val="00AE9E"/>
              </a:solidFill>
              <a:latin typeface="Arial" pitchFamily="84" charset="0"/>
            </a:endParaRPr>
          </a:p>
          <a:p>
            <a:pPr lvl="0"/>
            <a:r>
              <a:rPr lang="en-GB" dirty="0" smtClean="0">
                <a:solidFill>
                  <a:srgbClr val="00AE9E"/>
                </a:solidFill>
                <a:latin typeface="Arial" pitchFamily="84" charset="0"/>
              </a:rPr>
              <a:t>Discussion will be aided by examples/exercises illustrating the different scale of </a:t>
            </a:r>
            <a:r>
              <a:rPr lang="en-GB" smtClean="0">
                <a:solidFill>
                  <a:srgbClr val="00AE9E"/>
                </a:solidFill>
                <a:latin typeface="Arial" pitchFamily="84" charset="0"/>
              </a:rPr>
              <a:t>the problem (a </a:t>
            </a:r>
            <a:r>
              <a:rPr lang="en-GB" dirty="0" smtClean="0">
                <a:solidFill>
                  <a:srgbClr val="00AE9E"/>
                </a:solidFill>
                <a:latin typeface="Arial" pitchFamily="84" charset="0"/>
              </a:rPr>
              <a:t>significant nuclear accident in Europe, detection of contaminated goods at a port) </a:t>
            </a:r>
          </a:p>
          <a:p>
            <a:pPr lvl="0"/>
            <a:endParaRPr lang="en-GB" dirty="0" smtClean="0">
              <a:latin typeface="Arial" pitchFamily="84" charset="0"/>
            </a:endParaRPr>
          </a:p>
        </p:txBody>
      </p:sp>
      <p:sp>
        <p:nvSpPr>
          <p:cNvPr id="13315" name="Slide Number Placeholder 3"/>
          <p:cNvSpPr>
            <a:spLocks noGrp="1"/>
          </p:cNvSpPr>
          <p:nvPr>
            <p:ph type="sldNum" sz="quarter" idx="10"/>
          </p:nvPr>
        </p:nvSpPr>
        <p:spPr bwMode="auto">
          <a:ln>
            <a:miter lim="800000"/>
            <a:headEnd/>
            <a:tailEnd/>
          </a:ln>
        </p:spPr>
        <p:txBody>
          <a:bodyPr/>
          <a:lstStyle/>
          <a:p>
            <a:pPr marL="539750"/>
            <a:fld id="{3AF59C50-BC1A-4A48-AB9B-217598CEB833}" type="slidenum">
              <a:rPr lang="en-US"/>
              <a:pPr marL="539750"/>
              <a:t>2</a:t>
            </a:fld>
            <a:endParaRPr lang="en-US"/>
          </a:p>
        </p:txBody>
      </p:sp>
      <p:sp>
        <p:nvSpPr>
          <p:cNvPr id="13316"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GB" dirty="0" smtClean="0">
                <a:latin typeface="Arial" pitchFamily="84" charset="0"/>
                <a:ea typeface="ヒラギノ角ゴ Pro W3" pitchFamily="84" charset="-128"/>
                <a:cs typeface="ヒラギノ角ゴ Pro W3" pitchFamily="84" charset="-128"/>
              </a:rPr>
              <a:t>Plans for UK contribution to PREPARE WP3</a:t>
            </a:r>
            <a:endParaRPr lang="en-US" dirty="0">
              <a:latin typeface="Arial" pitchFamily="84" charset="0"/>
              <a:ea typeface="ヒラギノ角ゴ Pro W3" pitchFamily="84" charset="-128"/>
              <a:cs typeface="ヒラギノ角ゴ Pro W3" pitchFamily="8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GB" sz="3200" dirty="0" smtClean="0"/>
              <a:t>Contaminated products</a:t>
            </a:r>
            <a:endParaRPr lang="en-GB" sz="3200" dirty="0"/>
          </a:p>
        </p:txBody>
      </p:sp>
      <p:sp>
        <p:nvSpPr>
          <p:cNvPr id="3" name="Content Placeholder 2"/>
          <p:cNvSpPr>
            <a:spLocks noGrp="1"/>
          </p:cNvSpPr>
          <p:nvPr>
            <p:ph idx="1"/>
          </p:nvPr>
        </p:nvSpPr>
        <p:spPr/>
        <p:txBody>
          <a:bodyPr/>
          <a:lstStyle/>
          <a:p>
            <a:r>
              <a:rPr lang="en-GB" sz="2000" dirty="0" smtClean="0">
                <a:solidFill>
                  <a:srgbClr val="00AE9E"/>
                </a:solidFill>
              </a:rPr>
              <a:t>Contaminated consumer </a:t>
            </a:r>
            <a:r>
              <a:rPr lang="en-GB" sz="2000" dirty="0" smtClean="0">
                <a:solidFill>
                  <a:srgbClr val="00AE9E"/>
                </a:solidFill>
              </a:rPr>
              <a:t>goods imported to and exported from the </a:t>
            </a:r>
            <a:r>
              <a:rPr lang="en-GB" sz="2000" dirty="0" smtClean="0">
                <a:solidFill>
                  <a:srgbClr val="00AE9E"/>
                </a:solidFill>
              </a:rPr>
              <a:t>UK</a:t>
            </a:r>
            <a:endParaRPr lang="en-GB" sz="2000" dirty="0" smtClean="0">
              <a:solidFill>
                <a:srgbClr val="00AE9E"/>
              </a:solidFill>
            </a:endParaRPr>
          </a:p>
          <a:p>
            <a:pPr marL="342000" indent="-342000">
              <a:spcBef>
                <a:spcPts val="600"/>
              </a:spcBef>
            </a:pPr>
            <a:r>
              <a:rPr lang="en-GB" sz="2000" dirty="0" smtClean="0"/>
              <a:t>	Goods </a:t>
            </a:r>
            <a:r>
              <a:rPr lang="en-GB" sz="2000" dirty="0" smtClean="0"/>
              <a:t>contaminated as a result of a nuclear/radiological </a:t>
            </a:r>
            <a:r>
              <a:rPr lang="en-GB" sz="2000" dirty="0" smtClean="0"/>
              <a:t>accident including food</a:t>
            </a:r>
          </a:p>
          <a:p>
            <a:pPr marL="342000" indent="-342000">
              <a:spcBef>
                <a:spcPts val="600"/>
              </a:spcBef>
            </a:pPr>
            <a:r>
              <a:rPr lang="en-GB" sz="2000" dirty="0"/>
              <a:t>	</a:t>
            </a:r>
            <a:r>
              <a:rPr lang="en-GB" sz="2000" dirty="0" smtClean="0"/>
              <a:t>Import </a:t>
            </a:r>
            <a:r>
              <a:rPr lang="en-GB" sz="2000" dirty="0"/>
              <a:t>of contaminated goods detected at ports and </a:t>
            </a:r>
            <a:r>
              <a:rPr lang="en-GB" sz="2000" dirty="0" smtClean="0"/>
              <a:t>airports not from nuclear/radiological accident</a:t>
            </a:r>
          </a:p>
          <a:p>
            <a:pPr marL="342000" indent="-342000">
              <a:spcBef>
                <a:spcPts val="600"/>
              </a:spcBef>
            </a:pPr>
            <a:r>
              <a:rPr lang="en-GB" sz="2000" dirty="0"/>
              <a:t>	</a:t>
            </a:r>
            <a:r>
              <a:rPr lang="en-GB" sz="2000" dirty="0" smtClean="0"/>
              <a:t>Export of </a:t>
            </a:r>
            <a:r>
              <a:rPr lang="en-GB" sz="2000" dirty="0"/>
              <a:t>contaminated goods detected at ports and airports </a:t>
            </a:r>
            <a:r>
              <a:rPr lang="en-GB" sz="2000" dirty="0" smtClean="0"/>
              <a:t>(scrap metal)</a:t>
            </a:r>
          </a:p>
          <a:p>
            <a:pPr marL="342000" indent="-342000">
              <a:spcBef>
                <a:spcPts val="600"/>
              </a:spcBef>
            </a:pPr>
            <a:endParaRPr lang="en-GB" sz="2000" dirty="0" smtClean="0"/>
          </a:p>
          <a:p>
            <a:pPr>
              <a:buFont typeface="Arial" pitchFamily="34" charset="0"/>
              <a:buChar char="•"/>
            </a:pPr>
            <a:endParaRPr lang="en-GB" sz="2000" dirty="0" smtClean="0"/>
          </a:p>
          <a:p>
            <a:endParaRPr lang="en-GB" dirty="0"/>
          </a:p>
        </p:txBody>
      </p:sp>
      <p:sp>
        <p:nvSpPr>
          <p:cNvPr id="4" name="Slide Number Placeholder 3"/>
          <p:cNvSpPr>
            <a:spLocks noGrp="1"/>
          </p:cNvSpPr>
          <p:nvPr>
            <p:ph type="sldNum" sz="quarter" idx="10"/>
          </p:nvPr>
        </p:nvSpPr>
        <p:spPr/>
        <p:txBody>
          <a:bodyPr/>
          <a:lstStyle/>
          <a:p>
            <a:pPr>
              <a:defRPr/>
            </a:pPr>
            <a:r>
              <a:rPr lang="en-US" smtClean="0"/>
              <a:t>  </a:t>
            </a:r>
            <a:fld id="{2565FA6D-D4C8-4C4C-AC4B-3269734D34D8}" type="slidenum">
              <a:rPr lang="en-US" smtClean="0"/>
              <a:pPr>
                <a:defRPr/>
              </a:pPr>
              <a:t>3</a:t>
            </a:fld>
            <a:endParaRPr lang="en-US" dirty="0"/>
          </a:p>
        </p:txBody>
      </p:sp>
      <p:sp>
        <p:nvSpPr>
          <p:cNvPr id="5" name="Footer Placeholder 4"/>
          <p:cNvSpPr>
            <a:spLocks noGrp="1"/>
          </p:cNvSpPr>
          <p:nvPr>
            <p:ph type="ftr" sz="quarter" idx="11"/>
          </p:nvPr>
        </p:nvSpPr>
        <p:spPr/>
        <p:txBody>
          <a:bodyPr/>
          <a:lstStyle/>
          <a:p>
            <a:pPr>
              <a:defRPr/>
            </a:pPr>
            <a:r>
              <a:rPr lang="en-GB" smtClean="0"/>
              <a:t>Plans for UK contribution to PREPARE WP3</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000" y="1368000"/>
            <a:ext cx="8028000" cy="476824"/>
          </a:xfrm>
        </p:spPr>
        <p:txBody>
          <a:bodyPr>
            <a:noAutofit/>
          </a:bodyPr>
          <a:lstStyle/>
          <a:p>
            <a:r>
              <a:rPr lang="en-GB" sz="3200" dirty="0" smtClean="0"/>
              <a:t>Stakeholders involved</a:t>
            </a:r>
            <a:endParaRPr lang="en-GB" sz="3200" dirty="0"/>
          </a:p>
        </p:txBody>
      </p:sp>
      <p:sp>
        <p:nvSpPr>
          <p:cNvPr id="3" name="Content Placeholder 2"/>
          <p:cNvSpPr>
            <a:spLocks noGrp="1"/>
          </p:cNvSpPr>
          <p:nvPr>
            <p:ph idx="1"/>
          </p:nvPr>
        </p:nvSpPr>
        <p:spPr/>
        <p:txBody>
          <a:bodyPr/>
          <a:lstStyle/>
          <a:p>
            <a:r>
              <a:rPr lang="en-GB" sz="2000" dirty="0" smtClean="0">
                <a:solidFill>
                  <a:srgbClr val="00AE9E"/>
                </a:solidFill>
              </a:rPr>
              <a:t>Regulatory authorities</a:t>
            </a:r>
          </a:p>
          <a:p>
            <a:pPr>
              <a:spcBef>
                <a:spcPts val="600"/>
              </a:spcBef>
            </a:pPr>
            <a:r>
              <a:rPr lang="en-GB" sz="2000" dirty="0" smtClean="0"/>
              <a:t>	</a:t>
            </a:r>
            <a:r>
              <a:rPr lang="en-GB" dirty="0" smtClean="0"/>
              <a:t>Office for Nuclear Regulations, Environment Agency, Health and Safety Executive, Civil Aviation Authority, UK Border Agency</a:t>
            </a:r>
            <a:endParaRPr lang="en-GB" sz="2000" dirty="0" smtClean="0"/>
          </a:p>
          <a:p>
            <a:r>
              <a:rPr lang="en-GB" sz="2000" dirty="0" smtClean="0">
                <a:solidFill>
                  <a:srgbClr val="00AE9E"/>
                </a:solidFill>
              </a:rPr>
              <a:t>Operatives</a:t>
            </a:r>
          </a:p>
          <a:p>
            <a:pPr>
              <a:spcBef>
                <a:spcPts val="600"/>
              </a:spcBef>
            </a:pPr>
            <a:r>
              <a:rPr lang="en-GB" sz="2000" dirty="0" smtClean="0">
                <a:solidFill>
                  <a:srgbClr val="00AE9E"/>
                </a:solidFill>
              </a:rPr>
              <a:t>	</a:t>
            </a:r>
            <a:r>
              <a:rPr lang="en-GB" dirty="0" smtClean="0"/>
              <a:t>Port Authorities, Radiation Protection Advisers</a:t>
            </a:r>
          </a:p>
          <a:p>
            <a:pPr>
              <a:spcBef>
                <a:spcPts val="600"/>
              </a:spcBef>
            </a:pPr>
            <a:r>
              <a:rPr lang="en-GB" sz="2000" dirty="0" smtClean="0">
                <a:solidFill>
                  <a:srgbClr val="00AE9E"/>
                </a:solidFill>
              </a:rPr>
              <a:t>Industry</a:t>
            </a:r>
          </a:p>
          <a:p>
            <a:pPr>
              <a:spcBef>
                <a:spcPts val="600"/>
              </a:spcBef>
            </a:pPr>
            <a:r>
              <a:rPr lang="en-GB" sz="2000" dirty="0" smtClean="0">
                <a:solidFill>
                  <a:srgbClr val="00AE9E"/>
                </a:solidFill>
              </a:rPr>
              <a:t>	</a:t>
            </a:r>
            <a:r>
              <a:rPr lang="en-GB" dirty="0" smtClean="0"/>
              <a:t>Consumer goods distribution, </a:t>
            </a:r>
            <a:r>
              <a:rPr lang="en-GB" dirty="0" err="1" smtClean="0"/>
              <a:t>scrapyards</a:t>
            </a:r>
            <a:r>
              <a:rPr lang="en-GB" dirty="0" smtClean="0"/>
              <a:t>, cargo industry (sea, air), airports</a:t>
            </a:r>
            <a:endParaRPr lang="en-GB" sz="2000" dirty="0" smtClean="0"/>
          </a:p>
          <a:p>
            <a:pPr>
              <a:spcBef>
                <a:spcPts val="600"/>
              </a:spcBef>
            </a:pPr>
            <a:r>
              <a:rPr lang="en-GB" sz="2000" dirty="0" smtClean="0">
                <a:solidFill>
                  <a:srgbClr val="00AE9E"/>
                </a:solidFill>
              </a:rPr>
              <a:t>Local Authorities, consumer groups</a:t>
            </a:r>
          </a:p>
          <a:p>
            <a:pPr>
              <a:spcBef>
                <a:spcPts val="600"/>
              </a:spcBef>
            </a:pPr>
            <a:r>
              <a:rPr lang="en-GB" sz="2000" dirty="0" smtClean="0">
                <a:solidFill>
                  <a:srgbClr val="00AE9E"/>
                </a:solidFill>
              </a:rPr>
              <a:t>List will be drawn up from involvement in other projects (SHIPSAN, UK air study) and contacts of project team and other staff at CRCE (Emergency response)</a:t>
            </a:r>
          </a:p>
          <a:p>
            <a:pPr>
              <a:spcBef>
                <a:spcPts val="600"/>
              </a:spcBef>
            </a:pPr>
            <a:endParaRPr lang="en-GB" sz="2400" dirty="0" smtClean="0">
              <a:solidFill>
                <a:srgbClr val="00AE9E"/>
              </a:solidFill>
            </a:endParaRPr>
          </a:p>
          <a:p>
            <a:pPr>
              <a:spcBef>
                <a:spcPts val="600"/>
              </a:spcBef>
            </a:pPr>
            <a:endParaRPr lang="en-GB" sz="2400" dirty="0" smtClean="0"/>
          </a:p>
          <a:p>
            <a:endParaRPr lang="en-GB" sz="2000" dirty="0" smtClean="0"/>
          </a:p>
          <a:p>
            <a:endParaRPr lang="en-GB" dirty="0"/>
          </a:p>
        </p:txBody>
      </p:sp>
      <p:sp>
        <p:nvSpPr>
          <p:cNvPr id="4" name="Slide Number Placeholder 3"/>
          <p:cNvSpPr>
            <a:spLocks noGrp="1"/>
          </p:cNvSpPr>
          <p:nvPr>
            <p:ph type="sldNum" sz="quarter" idx="10"/>
          </p:nvPr>
        </p:nvSpPr>
        <p:spPr/>
        <p:txBody>
          <a:bodyPr/>
          <a:lstStyle/>
          <a:p>
            <a:pPr>
              <a:defRPr/>
            </a:pPr>
            <a:r>
              <a:rPr lang="en-US" smtClean="0"/>
              <a:t>  </a:t>
            </a:r>
            <a:fld id="{2565FA6D-D4C8-4C4C-AC4B-3269734D34D8}" type="slidenum">
              <a:rPr lang="en-US" smtClean="0"/>
              <a:pPr>
                <a:defRPr/>
              </a:pPr>
              <a:t>4</a:t>
            </a:fld>
            <a:endParaRPr lang="en-US" dirty="0"/>
          </a:p>
        </p:txBody>
      </p:sp>
      <p:sp>
        <p:nvSpPr>
          <p:cNvPr id="5" name="Footer Placeholder 4"/>
          <p:cNvSpPr>
            <a:spLocks noGrp="1"/>
          </p:cNvSpPr>
          <p:nvPr>
            <p:ph type="ftr" sz="quarter" idx="11"/>
          </p:nvPr>
        </p:nvSpPr>
        <p:spPr/>
        <p:txBody>
          <a:bodyPr/>
          <a:lstStyle/>
          <a:p>
            <a:pPr>
              <a:defRPr/>
            </a:pPr>
            <a:r>
              <a:rPr lang="en-GB" smtClean="0"/>
              <a:t>Plans for UK contribution to PREPARE WP3</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Issues to be addressed</a:t>
            </a:r>
            <a:endParaRPr lang="en-GB" sz="3200" dirty="0"/>
          </a:p>
        </p:txBody>
      </p:sp>
      <p:sp>
        <p:nvSpPr>
          <p:cNvPr id="3" name="Content Placeholder 2"/>
          <p:cNvSpPr>
            <a:spLocks noGrp="1"/>
          </p:cNvSpPr>
          <p:nvPr>
            <p:ph idx="1"/>
          </p:nvPr>
        </p:nvSpPr>
        <p:spPr/>
        <p:txBody>
          <a:bodyPr/>
          <a:lstStyle/>
          <a:p>
            <a:r>
              <a:rPr lang="en-GB" sz="2000" dirty="0">
                <a:solidFill>
                  <a:srgbClr val="00AE9E"/>
                </a:solidFill>
              </a:rPr>
              <a:t>Regulatory </a:t>
            </a:r>
            <a:r>
              <a:rPr lang="en-GB" sz="2000" dirty="0" smtClean="0">
                <a:solidFill>
                  <a:srgbClr val="00AE9E"/>
                </a:solidFill>
              </a:rPr>
              <a:t>issues</a:t>
            </a:r>
            <a:endParaRPr lang="en-GB" sz="2000" dirty="0">
              <a:solidFill>
                <a:srgbClr val="00AE9E"/>
              </a:solidFill>
            </a:endParaRPr>
          </a:p>
          <a:p>
            <a:pPr>
              <a:spcBef>
                <a:spcPts val="600"/>
              </a:spcBef>
            </a:pPr>
            <a:r>
              <a:rPr lang="en-GB" sz="2000" dirty="0"/>
              <a:t>	</a:t>
            </a:r>
            <a:r>
              <a:rPr lang="en-GB" sz="2000" dirty="0" smtClean="0"/>
              <a:t>Need for guidance</a:t>
            </a:r>
          </a:p>
          <a:p>
            <a:pPr>
              <a:spcBef>
                <a:spcPts val="600"/>
              </a:spcBef>
            </a:pPr>
            <a:r>
              <a:rPr lang="en-GB" sz="2000" dirty="0"/>
              <a:t>	</a:t>
            </a:r>
            <a:r>
              <a:rPr lang="en-GB" sz="2000" dirty="0" smtClean="0"/>
              <a:t>Need for additional numerical values (reference levels, exemption/clearance levels, surface contamination levels)</a:t>
            </a:r>
            <a:endParaRPr lang="en-GB" sz="2000" dirty="0"/>
          </a:p>
          <a:p>
            <a:r>
              <a:rPr lang="en-GB" sz="2000" dirty="0" smtClean="0">
                <a:solidFill>
                  <a:srgbClr val="00AE9E"/>
                </a:solidFill>
              </a:rPr>
              <a:t>Roles and responsibilities</a:t>
            </a:r>
            <a:endParaRPr lang="en-GB" sz="2000" dirty="0">
              <a:solidFill>
                <a:srgbClr val="00AE9E"/>
              </a:solidFill>
            </a:endParaRPr>
          </a:p>
          <a:p>
            <a:pPr>
              <a:spcBef>
                <a:spcPts val="600"/>
              </a:spcBef>
            </a:pPr>
            <a:r>
              <a:rPr lang="en-GB" sz="2000" dirty="0"/>
              <a:t>	</a:t>
            </a:r>
            <a:r>
              <a:rPr lang="en-GB" sz="2000" dirty="0" smtClean="0"/>
              <a:t>Is regulatory framework clear?</a:t>
            </a:r>
          </a:p>
          <a:p>
            <a:pPr>
              <a:spcBef>
                <a:spcPts val="600"/>
              </a:spcBef>
            </a:pPr>
            <a:r>
              <a:rPr lang="en-GB" sz="2000" dirty="0"/>
              <a:t>	</a:t>
            </a:r>
            <a:r>
              <a:rPr lang="en-GB" sz="2000" dirty="0" smtClean="0"/>
              <a:t>Are roles and responsibilities well defined?</a:t>
            </a:r>
            <a:endParaRPr lang="en-GB" sz="2000" dirty="0"/>
          </a:p>
          <a:p>
            <a:r>
              <a:rPr lang="en-GB" dirty="0" smtClean="0">
                <a:solidFill>
                  <a:srgbClr val="00AE9E"/>
                </a:solidFill>
              </a:rPr>
              <a:t>Operational issues</a:t>
            </a:r>
            <a:endParaRPr lang="en-GB" dirty="0">
              <a:solidFill>
                <a:srgbClr val="00AE9E"/>
              </a:solidFill>
            </a:endParaRPr>
          </a:p>
          <a:p>
            <a:pPr>
              <a:spcBef>
                <a:spcPts val="600"/>
              </a:spcBef>
            </a:pPr>
            <a:r>
              <a:rPr lang="en-GB" dirty="0"/>
              <a:t>	</a:t>
            </a:r>
            <a:r>
              <a:rPr lang="en-GB" dirty="0" smtClean="0"/>
              <a:t>Monitoring capabilities</a:t>
            </a:r>
            <a:endParaRPr lang="en-GB" dirty="0"/>
          </a:p>
          <a:p>
            <a:pPr>
              <a:spcBef>
                <a:spcPts val="600"/>
              </a:spcBef>
            </a:pPr>
            <a:r>
              <a:rPr lang="en-GB" dirty="0"/>
              <a:t>	</a:t>
            </a:r>
            <a:r>
              <a:rPr lang="en-GB" dirty="0" smtClean="0"/>
              <a:t>What happens to contaminated goods</a:t>
            </a:r>
          </a:p>
          <a:p>
            <a:pPr>
              <a:spcBef>
                <a:spcPts val="600"/>
              </a:spcBef>
            </a:pPr>
            <a:r>
              <a:rPr lang="en-GB" dirty="0"/>
              <a:t>	</a:t>
            </a:r>
            <a:r>
              <a:rPr lang="en-GB" dirty="0" smtClean="0"/>
              <a:t>Decontamination</a:t>
            </a:r>
            <a:r>
              <a:rPr lang="en-GB" dirty="0" smtClean="0"/>
              <a:t>                 </a:t>
            </a:r>
            <a:endParaRPr lang="en-GB" dirty="0"/>
          </a:p>
        </p:txBody>
      </p:sp>
      <p:sp>
        <p:nvSpPr>
          <p:cNvPr id="4" name="Slide Number Placeholder 3"/>
          <p:cNvSpPr>
            <a:spLocks noGrp="1"/>
          </p:cNvSpPr>
          <p:nvPr>
            <p:ph type="sldNum" sz="quarter" idx="10"/>
          </p:nvPr>
        </p:nvSpPr>
        <p:spPr/>
        <p:txBody>
          <a:bodyPr/>
          <a:lstStyle/>
          <a:p>
            <a:pPr>
              <a:defRPr/>
            </a:pPr>
            <a:r>
              <a:rPr lang="en-US" smtClean="0"/>
              <a:t>  </a:t>
            </a:r>
            <a:fld id="{2565FA6D-D4C8-4C4C-AC4B-3269734D34D8}" type="slidenum">
              <a:rPr lang="en-US" smtClean="0"/>
              <a:pPr>
                <a:defRPr/>
              </a:pPr>
              <a:t>5</a:t>
            </a:fld>
            <a:endParaRPr lang="en-US" dirty="0"/>
          </a:p>
        </p:txBody>
      </p:sp>
      <p:sp>
        <p:nvSpPr>
          <p:cNvPr id="5" name="Footer Placeholder 4"/>
          <p:cNvSpPr>
            <a:spLocks noGrp="1"/>
          </p:cNvSpPr>
          <p:nvPr>
            <p:ph type="ftr" sz="quarter" idx="11"/>
          </p:nvPr>
        </p:nvSpPr>
        <p:spPr/>
        <p:txBody>
          <a:bodyPr/>
          <a:lstStyle/>
          <a:p>
            <a:pPr>
              <a:defRPr/>
            </a:pPr>
            <a:r>
              <a:rPr lang="en-GB" smtClean="0"/>
              <a:t>Plans for UK contribution to PREPARE WP3</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Panel meetings and budget</a:t>
            </a:r>
            <a:endParaRPr lang="en-GB" sz="3200" dirty="0"/>
          </a:p>
        </p:txBody>
      </p:sp>
      <p:sp>
        <p:nvSpPr>
          <p:cNvPr id="3" name="Content Placeholder 2"/>
          <p:cNvSpPr>
            <a:spLocks noGrp="1"/>
          </p:cNvSpPr>
          <p:nvPr>
            <p:ph idx="1"/>
          </p:nvPr>
        </p:nvSpPr>
        <p:spPr/>
        <p:txBody>
          <a:bodyPr/>
          <a:lstStyle/>
          <a:p>
            <a:r>
              <a:rPr lang="en-GB" sz="2000" dirty="0" smtClean="0">
                <a:solidFill>
                  <a:srgbClr val="00AE9E"/>
                </a:solidFill>
              </a:rPr>
              <a:t>Two panel meetings (one in 2013 and another in 2014)</a:t>
            </a:r>
          </a:p>
          <a:p>
            <a:r>
              <a:rPr lang="en-GB" sz="2000" dirty="0" smtClean="0">
                <a:solidFill>
                  <a:srgbClr val="00AE9E"/>
                </a:solidFill>
              </a:rPr>
              <a:t>Budget</a:t>
            </a:r>
          </a:p>
          <a:p>
            <a:pPr>
              <a:spcBef>
                <a:spcPts val="600"/>
              </a:spcBef>
            </a:pPr>
            <a:r>
              <a:rPr lang="en-GB" sz="2000" dirty="0" smtClean="0"/>
              <a:t>	Staff hours: 625 hours</a:t>
            </a:r>
          </a:p>
          <a:p>
            <a:pPr marL="684000" indent="-684000">
              <a:spcBef>
                <a:spcPts val="0"/>
              </a:spcBef>
            </a:pPr>
            <a:r>
              <a:rPr lang="en-GB" sz="2000" dirty="0" smtClean="0"/>
              <a:t>	</a:t>
            </a:r>
            <a:r>
              <a:rPr lang="en-GB" dirty="0" smtClean="0"/>
              <a:t>Tiberio Cabianca (WP leader): 269 hours;</a:t>
            </a:r>
          </a:p>
          <a:p>
            <a:pPr marL="684000" lvl="2" indent="-684000">
              <a:spcBef>
                <a:spcPts val="0"/>
              </a:spcBef>
              <a:buNone/>
            </a:pPr>
            <a:r>
              <a:rPr lang="en-GB" dirty="0" smtClean="0"/>
              <a:t>	Sheila Holmes (team member): 306 hours;</a:t>
            </a:r>
          </a:p>
          <a:p>
            <a:pPr marL="684000" lvl="2" indent="-684000">
              <a:spcBef>
                <a:spcPts val="0"/>
              </a:spcBef>
              <a:buNone/>
            </a:pPr>
            <a:r>
              <a:rPr lang="en-GB" dirty="0" smtClean="0"/>
              <a:t>	Anne Nisbet (panel meetings facilitator): 50 hours</a:t>
            </a:r>
            <a:endParaRPr lang="en-GB" sz="2000" dirty="0" smtClean="0"/>
          </a:p>
          <a:p>
            <a:pPr>
              <a:spcBef>
                <a:spcPts val="600"/>
              </a:spcBef>
            </a:pPr>
            <a:r>
              <a:rPr lang="en-GB" sz="2000" dirty="0" smtClean="0"/>
              <a:t>	Travel costs: €6277 (recovered at 75% cost)</a:t>
            </a:r>
          </a:p>
          <a:p>
            <a:pPr marL="684000" lvl="1" indent="-684000">
              <a:spcBef>
                <a:spcPts val="0"/>
              </a:spcBef>
            </a:pPr>
            <a:r>
              <a:rPr lang="en-GB" dirty="0" smtClean="0"/>
              <a:t>	3 annual trips to meetings for 1 person: €3000;</a:t>
            </a:r>
          </a:p>
          <a:p>
            <a:pPr marL="684000" lvl="1" indent="-684000">
              <a:spcBef>
                <a:spcPts val="0"/>
              </a:spcBef>
            </a:pPr>
            <a:r>
              <a:rPr lang="en-GB" dirty="0" smtClean="0"/>
              <a:t>	final workshop attendance for 2 people: €2000;</a:t>
            </a:r>
          </a:p>
          <a:p>
            <a:pPr marL="684000" lvl="1" indent="-684000">
              <a:spcBef>
                <a:spcPts val="0"/>
              </a:spcBef>
            </a:pPr>
            <a:r>
              <a:rPr lang="en-GB" dirty="0" smtClean="0"/>
              <a:t>	travel to 2 panels for 2 people: €1277.</a:t>
            </a:r>
          </a:p>
          <a:p>
            <a:endParaRPr lang="en-GB" sz="2000" dirty="0"/>
          </a:p>
        </p:txBody>
      </p:sp>
      <p:sp>
        <p:nvSpPr>
          <p:cNvPr id="4" name="Slide Number Placeholder 3"/>
          <p:cNvSpPr>
            <a:spLocks noGrp="1"/>
          </p:cNvSpPr>
          <p:nvPr>
            <p:ph type="sldNum" sz="quarter" idx="10"/>
          </p:nvPr>
        </p:nvSpPr>
        <p:spPr/>
        <p:txBody>
          <a:bodyPr/>
          <a:lstStyle/>
          <a:p>
            <a:pPr>
              <a:defRPr/>
            </a:pPr>
            <a:r>
              <a:rPr lang="en-US" smtClean="0"/>
              <a:t>  </a:t>
            </a:r>
            <a:fld id="{2565FA6D-D4C8-4C4C-AC4B-3269734D34D8}" type="slidenum">
              <a:rPr lang="en-US" smtClean="0"/>
              <a:pPr>
                <a:defRPr/>
              </a:pPr>
              <a:t>6</a:t>
            </a:fld>
            <a:endParaRPr lang="en-US" dirty="0"/>
          </a:p>
        </p:txBody>
      </p:sp>
      <p:sp>
        <p:nvSpPr>
          <p:cNvPr id="5" name="Footer Placeholder 4"/>
          <p:cNvSpPr>
            <a:spLocks noGrp="1"/>
          </p:cNvSpPr>
          <p:nvPr>
            <p:ph type="ftr" sz="quarter" idx="11"/>
          </p:nvPr>
        </p:nvSpPr>
        <p:spPr/>
        <p:txBody>
          <a:bodyPr/>
          <a:lstStyle/>
          <a:p>
            <a:pPr>
              <a:defRPr/>
            </a:pPr>
            <a:r>
              <a:rPr lang="en-GB" smtClean="0"/>
              <a:t>Plans for UK contribution to PREPARE WP3</a:t>
            </a:r>
            <a:endParaRPr lang="en-US"/>
          </a:p>
        </p:txBody>
      </p:sp>
    </p:spTree>
  </p:cSld>
  <p:clrMapOvr>
    <a:masterClrMapping/>
  </p:clrMapOvr>
</p:sld>
</file>

<file path=ppt/theme/theme1.xml><?xml version="1.0" encoding="utf-8"?>
<a:theme xmlns:a="http://schemas.openxmlformats.org/drawingml/2006/main" name="Office Theme">
  <a:themeElements>
    <a:clrScheme name="Public Health England">
      <a:dk1>
        <a:sysClr val="windowText" lastClr="000000"/>
      </a:dk1>
      <a:lt1>
        <a:sysClr val="window" lastClr="FFFFFF"/>
      </a:lt1>
      <a:dk2>
        <a:srgbClr val="009966"/>
      </a:dk2>
      <a:lt2>
        <a:srgbClr val="98002E"/>
      </a:lt2>
      <a:accent1>
        <a:srgbClr val="11175E"/>
      </a:accent1>
      <a:accent2>
        <a:srgbClr val="D8B5A3"/>
      </a:accent2>
      <a:accent3>
        <a:srgbClr val="F9A25E"/>
      </a:accent3>
      <a:accent4>
        <a:srgbClr val="EEB111"/>
      </a:accent4>
      <a:accent5>
        <a:srgbClr val="00B274"/>
      </a:accent5>
      <a:accent6>
        <a:srgbClr val="A7A9AC"/>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F9B7DA3EDF68E46B214450A9560BB7B" ma:contentTypeVersion="1" ma:contentTypeDescription="Create a new document." ma:contentTypeScope="" ma:versionID="83d1c2a1ddf9e07316c1b437bf002d6f">
  <xsd:schema xmlns:xsd="http://www.w3.org/2001/XMLSchema" xmlns:xs="http://www.w3.org/2001/XMLSchema" xmlns:p="http://schemas.microsoft.com/office/2006/metadata/properties" xmlns:ns1="http://schemas.microsoft.com/sharepoint/v3" targetNamespace="http://schemas.microsoft.com/office/2006/metadata/properties" ma:root="true" ma:fieldsID="fa06d6fac6d8f3ef9a355fe6c8a09ea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3CFA5-8F67-46CA-9AB2-C402C3AFFED9}">
  <ds:schemaRefs>
    <ds:schemaRef ds:uri="http://purl.org/dc/dcmitype/"/>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DDB5CD08-22AD-408D-80A1-8F6F69E14CEC}">
  <ds:schemaRefs>
    <ds:schemaRef ds:uri="http://schemas.microsoft.com/sharepoint/v3/contenttype/forms"/>
  </ds:schemaRefs>
</ds:datastoreItem>
</file>

<file path=customXml/itemProps3.xml><?xml version="1.0" encoding="utf-8"?>
<ds:datastoreItem xmlns:ds="http://schemas.openxmlformats.org/officeDocument/2006/customXml" ds:itemID="{413CE876-F6B8-426D-AD24-6158FEBEBE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1279</TotalTime>
  <Words>183</Words>
  <Application>Microsoft Office PowerPoint</Application>
  <PresentationFormat>On-screen Show (4:3)</PresentationFormat>
  <Paragraphs>55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PREPARE Work Package 3 - Consumer Goods Plans for UK contribution to the project  </vt:lpstr>
      <vt:lpstr>Global approach</vt:lpstr>
      <vt:lpstr>Contaminated products</vt:lpstr>
      <vt:lpstr>Stakeholders involved</vt:lpstr>
      <vt:lpstr>Issues to be addressed</vt:lpstr>
      <vt:lpstr>Panel meetings and budget</vt:lpstr>
    </vt:vector>
  </TitlesOfParts>
  <Company>Cabinet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Eirian Thomas</dc:creator>
  <cp:lastModifiedBy>Tibby</cp:lastModifiedBy>
  <cp:revision>130</cp:revision>
  <dcterms:created xsi:type="dcterms:W3CDTF">2012-10-10T09:02:29Z</dcterms:created>
  <dcterms:modified xsi:type="dcterms:W3CDTF">2013-05-20T22:04:40Z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0x0101007F9B7DA3EDF68E46B214450A9560BB7B</vt:lpwstr>
  </property>
</Properties>
</file>