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Lst>
  <p:notesMasterIdLst>
    <p:notesMasterId r:id="rId59"/>
  </p:notesMasterIdLst>
  <p:sldIdLst>
    <p:sldId id="280" r:id="rId3"/>
    <p:sldId id="259" r:id="rId4"/>
    <p:sldId id="260" r:id="rId5"/>
    <p:sldId id="331" r:id="rId6"/>
    <p:sldId id="332" r:id="rId7"/>
    <p:sldId id="266" r:id="rId8"/>
    <p:sldId id="281" r:id="rId9"/>
    <p:sldId id="282" r:id="rId10"/>
    <p:sldId id="283" r:id="rId11"/>
    <p:sldId id="284" r:id="rId12"/>
    <p:sldId id="285" r:id="rId13"/>
    <p:sldId id="286"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310" r:id="rId38"/>
    <p:sldId id="311" r:id="rId39"/>
    <p:sldId id="312" r:id="rId40"/>
    <p:sldId id="313" r:id="rId41"/>
    <p:sldId id="314" r:id="rId42"/>
    <p:sldId id="315" r:id="rId43"/>
    <p:sldId id="316" r:id="rId44"/>
    <p:sldId id="317" r:id="rId45"/>
    <p:sldId id="318" r:id="rId46"/>
    <p:sldId id="319" r:id="rId47"/>
    <p:sldId id="320" r:id="rId48"/>
    <p:sldId id="321" r:id="rId49"/>
    <p:sldId id="322" r:id="rId50"/>
    <p:sldId id="323" r:id="rId51"/>
    <p:sldId id="324" r:id="rId52"/>
    <p:sldId id="325" r:id="rId53"/>
    <p:sldId id="326" r:id="rId54"/>
    <p:sldId id="327" r:id="rId55"/>
    <p:sldId id="328" r:id="rId56"/>
    <p:sldId id="329" r:id="rId57"/>
    <p:sldId id="330" r:id="rId58"/>
  </p:sldIdLst>
  <p:sldSz cx="9906000" cy="6858000" type="A4"/>
  <p:notesSz cx="6858000" cy="9144000"/>
  <p:defaultTextStyle>
    <a:lvl1pPr>
      <a:defRPr sz="2400">
        <a:latin typeface="+mj-lt"/>
        <a:ea typeface="+mj-ea"/>
        <a:cs typeface="+mj-cs"/>
        <a:sym typeface="Helvetica"/>
      </a:defRPr>
    </a:lvl1pPr>
    <a:lvl2pPr>
      <a:defRPr sz="2400">
        <a:latin typeface="+mj-lt"/>
        <a:ea typeface="+mj-ea"/>
        <a:cs typeface="+mj-cs"/>
        <a:sym typeface="Helvetica"/>
      </a:defRPr>
    </a:lvl2pPr>
    <a:lvl3pPr>
      <a:defRPr sz="2400">
        <a:latin typeface="+mj-lt"/>
        <a:ea typeface="+mj-ea"/>
        <a:cs typeface="+mj-cs"/>
        <a:sym typeface="Helvetica"/>
      </a:defRPr>
    </a:lvl3pPr>
    <a:lvl4pPr>
      <a:defRPr sz="2400">
        <a:latin typeface="+mj-lt"/>
        <a:ea typeface="+mj-ea"/>
        <a:cs typeface="+mj-cs"/>
        <a:sym typeface="Helvetica"/>
      </a:defRPr>
    </a:lvl4pPr>
    <a:lvl5pPr>
      <a:defRPr sz="2400">
        <a:latin typeface="+mj-lt"/>
        <a:ea typeface="+mj-ea"/>
        <a:cs typeface="+mj-cs"/>
        <a:sym typeface="Helvetica"/>
      </a:defRPr>
    </a:lvl5pPr>
    <a:lvl6pPr>
      <a:defRPr sz="2400">
        <a:latin typeface="+mj-lt"/>
        <a:ea typeface="+mj-ea"/>
        <a:cs typeface="+mj-cs"/>
        <a:sym typeface="Helvetica"/>
      </a:defRPr>
    </a:lvl6pPr>
    <a:lvl7pPr>
      <a:defRPr sz="2400">
        <a:latin typeface="+mj-lt"/>
        <a:ea typeface="+mj-ea"/>
        <a:cs typeface="+mj-cs"/>
        <a:sym typeface="Helvetica"/>
      </a:defRPr>
    </a:lvl7pPr>
    <a:lvl8pPr>
      <a:defRPr sz="2400">
        <a:latin typeface="+mj-lt"/>
        <a:ea typeface="+mj-ea"/>
        <a:cs typeface="+mj-cs"/>
        <a:sym typeface="Helvetica"/>
      </a:defRPr>
    </a:lvl8pPr>
    <a:lvl9pPr>
      <a:defRPr sz="2400">
        <a:latin typeface="+mj-lt"/>
        <a:ea typeface="+mj-ea"/>
        <a:cs typeface="+mj-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4EA"/>
          </a:solidFill>
        </a:fill>
      </a:tcStyle>
    </a:wholeTbl>
    <a:band2H>
      <a:tcTxStyle/>
      <a:tcStyle>
        <a:tcBdr/>
        <a:fill>
          <a:solidFill>
            <a:srgbClr val="E6EBF5"/>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Row>
  </a:tblStyle>
  <a:tblStyle styleId="{C7B018BB-80A7-4F77-B60F-C8B233D01FF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4EA"/>
          </a:solidFill>
        </a:fill>
      </a:tcStyle>
    </a:wholeTbl>
    <a:band2H>
      <a:tcTxStyle/>
      <a:tcStyle>
        <a:tcBdr/>
        <a:fill>
          <a:solidFill>
            <a:srgbClr val="E6EBF5"/>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Row>
  </a:tblStyle>
  <a:tblStyle styleId="{EEE7283C-3CF3-47DC-8721-378D4A62B22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BDBDB"/>
          </a:solidFill>
        </a:fill>
      </a:tcStyle>
    </a:wholeTbl>
    <a:band2H>
      <a:tcTxStyle/>
      <a:tcStyle>
        <a:tcBdr/>
        <a:fill>
          <a:solidFill>
            <a:srgbClr val="EEEEEE"/>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F8F8F"/>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F8F8F"/>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F8F8F"/>
          </a:solidFill>
        </a:fill>
      </a:tcStyle>
    </a:firstRow>
  </a:tblStyle>
  <a:tblStyle styleId="{CF821DB8-F4EB-4A41-A1BA-3FCAFE7338EE}"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AEA"/>
          </a:solidFill>
        </a:fill>
      </a:tcStyle>
    </a:wholeTbl>
    <a:band2H>
      <a:tcTxStyle/>
      <a:tcStyle>
        <a:tcBdr/>
        <a:fill>
          <a:solidFill>
            <a:srgbClr val="E6EDF5"/>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8EC5"/>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8EC5"/>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8EC5"/>
          </a:solidFill>
        </a:fill>
      </a:tcStyle>
    </a:firstRow>
  </a:tblStyle>
  <a:tblStyle styleId="{33BA23B1-9221-436E-865A-0063620EA4FD}" styleName="">
    <a:tblBg/>
    <a:wholeTbl>
      <a:tcTxStyle b="on" i="on">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F6FC6"/>
          </a:solidFill>
        </a:fill>
      </a:tcStyle>
    </a:firstCol>
    <a:lastRow>
      <a:tcTxStyle b="on" i="on">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F6FC6"/>
          </a:solidFill>
        </a:fill>
      </a:tcStyle>
    </a:firstRow>
  </a:tblStyle>
  <a:tblStyle styleId="{2708684C-4D16-4618-839F-0558EEFCDFE6}"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1" d="100"/>
          <a:sy n="111" d="100"/>
        </p:scale>
        <p:origin x="-1304" y="-10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notesMaster" Target="notesMasters/notesMaster1.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9" name="Shape 4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50" name="Shape 5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969383609"/>
      </p:ext>
    </p:extLst>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0244" name="Slide Number Placeholder 3"/>
          <p:cNvSpPr>
            <a:spLocks noGrp="1"/>
          </p:cNvSpPr>
          <p:nvPr>
            <p:ph type="sldNum" sz="quarter" idx="5"/>
          </p:nvPr>
        </p:nvSpPr>
        <p:spPr bwMode="auto">
          <a:xfrm>
            <a:off x="3884839" y="8685611"/>
            <a:ext cx="2972027" cy="4564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defRPr/>
            </a:pPr>
            <a:fld id="{820083EE-3BCA-4BD0-8DF6-8530763649CC}" type="slidenum">
              <a:rPr lang="en-CA" altLang="en-US" smtClean="0">
                <a:latin typeface="Calibri" pitchFamily="34" charset="0"/>
              </a:rPr>
              <a:pPr fontAlgn="base">
                <a:spcBef>
                  <a:spcPct val="0"/>
                </a:spcBef>
                <a:spcAft>
                  <a:spcPct val="0"/>
                </a:spcAft>
                <a:defRPr/>
              </a:pPr>
              <a:t>1</a:t>
            </a:fld>
            <a:endParaRPr lang="en-CA" alt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Shape 86"/>
          <p:cNvSpPr>
            <a:spLocks noGrp="1" noRot="1" noChangeAspect="1"/>
          </p:cNvSpPr>
          <p:nvPr>
            <p:ph type="sldImg"/>
          </p:nvPr>
        </p:nvSpPr>
        <p:spPr>
          <a:prstGeom prst="rect">
            <a:avLst/>
          </a:prstGeom>
        </p:spPr>
        <p:txBody>
          <a:bodyPr/>
          <a:lstStyle/>
          <a:p>
            <a:pPr lvl="0"/>
            <a:endParaRPr/>
          </a:p>
        </p:txBody>
      </p:sp>
      <p:sp>
        <p:nvSpPr>
          <p:cNvPr id="87" name="Shape 87"/>
          <p:cNvSpPr>
            <a:spLocks noGrp="1"/>
          </p:cNvSpPr>
          <p:nvPr>
            <p:ph type="body" sz="quarter" idx="1"/>
          </p:nvPr>
        </p:nvSpPr>
        <p:spPr>
          <a:prstGeom prst="rect">
            <a:avLst/>
          </a:prstGeom>
        </p:spPr>
        <p:txBody>
          <a:bodyPr/>
          <a:lstStyle/>
          <a:p>
            <a:pPr marL="228600" lvl="0" indent="-228600">
              <a:buSzPct val="100000"/>
              <a:buFont typeface="Arial"/>
              <a:buChar char="•"/>
              <a:defRPr sz="1800"/>
            </a:pPr>
            <a:r>
              <a:rPr sz="2400">
                <a:latin typeface="Arial"/>
                <a:ea typeface="Arial"/>
                <a:cs typeface="Arial"/>
                <a:sym typeface="Arial"/>
              </a:rPr>
              <a:t>Before talking the detail, just I would like to introduce the situation now in Fukushima prefecture.</a:t>
            </a:r>
          </a:p>
          <a:p>
            <a:pPr marL="228600" lvl="0" indent="-228600">
              <a:buSzPct val="100000"/>
              <a:buFont typeface="Arial"/>
              <a:buChar char="•"/>
              <a:defRPr sz="1800"/>
            </a:pPr>
            <a:r>
              <a:rPr sz="2400">
                <a:latin typeface="Arial"/>
                <a:ea typeface="Arial"/>
                <a:cs typeface="Arial"/>
                <a:sym typeface="Arial"/>
              </a:rPr>
              <a:t>Since Government Nuclear Emergency Response Headquarters announced the rearrangement of the restricted areas within a 20km radius and deliberate evacuation areas on 26 December 2011, the first lifting of evacuation order was made on 1 April 2014  from the Miyakoji district of Tamura city.</a:t>
            </a:r>
          </a:p>
          <a:p>
            <a:pPr marL="228600" lvl="0" indent="-228600">
              <a:buSzPct val="100000"/>
              <a:buFont typeface="Arial"/>
              <a:buChar char="•"/>
              <a:defRPr sz="1800"/>
            </a:pPr>
            <a:r>
              <a:rPr sz="2400">
                <a:latin typeface="Arial"/>
                <a:ea typeface="Arial"/>
                <a:cs typeface="Arial"/>
                <a:sym typeface="Arial"/>
              </a:rPr>
              <a:t>But only 81 evacuees, about 23% of the residents have been returned on 23 May.</a:t>
            </a:r>
          </a:p>
          <a:p>
            <a:pPr marL="228600" lvl="0" indent="-228600">
              <a:buSzPct val="100000"/>
              <a:buFont typeface="Arial"/>
              <a:buChar char="•"/>
              <a:defRPr sz="1800"/>
            </a:pPr>
            <a:r>
              <a:rPr sz="2400">
                <a:latin typeface="Arial"/>
                <a:ea typeface="Arial"/>
                <a:cs typeface="Arial"/>
                <a:sym typeface="Arial"/>
              </a:rPr>
              <a:t>The residents of Kawauchi village are now allowed to stay overnights till the end of July for 3 months, then they will decide whether to return.</a:t>
            </a:r>
          </a:p>
          <a:p>
            <a:pPr marL="228600" lvl="0" indent="-228600">
              <a:buSzPct val="100000"/>
              <a:buFont typeface="Arial"/>
              <a:buChar char="•"/>
              <a:defRPr sz="1800"/>
            </a:pPr>
            <a:r>
              <a:rPr sz="2400">
                <a:latin typeface="Arial"/>
                <a:ea typeface="Arial"/>
                <a:cs typeface="Arial"/>
                <a:sym typeface="Arial"/>
              </a:rPr>
              <a:t>The third candidate, Naraha town is preparing the discussion of return home.</a:t>
            </a:r>
          </a:p>
          <a:p>
            <a:pPr lvl="0">
              <a:defRPr sz="1800"/>
            </a:pPr>
            <a:endParaRPr>
              <a:latin typeface="Arial"/>
              <a:ea typeface="Arial"/>
              <a:cs typeface="Arial"/>
              <a:sym typeface="Arial"/>
            </a:endParaRPr>
          </a:p>
          <a:p>
            <a:pPr lvl="0">
              <a:defRPr sz="1800"/>
            </a:pPr>
            <a:r>
              <a:rPr sz="2400">
                <a:latin typeface="Arial"/>
                <a:ea typeface="Arial"/>
                <a:cs typeface="Arial"/>
                <a:sym typeface="Arial"/>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prstGeom prst="rect">
            <a:avLst/>
          </a:prstGeom>
        </p:spPr>
        <p:txBody>
          <a:bodyPr/>
          <a:lstStyle/>
          <a:p>
            <a:pPr lvl="0"/>
            <a:endParaRPr/>
          </a:p>
        </p:txBody>
      </p:sp>
      <p:sp>
        <p:nvSpPr>
          <p:cNvPr id="125" name="Shape 125"/>
          <p:cNvSpPr>
            <a:spLocks noGrp="1"/>
          </p:cNvSpPr>
          <p:nvPr>
            <p:ph type="body" sz="quarter" idx="1"/>
          </p:nvPr>
        </p:nvSpPr>
        <p:spPr>
          <a:prstGeom prst="rect">
            <a:avLst/>
          </a:prstGeom>
        </p:spPr>
        <p:txBody>
          <a:bodyPr/>
          <a:lstStyle/>
          <a:p>
            <a:pPr marL="228600" lvl="0" indent="-228600" algn="just">
              <a:buSzPct val="100000"/>
              <a:buFont typeface="Arial"/>
              <a:buChar char="•"/>
              <a:defRPr sz="1800"/>
            </a:pPr>
            <a:r>
              <a:rPr sz="2400">
                <a:latin typeface="Arial"/>
                <a:ea typeface="Arial"/>
                <a:cs typeface="Arial"/>
                <a:sym typeface="Arial"/>
              </a:rPr>
              <a:t>This shows the radiological situation at the accident.</a:t>
            </a:r>
          </a:p>
          <a:p>
            <a:pPr marL="228600" lvl="0" indent="-228600" algn="just">
              <a:buSzPct val="100000"/>
              <a:buFont typeface="Arial"/>
              <a:buChar char="•"/>
              <a:defRPr sz="1800"/>
            </a:pPr>
            <a:r>
              <a:rPr sz="2400">
                <a:latin typeface="Arial"/>
                <a:ea typeface="Arial"/>
                <a:cs typeface="Arial"/>
                <a:sym typeface="Arial"/>
              </a:rPr>
              <a:t>In the area of the Fukushima Daiichi, the circulation of sea and land breezes is a predominant factor for dispersion of released radioactivity. </a:t>
            </a:r>
          </a:p>
          <a:p>
            <a:pPr marL="228600" lvl="0" indent="-228600" algn="just">
              <a:buSzPct val="100000"/>
              <a:buFont typeface="Arial"/>
              <a:buChar char="•"/>
              <a:defRPr sz="1800"/>
            </a:pPr>
            <a:r>
              <a:rPr sz="2400">
                <a:latin typeface="Arial"/>
                <a:ea typeface="Arial"/>
                <a:cs typeface="Arial"/>
                <a:sym typeface="Arial"/>
              </a:rPr>
              <a:t>At night, the wind blows toward the sea. </a:t>
            </a:r>
          </a:p>
          <a:p>
            <a:pPr marL="228600" lvl="0" indent="-228600" algn="just">
              <a:buSzPct val="100000"/>
              <a:buFont typeface="Arial"/>
              <a:buChar char="•"/>
              <a:defRPr sz="1800"/>
            </a:pPr>
            <a:r>
              <a:rPr sz="2400">
                <a:latin typeface="Arial"/>
                <a:ea typeface="Arial"/>
                <a:cs typeface="Arial"/>
                <a:sym typeface="Arial"/>
              </a:rPr>
              <a:t>In the early morning, it shifts to the south, and during the daytime wind direction changes clockwise.</a:t>
            </a:r>
          </a:p>
          <a:p>
            <a:pPr marL="228600" lvl="0" indent="-228600" algn="just">
              <a:buSzPct val="100000"/>
              <a:buFont typeface="Arial"/>
              <a:buChar char="•"/>
              <a:defRPr sz="1800"/>
            </a:pPr>
            <a:r>
              <a:rPr sz="2400">
                <a:latin typeface="Arial"/>
                <a:ea typeface="Arial"/>
                <a:cs typeface="Arial"/>
                <a:sym typeface="Arial"/>
              </a:rPr>
              <a:t>This first peak on 12 of March was observed at Minami-soma about 20km north of the plant. This might be resulted from the releases at Unit 1.</a:t>
            </a:r>
          </a:p>
          <a:p>
            <a:pPr marL="228600" lvl="0" indent="-228600" algn="just">
              <a:buSzPct val="100000"/>
              <a:buFont typeface="Arial"/>
              <a:buChar char="•"/>
              <a:defRPr sz="1800"/>
            </a:pPr>
            <a:r>
              <a:rPr sz="2400">
                <a:latin typeface="Arial"/>
                <a:ea typeface="Arial"/>
                <a:cs typeface="Arial"/>
                <a:sym typeface="Arial"/>
              </a:rPr>
              <a:t>The releases from Unit 3 during 13th were transported toward the sea.</a:t>
            </a:r>
          </a:p>
          <a:p>
            <a:pPr marL="228600" lvl="0" indent="-228600" algn="just">
              <a:buSzPct val="100000"/>
              <a:buFont typeface="Arial"/>
              <a:buChar char="•"/>
              <a:defRPr sz="1800"/>
            </a:pPr>
            <a:r>
              <a:rPr sz="2400">
                <a:latin typeface="Arial"/>
                <a:ea typeface="Arial"/>
                <a:cs typeface="Arial"/>
                <a:sym typeface="Arial"/>
              </a:rPr>
              <a:t>The major release from Unit 2 was first observed at Iwaki in the morning on 15th. After that, in the afternoon, the plume reached the cities of Shirakawa, Koriyama and Fukushima and the airborne radiation levels rose. </a:t>
            </a:r>
          </a:p>
          <a:p>
            <a:pPr marL="228600" lvl="0" indent="-228600" algn="just">
              <a:buSzPct val="100000"/>
              <a:buFont typeface="Arial"/>
              <a:buChar char="•"/>
              <a:defRPr sz="1800"/>
            </a:pPr>
            <a:r>
              <a:rPr sz="2400">
                <a:latin typeface="Arial"/>
                <a:ea typeface="Arial"/>
                <a:cs typeface="Arial"/>
                <a:sym typeface="Arial"/>
              </a:rPr>
              <a:t>In the evening, the entire prefecture of Fukushima experienced rain and snow, depositing the radioactivity on the ground during the plume passage. </a:t>
            </a:r>
          </a:p>
          <a:p>
            <a:pPr marL="228600" lvl="0" indent="-228600" algn="just">
              <a:buSzPct val="100000"/>
              <a:buFont typeface="Arial"/>
              <a:buChar char="•"/>
              <a:defRPr sz="1800"/>
            </a:pPr>
            <a:r>
              <a:rPr sz="2400">
                <a:latin typeface="Arial"/>
                <a:ea typeface="Arial"/>
                <a:cs typeface="Arial"/>
                <a:sym typeface="Arial"/>
              </a:rPr>
              <a:t>The areas to the northwest of the plant were thus highly contaminated.</a:t>
            </a:r>
          </a:p>
          <a:p>
            <a:pPr marL="228600" lvl="0" indent="-228600" algn="just">
              <a:buSzPct val="100000"/>
              <a:buFont typeface="Arial"/>
              <a:buChar char="•"/>
              <a:defRPr sz="1800"/>
            </a:pPr>
            <a:r>
              <a:rPr sz="2400">
                <a:latin typeface="Arial"/>
                <a:ea typeface="Arial"/>
                <a:cs typeface="Arial"/>
                <a:sym typeface="Arial"/>
              </a:rPr>
              <a:t>After this event, drinking water and food restrictions were taken first on March 21 and the consideration of temporary relocation outside the evacuation zone began.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xfrm>
            <a:off x="954088" y="687388"/>
            <a:ext cx="4951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CA">
              <a:latin typeface="Calibri" charset="0"/>
              <a:ea typeface="ＭＳ Ｐゴシック" charset="0"/>
              <a:cs typeface="ＭＳ Ｐゴシック" charset="0"/>
            </a:endParaRPr>
          </a:p>
        </p:txBody>
      </p:sp>
      <p:sp>
        <p:nvSpPr>
          <p:cNvPr id="55299" name="Slide Number Placeholder 3"/>
          <p:cNvSpPr txBox="1">
            <a:spLocks noGrp="1"/>
          </p:cNvSpPr>
          <p:nvPr/>
        </p:nvSpPr>
        <p:spPr bwMode="auto">
          <a:xfrm>
            <a:off x="3884840" y="8685612"/>
            <a:ext cx="2972027" cy="45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C9DC2EA2-F366-0446-AB3B-F53B19595695}" type="slidenum">
              <a:rPr lang="en-CA" sz="1300">
                <a:latin typeface="Calibri" charset="0"/>
              </a:rPr>
              <a:pPr algn="r" eaLnBrk="1" hangingPunct="1"/>
              <a:t>7</a:t>
            </a:fld>
            <a:endParaRPr lang="en-CA" sz="13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52500" y="685800"/>
            <a:ext cx="4953000" cy="342900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a:xfrm>
            <a:off x="3884839" y="8685611"/>
            <a:ext cx="2972027" cy="456406"/>
          </a:xfrm>
          <a:prstGeom prst="rect">
            <a:avLst/>
          </a:prstGeom>
        </p:spPr>
        <p:txBody>
          <a:bodyPr/>
          <a:lstStyle/>
          <a:p>
            <a:pPr>
              <a:defRPr/>
            </a:pPr>
            <a:fld id="{176C55EC-4F01-44C8-BF74-A79905A8F494}" type="slidenum">
              <a:rPr lang="en-CA" smtClean="0"/>
              <a:pPr>
                <a:defRPr/>
              </a:pPr>
              <a:t>13</a:t>
            </a:fld>
            <a:endParaRPr lang="en-CA"/>
          </a:p>
        </p:txBody>
      </p:sp>
    </p:spTree>
    <p:extLst>
      <p:ext uri="{BB962C8B-B14F-4D97-AF65-F5344CB8AC3E}">
        <p14:creationId xmlns:p14="http://schemas.microsoft.com/office/powerpoint/2010/main" val="3221842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xfrm>
            <a:off x="954088" y="687388"/>
            <a:ext cx="4951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CA" dirty="0">
              <a:latin typeface="Calibri" charset="0"/>
              <a:ea typeface="ＭＳ Ｐゴシック" charset="0"/>
              <a:cs typeface="ＭＳ Ｐゴシック" charset="0"/>
            </a:endParaRPr>
          </a:p>
        </p:txBody>
      </p:sp>
      <p:sp>
        <p:nvSpPr>
          <p:cNvPr id="55299" name="Slide Number Placeholder 3"/>
          <p:cNvSpPr txBox="1">
            <a:spLocks noGrp="1"/>
          </p:cNvSpPr>
          <p:nvPr/>
        </p:nvSpPr>
        <p:spPr bwMode="auto">
          <a:xfrm>
            <a:off x="3884840" y="8685612"/>
            <a:ext cx="2972027" cy="45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C9DC2EA2-F366-0446-AB3B-F53B19595695}" type="slidenum">
              <a:rPr lang="en-CA" sz="1300">
                <a:latin typeface="Calibri" charset="0"/>
              </a:rPr>
              <a:pPr algn="r" eaLnBrk="1" hangingPunct="1"/>
              <a:t>22</a:t>
            </a:fld>
            <a:endParaRPr lang="en-CA" sz="130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TextEdit="1"/>
          </p:cNvSpPr>
          <p:nvPr>
            <p:ph type="sldImg"/>
          </p:nvPr>
        </p:nvSpPr>
        <p:spPr>
          <a:xfrm>
            <a:off x="954088" y="687388"/>
            <a:ext cx="4951412" cy="3429000"/>
          </a:xfrm>
          <a:ln/>
        </p:spPr>
      </p:sp>
      <p:sp>
        <p:nvSpPr>
          <p:cNvPr id="21506"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ru-RU">
              <a:latin typeface="Arial"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52500" y="685800"/>
            <a:ext cx="4953000" cy="3429000"/>
          </a:xfrm>
        </p:spPr>
      </p:sp>
      <p:sp>
        <p:nvSpPr>
          <p:cNvPr id="3" name="Espace réservé des commentaires 2"/>
          <p:cNvSpPr>
            <a:spLocks noGrp="1"/>
          </p:cNvSpPr>
          <p:nvPr>
            <p:ph type="body" idx="1"/>
          </p:nvPr>
        </p:nvSpPr>
        <p:spPr/>
        <p:txBody>
          <a:bodyPr/>
          <a:lstStyle/>
          <a:p>
            <a:endParaRPr lang="fr-FR" dirty="0">
              <a:solidFill>
                <a:srgbClr val="FF0000"/>
              </a:solidFill>
            </a:endParaRPr>
          </a:p>
        </p:txBody>
      </p:sp>
      <p:sp>
        <p:nvSpPr>
          <p:cNvPr id="4" name="Espace réservé du numéro de diapositive 3"/>
          <p:cNvSpPr>
            <a:spLocks noGrp="1"/>
          </p:cNvSpPr>
          <p:nvPr>
            <p:ph type="sldNum" sz="quarter" idx="10"/>
          </p:nvPr>
        </p:nvSpPr>
        <p:spPr>
          <a:xfrm>
            <a:off x="3884839" y="8685611"/>
            <a:ext cx="2972027" cy="456406"/>
          </a:xfrm>
          <a:prstGeom prst="rect">
            <a:avLst/>
          </a:prstGeom>
        </p:spPr>
        <p:txBody>
          <a:bodyPr/>
          <a:lstStyle/>
          <a:p>
            <a:pPr>
              <a:defRPr/>
            </a:pPr>
            <a:fld id="{176C55EC-4F01-44C8-BF74-A79905A8F494}" type="slidenum">
              <a:rPr lang="en-CA" smtClean="0"/>
              <a:pPr>
                <a:defRPr/>
              </a:pPr>
              <a:t>25</a:t>
            </a:fld>
            <a:endParaRPr lang="en-CA"/>
          </a:p>
        </p:txBody>
      </p:sp>
    </p:spTree>
    <p:extLst>
      <p:ext uri="{BB962C8B-B14F-4D97-AF65-F5344CB8AC3E}">
        <p14:creationId xmlns:p14="http://schemas.microsoft.com/office/powerpoint/2010/main" val="270196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xfrm>
            <a:off x="954088" y="687388"/>
            <a:ext cx="4951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CA" dirty="0">
              <a:latin typeface="Calibri" charset="0"/>
              <a:ea typeface="ＭＳ Ｐゴシック" charset="0"/>
              <a:cs typeface="ＭＳ Ｐゴシック" charset="0"/>
            </a:endParaRPr>
          </a:p>
        </p:txBody>
      </p:sp>
      <p:sp>
        <p:nvSpPr>
          <p:cNvPr id="55299" name="Slide Number Placeholder 3"/>
          <p:cNvSpPr txBox="1">
            <a:spLocks noGrp="1"/>
          </p:cNvSpPr>
          <p:nvPr/>
        </p:nvSpPr>
        <p:spPr bwMode="auto">
          <a:xfrm>
            <a:off x="3884840" y="8685612"/>
            <a:ext cx="2972027" cy="45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C9DC2EA2-F366-0446-AB3B-F53B19595695}" type="slidenum">
              <a:rPr lang="en-CA" sz="1300">
                <a:latin typeface="Calibri" charset="0"/>
              </a:rPr>
              <a:pPr algn="r" eaLnBrk="1" hangingPunct="1"/>
              <a:t>28</a:t>
            </a:fld>
            <a:endParaRPr lang="en-CA" sz="13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xfrm>
            <a:off x="954088" y="687388"/>
            <a:ext cx="4951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CA" dirty="0">
              <a:latin typeface="Calibri" charset="0"/>
              <a:ea typeface="ＭＳ Ｐゴシック" charset="0"/>
              <a:cs typeface="ＭＳ Ｐゴシック" charset="0"/>
            </a:endParaRPr>
          </a:p>
        </p:txBody>
      </p:sp>
      <p:sp>
        <p:nvSpPr>
          <p:cNvPr id="55299" name="Slide Number Placeholder 3"/>
          <p:cNvSpPr txBox="1">
            <a:spLocks noGrp="1"/>
          </p:cNvSpPr>
          <p:nvPr/>
        </p:nvSpPr>
        <p:spPr bwMode="auto">
          <a:xfrm>
            <a:off x="3884840" y="8685612"/>
            <a:ext cx="2972027" cy="45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C9DC2EA2-F366-0446-AB3B-F53B19595695}" type="slidenum">
              <a:rPr lang="en-CA" sz="1300">
                <a:latin typeface="Calibri" charset="0"/>
              </a:rPr>
              <a:pPr algn="r" eaLnBrk="1" hangingPunct="1"/>
              <a:t>29</a:t>
            </a:fld>
            <a:endParaRPr lang="en-CA" sz="1300">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fr-FR">
              <a:latin typeface="Calibri" charset="0"/>
            </a:endParaRPr>
          </a:p>
        </p:txBody>
      </p:sp>
      <p:sp>
        <p:nvSpPr>
          <p:cNvPr id="31748" name="Slide Number Placeholder 3"/>
          <p:cNvSpPr>
            <a:spLocks noGrp="1"/>
          </p:cNvSpPr>
          <p:nvPr>
            <p:ph type="sldNum" sz="quarter" idx="5"/>
          </p:nvPr>
        </p:nvSpPr>
        <p:spPr bwMode="auto">
          <a:xfrm>
            <a:off x="3884839" y="8685611"/>
            <a:ext cx="2972027" cy="4564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D5B8D786-BBE6-7F49-BFB8-58AFCEAC5B6D}" type="slidenum">
              <a:rPr lang="en-CA" sz="1300"/>
              <a:pPr/>
              <a:t>33</a:t>
            </a:fld>
            <a:endParaRPr lang="en-CA" sz="13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fr-FR">
              <a:latin typeface="Calibri" charset="0"/>
            </a:endParaRPr>
          </a:p>
        </p:txBody>
      </p:sp>
      <p:sp>
        <p:nvSpPr>
          <p:cNvPr id="43012" name="Slide Number Placeholder 3"/>
          <p:cNvSpPr>
            <a:spLocks noGrp="1"/>
          </p:cNvSpPr>
          <p:nvPr>
            <p:ph type="sldNum" sz="quarter" idx="5"/>
          </p:nvPr>
        </p:nvSpPr>
        <p:spPr bwMode="auto">
          <a:xfrm>
            <a:off x="3884839" y="8685611"/>
            <a:ext cx="2972027" cy="4564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3C595BDA-7CC8-134D-AA22-A4C71783A8EB}" type="slidenum">
              <a:rPr lang="en-CA" sz="1300"/>
              <a:pPr/>
              <a:t>35</a:t>
            </a:fld>
            <a:endParaRPr lang="en-CA"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52500" y="685800"/>
            <a:ext cx="4953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a:xfrm>
            <a:off x="3884839" y="8685611"/>
            <a:ext cx="2972027" cy="456406"/>
          </a:xfrm>
          <a:prstGeom prst="rect">
            <a:avLst/>
          </a:prstGeom>
        </p:spPr>
        <p:txBody>
          <a:bodyPr/>
          <a:lstStyle/>
          <a:p>
            <a:pPr>
              <a:defRPr/>
            </a:pPr>
            <a:fld id="{176C55EC-4F01-44C8-BF74-A79905A8F494}" type="slidenum">
              <a:rPr lang="en-CA" smtClean="0"/>
              <a:pPr>
                <a:defRPr/>
              </a:pPr>
              <a:t>38</a:t>
            </a:fld>
            <a:endParaRPr lang="en-CA"/>
          </a:p>
        </p:txBody>
      </p:sp>
    </p:spTree>
    <p:extLst>
      <p:ext uri="{BB962C8B-B14F-4D97-AF65-F5344CB8AC3E}">
        <p14:creationId xmlns:p14="http://schemas.microsoft.com/office/powerpoint/2010/main" val="2270030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xfrm>
            <a:off x="954088" y="687388"/>
            <a:ext cx="4951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r>
              <a:rPr lang="en-CA" dirty="0" smtClean="0">
                <a:latin typeface="Calibri" charset="0"/>
                <a:ea typeface="ＭＳ Ｐゴシック" charset="0"/>
                <a:cs typeface="ＭＳ Ｐゴシック" charset="0"/>
              </a:rPr>
              <a:t>Add the role of experts</a:t>
            </a:r>
            <a:endParaRPr lang="en-CA" dirty="0">
              <a:latin typeface="Calibri" charset="0"/>
              <a:ea typeface="ＭＳ Ｐゴシック" charset="0"/>
              <a:cs typeface="ＭＳ Ｐゴシック" charset="0"/>
            </a:endParaRPr>
          </a:p>
        </p:txBody>
      </p:sp>
      <p:sp>
        <p:nvSpPr>
          <p:cNvPr id="55299" name="Slide Number Placeholder 3"/>
          <p:cNvSpPr txBox="1">
            <a:spLocks noGrp="1"/>
          </p:cNvSpPr>
          <p:nvPr/>
        </p:nvSpPr>
        <p:spPr bwMode="auto">
          <a:xfrm>
            <a:off x="3884840" y="8685612"/>
            <a:ext cx="2972027" cy="45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C9DC2EA2-F366-0446-AB3B-F53B19595695}" type="slidenum">
              <a:rPr lang="en-CA" sz="1300">
                <a:latin typeface="Calibri" charset="0"/>
              </a:rPr>
              <a:pPr algn="r" eaLnBrk="1" hangingPunct="1"/>
              <a:t>39</a:t>
            </a:fld>
            <a:endParaRPr lang="en-CA" sz="1300">
              <a:latin typeface="Calibri"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xfrm>
            <a:off x="954088" y="687388"/>
            <a:ext cx="4951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CA" dirty="0" smtClean="0">
              <a:latin typeface="Calibri" charset="0"/>
              <a:ea typeface="ＭＳ Ｐゴシック" charset="0"/>
              <a:cs typeface="ＭＳ Ｐゴシック" charset="0"/>
            </a:endParaRPr>
          </a:p>
        </p:txBody>
      </p:sp>
      <p:sp>
        <p:nvSpPr>
          <p:cNvPr id="55299" name="Slide Number Placeholder 3"/>
          <p:cNvSpPr txBox="1">
            <a:spLocks noGrp="1"/>
          </p:cNvSpPr>
          <p:nvPr/>
        </p:nvSpPr>
        <p:spPr bwMode="auto">
          <a:xfrm>
            <a:off x="3884840" y="8685612"/>
            <a:ext cx="2972027" cy="45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C9DC2EA2-F366-0446-AB3B-F53B19595695}" type="slidenum">
              <a:rPr lang="en-CA" sz="1300">
                <a:latin typeface="Calibri" charset="0"/>
              </a:rPr>
              <a:pPr algn="r" eaLnBrk="1" hangingPunct="1"/>
              <a:t>45</a:t>
            </a:fld>
            <a:endParaRPr lang="en-CA" sz="1300">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Espace réservé de l'image des diapositives 1"/>
          <p:cNvSpPr>
            <a:spLocks noGrp="1" noRot="1" noChangeAspect="1"/>
          </p:cNvSpPr>
          <p:nvPr>
            <p:ph type="sldImg"/>
          </p:nvPr>
        </p:nvSpPr>
        <p:spPr>
          <a:xfrm>
            <a:off x="954088" y="687388"/>
            <a:ext cx="4951412" cy="3429000"/>
          </a:xfrm>
          <a:ln/>
        </p:spPr>
      </p:sp>
      <p:sp>
        <p:nvSpPr>
          <p:cNvPr id="29698"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fr-CA">
              <a:latin typeface="Arial" charset="0"/>
              <a:ea typeface="ＭＳ Ｐゴシック" charset="0"/>
              <a:cs typeface="ＭＳ Ｐゴシック" charset="0"/>
            </a:endParaRPr>
          </a:p>
        </p:txBody>
      </p:sp>
      <p:sp>
        <p:nvSpPr>
          <p:cNvPr id="29699" name="Espace réservé de la date 3"/>
          <p:cNvSpPr txBox="1">
            <a:spLocks noGrp="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4400">
                <a:solidFill>
                  <a:schemeClr val="tx2"/>
                </a:solidFill>
                <a:latin typeface="Helvetica" charset="0"/>
                <a:ea typeface="ＭＳ Ｐゴシック" charset="0"/>
                <a:cs typeface="ＭＳ Ｐゴシック" charset="0"/>
              </a:defRPr>
            </a:lvl1pPr>
            <a:lvl2pPr marL="742950" indent="-285750" eaLnBrk="0" hangingPunct="0">
              <a:defRPr sz="4400">
                <a:solidFill>
                  <a:schemeClr val="tx2"/>
                </a:solidFill>
                <a:latin typeface="Helvetica" charset="0"/>
                <a:ea typeface="ＭＳ Ｐゴシック" charset="0"/>
              </a:defRPr>
            </a:lvl2pPr>
            <a:lvl3pPr marL="1143000" indent="-228600" eaLnBrk="0" hangingPunct="0">
              <a:defRPr sz="4400">
                <a:solidFill>
                  <a:schemeClr val="tx2"/>
                </a:solidFill>
                <a:latin typeface="Helvetica" charset="0"/>
                <a:ea typeface="ＭＳ Ｐゴシック" charset="0"/>
              </a:defRPr>
            </a:lvl3pPr>
            <a:lvl4pPr marL="1600200" indent="-228600" eaLnBrk="0" hangingPunct="0">
              <a:defRPr sz="4400">
                <a:solidFill>
                  <a:schemeClr val="tx2"/>
                </a:solidFill>
                <a:latin typeface="Helvetica" charset="0"/>
                <a:ea typeface="ＭＳ Ｐゴシック" charset="0"/>
              </a:defRPr>
            </a:lvl4pPr>
            <a:lvl5pPr marL="2057400" indent="-228600" eaLnBrk="0" hangingPunct="0">
              <a:defRPr sz="4400">
                <a:solidFill>
                  <a:schemeClr val="tx2"/>
                </a:solidFill>
                <a:latin typeface="Helvetica" charset="0"/>
                <a:ea typeface="ＭＳ Ｐゴシック" charset="0"/>
              </a:defRPr>
            </a:lvl5pPr>
            <a:lvl6pPr marL="2514600" indent="-228600" eaLnBrk="0" fontAlgn="base" hangingPunct="0">
              <a:spcBef>
                <a:spcPct val="0"/>
              </a:spcBef>
              <a:spcAft>
                <a:spcPct val="0"/>
              </a:spcAft>
              <a:defRPr sz="4400">
                <a:solidFill>
                  <a:schemeClr val="tx2"/>
                </a:solidFill>
                <a:latin typeface="Helvetica" charset="0"/>
                <a:ea typeface="ＭＳ Ｐゴシック" charset="0"/>
              </a:defRPr>
            </a:lvl6pPr>
            <a:lvl7pPr marL="2971800" indent="-228600" eaLnBrk="0" fontAlgn="base" hangingPunct="0">
              <a:spcBef>
                <a:spcPct val="0"/>
              </a:spcBef>
              <a:spcAft>
                <a:spcPct val="0"/>
              </a:spcAft>
              <a:defRPr sz="4400">
                <a:solidFill>
                  <a:schemeClr val="tx2"/>
                </a:solidFill>
                <a:latin typeface="Helvetica" charset="0"/>
                <a:ea typeface="ＭＳ Ｐゴシック" charset="0"/>
              </a:defRPr>
            </a:lvl7pPr>
            <a:lvl8pPr marL="3429000" indent="-228600" eaLnBrk="0" fontAlgn="base" hangingPunct="0">
              <a:spcBef>
                <a:spcPct val="0"/>
              </a:spcBef>
              <a:spcAft>
                <a:spcPct val="0"/>
              </a:spcAft>
              <a:defRPr sz="4400">
                <a:solidFill>
                  <a:schemeClr val="tx2"/>
                </a:solidFill>
                <a:latin typeface="Helvetica" charset="0"/>
                <a:ea typeface="ＭＳ Ｐゴシック" charset="0"/>
              </a:defRPr>
            </a:lvl8pPr>
            <a:lvl9pPr marL="3886200" indent="-228600" eaLnBrk="0" fontAlgn="base" hangingPunct="0">
              <a:spcBef>
                <a:spcPct val="0"/>
              </a:spcBef>
              <a:spcAft>
                <a:spcPct val="0"/>
              </a:spcAft>
              <a:defRPr sz="4400">
                <a:solidFill>
                  <a:schemeClr val="tx2"/>
                </a:solidFill>
                <a:latin typeface="Helvetica" charset="0"/>
                <a:ea typeface="ＭＳ Ｐゴシック" charset="0"/>
              </a:defRPr>
            </a:lvl9pPr>
          </a:lstStyle>
          <a:p>
            <a:pPr algn="r" eaLnBrk="1" hangingPunct="1"/>
            <a:fld id="{99D484C7-5038-E841-A3B8-978F2C84B7BA}" type="datetime1">
              <a:rPr lang="fr-FR" sz="1200">
                <a:solidFill>
                  <a:schemeClr val="tx1"/>
                </a:solidFill>
              </a:rPr>
              <a:pPr algn="r" eaLnBrk="1" hangingPunct="1"/>
              <a:t>12/04/16</a:t>
            </a:fld>
            <a:endParaRPr lang="fr-FR" sz="1200">
              <a:solidFill>
                <a:schemeClr val="tx1"/>
              </a:solidFill>
            </a:endParaRPr>
          </a:p>
        </p:txBody>
      </p:sp>
      <p:sp>
        <p:nvSpPr>
          <p:cNvPr id="29700" name="Espace réservé du numéro de diapositive 4"/>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lstStyle>
            <a:lvl1pPr eaLnBrk="0" hangingPunct="0">
              <a:defRPr sz="4400">
                <a:solidFill>
                  <a:schemeClr val="tx2"/>
                </a:solidFill>
                <a:latin typeface="Helvetica" charset="0"/>
                <a:ea typeface="ＭＳ Ｐゴシック" charset="0"/>
                <a:cs typeface="ＭＳ Ｐゴシック" charset="0"/>
              </a:defRPr>
            </a:lvl1pPr>
            <a:lvl2pPr marL="742950" indent="-285750" eaLnBrk="0" hangingPunct="0">
              <a:defRPr sz="4400">
                <a:solidFill>
                  <a:schemeClr val="tx2"/>
                </a:solidFill>
                <a:latin typeface="Helvetica" charset="0"/>
                <a:ea typeface="ＭＳ Ｐゴシック" charset="0"/>
              </a:defRPr>
            </a:lvl2pPr>
            <a:lvl3pPr marL="1143000" indent="-228600" eaLnBrk="0" hangingPunct="0">
              <a:defRPr sz="4400">
                <a:solidFill>
                  <a:schemeClr val="tx2"/>
                </a:solidFill>
                <a:latin typeface="Helvetica" charset="0"/>
                <a:ea typeface="ＭＳ Ｐゴシック" charset="0"/>
              </a:defRPr>
            </a:lvl3pPr>
            <a:lvl4pPr marL="1600200" indent="-228600" eaLnBrk="0" hangingPunct="0">
              <a:defRPr sz="4400">
                <a:solidFill>
                  <a:schemeClr val="tx2"/>
                </a:solidFill>
                <a:latin typeface="Helvetica" charset="0"/>
                <a:ea typeface="ＭＳ Ｐゴシック" charset="0"/>
              </a:defRPr>
            </a:lvl4pPr>
            <a:lvl5pPr marL="2057400" indent="-228600" eaLnBrk="0" hangingPunct="0">
              <a:defRPr sz="4400">
                <a:solidFill>
                  <a:schemeClr val="tx2"/>
                </a:solidFill>
                <a:latin typeface="Helvetica" charset="0"/>
                <a:ea typeface="ＭＳ Ｐゴシック" charset="0"/>
              </a:defRPr>
            </a:lvl5pPr>
            <a:lvl6pPr marL="2514600" indent="-228600" eaLnBrk="0" fontAlgn="base" hangingPunct="0">
              <a:spcBef>
                <a:spcPct val="0"/>
              </a:spcBef>
              <a:spcAft>
                <a:spcPct val="0"/>
              </a:spcAft>
              <a:defRPr sz="4400">
                <a:solidFill>
                  <a:schemeClr val="tx2"/>
                </a:solidFill>
                <a:latin typeface="Helvetica" charset="0"/>
                <a:ea typeface="ＭＳ Ｐゴシック" charset="0"/>
              </a:defRPr>
            </a:lvl6pPr>
            <a:lvl7pPr marL="2971800" indent="-228600" eaLnBrk="0" fontAlgn="base" hangingPunct="0">
              <a:spcBef>
                <a:spcPct val="0"/>
              </a:spcBef>
              <a:spcAft>
                <a:spcPct val="0"/>
              </a:spcAft>
              <a:defRPr sz="4400">
                <a:solidFill>
                  <a:schemeClr val="tx2"/>
                </a:solidFill>
                <a:latin typeface="Helvetica" charset="0"/>
                <a:ea typeface="ＭＳ Ｐゴシック" charset="0"/>
              </a:defRPr>
            </a:lvl7pPr>
            <a:lvl8pPr marL="3429000" indent="-228600" eaLnBrk="0" fontAlgn="base" hangingPunct="0">
              <a:spcBef>
                <a:spcPct val="0"/>
              </a:spcBef>
              <a:spcAft>
                <a:spcPct val="0"/>
              </a:spcAft>
              <a:defRPr sz="4400">
                <a:solidFill>
                  <a:schemeClr val="tx2"/>
                </a:solidFill>
                <a:latin typeface="Helvetica" charset="0"/>
                <a:ea typeface="ＭＳ Ｐゴシック" charset="0"/>
              </a:defRPr>
            </a:lvl8pPr>
            <a:lvl9pPr marL="3886200" indent="-228600" eaLnBrk="0" fontAlgn="base" hangingPunct="0">
              <a:spcBef>
                <a:spcPct val="0"/>
              </a:spcBef>
              <a:spcAft>
                <a:spcPct val="0"/>
              </a:spcAft>
              <a:defRPr sz="4400">
                <a:solidFill>
                  <a:schemeClr val="tx2"/>
                </a:solidFill>
                <a:latin typeface="Helvetica" charset="0"/>
                <a:ea typeface="ＭＳ Ｐゴシック" charset="0"/>
              </a:defRPr>
            </a:lvl9pPr>
          </a:lstStyle>
          <a:p>
            <a:pPr algn="r" eaLnBrk="1" hangingPunct="1"/>
            <a:fld id="{88C5D37D-0A38-FB4B-8979-B0CCE8F1BAFE}" type="slidenum">
              <a:rPr lang="fr-FR" sz="1200">
                <a:solidFill>
                  <a:schemeClr val="tx1"/>
                </a:solidFill>
              </a:rPr>
              <a:pPr algn="r" eaLnBrk="1" hangingPunct="1"/>
              <a:t>49</a:t>
            </a:fld>
            <a:endParaRPr lang="fr-FR" sz="1200">
              <a:solidFill>
                <a:schemeClr val="tx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Espace réservé de l'image des diapositives 1"/>
          <p:cNvSpPr>
            <a:spLocks noGrp="1" noRot="1" noChangeAspect="1"/>
          </p:cNvSpPr>
          <p:nvPr>
            <p:ph type="sldImg"/>
          </p:nvPr>
        </p:nvSpPr>
        <p:spPr>
          <a:xfrm>
            <a:off x="954088" y="687388"/>
            <a:ext cx="4951412" cy="3429000"/>
          </a:xfrm>
          <a:ln/>
        </p:spPr>
      </p:sp>
      <p:sp>
        <p:nvSpPr>
          <p:cNvPr id="33794"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fr-CA">
              <a:latin typeface="Arial" charset="0"/>
              <a:ea typeface="ＭＳ Ｐゴシック" charset="0"/>
              <a:cs typeface="ＭＳ Ｐゴシック" charset="0"/>
            </a:endParaRPr>
          </a:p>
        </p:txBody>
      </p:sp>
      <p:sp>
        <p:nvSpPr>
          <p:cNvPr id="33795" name="Espace réservé de la date 3"/>
          <p:cNvSpPr txBox="1">
            <a:spLocks noGrp="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4400">
                <a:solidFill>
                  <a:schemeClr val="tx2"/>
                </a:solidFill>
                <a:latin typeface="Helvetica" charset="0"/>
                <a:ea typeface="ＭＳ Ｐゴシック" charset="0"/>
                <a:cs typeface="ＭＳ Ｐゴシック" charset="0"/>
              </a:defRPr>
            </a:lvl1pPr>
            <a:lvl2pPr marL="742950" indent="-285750" eaLnBrk="0" hangingPunct="0">
              <a:defRPr sz="4400">
                <a:solidFill>
                  <a:schemeClr val="tx2"/>
                </a:solidFill>
                <a:latin typeface="Helvetica" charset="0"/>
                <a:ea typeface="ＭＳ Ｐゴシック" charset="0"/>
              </a:defRPr>
            </a:lvl2pPr>
            <a:lvl3pPr marL="1143000" indent="-228600" eaLnBrk="0" hangingPunct="0">
              <a:defRPr sz="4400">
                <a:solidFill>
                  <a:schemeClr val="tx2"/>
                </a:solidFill>
                <a:latin typeface="Helvetica" charset="0"/>
                <a:ea typeface="ＭＳ Ｐゴシック" charset="0"/>
              </a:defRPr>
            </a:lvl3pPr>
            <a:lvl4pPr marL="1600200" indent="-228600" eaLnBrk="0" hangingPunct="0">
              <a:defRPr sz="4400">
                <a:solidFill>
                  <a:schemeClr val="tx2"/>
                </a:solidFill>
                <a:latin typeface="Helvetica" charset="0"/>
                <a:ea typeface="ＭＳ Ｐゴシック" charset="0"/>
              </a:defRPr>
            </a:lvl4pPr>
            <a:lvl5pPr marL="2057400" indent="-228600" eaLnBrk="0" hangingPunct="0">
              <a:defRPr sz="4400">
                <a:solidFill>
                  <a:schemeClr val="tx2"/>
                </a:solidFill>
                <a:latin typeface="Helvetica" charset="0"/>
                <a:ea typeface="ＭＳ Ｐゴシック" charset="0"/>
              </a:defRPr>
            </a:lvl5pPr>
            <a:lvl6pPr marL="2514600" indent="-228600" eaLnBrk="0" fontAlgn="base" hangingPunct="0">
              <a:spcBef>
                <a:spcPct val="0"/>
              </a:spcBef>
              <a:spcAft>
                <a:spcPct val="0"/>
              </a:spcAft>
              <a:defRPr sz="4400">
                <a:solidFill>
                  <a:schemeClr val="tx2"/>
                </a:solidFill>
                <a:latin typeface="Helvetica" charset="0"/>
                <a:ea typeface="ＭＳ Ｐゴシック" charset="0"/>
              </a:defRPr>
            </a:lvl6pPr>
            <a:lvl7pPr marL="2971800" indent="-228600" eaLnBrk="0" fontAlgn="base" hangingPunct="0">
              <a:spcBef>
                <a:spcPct val="0"/>
              </a:spcBef>
              <a:spcAft>
                <a:spcPct val="0"/>
              </a:spcAft>
              <a:defRPr sz="4400">
                <a:solidFill>
                  <a:schemeClr val="tx2"/>
                </a:solidFill>
                <a:latin typeface="Helvetica" charset="0"/>
                <a:ea typeface="ＭＳ Ｐゴシック" charset="0"/>
              </a:defRPr>
            </a:lvl7pPr>
            <a:lvl8pPr marL="3429000" indent="-228600" eaLnBrk="0" fontAlgn="base" hangingPunct="0">
              <a:spcBef>
                <a:spcPct val="0"/>
              </a:spcBef>
              <a:spcAft>
                <a:spcPct val="0"/>
              </a:spcAft>
              <a:defRPr sz="4400">
                <a:solidFill>
                  <a:schemeClr val="tx2"/>
                </a:solidFill>
                <a:latin typeface="Helvetica" charset="0"/>
                <a:ea typeface="ＭＳ Ｐゴシック" charset="0"/>
              </a:defRPr>
            </a:lvl8pPr>
            <a:lvl9pPr marL="3886200" indent="-228600" eaLnBrk="0" fontAlgn="base" hangingPunct="0">
              <a:spcBef>
                <a:spcPct val="0"/>
              </a:spcBef>
              <a:spcAft>
                <a:spcPct val="0"/>
              </a:spcAft>
              <a:defRPr sz="4400">
                <a:solidFill>
                  <a:schemeClr val="tx2"/>
                </a:solidFill>
                <a:latin typeface="Helvetica" charset="0"/>
                <a:ea typeface="ＭＳ Ｐゴシック" charset="0"/>
              </a:defRPr>
            </a:lvl9pPr>
          </a:lstStyle>
          <a:p>
            <a:pPr algn="r" eaLnBrk="1" hangingPunct="1"/>
            <a:fld id="{00BC3B27-F02A-EF40-92CD-30AA3D6AD124}" type="datetime1">
              <a:rPr lang="fr-FR" sz="1200">
                <a:solidFill>
                  <a:schemeClr val="tx1"/>
                </a:solidFill>
              </a:rPr>
              <a:pPr algn="r" eaLnBrk="1" hangingPunct="1"/>
              <a:t>12/04/16</a:t>
            </a:fld>
            <a:endParaRPr lang="fr-FR" sz="1200">
              <a:solidFill>
                <a:schemeClr val="tx1"/>
              </a:solidFill>
            </a:endParaRPr>
          </a:p>
        </p:txBody>
      </p:sp>
      <p:sp>
        <p:nvSpPr>
          <p:cNvPr id="33796" name="Espace réservé du numéro de diapositive 4"/>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lstStyle>
            <a:lvl1pPr eaLnBrk="0" hangingPunct="0">
              <a:defRPr sz="4400">
                <a:solidFill>
                  <a:schemeClr val="tx2"/>
                </a:solidFill>
                <a:latin typeface="Helvetica" charset="0"/>
                <a:ea typeface="ＭＳ Ｐゴシック" charset="0"/>
                <a:cs typeface="ＭＳ Ｐゴシック" charset="0"/>
              </a:defRPr>
            </a:lvl1pPr>
            <a:lvl2pPr marL="742950" indent="-285750" eaLnBrk="0" hangingPunct="0">
              <a:defRPr sz="4400">
                <a:solidFill>
                  <a:schemeClr val="tx2"/>
                </a:solidFill>
                <a:latin typeface="Helvetica" charset="0"/>
                <a:ea typeface="ＭＳ Ｐゴシック" charset="0"/>
              </a:defRPr>
            </a:lvl2pPr>
            <a:lvl3pPr marL="1143000" indent="-228600" eaLnBrk="0" hangingPunct="0">
              <a:defRPr sz="4400">
                <a:solidFill>
                  <a:schemeClr val="tx2"/>
                </a:solidFill>
                <a:latin typeface="Helvetica" charset="0"/>
                <a:ea typeface="ＭＳ Ｐゴシック" charset="0"/>
              </a:defRPr>
            </a:lvl3pPr>
            <a:lvl4pPr marL="1600200" indent="-228600" eaLnBrk="0" hangingPunct="0">
              <a:defRPr sz="4400">
                <a:solidFill>
                  <a:schemeClr val="tx2"/>
                </a:solidFill>
                <a:latin typeface="Helvetica" charset="0"/>
                <a:ea typeface="ＭＳ Ｐゴシック" charset="0"/>
              </a:defRPr>
            </a:lvl4pPr>
            <a:lvl5pPr marL="2057400" indent="-228600" eaLnBrk="0" hangingPunct="0">
              <a:defRPr sz="4400">
                <a:solidFill>
                  <a:schemeClr val="tx2"/>
                </a:solidFill>
                <a:latin typeface="Helvetica" charset="0"/>
                <a:ea typeface="ＭＳ Ｐゴシック" charset="0"/>
              </a:defRPr>
            </a:lvl5pPr>
            <a:lvl6pPr marL="2514600" indent="-228600" eaLnBrk="0" fontAlgn="base" hangingPunct="0">
              <a:spcBef>
                <a:spcPct val="0"/>
              </a:spcBef>
              <a:spcAft>
                <a:spcPct val="0"/>
              </a:spcAft>
              <a:defRPr sz="4400">
                <a:solidFill>
                  <a:schemeClr val="tx2"/>
                </a:solidFill>
                <a:latin typeface="Helvetica" charset="0"/>
                <a:ea typeface="ＭＳ Ｐゴシック" charset="0"/>
              </a:defRPr>
            </a:lvl6pPr>
            <a:lvl7pPr marL="2971800" indent="-228600" eaLnBrk="0" fontAlgn="base" hangingPunct="0">
              <a:spcBef>
                <a:spcPct val="0"/>
              </a:spcBef>
              <a:spcAft>
                <a:spcPct val="0"/>
              </a:spcAft>
              <a:defRPr sz="4400">
                <a:solidFill>
                  <a:schemeClr val="tx2"/>
                </a:solidFill>
                <a:latin typeface="Helvetica" charset="0"/>
                <a:ea typeface="ＭＳ Ｐゴシック" charset="0"/>
              </a:defRPr>
            </a:lvl7pPr>
            <a:lvl8pPr marL="3429000" indent="-228600" eaLnBrk="0" fontAlgn="base" hangingPunct="0">
              <a:spcBef>
                <a:spcPct val="0"/>
              </a:spcBef>
              <a:spcAft>
                <a:spcPct val="0"/>
              </a:spcAft>
              <a:defRPr sz="4400">
                <a:solidFill>
                  <a:schemeClr val="tx2"/>
                </a:solidFill>
                <a:latin typeface="Helvetica" charset="0"/>
                <a:ea typeface="ＭＳ Ｐゴシック" charset="0"/>
              </a:defRPr>
            </a:lvl8pPr>
            <a:lvl9pPr marL="3886200" indent="-228600" eaLnBrk="0" fontAlgn="base" hangingPunct="0">
              <a:spcBef>
                <a:spcPct val="0"/>
              </a:spcBef>
              <a:spcAft>
                <a:spcPct val="0"/>
              </a:spcAft>
              <a:defRPr sz="4400">
                <a:solidFill>
                  <a:schemeClr val="tx2"/>
                </a:solidFill>
                <a:latin typeface="Helvetica" charset="0"/>
                <a:ea typeface="ＭＳ Ｐゴシック" charset="0"/>
              </a:defRPr>
            </a:lvl9pPr>
          </a:lstStyle>
          <a:p>
            <a:pPr algn="r" eaLnBrk="1" hangingPunct="1"/>
            <a:fld id="{94C519CE-2448-7349-AE67-7BD35610AE4A}" type="slidenum">
              <a:rPr lang="fr-FR" sz="1200">
                <a:solidFill>
                  <a:schemeClr val="tx1"/>
                </a:solidFill>
              </a:rPr>
              <a:pPr algn="r" eaLnBrk="1" hangingPunct="1"/>
              <a:t>50</a:t>
            </a:fld>
            <a:endParaRPr lang="fr-FR" sz="1200">
              <a:solidFill>
                <a:schemeClr val="tx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Espace réservé de l'image des diapositives 1"/>
          <p:cNvSpPr>
            <a:spLocks noGrp="1" noRot="1" noChangeAspect="1"/>
          </p:cNvSpPr>
          <p:nvPr>
            <p:ph type="sldImg"/>
          </p:nvPr>
        </p:nvSpPr>
        <p:spPr>
          <a:xfrm>
            <a:off x="954088" y="687388"/>
            <a:ext cx="4951412" cy="3429000"/>
          </a:xfrm>
          <a:ln/>
        </p:spPr>
      </p:sp>
      <p:sp>
        <p:nvSpPr>
          <p:cNvPr id="33794"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fr-CA">
              <a:latin typeface="Arial" charset="0"/>
              <a:ea typeface="ＭＳ Ｐゴシック" charset="0"/>
              <a:cs typeface="ＭＳ Ｐゴシック" charset="0"/>
            </a:endParaRPr>
          </a:p>
        </p:txBody>
      </p:sp>
      <p:sp>
        <p:nvSpPr>
          <p:cNvPr id="33795" name="Espace réservé de la date 3"/>
          <p:cNvSpPr txBox="1">
            <a:spLocks noGrp="1"/>
          </p:cNvSpPr>
          <p:nvPr/>
        </p:nvSpPr>
        <p:spPr bwMode="auto">
          <a:xfrm>
            <a:off x="388620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4400">
                <a:solidFill>
                  <a:schemeClr val="tx2"/>
                </a:solidFill>
                <a:latin typeface="Helvetica" charset="0"/>
                <a:ea typeface="ＭＳ Ｐゴシック" charset="0"/>
                <a:cs typeface="ＭＳ Ｐゴシック" charset="0"/>
              </a:defRPr>
            </a:lvl1pPr>
            <a:lvl2pPr marL="742950" indent="-285750" eaLnBrk="0" hangingPunct="0">
              <a:defRPr sz="4400">
                <a:solidFill>
                  <a:schemeClr val="tx2"/>
                </a:solidFill>
                <a:latin typeface="Helvetica" charset="0"/>
                <a:ea typeface="ＭＳ Ｐゴシック" charset="0"/>
              </a:defRPr>
            </a:lvl2pPr>
            <a:lvl3pPr marL="1143000" indent="-228600" eaLnBrk="0" hangingPunct="0">
              <a:defRPr sz="4400">
                <a:solidFill>
                  <a:schemeClr val="tx2"/>
                </a:solidFill>
                <a:latin typeface="Helvetica" charset="0"/>
                <a:ea typeface="ＭＳ Ｐゴシック" charset="0"/>
              </a:defRPr>
            </a:lvl3pPr>
            <a:lvl4pPr marL="1600200" indent="-228600" eaLnBrk="0" hangingPunct="0">
              <a:defRPr sz="4400">
                <a:solidFill>
                  <a:schemeClr val="tx2"/>
                </a:solidFill>
                <a:latin typeface="Helvetica" charset="0"/>
                <a:ea typeface="ＭＳ Ｐゴシック" charset="0"/>
              </a:defRPr>
            </a:lvl4pPr>
            <a:lvl5pPr marL="2057400" indent="-228600" eaLnBrk="0" hangingPunct="0">
              <a:defRPr sz="4400">
                <a:solidFill>
                  <a:schemeClr val="tx2"/>
                </a:solidFill>
                <a:latin typeface="Helvetica" charset="0"/>
                <a:ea typeface="ＭＳ Ｐゴシック" charset="0"/>
              </a:defRPr>
            </a:lvl5pPr>
            <a:lvl6pPr marL="2514600" indent="-228600" eaLnBrk="0" fontAlgn="base" hangingPunct="0">
              <a:spcBef>
                <a:spcPct val="0"/>
              </a:spcBef>
              <a:spcAft>
                <a:spcPct val="0"/>
              </a:spcAft>
              <a:defRPr sz="4400">
                <a:solidFill>
                  <a:schemeClr val="tx2"/>
                </a:solidFill>
                <a:latin typeface="Helvetica" charset="0"/>
                <a:ea typeface="ＭＳ Ｐゴシック" charset="0"/>
              </a:defRPr>
            </a:lvl6pPr>
            <a:lvl7pPr marL="2971800" indent="-228600" eaLnBrk="0" fontAlgn="base" hangingPunct="0">
              <a:spcBef>
                <a:spcPct val="0"/>
              </a:spcBef>
              <a:spcAft>
                <a:spcPct val="0"/>
              </a:spcAft>
              <a:defRPr sz="4400">
                <a:solidFill>
                  <a:schemeClr val="tx2"/>
                </a:solidFill>
                <a:latin typeface="Helvetica" charset="0"/>
                <a:ea typeface="ＭＳ Ｐゴシック" charset="0"/>
              </a:defRPr>
            </a:lvl7pPr>
            <a:lvl8pPr marL="3429000" indent="-228600" eaLnBrk="0" fontAlgn="base" hangingPunct="0">
              <a:spcBef>
                <a:spcPct val="0"/>
              </a:spcBef>
              <a:spcAft>
                <a:spcPct val="0"/>
              </a:spcAft>
              <a:defRPr sz="4400">
                <a:solidFill>
                  <a:schemeClr val="tx2"/>
                </a:solidFill>
                <a:latin typeface="Helvetica" charset="0"/>
                <a:ea typeface="ＭＳ Ｐゴシック" charset="0"/>
              </a:defRPr>
            </a:lvl8pPr>
            <a:lvl9pPr marL="3886200" indent="-228600" eaLnBrk="0" fontAlgn="base" hangingPunct="0">
              <a:spcBef>
                <a:spcPct val="0"/>
              </a:spcBef>
              <a:spcAft>
                <a:spcPct val="0"/>
              </a:spcAft>
              <a:defRPr sz="4400">
                <a:solidFill>
                  <a:schemeClr val="tx2"/>
                </a:solidFill>
                <a:latin typeface="Helvetica" charset="0"/>
                <a:ea typeface="ＭＳ Ｐゴシック" charset="0"/>
              </a:defRPr>
            </a:lvl9pPr>
          </a:lstStyle>
          <a:p>
            <a:pPr algn="r" eaLnBrk="1" hangingPunct="1"/>
            <a:fld id="{00BC3B27-F02A-EF40-92CD-30AA3D6AD124}" type="datetime1">
              <a:rPr lang="fr-FR" sz="1200">
                <a:solidFill>
                  <a:schemeClr val="tx1"/>
                </a:solidFill>
              </a:rPr>
              <a:pPr algn="r" eaLnBrk="1" hangingPunct="1"/>
              <a:t>12/04/16</a:t>
            </a:fld>
            <a:endParaRPr lang="fr-FR" sz="1200">
              <a:solidFill>
                <a:schemeClr val="tx1"/>
              </a:solidFill>
            </a:endParaRPr>
          </a:p>
        </p:txBody>
      </p:sp>
      <p:sp>
        <p:nvSpPr>
          <p:cNvPr id="33796" name="Espace réservé du numéro de diapositive 4"/>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lstStyle>
            <a:lvl1pPr eaLnBrk="0" hangingPunct="0">
              <a:defRPr sz="4400">
                <a:solidFill>
                  <a:schemeClr val="tx2"/>
                </a:solidFill>
                <a:latin typeface="Helvetica" charset="0"/>
                <a:ea typeface="ＭＳ Ｐゴシック" charset="0"/>
                <a:cs typeface="ＭＳ Ｐゴシック" charset="0"/>
              </a:defRPr>
            </a:lvl1pPr>
            <a:lvl2pPr marL="742950" indent="-285750" eaLnBrk="0" hangingPunct="0">
              <a:defRPr sz="4400">
                <a:solidFill>
                  <a:schemeClr val="tx2"/>
                </a:solidFill>
                <a:latin typeface="Helvetica" charset="0"/>
                <a:ea typeface="ＭＳ Ｐゴシック" charset="0"/>
              </a:defRPr>
            </a:lvl2pPr>
            <a:lvl3pPr marL="1143000" indent="-228600" eaLnBrk="0" hangingPunct="0">
              <a:defRPr sz="4400">
                <a:solidFill>
                  <a:schemeClr val="tx2"/>
                </a:solidFill>
                <a:latin typeface="Helvetica" charset="0"/>
                <a:ea typeface="ＭＳ Ｐゴシック" charset="0"/>
              </a:defRPr>
            </a:lvl3pPr>
            <a:lvl4pPr marL="1600200" indent="-228600" eaLnBrk="0" hangingPunct="0">
              <a:defRPr sz="4400">
                <a:solidFill>
                  <a:schemeClr val="tx2"/>
                </a:solidFill>
                <a:latin typeface="Helvetica" charset="0"/>
                <a:ea typeface="ＭＳ Ｐゴシック" charset="0"/>
              </a:defRPr>
            </a:lvl4pPr>
            <a:lvl5pPr marL="2057400" indent="-228600" eaLnBrk="0" hangingPunct="0">
              <a:defRPr sz="4400">
                <a:solidFill>
                  <a:schemeClr val="tx2"/>
                </a:solidFill>
                <a:latin typeface="Helvetica" charset="0"/>
                <a:ea typeface="ＭＳ Ｐゴシック" charset="0"/>
              </a:defRPr>
            </a:lvl5pPr>
            <a:lvl6pPr marL="2514600" indent="-228600" eaLnBrk="0" fontAlgn="base" hangingPunct="0">
              <a:spcBef>
                <a:spcPct val="0"/>
              </a:spcBef>
              <a:spcAft>
                <a:spcPct val="0"/>
              </a:spcAft>
              <a:defRPr sz="4400">
                <a:solidFill>
                  <a:schemeClr val="tx2"/>
                </a:solidFill>
                <a:latin typeface="Helvetica" charset="0"/>
                <a:ea typeface="ＭＳ Ｐゴシック" charset="0"/>
              </a:defRPr>
            </a:lvl6pPr>
            <a:lvl7pPr marL="2971800" indent="-228600" eaLnBrk="0" fontAlgn="base" hangingPunct="0">
              <a:spcBef>
                <a:spcPct val="0"/>
              </a:spcBef>
              <a:spcAft>
                <a:spcPct val="0"/>
              </a:spcAft>
              <a:defRPr sz="4400">
                <a:solidFill>
                  <a:schemeClr val="tx2"/>
                </a:solidFill>
                <a:latin typeface="Helvetica" charset="0"/>
                <a:ea typeface="ＭＳ Ｐゴシック" charset="0"/>
              </a:defRPr>
            </a:lvl7pPr>
            <a:lvl8pPr marL="3429000" indent="-228600" eaLnBrk="0" fontAlgn="base" hangingPunct="0">
              <a:spcBef>
                <a:spcPct val="0"/>
              </a:spcBef>
              <a:spcAft>
                <a:spcPct val="0"/>
              </a:spcAft>
              <a:defRPr sz="4400">
                <a:solidFill>
                  <a:schemeClr val="tx2"/>
                </a:solidFill>
                <a:latin typeface="Helvetica" charset="0"/>
                <a:ea typeface="ＭＳ Ｐゴシック" charset="0"/>
              </a:defRPr>
            </a:lvl8pPr>
            <a:lvl9pPr marL="3886200" indent="-228600" eaLnBrk="0" fontAlgn="base" hangingPunct="0">
              <a:spcBef>
                <a:spcPct val="0"/>
              </a:spcBef>
              <a:spcAft>
                <a:spcPct val="0"/>
              </a:spcAft>
              <a:defRPr sz="4400">
                <a:solidFill>
                  <a:schemeClr val="tx2"/>
                </a:solidFill>
                <a:latin typeface="Helvetica" charset="0"/>
                <a:ea typeface="ＭＳ Ｐゴシック" charset="0"/>
              </a:defRPr>
            </a:lvl9pPr>
          </a:lstStyle>
          <a:p>
            <a:pPr algn="r" eaLnBrk="1" hangingPunct="1"/>
            <a:fld id="{94C519CE-2448-7349-AE67-7BD35610AE4A}" type="slidenum">
              <a:rPr lang="fr-FR" sz="1200">
                <a:solidFill>
                  <a:schemeClr val="tx1"/>
                </a:solidFill>
              </a:rPr>
              <a:pPr algn="r" eaLnBrk="1" hangingPunct="1"/>
              <a:t>51</a:t>
            </a:fld>
            <a:endParaRPr lang="fr-FR" sz="1200">
              <a:solidFill>
                <a:schemeClr val="tx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fr-FR">
              <a:latin typeface="Calibri" charset="0"/>
            </a:endParaRPr>
          </a:p>
        </p:txBody>
      </p:sp>
      <p:sp>
        <p:nvSpPr>
          <p:cNvPr id="50180" name="Slide Number Placeholder 3"/>
          <p:cNvSpPr>
            <a:spLocks noGrp="1"/>
          </p:cNvSpPr>
          <p:nvPr>
            <p:ph type="sldNum" sz="quarter" idx="5"/>
          </p:nvPr>
        </p:nvSpPr>
        <p:spPr bwMode="auto">
          <a:xfrm>
            <a:off x="3884839" y="8685611"/>
            <a:ext cx="2972027" cy="4564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ＭＳ Ｐゴシック" charset="0"/>
              </a:defRPr>
            </a:lvl1pPr>
            <a:lvl2pPr marL="742950" indent="-285750">
              <a:defRPr sz="1200">
                <a:solidFill>
                  <a:schemeClr val="tx1"/>
                </a:solidFill>
                <a:latin typeface="Calibri" charset="0"/>
                <a:ea typeface="ＭＳ Ｐゴシック" charset="0"/>
              </a:defRPr>
            </a:lvl2pPr>
            <a:lvl3pPr marL="1143000" indent="-228600">
              <a:defRPr sz="1200">
                <a:solidFill>
                  <a:schemeClr val="tx1"/>
                </a:solidFill>
                <a:latin typeface="Calibri" charset="0"/>
                <a:ea typeface="ＭＳ Ｐゴシック" charset="0"/>
              </a:defRPr>
            </a:lvl3pPr>
            <a:lvl4pPr marL="1600200" indent="-228600">
              <a:defRPr sz="1200">
                <a:solidFill>
                  <a:schemeClr val="tx1"/>
                </a:solidFill>
                <a:latin typeface="Calibri" charset="0"/>
                <a:ea typeface="ＭＳ Ｐゴシック" charset="0"/>
              </a:defRPr>
            </a:lvl4pPr>
            <a:lvl5pPr marL="2057400" indent="-228600">
              <a:defRPr sz="1200">
                <a:solidFill>
                  <a:schemeClr val="tx1"/>
                </a:solidFill>
                <a:latin typeface="Calibri" charset="0"/>
                <a:ea typeface="ＭＳ Ｐゴシック" charset="0"/>
              </a:defRPr>
            </a:lvl5pPr>
            <a:lvl6pPr marL="2514600" indent="-2286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eaLnBrk="0" fontAlgn="base" hangingPunct="0">
              <a:spcBef>
                <a:spcPct val="30000"/>
              </a:spcBef>
              <a:spcAft>
                <a:spcPct val="0"/>
              </a:spcAft>
              <a:defRPr sz="1200">
                <a:solidFill>
                  <a:schemeClr val="tx1"/>
                </a:solidFill>
                <a:latin typeface="Calibri" charset="0"/>
                <a:ea typeface="ＭＳ Ｐゴシック" charset="0"/>
              </a:defRPr>
            </a:lvl9pPr>
          </a:lstStyle>
          <a:p>
            <a:fld id="{FBDCBE76-3148-AD47-A572-B2F4ABD5FB25}" type="slidenum">
              <a:rPr lang="en-CA" sz="1300"/>
              <a:pPr/>
              <a:t>54</a:t>
            </a:fld>
            <a:endParaRPr lang="en-CA" sz="13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2292" name="Slide Number Placeholder 3"/>
          <p:cNvSpPr>
            <a:spLocks noGrp="1"/>
          </p:cNvSpPr>
          <p:nvPr>
            <p:ph type="sldNum" sz="quarter" idx="5"/>
          </p:nvPr>
        </p:nvSpPr>
        <p:spPr bwMode="auto">
          <a:xfrm>
            <a:off x="3884839" y="8685611"/>
            <a:ext cx="2972027" cy="4564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defRPr/>
            </a:pPr>
            <a:fld id="{16C2DF54-2627-47E6-A83A-74B0D407356C}" type="slidenum">
              <a:rPr lang="en-CA" altLang="en-US" smtClean="0">
                <a:latin typeface="Calibri" pitchFamily="34" charset="0"/>
              </a:rPr>
              <a:pPr fontAlgn="base">
                <a:spcBef>
                  <a:spcPct val="0"/>
                </a:spcBef>
                <a:spcAft>
                  <a:spcPct val="0"/>
                </a:spcAft>
                <a:defRPr/>
              </a:pPr>
              <a:t>56</a:t>
            </a:fld>
            <a:endParaRPr lang="en-CA" alt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 Id="rId3"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1.xml"/><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1" name="image3.png" descr="ICRP Logo.gif"/>
          <p:cNvPicPr/>
          <p:nvPr/>
        </p:nvPicPr>
        <p:blipFill>
          <a:blip r:embed="rId3">
            <a:extLst/>
          </a:blip>
          <a:stretch>
            <a:fillRect/>
          </a:stretch>
        </p:blipFill>
        <p:spPr>
          <a:xfrm>
            <a:off x="73025" y="73025"/>
            <a:ext cx="4638675" cy="2736850"/>
          </a:xfrm>
          <a:prstGeom prst="rect">
            <a:avLst/>
          </a:prstGeom>
          <a:ln w="12700">
            <a:miter lim="400000"/>
          </a:ln>
        </p:spPr>
      </p:pic>
      <p:sp>
        <p:nvSpPr>
          <p:cNvPr id="12" name="Shape 12"/>
          <p:cNvSpPr/>
          <p:nvPr/>
        </p:nvSpPr>
        <p:spPr>
          <a:xfrm>
            <a:off x="-3" y="3200397"/>
            <a:ext cx="9080505" cy="1593"/>
          </a:xfrm>
          <a:prstGeom prst="line">
            <a:avLst/>
          </a:prstGeom>
          <a:ln w="25400" cap="rnd">
            <a:solidFill>
              <a:srgbClr val="065093"/>
            </a:solidFill>
            <a:round/>
          </a:ln>
        </p:spPr>
        <p:txBody>
          <a:bodyPr lIns="0" tIns="0" rIns="0" bIns="0"/>
          <a:lstStyle/>
          <a:p>
            <a:pPr lvl="0" defTabSz="457200">
              <a:defRPr sz="1200"/>
            </a:pPr>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5000">
                <a:solidFill>
                  <a:srgbClr val="04617B"/>
                </a:solidFill>
              </a:rPr>
              <a:t>タイトルテキスト</a:t>
            </a:r>
          </a:p>
        </p:txBody>
      </p:sp>
      <p:sp>
        <p:nvSpPr>
          <p:cNvPr id="8" name="Shape 8"/>
          <p:cNvSpPr>
            <a:spLocks noGrp="1"/>
          </p:cNvSpPr>
          <p:nvPr>
            <p:ph type="body" idx="1"/>
          </p:nvPr>
        </p:nvSpPr>
        <p:spPr>
          <a:prstGeom prst="rect">
            <a:avLst/>
          </a:prstGeom>
        </p:spPr>
        <p:txBody>
          <a:bodyPr/>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9" name="Shape 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7" name="Shape 17"/>
          <p:cNvSpPr>
            <a:spLocks noGrp="1"/>
          </p:cNvSpPr>
          <p:nvPr>
            <p:ph type="title"/>
          </p:nvPr>
        </p:nvSpPr>
        <p:spPr>
          <a:prstGeom prst="rect">
            <a:avLst/>
          </a:prstGeom>
        </p:spPr>
        <p:txBody>
          <a:bodyPr/>
          <a:lstStyle/>
          <a:p>
            <a:pPr lvl="0">
              <a:defRPr sz="1800">
                <a:solidFill>
                  <a:srgbClr val="000000"/>
                </a:solidFill>
              </a:defRPr>
            </a:pPr>
            <a:r>
              <a:rPr sz="5000">
                <a:solidFill>
                  <a:srgbClr val="04617B"/>
                </a:solidFill>
              </a:rPr>
              <a:t>タイトルテキスト</a:t>
            </a:r>
          </a:p>
        </p:txBody>
      </p:sp>
      <p:sp>
        <p:nvSpPr>
          <p:cNvPr id="18" name="Shape 18"/>
          <p:cNvSpPr>
            <a:spLocks noGrp="1"/>
          </p:cNvSpPr>
          <p:nvPr>
            <p:ph type="body" idx="1"/>
          </p:nvPr>
        </p:nvSpPr>
        <p:spPr>
          <a:prstGeom prst="rect">
            <a:avLst/>
          </a:prstGeom>
        </p:spPr>
        <p:txBody>
          <a:bodyPr/>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19" name="Shape 1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21" name="image4.png"/>
          <p:cNvPicPr/>
          <p:nvPr/>
        </p:nvPicPr>
        <p:blipFill>
          <a:blip r:embed="rId2">
            <a:extLst/>
          </a:blip>
          <a:stretch>
            <a:fillRect/>
          </a:stretch>
        </p:blipFill>
        <p:spPr>
          <a:xfrm>
            <a:off x="285750" y="414337"/>
            <a:ext cx="3054350" cy="6046788"/>
          </a:xfrm>
          <a:prstGeom prst="rect">
            <a:avLst/>
          </a:prstGeom>
          <a:ln w="12700">
            <a:miter lim="400000"/>
          </a:ln>
        </p:spPr>
      </p:pic>
      <p:sp>
        <p:nvSpPr>
          <p:cNvPr id="22" name="Shape 22"/>
          <p:cNvSpPr/>
          <p:nvPr/>
        </p:nvSpPr>
        <p:spPr>
          <a:xfrm flipH="1">
            <a:off x="3136899" y="-3"/>
            <a:ext cx="1591" cy="6326193"/>
          </a:xfrm>
          <a:prstGeom prst="line">
            <a:avLst/>
          </a:prstGeom>
          <a:ln w="25400" cap="rnd">
            <a:solidFill>
              <a:srgbClr val="065093"/>
            </a:solidFill>
            <a:round/>
          </a:ln>
        </p:spPr>
        <p:txBody>
          <a:bodyPr lIns="0" tIns="0" rIns="0" bIns="0"/>
          <a:lstStyle/>
          <a:p>
            <a:pPr lvl="0" defTabSz="457200">
              <a:defRPr sz="1200"/>
            </a:pPr>
            <a:endParaRPr/>
          </a:p>
        </p:txBody>
      </p:sp>
      <p:sp>
        <p:nvSpPr>
          <p:cNvPr id="23" name="Shape 23"/>
          <p:cNvSpPr>
            <a:spLocks noGrp="1"/>
          </p:cNvSpPr>
          <p:nvPr>
            <p:ph type="title"/>
          </p:nvPr>
        </p:nvSpPr>
        <p:spPr>
          <a:prstGeom prst="rect">
            <a:avLst/>
          </a:prstGeom>
        </p:spPr>
        <p:txBody>
          <a:bodyPr/>
          <a:lstStyle/>
          <a:p>
            <a:pPr lvl="0">
              <a:defRPr sz="1800">
                <a:solidFill>
                  <a:srgbClr val="000000"/>
                </a:solidFill>
              </a:defRPr>
            </a:pPr>
            <a:r>
              <a:rPr sz="5000">
                <a:solidFill>
                  <a:srgbClr val="04617B"/>
                </a:solidFill>
              </a:rPr>
              <a:t>タイトルテキスト</a:t>
            </a:r>
          </a:p>
        </p:txBody>
      </p:sp>
      <p:sp>
        <p:nvSpPr>
          <p:cNvPr id="24" name="Shape 24"/>
          <p:cNvSpPr>
            <a:spLocks noGrp="1"/>
          </p:cNvSpPr>
          <p:nvPr>
            <p:ph type="body" idx="1"/>
          </p:nvPr>
        </p:nvSpPr>
        <p:spPr>
          <a:prstGeom prst="rect">
            <a:avLst/>
          </a:prstGeom>
        </p:spPr>
        <p:txBody>
          <a:bodyPr/>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25" name="Shape 2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7" name="Shape 27"/>
          <p:cNvSpPr>
            <a:spLocks noGrp="1"/>
          </p:cNvSpPr>
          <p:nvPr>
            <p:ph type="title"/>
          </p:nvPr>
        </p:nvSpPr>
        <p:spPr>
          <a:prstGeom prst="rect">
            <a:avLst/>
          </a:prstGeom>
        </p:spPr>
        <p:txBody>
          <a:bodyPr/>
          <a:lstStyle/>
          <a:p>
            <a:pPr lvl="0">
              <a:defRPr sz="1800">
                <a:solidFill>
                  <a:srgbClr val="000000"/>
                </a:solidFill>
              </a:defRPr>
            </a:pPr>
            <a:r>
              <a:rPr sz="5000">
                <a:solidFill>
                  <a:srgbClr val="04617B"/>
                </a:solidFill>
              </a:rPr>
              <a:t>タイトルテキスト</a:t>
            </a:r>
          </a:p>
        </p:txBody>
      </p:sp>
      <p:sp>
        <p:nvSpPr>
          <p:cNvPr id="28" name="Shape 28"/>
          <p:cNvSpPr>
            <a:spLocks noGrp="1"/>
          </p:cNvSpPr>
          <p:nvPr>
            <p:ph type="body" idx="1"/>
          </p:nvPr>
        </p:nvSpPr>
        <p:spPr>
          <a:prstGeom prst="rect">
            <a:avLst/>
          </a:prstGeom>
        </p:spPr>
        <p:txBody>
          <a:bodyPr/>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29" name="Shape 29"/>
          <p:cNvSpPr>
            <a:spLocks noGrp="1"/>
          </p:cNvSpPr>
          <p:nvPr>
            <p:ph type="sldNum" sz="quarter" idx="2"/>
          </p:nvPr>
        </p:nvSpPr>
        <p:spPr>
          <a:xfrm>
            <a:off x="8585200" y="6364509"/>
            <a:ext cx="825500" cy="172816"/>
          </a:xfrm>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白紙">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cxnSp>
        <p:nvCxnSpPr>
          <p:cNvPr id="6" name="Straight Connector 5"/>
          <p:cNvCxnSpPr/>
          <p:nvPr userDrawn="1"/>
        </p:nvCxnSpPr>
        <p:spPr>
          <a:xfrm>
            <a:off x="0" y="3200400"/>
            <a:ext cx="9080500" cy="1588"/>
          </a:xfrm>
          <a:prstGeom prst="line">
            <a:avLst/>
          </a:prstGeom>
          <a:ln w="25400" cap="rnd"/>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577850" y="1371600"/>
            <a:ext cx="8505952" cy="1828800"/>
          </a:xfrm>
          <a:ln>
            <a:noFill/>
          </a:ln>
        </p:spPr>
        <p:txBody>
          <a:bodyPr tIns="0" rIns="18288" anchor="b">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800" b="1">
                <a:ln>
                  <a:noFill/>
                </a:ln>
                <a:solidFill>
                  <a:schemeClr val="accent1">
                    <a:lumMod val="75000"/>
                  </a:schemeClr>
                </a:solidFill>
                <a:effectLst>
                  <a:outerShdw blurRad="38100" dist="25400" dir="5400000" algn="tl" rotWithShape="0">
                    <a:srgbClr val="000000">
                      <a:alpha val="43000"/>
                    </a:srgbClr>
                  </a:outerShdw>
                </a:effectLst>
                <a:latin typeface="Arial" pitchFamily="34" charset="0"/>
                <a:ea typeface="+mj-ea"/>
                <a:cs typeface="Arial" pitchFamily="34" charset="0"/>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77850" y="3228536"/>
            <a:ext cx="8509254"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32" name="Text Placeholder 31"/>
          <p:cNvSpPr>
            <a:spLocks noGrp="1"/>
          </p:cNvSpPr>
          <p:nvPr>
            <p:ph type="body" sz="quarter" idx="10"/>
          </p:nvPr>
        </p:nvSpPr>
        <p:spPr>
          <a:xfrm>
            <a:off x="577850" y="5257800"/>
            <a:ext cx="8502650" cy="838200"/>
          </a:xfrm>
        </p:spPr>
        <p:txBody>
          <a:bodyPr>
            <a:normAutofit/>
          </a:bodyPr>
          <a:lstStyle>
            <a:lvl1pPr algn="r">
              <a:buNone/>
              <a:defRPr sz="1600"/>
            </a:lvl1pPr>
          </a:lstStyle>
          <a:p>
            <a:pPr lvl="0"/>
            <a:r>
              <a:rPr lang="en-US" dirty="0" smtClean="0"/>
              <a:t>Click to edit Master text styles</a:t>
            </a:r>
          </a:p>
        </p:txBody>
      </p:sp>
      <p:sp>
        <p:nvSpPr>
          <p:cNvPr id="4" name="Rectangle 3"/>
          <p:cNvSpPr/>
          <p:nvPr userDrawn="1"/>
        </p:nvSpPr>
        <p:spPr>
          <a:xfrm rot="19563908">
            <a:off x="268376" y="1814739"/>
            <a:ext cx="11422682" cy="5196587"/>
          </a:xfrm>
          <a:prstGeom prst="rect">
            <a:avLst/>
          </a:prstGeom>
          <a:blipFill dpi="0" rotWithShape="1">
            <a:blip r:embed="rId3">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5259729"/>
      </p:ext>
    </p:extLst>
  </p:cSld>
  <p:clrMapOvr>
    <a:overrideClrMapping bg1="dk1" tx1="lt1" bg2="dk2" tx2="lt2" accent1="accent1" accent2="accent2" accent3="accent3" accent4="accent4" accent5="accent5" accent6="accent6" hlink="hlink" folHlink="folHlink"/>
  </p:clrMapOvr>
  <p:transition xmlns:p14="http://schemas.microsoft.com/office/powerpoint/2010/mai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4548" y="1316736"/>
            <a:ext cx="8420100" cy="1362456"/>
          </a:xfrm>
          <a:ln>
            <a:noFill/>
          </a:ln>
        </p:spPr>
        <p:txBody>
          <a:bodyPr t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4000" b="1" cap="none" baseline="0" dirty="0">
                <a:ln w="635">
                  <a:noFill/>
                </a:ln>
                <a:solidFill>
                  <a:schemeClr val="accent1">
                    <a:lumMod val="75000"/>
                  </a:schemeClr>
                </a:solidFill>
                <a:effectLst>
                  <a:outerShdw blurRad="38100" dist="25400" dir="5400000" algn="tl" rotWithShape="0">
                    <a:srgbClr val="000000">
                      <a:alpha val="43000"/>
                    </a:srgbClr>
                  </a:outerShdw>
                </a:effectLst>
                <a:latin typeface="Arial" pitchFamily="34" charset="0"/>
                <a:ea typeface="+mj-ea"/>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74548" y="2704664"/>
            <a:ext cx="8420100" cy="1509712"/>
          </a:xfrm>
        </p:spPr>
        <p:txBody>
          <a:bodyPr lIns="45720" rIns="45720">
            <a:normAutofit/>
          </a:bodyPr>
          <a:lstStyle>
            <a:lvl1pPr marL="0" indent="0">
              <a:buNone/>
              <a:defRPr sz="24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smtClean="0"/>
              <a:t>Click to edit Master text styles</a:t>
            </a:r>
          </a:p>
        </p:txBody>
      </p:sp>
      <p:sp>
        <p:nvSpPr>
          <p:cNvPr id="4" name="Slide Number Placeholder 5"/>
          <p:cNvSpPr>
            <a:spLocks noGrp="1"/>
          </p:cNvSpPr>
          <p:nvPr>
            <p:ph type="sldNum" sz="quarter" idx="10"/>
          </p:nvPr>
        </p:nvSpPr>
        <p:spPr>
          <a:xfrm>
            <a:off x="8585200" y="6352658"/>
            <a:ext cx="825500" cy="184666"/>
          </a:xfrm>
        </p:spPr>
        <p:txBody>
          <a:bodyPr/>
          <a:lstStyle>
            <a:lvl1pPr>
              <a:defRPr/>
            </a:lvl1pPr>
          </a:lstStyle>
          <a:p>
            <a:pPr>
              <a:defRPr/>
            </a:pPr>
            <a:fld id="{080A7019-14BD-4A65-887B-5F9FDC780F39}" type="slidenum">
              <a:rPr lang="en-US"/>
              <a:pPr>
                <a:defRPr/>
              </a:pPr>
              <a:t>‹#›</a:t>
            </a:fld>
            <a:endParaRPr lang="en-US"/>
          </a:p>
        </p:txBody>
      </p:sp>
      <p:pic>
        <p:nvPicPr>
          <p:cNvPr id="5" name="Picture 13" descr="ICRP Logo and Title.gif"/>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5931" y="6418263"/>
            <a:ext cx="4129219"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478903"/>
      </p:ext>
    </p:extLst>
  </p:cSld>
  <p:clrMapOvr>
    <a:overrideClrMapping bg1="dk1" tx1="lt1" bg2="dk2" tx2="lt2" accent1="accent1" accent2="accent2" accent3="accent3" accent4="accent4" accent5="accent5" accent6="accent6" hlink="hlink" folHlink="folHlink"/>
  </p:clrMapOvr>
  <p:transition xmlns:p14="http://schemas.microsoft.com/office/powerpoint/2010/mai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a:xfrm>
            <a:off x="495300" y="6356351"/>
            <a:ext cx="2311400" cy="365125"/>
          </a:xfrm>
          <a:prstGeom prst="rect">
            <a:avLst/>
          </a:prstGeom>
        </p:spPr>
        <p:txBody>
          <a:bodyPr/>
          <a:lstStyle/>
          <a:p>
            <a:fld id="{0B442D8D-194C-374B-B326-37C25446FFEA}" type="datetimeFigureOut">
              <a:rPr kumimoji="1" lang="ja-JP" altLang="en-US" smtClean="0"/>
              <a:t>12/04/16</a:t>
            </a:fld>
            <a:endParaRPr kumimoji="1" lang="ja-JP" altLang="en-US"/>
          </a:p>
        </p:txBody>
      </p:sp>
      <p:sp>
        <p:nvSpPr>
          <p:cNvPr id="5" name="フッター プレースホルダー 4"/>
          <p:cNvSpPr>
            <a:spLocks noGrp="1"/>
          </p:cNvSpPr>
          <p:nvPr>
            <p:ph type="ftr" sz="quarter" idx="11"/>
          </p:nvPr>
        </p:nvSpPr>
        <p:spPr>
          <a:xfrm>
            <a:off x="3384550" y="6356351"/>
            <a:ext cx="3136900" cy="365125"/>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a:xfrm>
            <a:off x="8585200" y="6352658"/>
            <a:ext cx="825500" cy="184666"/>
          </a:xfrm>
        </p:spPr>
        <p:txBody>
          <a:bodyPr/>
          <a:lstStyle/>
          <a:p>
            <a:fld id="{E45ADED3-26DB-7E4D-A516-446BAEC9543A}" type="slidenum">
              <a:rPr kumimoji="1" lang="ja-JP" altLang="en-US" smtClean="0"/>
              <a:t>‹#›</a:t>
            </a:fld>
            <a:endParaRPr kumimoji="1" lang="ja-JP" altLang="en-US"/>
          </a:p>
        </p:txBody>
      </p:sp>
    </p:spTree>
    <p:extLst>
      <p:ext uri="{BB962C8B-B14F-4D97-AF65-F5344CB8AC3E}">
        <p14:creationId xmlns:p14="http://schemas.microsoft.com/office/powerpoint/2010/main" val="637024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re. Text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608806" y="514350"/>
            <a:ext cx="8688388" cy="781050"/>
          </a:xfrm>
        </p:spPr>
        <p:txBody>
          <a:bodyPr/>
          <a:lstStyle/>
          <a:p>
            <a:r>
              <a:rPr lang="fr-FR" smtClean="0"/>
              <a:t>Cliquez et modifiez le titre</a:t>
            </a:r>
            <a:endParaRPr lang="fr-FR"/>
          </a:p>
        </p:txBody>
      </p:sp>
      <p:sp>
        <p:nvSpPr>
          <p:cNvPr id="3" name="Espace réservé du texte 2"/>
          <p:cNvSpPr>
            <a:spLocks noGrp="1"/>
          </p:cNvSpPr>
          <p:nvPr>
            <p:ph type="body" sz="half" idx="1"/>
          </p:nvPr>
        </p:nvSpPr>
        <p:spPr>
          <a:xfrm>
            <a:off x="608807" y="1447800"/>
            <a:ext cx="4261644" cy="450215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35550" y="1447800"/>
            <a:ext cx="4261644" cy="450215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pied de page 4"/>
          <p:cNvSpPr>
            <a:spLocks noGrp="1"/>
          </p:cNvSpPr>
          <p:nvPr>
            <p:ph type="ftr" sz="quarter" idx="10"/>
          </p:nvPr>
        </p:nvSpPr>
        <p:spPr>
          <a:xfrm>
            <a:off x="6409664" y="6381750"/>
            <a:ext cx="3136900" cy="476250"/>
          </a:xfrm>
          <a:prstGeom prst="rect">
            <a:avLst/>
          </a:prstGeom>
        </p:spPr>
        <p:txBody>
          <a:bodyPr/>
          <a:lstStyle>
            <a:lvl1pPr>
              <a:defRPr/>
            </a:lvl1pPr>
          </a:lstStyle>
          <a:p>
            <a:pPr>
              <a:defRPr/>
            </a:pPr>
            <a:r>
              <a:rPr lang="en-US"/>
              <a:t>Mol, September 2008</a:t>
            </a:r>
          </a:p>
        </p:txBody>
      </p:sp>
      <p:sp>
        <p:nvSpPr>
          <p:cNvPr id="6" name="Espace réservé du numéro de diapositive 5"/>
          <p:cNvSpPr>
            <a:spLocks noGrp="1"/>
          </p:cNvSpPr>
          <p:nvPr>
            <p:ph type="sldNum" sz="quarter" idx="11"/>
          </p:nvPr>
        </p:nvSpPr>
        <p:spPr>
          <a:xfrm>
            <a:off x="7594600" y="6673334"/>
            <a:ext cx="2311400" cy="184666"/>
          </a:xfrm>
        </p:spPr>
        <p:txBody>
          <a:bodyPr/>
          <a:lstStyle>
            <a:lvl1pPr>
              <a:defRPr/>
            </a:lvl1pPr>
          </a:lstStyle>
          <a:p>
            <a:pPr>
              <a:defRPr/>
            </a:pPr>
            <a:fld id="{B4B31B96-E0F0-D649-A3E9-08D094A00068}" type="slidenum">
              <a:rPr lang="en-US"/>
              <a:pPr>
                <a:defRPr/>
              </a:pPr>
              <a:t>‹#›</a:t>
            </a:fld>
            <a:endParaRPr lang="en-US"/>
          </a:p>
        </p:txBody>
      </p:sp>
    </p:spTree>
    <p:extLst>
      <p:ext uri="{BB962C8B-B14F-4D97-AF65-F5344CB8AC3E}">
        <p14:creationId xmlns:p14="http://schemas.microsoft.com/office/powerpoint/2010/main" val="2255908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8915400" cy="1143000"/>
          </a:xfrm>
        </p:spPr>
        <p:txBody>
          <a:bodyPr>
            <a:normAutofit/>
          </a:bodyPr>
          <a:lstStyle>
            <a:lvl1pPr>
              <a:defRPr sz="3600" b="1">
                <a:solidFill>
                  <a:schemeClr val="accent1">
                    <a:lumMod val="75000"/>
                  </a:schemeClr>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95300" y="1600201"/>
            <a:ext cx="4375150" cy="4724400"/>
          </a:xfrm>
        </p:spPr>
        <p:txBody>
          <a:bodyPr/>
          <a:lstStyle>
            <a:lvl1pPr>
              <a:defRPr sz="2200" b="1"/>
            </a:lvl1pPr>
            <a:lvl2pPr>
              <a:defRPr sz="21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35550" y="1600201"/>
            <a:ext cx="4375150" cy="4724400"/>
          </a:xfrm>
        </p:spPr>
        <p:txBody>
          <a:bodyPr/>
          <a:lstStyle>
            <a:lvl1pPr>
              <a:defRPr sz="2200" b="1"/>
            </a:lvl1pPr>
            <a:lvl2pPr>
              <a:defRPr sz="21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17"/>
          <p:cNvSpPr>
            <a:spLocks noGrp="1"/>
          </p:cNvSpPr>
          <p:nvPr>
            <p:ph type="sldNum" sz="quarter" idx="10"/>
          </p:nvPr>
        </p:nvSpPr>
        <p:spPr>
          <a:xfrm>
            <a:off x="8585200" y="6352658"/>
            <a:ext cx="825500" cy="184666"/>
          </a:xfrm>
        </p:spPr>
        <p:txBody>
          <a:bodyPr/>
          <a:lstStyle>
            <a:lvl1pPr>
              <a:defRPr/>
            </a:lvl1pPr>
          </a:lstStyle>
          <a:p>
            <a:pPr>
              <a:defRPr/>
            </a:pPr>
            <a:fld id="{4C7FFDF3-5890-479E-AA08-62A4F1D9DCFE}" type="slidenum">
              <a:rPr lang="en-CA"/>
              <a:pPr>
                <a:defRPr/>
              </a:pPr>
              <a:t>‹#›</a:t>
            </a:fld>
            <a:endParaRPr lang="en-CA" dirty="0"/>
          </a:p>
        </p:txBody>
      </p:sp>
      <p:pic>
        <p:nvPicPr>
          <p:cNvPr id="6" name="Picture 13" descr="ICRP Logo and Title.gif"/>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5931" y="6418263"/>
            <a:ext cx="4129219"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5395231"/>
      </p:ext>
    </p:extLst>
  </p:cSld>
  <p:clrMapOvr>
    <a:masterClrMapping/>
  </p:clrMapOvr>
  <p:transition xmlns:p14="http://schemas.microsoft.com/office/powerpoint/2010/mai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2084088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4289779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696571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28504301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37161783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7079937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15344442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23407264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1436730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84268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12/04/16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4713557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60000">
              <a:srgbClr val="F1F5FC"/>
            </a:gs>
            <a:gs pos="100000">
              <a:srgbClr val="91C6F7"/>
            </a:gs>
          </a:gsLst>
          <a:lin ang="16200000" scaled="0"/>
        </a:gradFill>
        <a:effectLst/>
      </p:bgPr>
    </p:bg>
    <p:spTree>
      <p:nvGrpSpPr>
        <p:cNvPr id="1" name=""/>
        <p:cNvGrpSpPr/>
        <p:nvPr/>
      </p:nvGrpSpPr>
      <p:grpSpPr>
        <a:xfrm>
          <a:off x="0" y="0"/>
          <a:ext cx="0" cy="0"/>
          <a:chOff x="0" y="0"/>
          <a:chExt cx="0" cy="0"/>
        </a:xfrm>
      </p:grpSpPr>
      <p:pic>
        <p:nvPicPr>
          <p:cNvPr id="2" name="image1.png" descr="ICRP Logo and Title.gif"/>
          <p:cNvPicPr/>
          <p:nvPr/>
        </p:nvPicPr>
        <p:blipFill>
          <a:blip r:embed="rId13">
            <a:extLst/>
          </a:blip>
          <a:stretch>
            <a:fillRect/>
          </a:stretch>
        </p:blipFill>
        <p:spPr>
          <a:xfrm>
            <a:off x="246060" y="6418262"/>
            <a:ext cx="4129091" cy="317504"/>
          </a:xfrm>
          <a:prstGeom prst="rect">
            <a:avLst/>
          </a:prstGeom>
          <a:ln w="12700">
            <a:miter lim="400000"/>
          </a:ln>
        </p:spPr>
      </p:pic>
      <p:sp>
        <p:nvSpPr>
          <p:cNvPr id="3" name="Shape 3"/>
          <p:cNvSpPr>
            <a:spLocks noGrp="1"/>
          </p:cNvSpPr>
          <p:nvPr>
            <p:ph type="title"/>
          </p:nvPr>
        </p:nvSpPr>
        <p:spPr>
          <a:xfrm>
            <a:off x="495300" y="152400"/>
            <a:ext cx="8915400" cy="14478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p>
            <a:pPr lvl="0">
              <a:defRPr sz="1800">
                <a:solidFill>
                  <a:srgbClr val="000000"/>
                </a:solidFill>
              </a:defRPr>
            </a:pPr>
            <a:r>
              <a:rPr sz="5000">
                <a:solidFill>
                  <a:srgbClr val="04617B"/>
                </a:solidFill>
              </a:rPr>
              <a:t>タイトルテキスト</a:t>
            </a:r>
          </a:p>
        </p:txBody>
      </p:sp>
      <p:sp>
        <p:nvSpPr>
          <p:cNvPr id="4" name="Shape 4"/>
          <p:cNvSpPr>
            <a:spLocks noGrp="1"/>
          </p:cNvSpPr>
          <p:nvPr>
            <p:ph type="body" idx="1"/>
          </p:nvPr>
        </p:nvSpPr>
        <p:spPr>
          <a:xfrm>
            <a:off x="495300" y="1600200"/>
            <a:ext cx="8915400" cy="525780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5" name="Shape 5"/>
          <p:cNvSpPr>
            <a:spLocks noGrp="1"/>
          </p:cNvSpPr>
          <p:nvPr>
            <p:ph type="sldNum" sz="quarter" idx="2"/>
          </p:nvPr>
        </p:nvSpPr>
        <p:spPr>
          <a:xfrm>
            <a:off x="8585200" y="6364509"/>
            <a:ext cx="825500" cy="172815"/>
          </a:xfrm>
          <a:prstGeom prst="rect">
            <a:avLst/>
          </a:prstGeom>
          <a:ln w="12700">
            <a:miter lim="400000"/>
          </a:ln>
        </p:spPr>
        <p:txBody>
          <a:bodyPr lIns="0" tIns="0" rIns="0" bIns="0" anchor="b">
            <a:spAutoFit/>
          </a:bodyPr>
          <a:lstStyle>
            <a:lvl1pPr algn="ctr">
              <a:defRPr sz="1200">
                <a:solidFill>
                  <a:srgbClr val="045C75"/>
                </a:solidFill>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3" r:id="rId3"/>
    <p:sldLayoutId id="2147483654" r:id="rId4"/>
    <p:sldLayoutId id="2147483655" r:id="rId5"/>
    <p:sldLayoutId id="2147483657" r:id="rId6"/>
    <p:sldLayoutId id="2147483658" r:id="rId7"/>
    <p:sldLayoutId id="2147483671" r:id="rId8"/>
    <p:sldLayoutId id="2147483672" r:id="rId9"/>
    <p:sldLayoutId id="2147483673" r:id="rId10"/>
    <p:sldLayoutId id="2147483674" r:id="rId11"/>
  </p:sldLayoutIdLst>
  <p:transition xmlns:p14="http://schemas.microsoft.com/office/powerpoint/2010/main" spd="med"/>
  <p:txStyles>
    <p:titleStyle>
      <a:lvl1pPr algn="ctr">
        <a:defRPr sz="5000">
          <a:solidFill>
            <a:srgbClr val="04617B"/>
          </a:solidFill>
          <a:latin typeface="Arial"/>
          <a:ea typeface="Arial"/>
          <a:cs typeface="Arial"/>
          <a:sym typeface="Arial"/>
        </a:defRPr>
      </a:lvl1pPr>
      <a:lvl2pPr algn="ctr">
        <a:defRPr sz="5000">
          <a:solidFill>
            <a:srgbClr val="04617B"/>
          </a:solidFill>
          <a:latin typeface="Arial"/>
          <a:ea typeface="Arial"/>
          <a:cs typeface="Arial"/>
          <a:sym typeface="Arial"/>
        </a:defRPr>
      </a:lvl2pPr>
      <a:lvl3pPr algn="ctr">
        <a:defRPr sz="5000">
          <a:solidFill>
            <a:srgbClr val="04617B"/>
          </a:solidFill>
          <a:latin typeface="Arial"/>
          <a:ea typeface="Arial"/>
          <a:cs typeface="Arial"/>
          <a:sym typeface="Arial"/>
        </a:defRPr>
      </a:lvl3pPr>
      <a:lvl4pPr algn="ctr">
        <a:defRPr sz="5000">
          <a:solidFill>
            <a:srgbClr val="04617B"/>
          </a:solidFill>
          <a:latin typeface="Arial"/>
          <a:ea typeface="Arial"/>
          <a:cs typeface="Arial"/>
          <a:sym typeface="Arial"/>
        </a:defRPr>
      </a:lvl4pPr>
      <a:lvl5pPr algn="ctr">
        <a:defRPr sz="5000">
          <a:solidFill>
            <a:srgbClr val="04617B"/>
          </a:solidFill>
          <a:latin typeface="Arial"/>
          <a:ea typeface="Arial"/>
          <a:cs typeface="Arial"/>
          <a:sym typeface="Arial"/>
        </a:defRPr>
      </a:lvl5pPr>
      <a:lvl6pPr algn="ctr">
        <a:defRPr sz="5000">
          <a:solidFill>
            <a:srgbClr val="04617B"/>
          </a:solidFill>
          <a:latin typeface="Arial"/>
          <a:ea typeface="Arial"/>
          <a:cs typeface="Arial"/>
          <a:sym typeface="Arial"/>
        </a:defRPr>
      </a:lvl6pPr>
      <a:lvl7pPr algn="ctr">
        <a:defRPr sz="5000">
          <a:solidFill>
            <a:srgbClr val="04617B"/>
          </a:solidFill>
          <a:latin typeface="Arial"/>
          <a:ea typeface="Arial"/>
          <a:cs typeface="Arial"/>
          <a:sym typeface="Arial"/>
        </a:defRPr>
      </a:lvl7pPr>
      <a:lvl8pPr algn="ctr">
        <a:defRPr sz="5000">
          <a:solidFill>
            <a:srgbClr val="04617B"/>
          </a:solidFill>
          <a:latin typeface="Arial"/>
          <a:ea typeface="Arial"/>
          <a:cs typeface="Arial"/>
          <a:sym typeface="Arial"/>
        </a:defRPr>
      </a:lvl8pPr>
      <a:lvl9pPr algn="ctr">
        <a:defRPr sz="5000">
          <a:solidFill>
            <a:srgbClr val="04617B"/>
          </a:solidFill>
          <a:latin typeface="Arial"/>
          <a:ea typeface="Arial"/>
          <a:cs typeface="Arial"/>
          <a:sym typeface="Arial"/>
        </a:defRPr>
      </a:lvl9pPr>
    </p:titleStyle>
    <p:bodyStyle>
      <a:lvl1pPr marL="273050" indent="-273050">
        <a:spcBef>
          <a:spcPts val="600"/>
        </a:spcBef>
        <a:buClr>
          <a:srgbClr val="083763"/>
        </a:buClr>
        <a:buSzPct val="95000"/>
        <a:buFont typeface="Wingdings 2"/>
        <a:buChar char="●"/>
        <a:defRPr sz="2600">
          <a:latin typeface="Arial"/>
          <a:ea typeface="Arial"/>
          <a:cs typeface="Arial"/>
          <a:sym typeface="Arial"/>
        </a:defRPr>
      </a:lvl1pPr>
      <a:lvl2pPr marL="660267" indent="-266565">
        <a:spcBef>
          <a:spcPts val="600"/>
        </a:spcBef>
        <a:buClr>
          <a:srgbClr val="083763"/>
        </a:buClr>
        <a:buSzPct val="85000"/>
        <a:buFont typeface="Wingdings 2"/>
        <a:buChar char="●"/>
        <a:defRPr sz="2600">
          <a:latin typeface="Arial"/>
          <a:ea typeface="Arial"/>
          <a:cs typeface="Arial"/>
          <a:sym typeface="Arial"/>
        </a:defRPr>
      </a:lvl2pPr>
      <a:lvl3pPr marL="972984" indent="-304647">
        <a:spcBef>
          <a:spcPts val="600"/>
        </a:spcBef>
        <a:buClr>
          <a:srgbClr val="083763"/>
        </a:buClr>
        <a:buSzPct val="70000"/>
        <a:buFont typeface="Wingdings 2"/>
        <a:buChar char="●"/>
        <a:defRPr sz="2600">
          <a:latin typeface="Arial"/>
          <a:ea typeface="Arial"/>
          <a:cs typeface="Arial"/>
          <a:sym typeface="Arial"/>
        </a:defRPr>
      </a:lvl3pPr>
      <a:lvl4pPr marL="1250313" indent="-272413">
        <a:spcBef>
          <a:spcPts val="600"/>
        </a:spcBef>
        <a:buClr>
          <a:srgbClr val="083763"/>
        </a:buClr>
        <a:buSzPct val="65000"/>
        <a:buFont typeface="Wingdings 2"/>
        <a:buChar char="●"/>
        <a:defRPr sz="2600">
          <a:latin typeface="Arial"/>
          <a:ea typeface="Arial"/>
          <a:cs typeface="Arial"/>
          <a:sym typeface="Arial"/>
        </a:defRPr>
      </a:lvl4pPr>
      <a:lvl5pPr marL="1555219" indent="-302682">
        <a:spcBef>
          <a:spcPts val="600"/>
        </a:spcBef>
        <a:buClr>
          <a:srgbClr val="083763"/>
        </a:buClr>
        <a:buSzPct val="65000"/>
        <a:buFont typeface="Wingdings 2"/>
        <a:buChar char="●"/>
        <a:defRPr sz="2600">
          <a:latin typeface="Arial"/>
          <a:ea typeface="Arial"/>
          <a:cs typeface="Arial"/>
          <a:sym typeface="Arial"/>
        </a:defRPr>
      </a:lvl5pPr>
      <a:lvl6pPr marL="2012419" indent="-302683">
        <a:spcBef>
          <a:spcPts val="600"/>
        </a:spcBef>
        <a:buClr>
          <a:srgbClr val="083763"/>
        </a:buClr>
        <a:buSzPct val="65000"/>
        <a:buFont typeface="Wingdings 2"/>
        <a:buChar char="•"/>
        <a:defRPr sz="2600">
          <a:latin typeface="Arial"/>
          <a:ea typeface="Arial"/>
          <a:cs typeface="Arial"/>
          <a:sym typeface="Arial"/>
        </a:defRPr>
      </a:lvl6pPr>
      <a:lvl7pPr marL="2469619" indent="-302683">
        <a:spcBef>
          <a:spcPts val="600"/>
        </a:spcBef>
        <a:buClr>
          <a:srgbClr val="083763"/>
        </a:buClr>
        <a:buSzPct val="65000"/>
        <a:buFont typeface="Wingdings 2"/>
        <a:buChar char="•"/>
        <a:defRPr sz="2600">
          <a:latin typeface="Arial"/>
          <a:ea typeface="Arial"/>
          <a:cs typeface="Arial"/>
          <a:sym typeface="Arial"/>
        </a:defRPr>
      </a:lvl7pPr>
      <a:lvl8pPr marL="2926819" indent="-302683">
        <a:spcBef>
          <a:spcPts val="600"/>
        </a:spcBef>
        <a:buClr>
          <a:srgbClr val="083763"/>
        </a:buClr>
        <a:buSzPct val="65000"/>
        <a:buFont typeface="Wingdings 2"/>
        <a:buChar char="•"/>
        <a:defRPr sz="2600">
          <a:latin typeface="Arial"/>
          <a:ea typeface="Arial"/>
          <a:cs typeface="Arial"/>
          <a:sym typeface="Arial"/>
        </a:defRPr>
      </a:lvl8pPr>
      <a:lvl9pPr marL="3384020" indent="-302683">
        <a:spcBef>
          <a:spcPts val="600"/>
        </a:spcBef>
        <a:buClr>
          <a:srgbClr val="083763"/>
        </a:buClr>
        <a:buSzPct val="65000"/>
        <a:buFont typeface="Wingdings 2"/>
        <a:buChar char="•"/>
        <a:defRPr sz="2600">
          <a:latin typeface="Arial"/>
          <a:ea typeface="Arial"/>
          <a:cs typeface="Arial"/>
          <a:sym typeface="Arial"/>
        </a:defRPr>
      </a:lvl9pPr>
    </p:bodyStyle>
    <p:otherStyle>
      <a:lvl1pPr algn="ctr">
        <a:defRPr sz="1200">
          <a:solidFill>
            <a:schemeClr val="tx1"/>
          </a:solidFill>
          <a:latin typeface="+mn-lt"/>
          <a:ea typeface="+mn-ea"/>
          <a:cs typeface="+mn-cs"/>
          <a:sym typeface="Arial"/>
        </a:defRPr>
      </a:lvl1pPr>
      <a:lvl2pPr algn="ctr">
        <a:defRPr sz="1200">
          <a:solidFill>
            <a:schemeClr val="tx1"/>
          </a:solidFill>
          <a:latin typeface="+mn-lt"/>
          <a:ea typeface="+mn-ea"/>
          <a:cs typeface="+mn-cs"/>
          <a:sym typeface="Arial"/>
        </a:defRPr>
      </a:lvl2pPr>
      <a:lvl3pPr algn="ctr">
        <a:defRPr sz="1200">
          <a:solidFill>
            <a:schemeClr val="tx1"/>
          </a:solidFill>
          <a:latin typeface="+mn-lt"/>
          <a:ea typeface="+mn-ea"/>
          <a:cs typeface="+mn-cs"/>
          <a:sym typeface="Arial"/>
        </a:defRPr>
      </a:lvl3pPr>
      <a:lvl4pPr algn="ctr">
        <a:defRPr sz="1200">
          <a:solidFill>
            <a:schemeClr val="tx1"/>
          </a:solidFill>
          <a:latin typeface="+mn-lt"/>
          <a:ea typeface="+mn-ea"/>
          <a:cs typeface="+mn-cs"/>
          <a:sym typeface="Arial"/>
        </a:defRPr>
      </a:lvl4pPr>
      <a:lvl5pPr algn="ctr">
        <a:defRPr sz="1200">
          <a:solidFill>
            <a:schemeClr val="tx1"/>
          </a:solidFill>
          <a:latin typeface="+mn-lt"/>
          <a:ea typeface="+mn-ea"/>
          <a:cs typeface="+mn-cs"/>
          <a:sym typeface="Arial"/>
        </a:defRPr>
      </a:lvl5pPr>
      <a:lvl6pPr algn="ctr">
        <a:defRPr sz="1200">
          <a:solidFill>
            <a:schemeClr val="tx1"/>
          </a:solidFill>
          <a:latin typeface="+mn-lt"/>
          <a:ea typeface="+mn-ea"/>
          <a:cs typeface="+mn-cs"/>
          <a:sym typeface="Arial"/>
        </a:defRPr>
      </a:lvl6pPr>
      <a:lvl7pPr algn="ctr">
        <a:defRPr sz="1200">
          <a:solidFill>
            <a:schemeClr val="tx1"/>
          </a:solidFill>
          <a:latin typeface="+mn-lt"/>
          <a:ea typeface="+mn-ea"/>
          <a:cs typeface="+mn-cs"/>
          <a:sym typeface="Arial"/>
        </a:defRPr>
      </a:lvl7pPr>
      <a:lvl8pPr algn="ctr">
        <a:defRPr sz="1200">
          <a:solidFill>
            <a:schemeClr val="tx1"/>
          </a:solidFill>
          <a:latin typeface="+mn-lt"/>
          <a:ea typeface="+mn-ea"/>
          <a:cs typeface="+mn-cs"/>
          <a:sym typeface="Arial"/>
        </a:defRPr>
      </a:lvl8pPr>
      <a:lvl9pPr algn="ctr">
        <a:defRPr sz="1200">
          <a:solidFill>
            <a:schemeClr val="tx1"/>
          </a:solidFill>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600200"/>
            <a:ext cx="89154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7C361-0AAF-DF4C-AA9F-4B30EA262015}" type="datetimeFigureOut">
              <a:rPr kumimoji="1" lang="ja-JP" altLang="en-US" smtClean="0"/>
              <a:t>12/04/16</a:t>
            </a:fld>
            <a:endParaRPr kumimoji="1" lang="ja-JP" altLang="en-US"/>
          </a:p>
        </p:txBody>
      </p:sp>
      <p:sp>
        <p:nvSpPr>
          <p:cNvPr id="5" name="フッター プレースホルダー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241599203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92706" y="1619025"/>
            <a:ext cx="8505825" cy="1828800"/>
          </a:xfrm>
        </p:spPr>
        <p:txBody>
          <a:bodyPr>
            <a:normAutofit/>
          </a:bodyPr>
          <a:lstStyle/>
          <a:p>
            <a:pPr algn="ctr" eaLnBrk="1" fontAlgn="auto" hangingPunct="1">
              <a:spcAft>
                <a:spcPts val="0"/>
              </a:spcAft>
              <a:defRPr/>
            </a:pPr>
            <a:r>
              <a:rPr lang="en-GB" sz="3200" dirty="0" smtClean="0">
                <a:solidFill>
                  <a:schemeClr val="bg1"/>
                </a:solidFill>
                <a:effectLst/>
              </a:rPr>
              <a:t>Update of ICRP Publication 109 and 111</a:t>
            </a:r>
            <a:endParaRPr lang="en-GB" sz="3200" dirty="0">
              <a:solidFill>
                <a:schemeClr val="bg1"/>
              </a:solidFill>
              <a:effectLst/>
            </a:endParaRPr>
          </a:p>
        </p:txBody>
      </p:sp>
      <p:sp>
        <p:nvSpPr>
          <p:cNvPr id="8" name="Shape 54"/>
          <p:cNvSpPr/>
          <p:nvPr/>
        </p:nvSpPr>
        <p:spPr>
          <a:xfrm>
            <a:off x="2482643" y="4207934"/>
            <a:ext cx="5093698" cy="1112095"/>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lvl="0" algn="ctr">
              <a:lnSpc>
                <a:spcPct val="120000"/>
              </a:lnSpc>
              <a:defRPr sz="1800"/>
            </a:pPr>
            <a:r>
              <a:rPr lang="en-US" sz="2800" dirty="0" smtClean="0">
                <a:solidFill>
                  <a:schemeClr val="bg1"/>
                </a:solidFill>
                <a:latin typeface="+mn-lt"/>
                <a:ea typeface="+mn-ea"/>
                <a:cs typeface="+mn-cs"/>
                <a:sym typeface="Avenir Book"/>
              </a:rPr>
              <a:t>Michiaki KAI, </a:t>
            </a:r>
            <a:r>
              <a:rPr lang="en-US" sz="2800" dirty="0" err="1" smtClean="0">
                <a:solidFill>
                  <a:schemeClr val="bg1"/>
                </a:solidFill>
                <a:latin typeface="+mn-lt"/>
                <a:ea typeface="+mn-ea"/>
                <a:cs typeface="+mn-cs"/>
                <a:sym typeface="Avenir Book"/>
              </a:rPr>
              <a:t>Ph.D</a:t>
            </a:r>
            <a:endParaRPr lang="en-US" sz="2800" dirty="0" smtClean="0">
              <a:solidFill>
                <a:schemeClr val="bg1"/>
              </a:solidFill>
              <a:latin typeface="+mn-lt"/>
              <a:ea typeface="+mn-ea"/>
              <a:cs typeface="+mn-cs"/>
              <a:sym typeface="Avenir Book"/>
            </a:endParaRPr>
          </a:p>
          <a:p>
            <a:pPr lvl="0">
              <a:lnSpc>
                <a:spcPct val="120000"/>
              </a:lnSpc>
              <a:defRPr sz="1800"/>
            </a:pPr>
            <a:r>
              <a:rPr lang="en-US" sz="2800" dirty="0" smtClean="0">
                <a:solidFill>
                  <a:schemeClr val="bg1"/>
                </a:solidFill>
                <a:latin typeface="+mn-lt"/>
                <a:ea typeface="+mn-ea"/>
                <a:cs typeface="+mn-cs"/>
                <a:sym typeface="Avenir Book"/>
              </a:rPr>
              <a:t>Chair </a:t>
            </a:r>
            <a:r>
              <a:rPr sz="2800" dirty="0" smtClean="0">
                <a:solidFill>
                  <a:schemeClr val="bg1"/>
                </a:solidFill>
                <a:latin typeface="+mn-lt"/>
                <a:ea typeface="+mn-ea"/>
                <a:cs typeface="+mn-cs"/>
                <a:sym typeface="Avenir Book"/>
              </a:rPr>
              <a:t>TG93</a:t>
            </a:r>
            <a:r>
              <a:rPr sz="2800" dirty="0">
                <a:solidFill>
                  <a:schemeClr val="bg1"/>
                </a:solidFill>
                <a:latin typeface="+mn-lt"/>
                <a:ea typeface="+mn-ea"/>
                <a:cs typeface="+mn-cs"/>
                <a:sym typeface="Avenir Book"/>
              </a:rPr>
              <a:t>, ICRP Committee </a:t>
            </a:r>
            <a:r>
              <a:rPr sz="2400" dirty="0">
                <a:solidFill>
                  <a:schemeClr val="bg1"/>
                </a:solidFill>
                <a:latin typeface="+mn-lt"/>
                <a:ea typeface="+mn-ea"/>
                <a:cs typeface="+mn-cs"/>
                <a:sym typeface="Avenir Book"/>
              </a:rPr>
              <a:t>4</a:t>
            </a:r>
          </a:p>
        </p:txBody>
      </p:sp>
      <p:sp>
        <p:nvSpPr>
          <p:cNvPr id="3" name="テキスト ボックス 2"/>
          <p:cNvSpPr txBox="1"/>
          <p:nvPr/>
        </p:nvSpPr>
        <p:spPr>
          <a:xfrm>
            <a:off x="3813024" y="5551714"/>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テキスト ボックス 3"/>
          <p:cNvSpPr txBox="1"/>
          <p:nvPr/>
        </p:nvSpPr>
        <p:spPr>
          <a:xfrm>
            <a:off x="1073150" y="1447800"/>
            <a:ext cx="7842250" cy="914400"/>
          </a:xfrm>
          <a:prstGeom prst="rect">
            <a:avLst/>
          </a:prstGeom>
        </p:spPr>
        <p:txBody>
          <a:bodyPr vert="horz" wrap="none" lIns="0" rIns="18288" rtlCol="0">
            <a:normAutofit/>
          </a:bodyPr>
          <a:lstStyle/>
          <a:p>
            <a:pPr marL="0" marR="45720" indent="0"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3200" b="0"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5" name="テキスト ボックス 4"/>
          <p:cNvSpPr txBox="1"/>
          <p:nvPr/>
        </p:nvSpPr>
        <p:spPr>
          <a:xfrm>
            <a:off x="2082800" y="5681134"/>
            <a:ext cx="5987843" cy="609600"/>
          </a:xfrm>
          <a:prstGeom prst="rect">
            <a:avLst/>
          </a:prstGeom>
        </p:spPr>
        <p:txBody>
          <a:bodyPr vert="horz" wrap="none" lIns="0" rIns="18288" rtlCol="0">
            <a:normAutofit/>
          </a:bodyPr>
          <a:lstStyle/>
          <a:p>
            <a:pPr marL="0" marR="45720" indent="0" algn="ctr" defTabSz="914400" rtl="0" eaLnBrk="1" fontAlgn="auto" latinLnBrk="0" hangingPunct="1">
              <a:lnSpc>
                <a:spcPct val="100000"/>
              </a:lnSpc>
              <a:spcBef>
                <a:spcPct val="20000"/>
              </a:spcBef>
              <a:spcAft>
                <a:spcPts val="0"/>
              </a:spcAft>
              <a:buClr>
                <a:schemeClr val="accent3"/>
              </a:buClr>
              <a:buSzPct val="95000"/>
              <a:buFont typeface="Wingdings 2"/>
              <a:buNone/>
              <a:tabLst/>
            </a:pPr>
            <a:r>
              <a:rPr lang="en-US" altLang="ja-JP" dirty="0" smtClean="0">
                <a:solidFill>
                  <a:schemeClr val="bg1"/>
                </a:solidFill>
                <a:latin typeface="+mn-lt"/>
                <a:cs typeface="+mn-cs"/>
              </a:rPr>
              <a:t>NERIS</a:t>
            </a:r>
            <a:r>
              <a:rPr kumimoji="0" lang="en-US" altLang="ja-JP" b="0" i="0" u="none" strike="noStrike" kern="1200" cap="none" spc="0" normalizeH="0" baseline="0" noProof="0" dirty="0" smtClean="0">
                <a:ln>
                  <a:noFill/>
                </a:ln>
                <a:solidFill>
                  <a:schemeClr val="bg1"/>
                </a:solidFill>
                <a:effectLst/>
                <a:uLnTx/>
                <a:uFillTx/>
                <a:latin typeface="+mn-lt"/>
                <a:ea typeface="+mn-ea"/>
                <a:cs typeface="+mn-cs"/>
              </a:rPr>
              <a:t> meeting in </a:t>
            </a:r>
            <a:r>
              <a:rPr lang="en-US" altLang="ja-JP" dirty="0" smtClean="0">
                <a:solidFill>
                  <a:schemeClr val="bg1"/>
                </a:solidFill>
                <a:latin typeface="+mn-lt"/>
                <a:cs typeface="+mn-cs"/>
              </a:rPr>
              <a:t>Paris</a:t>
            </a:r>
            <a:r>
              <a:rPr kumimoji="0" lang="en-US" altLang="ja-JP" b="0" i="0" u="none" strike="noStrike" kern="1200" cap="none" spc="0" normalizeH="0" baseline="0" noProof="0" dirty="0" smtClean="0">
                <a:ln>
                  <a:noFill/>
                </a:ln>
                <a:solidFill>
                  <a:schemeClr val="bg1"/>
                </a:solidFill>
                <a:effectLst/>
                <a:uLnTx/>
                <a:uFillTx/>
                <a:latin typeface="+mn-lt"/>
                <a:ea typeface="+mn-ea"/>
                <a:cs typeface="+mn-cs"/>
              </a:rPr>
              <a:t>, 11-12 April,2016</a:t>
            </a:r>
            <a:endParaRPr kumimoji="0" lang="ja-JP" altLang="en-US" b="0" i="0" u="none" strike="noStrike" kern="1200" cap="none" spc="0" normalizeH="0" baseline="0" noProof="0" dirty="0" smtClean="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311878957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8"/>
          <p:cNvGrpSpPr/>
          <p:nvPr/>
        </p:nvGrpSpPr>
        <p:grpSpPr>
          <a:xfrm>
            <a:off x="9185400" y="39681"/>
            <a:ext cx="629431" cy="341308"/>
            <a:chOff x="-7" y="-5"/>
            <a:chExt cx="629429" cy="341307"/>
          </a:xfrm>
        </p:grpSpPr>
        <p:sp>
          <p:nvSpPr>
            <p:cNvPr id="66" name="Shape 66"/>
            <p:cNvSpPr/>
            <p:nvPr/>
          </p:nvSpPr>
          <p:spPr>
            <a:xfrm>
              <a:off x="-8" y="-6"/>
              <a:ext cx="629430" cy="34130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FFCC"/>
            </a:solidFill>
            <a:ln w="9525" cap="flat">
              <a:solidFill>
                <a:srgbClr val="000000"/>
              </a:solidFill>
              <a:prstDash val="solid"/>
              <a:round/>
            </a:ln>
            <a:effectLst/>
          </p:spPr>
          <p:txBody>
            <a:bodyPr wrap="square" lIns="0" tIns="0" rIns="0" bIns="0" numCol="1" anchor="ctr">
              <a:noAutofit/>
            </a:bodyPr>
            <a:lstStyle/>
            <a:p>
              <a:pPr lvl="0" algn="ctr">
                <a:defRPr sz="2000">
                  <a:latin typeface="Arial"/>
                  <a:ea typeface="Arial"/>
                  <a:cs typeface="Arial"/>
                  <a:sym typeface="Arial"/>
                </a:defRPr>
              </a:pPr>
              <a:endParaRPr/>
            </a:p>
          </p:txBody>
        </p:sp>
        <p:sp>
          <p:nvSpPr>
            <p:cNvPr id="67" name="Shape 67"/>
            <p:cNvSpPr/>
            <p:nvPr/>
          </p:nvSpPr>
          <p:spPr>
            <a:xfrm>
              <a:off x="219740" y="10760"/>
              <a:ext cx="189964" cy="3197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8000" tIns="18000" rIns="18000" bIns="18000" numCol="1" anchor="ctr">
              <a:spAutoFit/>
            </a:bodyPr>
            <a:lstStyle>
              <a:lvl1pPr algn="ctr">
                <a:defRPr sz="2000">
                  <a:latin typeface="Arial"/>
                  <a:ea typeface="Arial"/>
                  <a:cs typeface="Arial"/>
                  <a:sym typeface="Arial"/>
                </a:defRPr>
              </a:lvl1pPr>
            </a:lstStyle>
            <a:p>
              <a:pPr lvl="0">
                <a:defRPr sz="1800"/>
              </a:pPr>
              <a:r>
                <a:rPr sz="2000"/>
                <a:t>4</a:t>
              </a:r>
            </a:p>
          </p:txBody>
        </p:sp>
      </p:grpSp>
      <p:pic>
        <p:nvPicPr>
          <p:cNvPr id="69" name="image5.png"/>
          <p:cNvPicPr/>
          <p:nvPr/>
        </p:nvPicPr>
        <p:blipFill>
          <a:blip r:embed="rId3">
            <a:extLst/>
          </a:blip>
          <a:srcRect t="3029" r="4266" b="9363"/>
          <a:stretch>
            <a:fillRect/>
          </a:stretch>
        </p:blipFill>
        <p:spPr>
          <a:xfrm>
            <a:off x="5538954" y="2126344"/>
            <a:ext cx="4193207" cy="4687034"/>
          </a:xfrm>
          <a:prstGeom prst="rect">
            <a:avLst/>
          </a:prstGeom>
          <a:ln w="12700">
            <a:miter lim="400000"/>
          </a:ln>
        </p:spPr>
      </p:pic>
      <p:pic>
        <p:nvPicPr>
          <p:cNvPr id="70" name="image6.png"/>
          <p:cNvPicPr/>
          <p:nvPr/>
        </p:nvPicPr>
        <p:blipFill>
          <a:blip r:embed="rId4">
            <a:extLst/>
          </a:blip>
          <a:srcRect l="2507" t="1766" r="1024" b="482"/>
          <a:stretch>
            <a:fillRect/>
          </a:stretch>
        </p:blipFill>
        <p:spPr>
          <a:xfrm>
            <a:off x="311999" y="945375"/>
            <a:ext cx="4524001" cy="5868001"/>
          </a:xfrm>
          <a:prstGeom prst="rect">
            <a:avLst/>
          </a:prstGeom>
          <a:ln w="12700">
            <a:miter lim="400000"/>
          </a:ln>
        </p:spPr>
      </p:pic>
      <p:sp>
        <p:nvSpPr>
          <p:cNvPr id="71" name="Shape 71"/>
          <p:cNvSpPr/>
          <p:nvPr/>
        </p:nvSpPr>
        <p:spPr>
          <a:xfrm>
            <a:off x="7137232" y="4797144"/>
            <a:ext cx="702062" cy="648057"/>
          </a:xfrm>
          <a:custGeom>
            <a:avLst/>
            <a:gdLst/>
            <a:ahLst/>
            <a:cxnLst>
              <a:cxn ang="0">
                <a:pos x="wd2" y="hd2"/>
              </a:cxn>
              <a:cxn ang="5400000">
                <a:pos x="wd2" y="hd2"/>
              </a:cxn>
              <a:cxn ang="10800000">
                <a:pos x="wd2" y="hd2"/>
              </a:cxn>
              <a:cxn ang="16200000">
                <a:pos x="wd2" y="hd2"/>
              </a:cxn>
            </a:cxnLst>
            <a:rect l="0" t="0" r="r" b="b"/>
            <a:pathLst>
              <a:path w="19679"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9050">
            <a:solidFill>
              <a:srgbClr val="FF0000"/>
            </a:solidFill>
            <a:round/>
          </a:ln>
        </p:spPr>
        <p:txBody>
          <a:bodyPr lIns="0" tIns="0" rIns="0" bIns="0"/>
          <a:lstStyle/>
          <a:p>
            <a:pPr lvl="0">
              <a:defRPr>
                <a:latin typeface="Times New Roman"/>
                <a:ea typeface="Times New Roman"/>
                <a:cs typeface="Times New Roman"/>
                <a:sym typeface="Times New Roman"/>
              </a:defRPr>
            </a:pPr>
            <a:endParaRPr/>
          </a:p>
        </p:txBody>
      </p:sp>
      <p:sp>
        <p:nvSpPr>
          <p:cNvPr id="72" name="Shape 72"/>
          <p:cNvSpPr/>
          <p:nvPr/>
        </p:nvSpPr>
        <p:spPr>
          <a:xfrm>
            <a:off x="6352463" y="728612"/>
            <a:ext cx="2878506" cy="336551"/>
          </a:xfrm>
          <a:prstGeom prst="rect">
            <a:avLst/>
          </a:prstGeom>
          <a:blipFill>
            <a:blip r:embed="rId5"/>
          </a:blipFill>
          <a:ln w="19050">
            <a:solidFill>
              <a:srgbClr val="FF3399"/>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Area 3 ( 50mSv&lt; )   : 24,800</a:t>
            </a:r>
          </a:p>
        </p:txBody>
      </p:sp>
      <p:sp>
        <p:nvSpPr>
          <p:cNvPr id="73" name="Shape 73"/>
          <p:cNvSpPr/>
          <p:nvPr/>
        </p:nvSpPr>
        <p:spPr>
          <a:xfrm>
            <a:off x="6345516" y="1202866"/>
            <a:ext cx="2865933" cy="336551"/>
          </a:xfrm>
          <a:prstGeom prst="rect">
            <a:avLst/>
          </a:prstGeom>
          <a:blipFill>
            <a:blip r:embed="rId6"/>
          </a:blipFill>
          <a:ln w="19050">
            <a:solidFill>
              <a:srgbClr val="FFC819"/>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Area 2 (20 - 50mSv): 23,400</a:t>
            </a:r>
          </a:p>
        </p:txBody>
      </p:sp>
      <p:sp>
        <p:nvSpPr>
          <p:cNvPr id="74" name="Shape 74"/>
          <p:cNvSpPr/>
          <p:nvPr/>
        </p:nvSpPr>
        <p:spPr>
          <a:xfrm>
            <a:off x="6345516" y="1663732"/>
            <a:ext cx="2878506" cy="336551"/>
          </a:xfrm>
          <a:prstGeom prst="rect">
            <a:avLst/>
          </a:prstGeom>
          <a:blipFill>
            <a:blip r:embed="rId7"/>
          </a:blipFill>
          <a:ln w="19050">
            <a:solidFill>
              <a:srgbClr val="66FF33"/>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Area 1 ( 20mSv&gt; )   : 33,100</a:t>
            </a:r>
          </a:p>
        </p:txBody>
      </p:sp>
      <p:sp>
        <p:nvSpPr>
          <p:cNvPr id="75" name="Shape 75"/>
          <p:cNvSpPr/>
          <p:nvPr/>
        </p:nvSpPr>
        <p:spPr>
          <a:xfrm>
            <a:off x="2006437" y="230419"/>
            <a:ext cx="3051786" cy="336551"/>
          </a:xfrm>
          <a:prstGeom prst="rect">
            <a:avLst/>
          </a:prstGeom>
          <a:ln w="19050">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Fukushima  : 146,000 people </a:t>
            </a:r>
          </a:p>
        </p:txBody>
      </p:sp>
      <p:sp>
        <p:nvSpPr>
          <p:cNvPr id="76" name="Shape 76"/>
          <p:cNvSpPr/>
          <p:nvPr/>
        </p:nvSpPr>
        <p:spPr>
          <a:xfrm>
            <a:off x="5983494" y="230419"/>
            <a:ext cx="2433651" cy="336551"/>
          </a:xfrm>
          <a:prstGeom prst="rect">
            <a:avLst/>
          </a:prstGeom>
          <a:ln w="19050">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Exclusion zone : 81,300</a:t>
            </a:r>
          </a:p>
        </p:txBody>
      </p:sp>
      <p:cxnSp>
        <p:nvCxnSpPr>
          <p:cNvPr id="77" name="Connector 77"/>
          <p:cNvCxnSpPr>
            <a:stCxn id="75" idx="0"/>
            <a:endCxn id="76" idx="0"/>
          </p:cNvCxnSpPr>
          <p:nvPr/>
        </p:nvCxnSpPr>
        <p:spPr>
          <a:xfrm>
            <a:off x="3532330" y="398694"/>
            <a:ext cx="3667990" cy="1"/>
          </a:xfrm>
          <a:prstGeom prst="straightConnector1">
            <a:avLst/>
          </a:prstGeom>
          <a:ln>
            <a:solidFill/>
            <a:round/>
          </a:ln>
        </p:spPr>
      </p:cxnSp>
      <p:sp>
        <p:nvSpPr>
          <p:cNvPr id="78" name="Shape 78"/>
          <p:cNvSpPr/>
          <p:nvPr/>
        </p:nvSpPr>
        <p:spPr>
          <a:xfrm rot="16200000" flipH="1">
            <a:off x="5326738" y="829622"/>
            <a:ext cx="1433314" cy="6042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a:solidFill/>
            <a:round/>
          </a:ln>
        </p:spPr>
        <p:txBody>
          <a:bodyPr lIns="0" tIns="0" rIns="0" bIns="0"/>
          <a:lstStyle/>
          <a:p>
            <a:pPr lvl="0"/>
            <a:endParaRPr/>
          </a:p>
        </p:txBody>
      </p:sp>
      <p:sp>
        <p:nvSpPr>
          <p:cNvPr id="79" name="Shape 79"/>
          <p:cNvSpPr/>
          <p:nvPr/>
        </p:nvSpPr>
        <p:spPr>
          <a:xfrm>
            <a:off x="5741277" y="1387534"/>
            <a:ext cx="604241" cy="1"/>
          </a:xfrm>
          <a:prstGeom prst="line">
            <a:avLst/>
          </a:prstGeom>
          <a:solidFill>
            <a:srgbClr val="0F6FC6"/>
          </a:solidFill>
          <a:ln>
            <a:solidFill/>
            <a:round/>
          </a:ln>
        </p:spPr>
        <p:txBody>
          <a:bodyPr lIns="0" tIns="0" rIns="0" bIns="0"/>
          <a:lstStyle/>
          <a:p>
            <a:pPr lvl="0" defTabSz="457200">
              <a:defRPr sz="1200"/>
            </a:pPr>
            <a:endParaRPr/>
          </a:p>
        </p:txBody>
      </p:sp>
      <p:sp>
        <p:nvSpPr>
          <p:cNvPr id="80" name="Shape 80"/>
          <p:cNvSpPr/>
          <p:nvPr/>
        </p:nvSpPr>
        <p:spPr>
          <a:xfrm>
            <a:off x="5741277" y="913280"/>
            <a:ext cx="611188" cy="1"/>
          </a:xfrm>
          <a:prstGeom prst="line">
            <a:avLst/>
          </a:prstGeom>
          <a:solidFill>
            <a:srgbClr val="0F6FC6"/>
          </a:solidFill>
          <a:ln>
            <a:solidFill/>
            <a:round/>
          </a:ln>
        </p:spPr>
        <p:txBody>
          <a:bodyPr lIns="0" tIns="0" rIns="0" bIns="0"/>
          <a:lstStyle/>
          <a:p>
            <a:pPr lvl="0" defTabSz="457200">
              <a:defRPr sz="1200"/>
            </a:pPr>
            <a:endParaRPr/>
          </a:p>
        </p:txBody>
      </p:sp>
      <p:sp>
        <p:nvSpPr>
          <p:cNvPr id="81" name="Shape 81"/>
          <p:cNvSpPr/>
          <p:nvPr/>
        </p:nvSpPr>
        <p:spPr>
          <a:xfrm>
            <a:off x="7215243" y="5733246"/>
            <a:ext cx="624056" cy="648058"/>
          </a:xfrm>
          <a:custGeom>
            <a:avLst/>
            <a:gdLst/>
            <a:ahLst/>
            <a:cxnLst>
              <a:cxn ang="0">
                <a:pos x="wd2" y="hd2"/>
              </a:cxn>
              <a:cxn ang="5400000">
                <a:pos x="wd2" y="hd2"/>
              </a:cxn>
              <a:cxn ang="10800000">
                <a:pos x="wd2" y="hd2"/>
              </a:cxn>
              <a:cxn ang="16200000">
                <a:pos x="wd2" y="hd2"/>
              </a:cxn>
            </a:cxnLst>
            <a:rect l="0" t="0" r="r" b="b"/>
            <a:pathLst>
              <a:path w="19679"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9050">
            <a:solidFill>
              <a:srgbClr val="FF0000"/>
            </a:solidFill>
            <a:prstDash val="sysDot"/>
            <a:round/>
          </a:ln>
        </p:spPr>
        <p:txBody>
          <a:bodyPr lIns="0" tIns="0" rIns="0" bIns="0"/>
          <a:lstStyle/>
          <a:p>
            <a:pPr lvl="0">
              <a:defRPr>
                <a:latin typeface="Times New Roman"/>
                <a:ea typeface="Times New Roman"/>
                <a:cs typeface="Times New Roman"/>
                <a:sym typeface="Times New Roman"/>
              </a:defRPr>
            </a:pPr>
            <a:endParaRPr/>
          </a:p>
        </p:txBody>
      </p:sp>
      <p:sp>
        <p:nvSpPr>
          <p:cNvPr id="82" name="Shape 82"/>
          <p:cNvSpPr/>
          <p:nvPr/>
        </p:nvSpPr>
        <p:spPr>
          <a:xfrm>
            <a:off x="8224423" y="6130763"/>
            <a:ext cx="685683" cy="5760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9050">
            <a:solidFill>
              <a:srgbClr val="FF0000"/>
            </a:solidFill>
            <a:prstDash val="sysDot"/>
            <a:round/>
          </a:ln>
        </p:spPr>
        <p:txBody>
          <a:bodyPr lIns="0" tIns="0" rIns="0" bIns="0"/>
          <a:lstStyle/>
          <a:p>
            <a:pPr lvl="0">
              <a:defRPr>
                <a:latin typeface="Times New Roman"/>
                <a:ea typeface="Times New Roman"/>
                <a:cs typeface="Times New Roman"/>
                <a:sym typeface="Times New Roman"/>
              </a:defRPr>
            </a:pPr>
            <a:endParaRPr/>
          </a:p>
        </p:txBody>
      </p:sp>
      <p:sp>
        <p:nvSpPr>
          <p:cNvPr id="83" name="Shape 83"/>
          <p:cNvSpPr/>
          <p:nvPr/>
        </p:nvSpPr>
        <p:spPr>
          <a:xfrm>
            <a:off x="5036139" y="4725144"/>
            <a:ext cx="1824813" cy="495301"/>
          </a:xfrm>
          <a:prstGeom prst="rect">
            <a:avLst/>
          </a:prstGeom>
          <a:ln w="12700">
            <a:solidFill>
              <a:srgbClr val="002060"/>
            </a:solidFill>
          </a:ln>
          <a:extLst>
            <a:ext uri="{C572A759-6A51-4108-AA02-DFA0A04FC94B}">
              <ma14:wrappingTextBoxFlag xmlns:ma14="http://schemas.microsoft.com/office/mac/drawingml/2011/main" val="1"/>
            </a:ext>
          </a:extLst>
        </p:spPr>
        <p:txBody>
          <a:bodyPr wrap="none" lIns="0" tIns="0" rIns="0" bIns="0">
            <a:spAutoFit/>
          </a:bodyPr>
          <a:lstStyle/>
          <a:p>
            <a:pPr lvl="0">
              <a:defRPr sz="1800"/>
            </a:pPr>
            <a:r>
              <a:rPr sz="1400">
                <a:latin typeface="+mn-lt"/>
                <a:ea typeface="+mn-ea"/>
                <a:cs typeface="+mn-cs"/>
                <a:sym typeface="Avenir Roman"/>
              </a:rPr>
              <a:t>Lifted on 1 April 2014</a:t>
            </a:r>
            <a:endParaRPr>
              <a:latin typeface="+mn-lt"/>
              <a:ea typeface="+mn-ea"/>
              <a:cs typeface="+mn-cs"/>
              <a:sym typeface="Avenir Roman"/>
            </a:endParaRPr>
          </a:p>
          <a:p>
            <a:pPr lvl="0">
              <a:defRPr sz="1800"/>
            </a:pPr>
            <a:r>
              <a:rPr sz="1400">
                <a:latin typeface="+mn-lt"/>
                <a:ea typeface="+mn-ea"/>
                <a:cs typeface="+mn-cs"/>
                <a:sym typeface="Avenir Roman"/>
              </a:rPr>
              <a:t>Miyakoji, Tamura city</a:t>
            </a:r>
          </a:p>
        </p:txBody>
      </p:sp>
      <p:sp>
        <p:nvSpPr>
          <p:cNvPr id="84" name="Shape 84"/>
          <p:cNvSpPr/>
          <p:nvPr/>
        </p:nvSpPr>
        <p:spPr>
          <a:xfrm>
            <a:off x="311998" y="230418"/>
            <a:ext cx="1350007" cy="4089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sz="1800">
                <a:latin typeface="+mn-lt"/>
                <a:ea typeface="+mn-ea"/>
                <a:cs typeface="+mn-cs"/>
                <a:sym typeface="Avenir Roman"/>
              </a:defRPr>
            </a:lvl1pPr>
          </a:lstStyle>
          <a:p>
            <a:pPr lvl="0"/>
            <a:r>
              <a:t>Evacuation :</a:t>
            </a:r>
          </a:p>
        </p:txBody>
      </p:sp>
      <p:sp>
        <p:nvSpPr>
          <p:cNvPr id="85" name="Shape 85"/>
          <p:cNvSpPr/>
          <p:nvPr/>
        </p:nvSpPr>
        <p:spPr>
          <a:xfrm>
            <a:off x="4983345" y="6042876"/>
            <a:ext cx="2115338" cy="545901"/>
          </a:xfrm>
          <a:prstGeom prst="rect">
            <a:avLst/>
          </a:prstGeom>
          <a:ln w="12700">
            <a:solidFill>
              <a:srgbClr val="002060"/>
            </a:solidFill>
          </a:ln>
          <a:extLst>
            <a:ext uri="{C572A759-6A51-4108-AA02-DFA0A04FC94B}">
              <ma14:wrappingTextBoxFlag xmlns:ma14="http://schemas.microsoft.com/office/mac/drawingml/2011/main" val="1"/>
            </a:ext>
          </a:extLst>
        </p:spPr>
        <p:txBody>
          <a:bodyPr wrap="none" lIns="0" tIns="0" rIns="0" bIns="0">
            <a:spAutoFit/>
          </a:bodyPr>
          <a:lstStyle/>
          <a:p>
            <a:pPr lvl="0">
              <a:defRPr sz="1800"/>
            </a:pPr>
            <a:r>
              <a:rPr sz="1400">
                <a:latin typeface="+mn-lt"/>
                <a:ea typeface="+mn-ea"/>
                <a:cs typeface="+mn-cs"/>
                <a:sym typeface="Avenir Roman"/>
              </a:rPr>
              <a:t>Lifted on 1 October 2014</a:t>
            </a:r>
            <a:endParaRPr>
              <a:latin typeface="+mn-lt"/>
              <a:ea typeface="+mn-ea"/>
              <a:cs typeface="+mn-cs"/>
              <a:sym typeface="Avenir Roman"/>
            </a:endParaRPr>
          </a:p>
          <a:p>
            <a:pPr lvl="0">
              <a:defRPr sz="1800"/>
            </a:pPr>
            <a:r>
              <a:rPr sz="1400">
                <a:latin typeface="+mn-lt"/>
                <a:ea typeface="+mn-ea"/>
                <a:cs typeface="+mn-cs"/>
                <a:sym typeface="Avenir Roman"/>
              </a:rPr>
              <a:t>Kawauch</a:t>
            </a:r>
            <a:r>
              <a:t> </a:t>
            </a:r>
            <a:r>
              <a:rPr sz="1400">
                <a:latin typeface="+mn-lt"/>
                <a:ea typeface="+mn-ea"/>
                <a:cs typeface="+mn-cs"/>
                <a:sym typeface="Avenir Roman"/>
              </a:rPr>
              <a:t>village</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image10.png"/>
          <p:cNvPicPr/>
          <p:nvPr/>
        </p:nvPicPr>
        <p:blipFill>
          <a:blip r:embed="rId3">
            <a:extLst/>
          </a:blip>
          <a:stretch>
            <a:fillRect/>
          </a:stretch>
        </p:blipFill>
        <p:spPr>
          <a:xfrm>
            <a:off x="-6879" y="1876425"/>
            <a:ext cx="9458854" cy="4132265"/>
          </a:xfrm>
          <a:prstGeom prst="rect">
            <a:avLst/>
          </a:prstGeom>
          <a:ln w="12700">
            <a:miter lim="400000"/>
          </a:ln>
        </p:spPr>
      </p:pic>
      <p:pic>
        <p:nvPicPr>
          <p:cNvPr id="90" name="image11.png"/>
          <p:cNvPicPr/>
          <p:nvPr/>
        </p:nvPicPr>
        <p:blipFill>
          <a:blip r:embed="rId4">
            <a:extLst/>
          </a:blip>
          <a:srcRect l="15782" t="21230" r="42766" b="12450"/>
          <a:stretch>
            <a:fillRect/>
          </a:stretch>
        </p:blipFill>
        <p:spPr>
          <a:xfrm>
            <a:off x="6686549" y="3457576"/>
            <a:ext cx="2968362" cy="2968626"/>
          </a:xfrm>
          <a:prstGeom prst="rect">
            <a:avLst/>
          </a:prstGeom>
          <a:ln w="12700">
            <a:miter lim="400000"/>
          </a:ln>
        </p:spPr>
      </p:pic>
      <p:sp>
        <p:nvSpPr>
          <p:cNvPr id="91" name="Shape 91"/>
          <p:cNvSpPr/>
          <p:nvPr/>
        </p:nvSpPr>
        <p:spPr>
          <a:xfrm>
            <a:off x="9133813" y="4783139"/>
            <a:ext cx="431668" cy="314326"/>
          </a:xfrm>
          <a:prstGeom prst="rect">
            <a:avLst/>
          </a:prstGeom>
          <a:solidFill>
            <a:srgbClr val="FFFFFF"/>
          </a:solidFill>
          <a:ln>
            <a:solidFill>
              <a:srgbClr val="FF0000"/>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solidFill>
                  <a:srgbClr val="FF0000"/>
                </a:solidFill>
                <a:latin typeface="Calibri"/>
                <a:ea typeface="Calibri"/>
                <a:cs typeface="Calibri"/>
                <a:sym typeface="Calibri"/>
              </a:defRPr>
            </a:lvl1pPr>
          </a:lstStyle>
          <a:p>
            <a:pPr lvl="0">
              <a:defRPr sz="1800" b="0">
                <a:solidFill>
                  <a:srgbClr val="000000"/>
                </a:solidFill>
              </a:defRPr>
            </a:pPr>
            <a:r>
              <a:rPr sz="1100" b="1">
                <a:solidFill>
                  <a:srgbClr val="FF0000"/>
                </a:solidFill>
              </a:rPr>
              <a:t>1F NPP</a:t>
            </a:r>
          </a:p>
        </p:txBody>
      </p:sp>
      <p:sp>
        <p:nvSpPr>
          <p:cNvPr id="92" name="Shape 92"/>
          <p:cNvSpPr/>
          <p:nvPr/>
        </p:nvSpPr>
        <p:spPr>
          <a:xfrm>
            <a:off x="7744221" y="5748337"/>
            <a:ext cx="758430" cy="1619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Shirakawa</a:t>
            </a:r>
          </a:p>
        </p:txBody>
      </p:sp>
      <p:sp>
        <p:nvSpPr>
          <p:cNvPr id="93" name="Shape 93"/>
          <p:cNvSpPr/>
          <p:nvPr/>
        </p:nvSpPr>
        <p:spPr>
          <a:xfrm>
            <a:off x="8007350" y="4727575"/>
            <a:ext cx="660400" cy="161925"/>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Koriyama</a:t>
            </a:r>
          </a:p>
        </p:txBody>
      </p:sp>
      <p:sp>
        <p:nvSpPr>
          <p:cNvPr id="94" name="Shape 94"/>
          <p:cNvSpPr/>
          <p:nvPr/>
        </p:nvSpPr>
        <p:spPr>
          <a:xfrm>
            <a:off x="7099300" y="4378326"/>
            <a:ext cx="851299" cy="3143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Aizu Wakamatsu</a:t>
            </a:r>
          </a:p>
        </p:txBody>
      </p:sp>
      <p:sp>
        <p:nvSpPr>
          <p:cNvPr id="95" name="Shape 95"/>
          <p:cNvSpPr/>
          <p:nvPr/>
        </p:nvSpPr>
        <p:spPr>
          <a:xfrm>
            <a:off x="8954957" y="4102101"/>
            <a:ext cx="503900" cy="3143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100" b="1">
                <a:latin typeface="Calibri"/>
                <a:ea typeface="Calibri"/>
                <a:cs typeface="Calibri"/>
                <a:sym typeface="Calibri"/>
              </a:rPr>
              <a:t>Minami</a:t>
            </a:r>
            <a:endParaRPr>
              <a:latin typeface="Times New Roman"/>
              <a:ea typeface="Times New Roman"/>
              <a:cs typeface="Times New Roman"/>
              <a:sym typeface="Times New Roman"/>
            </a:endParaRPr>
          </a:p>
          <a:p>
            <a:pPr lvl="0" algn="ctr">
              <a:defRPr sz="1800"/>
            </a:pPr>
            <a:r>
              <a:rPr sz="1100" b="1">
                <a:latin typeface="Calibri"/>
                <a:ea typeface="Calibri"/>
                <a:cs typeface="Calibri"/>
                <a:sym typeface="Calibri"/>
              </a:rPr>
              <a:t>Soma</a:t>
            </a:r>
          </a:p>
        </p:txBody>
      </p:sp>
      <p:sp>
        <p:nvSpPr>
          <p:cNvPr id="96" name="Shape 96"/>
          <p:cNvSpPr/>
          <p:nvPr/>
        </p:nvSpPr>
        <p:spPr>
          <a:xfrm>
            <a:off x="7030508" y="5570539"/>
            <a:ext cx="655243" cy="3143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100" b="1">
                <a:latin typeface="Calibri"/>
                <a:ea typeface="Calibri"/>
                <a:cs typeface="Calibri"/>
                <a:sym typeface="Calibri"/>
              </a:rPr>
              <a:t>Minami </a:t>
            </a:r>
            <a:endParaRPr>
              <a:latin typeface="Times New Roman"/>
              <a:ea typeface="Times New Roman"/>
              <a:cs typeface="Times New Roman"/>
              <a:sym typeface="Times New Roman"/>
            </a:endParaRPr>
          </a:p>
          <a:p>
            <a:pPr lvl="0" algn="ctr">
              <a:defRPr sz="1800"/>
            </a:pPr>
            <a:r>
              <a:rPr sz="1100" b="1">
                <a:latin typeface="Calibri"/>
                <a:ea typeface="Calibri"/>
                <a:cs typeface="Calibri"/>
                <a:sym typeface="Calibri"/>
              </a:rPr>
              <a:t>Aizu</a:t>
            </a:r>
          </a:p>
        </p:txBody>
      </p:sp>
      <p:sp>
        <p:nvSpPr>
          <p:cNvPr id="97" name="Shape 97"/>
          <p:cNvSpPr/>
          <p:nvPr/>
        </p:nvSpPr>
        <p:spPr>
          <a:xfrm>
            <a:off x="8007349" y="4033837"/>
            <a:ext cx="797986" cy="1619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Fukushima</a:t>
            </a:r>
          </a:p>
        </p:txBody>
      </p:sp>
      <p:sp>
        <p:nvSpPr>
          <p:cNvPr id="98" name="Shape 98"/>
          <p:cNvSpPr/>
          <p:nvPr/>
        </p:nvSpPr>
        <p:spPr>
          <a:xfrm flipV="1">
            <a:off x="8055503" y="5673232"/>
            <a:ext cx="2" cy="71932"/>
          </a:xfrm>
          <a:prstGeom prst="line">
            <a:avLst/>
          </a:prstGeom>
          <a:ln w="25400">
            <a:solidFill/>
            <a:tailEnd type="oval"/>
          </a:ln>
        </p:spPr>
        <p:txBody>
          <a:bodyPr lIns="0" tIns="0" rIns="0" bIns="0"/>
          <a:lstStyle/>
          <a:p>
            <a:pPr lvl="0" defTabSz="457200">
              <a:defRPr sz="1200"/>
            </a:pPr>
            <a:endParaRPr/>
          </a:p>
        </p:txBody>
      </p:sp>
      <p:sp>
        <p:nvSpPr>
          <p:cNvPr id="99" name="Shape 99"/>
          <p:cNvSpPr/>
          <p:nvPr/>
        </p:nvSpPr>
        <p:spPr>
          <a:xfrm>
            <a:off x="8908521" y="5868987"/>
            <a:ext cx="416192" cy="1619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Iwaki</a:t>
            </a:r>
          </a:p>
        </p:txBody>
      </p:sp>
      <p:sp>
        <p:nvSpPr>
          <p:cNvPr id="100" name="Shape 100"/>
          <p:cNvSpPr/>
          <p:nvPr/>
        </p:nvSpPr>
        <p:spPr>
          <a:xfrm>
            <a:off x="7610078" y="4727575"/>
            <a:ext cx="1" cy="104657"/>
          </a:xfrm>
          <a:prstGeom prst="line">
            <a:avLst/>
          </a:prstGeom>
          <a:ln w="25400">
            <a:solidFill/>
            <a:tailEnd type="oval"/>
          </a:ln>
        </p:spPr>
        <p:txBody>
          <a:bodyPr lIns="0" tIns="0" rIns="0" bIns="0"/>
          <a:lstStyle/>
          <a:p>
            <a:pPr lvl="0" defTabSz="457200">
              <a:defRPr sz="1200"/>
            </a:pPr>
            <a:endParaRPr/>
          </a:p>
        </p:txBody>
      </p:sp>
      <p:sp>
        <p:nvSpPr>
          <p:cNvPr id="101" name="Shape 101"/>
          <p:cNvSpPr/>
          <p:nvPr/>
        </p:nvSpPr>
        <p:spPr>
          <a:xfrm>
            <a:off x="8473412" y="4210050"/>
            <a:ext cx="2" cy="104657"/>
          </a:xfrm>
          <a:prstGeom prst="line">
            <a:avLst/>
          </a:prstGeom>
          <a:ln w="25400">
            <a:solidFill/>
            <a:tailEnd type="oval"/>
          </a:ln>
        </p:spPr>
        <p:txBody>
          <a:bodyPr lIns="0" tIns="0" rIns="0" bIns="0"/>
          <a:lstStyle/>
          <a:p>
            <a:pPr lvl="0" defTabSz="457200">
              <a:defRPr sz="1200"/>
            </a:pPr>
            <a:endParaRPr/>
          </a:p>
        </p:txBody>
      </p:sp>
      <p:sp>
        <p:nvSpPr>
          <p:cNvPr id="102" name="Shape 102"/>
          <p:cNvSpPr/>
          <p:nvPr/>
        </p:nvSpPr>
        <p:spPr>
          <a:xfrm flipH="1" flipV="1">
            <a:off x="7353392" y="5542711"/>
            <a:ext cx="439" cy="24654"/>
          </a:xfrm>
          <a:prstGeom prst="line">
            <a:avLst/>
          </a:prstGeom>
          <a:ln w="25400">
            <a:solidFill/>
            <a:tailEnd type="oval"/>
          </a:ln>
        </p:spPr>
        <p:txBody>
          <a:bodyPr lIns="0" tIns="0" rIns="0" bIns="0"/>
          <a:lstStyle/>
          <a:p>
            <a:pPr lvl="0" defTabSz="457200">
              <a:defRPr sz="1200"/>
            </a:pPr>
            <a:endParaRPr/>
          </a:p>
        </p:txBody>
      </p:sp>
      <p:sp>
        <p:nvSpPr>
          <p:cNvPr id="103" name="Shape 103"/>
          <p:cNvSpPr/>
          <p:nvPr/>
        </p:nvSpPr>
        <p:spPr>
          <a:xfrm>
            <a:off x="8291114" y="4905375"/>
            <a:ext cx="2" cy="104657"/>
          </a:xfrm>
          <a:prstGeom prst="line">
            <a:avLst/>
          </a:prstGeom>
          <a:ln w="25400">
            <a:solidFill/>
            <a:tailEnd type="oval"/>
          </a:ln>
        </p:spPr>
        <p:txBody>
          <a:bodyPr lIns="0" tIns="0" rIns="0" bIns="0"/>
          <a:lstStyle/>
          <a:p>
            <a:pPr lvl="0" defTabSz="457200">
              <a:defRPr sz="1200"/>
            </a:pPr>
            <a:endParaRPr/>
          </a:p>
        </p:txBody>
      </p:sp>
      <p:sp>
        <p:nvSpPr>
          <p:cNvPr id="104" name="Shape 104"/>
          <p:cNvSpPr/>
          <p:nvPr/>
        </p:nvSpPr>
        <p:spPr>
          <a:xfrm flipV="1">
            <a:off x="9111005" y="5842776"/>
            <a:ext cx="2" cy="24626"/>
          </a:xfrm>
          <a:prstGeom prst="line">
            <a:avLst/>
          </a:prstGeom>
          <a:ln w="25400">
            <a:solidFill/>
            <a:tailEnd type="oval"/>
          </a:ln>
        </p:spPr>
        <p:txBody>
          <a:bodyPr lIns="0" tIns="0" rIns="0" bIns="0"/>
          <a:lstStyle/>
          <a:p>
            <a:pPr lvl="0" defTabSz="457200">
              <a:defRPr sz="1200"/>
            </a:pPr>
            <a:endParaRPr/>
          </a:p>
        </p:txBody>
      </p:sp>
      <p:sp>
        <p:nvSpPr>
          <p:cNvPr id="105" name="Shape 105"/>
          <p:cNvSpPr/>
          <p:nvPr/>
        </p:nvSpPr>
        <p:spPr>
          <a:xfrm>
            <a:off x="9206044" y="4451350"/>
            <a:ext cx="2" cy="104657"/>
          </a:xfrm>
          <a:prstGeom prst="line">
            <a:avLst/>
          </a:prstGeom>
          <a:ln w="25400">
            <a:solidFill/>
            <a:tailEnd type="oval"/>
          </a:ln>
        </p:spPr>
        <p:txBody>
          <a:bodyPr lIns="0" tIns="0" rIns="0" bIns="0"/>
          <a:lstStyle/>
          <a:p>
            <a:pPr lvl="0" defTabSz="457200">
              <a:defRPr sz="1200"/>
            </a:pPr>
            <a:endParaRPr/>
          </a:p>
        </p:txBody>
      </p:sp>
      <p:sp>
        <p:nvSpPr>
          <p:cNvPr id="106" name="Shape 106"/>
          <p:cNvSpPr/>
          <p:nvPr/>
        </p:nvSpPr>
        <p:spPr>
          <a:xfrm>
            <a:off x="9350508" y="4941888"/>
            <a:ext cx="1" cy="11681"/>
          </a:xfrm>
          <a:prstGeom prst="line">
            <a:avLst/>
          </a:prstGeom>
          <a:ln w="25400">
            <a:solidFill>
              <a:srgbClr val="FF0000"/>
            </a:solidFill>
            <a:tailEnd type="oval"/>
          </a:ln>
        </p:spPr>
        <p:txBody>
          <a:bodyPr lIns="0" tIns="0" rIns="0" bIns="0"/>
          <a:lstStyle/>
          <a:p>
            <a:pPr lvl="0" defTabSz="457200">
              <a:defRPr sz="1200"/>
            </a:pPr>
            <a:endParaRPr/>
          </a:p>
        </p:txBody>
      </p:sp>
      <p:sp>
        <p:nvSpPr>
          <p:cNvPr id="107" name="Shape 107"/>
          <p:cNvSpPr/>
          <p:nvPr/>
        </p:nvSpPr>
        <p:spPr>
          <a:xfrm>
            <a:off x="6691710" y="6223000"/>
            <a:ext cx="340521" cy="0"/>
          </a:xfrm>
          <a:prstGeom prst="line">
            <a:avLst/>
          </a:prstGeom>
          <a:ln w="25400">
            <a:solidFill>
              <a:srgbClr val="0D0D0D"/>
            </a:solidFill>
            <a:headEnd type="triangle"/>
            <a:tailEnd type="triangle"/>
          </a:ln>
        </p:spPr>
        <p:txBody>
          <a:bodyPr lIns="0" tIns="0" rIns="0" bIns="0"/>
          <a:lstStyle/>
          <a:p>
            <a:pPr lvl="0" defTabSz="457200">
              <a:defRPr sz="1200"/>
            </a:pPr>
            <a:endParaRPr/>
          </a:p>
        </p:txBody>
      </p:sp>
      <p:sp>
        <p:nvSpPr>
          <p:cNvPr id="108" name="Shape 108"/>
          <p:cNvSpPr/>
          <p:nvPr/>
        </p:nvSpPr>
        <p:spPr>
          <a:xfrm>
            <a:off x="6691710" y="6291262"/>
            <a:ext cx="378356" cy="1619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20km</a:t>
            </a:r>
          </a:p>
        </p:txBody>
      </p:sp>
      <p:sp>
        <p:nvSpPr>
          <p:cNvPr id="109" name="Shape 109"/>
          <p:cNvSpPr/>
          <p:nvPr/>
        </p:nvSpPr>
        <p:spPr>
          <a:xfrm flipH="1">
            <a:off x="9336749" y="5273208"/>
            <a:ext cx="8620" cy="214782"/>
          </a:xfrm>
          <a:prstGeom prst="line">
            <a:avLst/>
          </a:prstGeom>
          <a:ln w="25400">
            <a:solidFill/>
            <a:headEnd type="oval"/>
          </a:ln>
        </p:spPr>
        <p:txBody>
          <a:bodyPr lIns="0" tIns="0" rIns="0" bIns="0"/>
          <a:lstStyle/>
          <a:p>
            <a:pPr lvl="0" defTabSz="457200">
              <a:defRPr sz="1200"/>
            </a:pPr>
            <a:endParaRPr/>
          </a:p>
        </p:txBody>
      </p:sp>
      <p:sp>
        <p:nvSpPr>
          <p:cNvPr id="110" name="Shape 110"/>
          <p:cNvSpPr/>
          <p:nvPr/>
        </p:nvSpPr>
        <p:spPr>
          <a:xfrm>
            <a:off x="9016860" y="4702167"/>
            <a:ext cx="684462" cy="6826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0000"/>
            </a:solidFill>
          </a:ln>
        </p:spPr>
        <p:txBody>
          <a:bodyPr lIns="0" tIns="0" rIns="0" bIns="0" anchor="ctr"/>
          <a:lstStyle/>
          <a:p>
            <a:pPr lvl="0" algn="ctr">
              <a:defRPr>
                <a:solidFill>
                  <a:srgbClr val="FFFFFF"/>
                </a:solidFill>
              </a:defRPr>
            </a:pPr>
            <a:endParaRPr/>
          </a:p>
        </p:txBody>
      </p:sp>
      <p:sp>
        <p:nvSpPr>
          <p:cNvPr id="111" name="Shape 111"/>
          <p:cNvSpPr/>
          <p:nvPr/>
        </p:nvSpPr>
        <p:spPr>
          <a:xfrm>
            <a:off x="8834556" y="4518012"/>
            <a:ext cx="1026692" cy="1025503"/>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0000"/>
            </a:solidFill>
            <a:prstDash val="dash"/>
          </a:ln>
        </p:spPr>
        <p:txBody>
          <a:bodyPr lIns="0" tIns="0" rIns="0" bIns="0" anchor="ctr"/>
          <a:lstStyle/>
          <a:p>
            <a:pPr lvl="0" algn="ctr">
              <a:defRPr>
                <a:solidFill>
                  <a:srgbClr val="FFFFFF"/>
                </a:solidFill>
              </a:defRPr>
            </a:pPr>
            <a:endParaRPr/>
          </a:p>
        </p:txBody>
      </p:sp>
      <p:sp>
        <p:nvSpPr>
          <p:cNvPr id="112" name="Shape 112"/>
          <p:cNvSpPr/>
          <p:nvPr/>
        </p:nvSpPr>
        <p:spPr>
          <a:xfrm>
            <a:off x="8889603" y="5000626"/>
            <a:ext cx="378356" cy="1524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20km</a:t>
            </a:r>
          </a:p>
        </p:txBody>
      </p:sp>
      <p:sp>
        <p:nvSpPr>
          <p:cNvPr id="113" name="Shape 113"/>
          <p:cNvSpPr/>
          <p:nvPr/>
        </p:nvSpPr>
        <p:spPr>
          <a:xfrm>
            <a:off x="9109736" y="5468937"/>
            <a:ext cx="452307" cy="314326"/>
          </a:xfrm>
          <a:prstGeom prst="rect">
            <a:avLst/>
          </a:prstGeom>
          <a:solidFill>
            <a:srgbClr val="FFFFFF"/>
          </a:solidFill>
          <a:ln>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2F NPP</a:t>
            </a:r>
          </a:p>
        </p:txBody>
      </p:sp>
      <p:sp>
        <p:nvSpPr>
          <p:cNvPr id="114" name="Shape 114"/>
          <p:cNvSpPr/>
          <p:nvPr/>
        </p:nvSpPr>
        <p:spPr>
          <a:xfrm>
            <a:off x="8719342" y="5289551"/>
            <a:ext cx="380077" cy="1524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30km</a:t>
            </a:r>
          </a:p>
        </p:txBody>
      </p:sp>
      <p:sp>
        <p:nvSpPr>
          <p:cNvPr id="115" name="Shape 115"/>
          <p:cNvSpPr/>
          <p:nvPr/>
        </p:nvSpPr>
        <p:spPr>
          <a:xfrm>
            <a:off x="1021554" y="1666875"/>
            <a:ext cx="5498178" cy="228600"/>
          </a:xfrm>
          <a:prstGeom prst="rightArrow">
            <a:avLst>
              <a:gd name="adj1" fmla="val 41667"/>
              <a:gd name="adj2" fmla="val 112546"/>
            </a:avLst>
          </a:prstGeom>
          <a:gradFill>
            <a:gsLst>
              <a:gs pos="0">
                <a:srgbClr val="FF0000"/>
              </a:gs>
              <a:gs pos="19000">
                <a:srgbClr val="FF0000"/>
              </a:gs>
              <a:gs pos="20000">
                <a:srgbClr val="FFC000"/>
              </a:gs>
              <a:gs pos="60000">
                <a:srgbClr val="FFC000"/>
              </a:gs>
              <a:gs pos="61000">
                <a:srgbClr val="8ADFFF"/>
              </a:gs>
              <a:gs pos="100000">
                <a:srgbClr val="8ADFFF"/>
              </a:gs>
            </a:gsLst>
          </a:gradFill>
          <a:ln>
            <a:solidFill/>
            <a:miter/>
          </a:ln>
        </p:spPr>
        <p:txBody>
          <a:bodyPr lIns="0" tIns="0" rIns="0" bIns="0" anchor="ctr"/>
          <a:lstStyle/>
          <a:p>
            <a:pPr lvl="0">
              <a:defRPr>
                <a:latin typeface="+mn-lt"/>
                <a:ea typeface="+mn-ea"/>
                <a:cs typeface="+mn-cs"/>
                <a:sym typeface="Avenir Roman"/>
              </a:defRPr>
            </a:pPr>
            <a:endParaRPr/>
          </a:p>
        </p:txBody>
      </p:sp>
      <p:sp>
        <p:nvSpPr>
          <p:cNvPr id="116" name="Shape 116"/>
          <p:cNvSpPr/>
          <p:nvPr/>
        </p:nvSpPr>
        <p:spPr>
          <a:xfrm>
            <a:off x="61913" y="1009650"/>
            <a:ext cx="2163498" cy="723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400" b="1">
                <a:solidFill>
                  <a:srgbClr val="C00000"/>
                </a:solidFill>
                <a:latin typeface="Constantia"/>
                <a:ea typeface="Constantia"/>
                <a:cs typeface="Constantia"/>
                <a:sym typeface="Constantia"/>
              </a:rPr>
              <a:t>Precautionary urgent protective actions </a:t>
            </a:r>
            <a:r>
              <a:rPr sz="1400">
                <a:solidFill>
                  <a:srgbClr val="C00000"/>
                </a:solidFill>
                <a:latin typeface="Constantia"/>
                <a:ea typeface="Constantia"/>
                <a:cs typeface="Constantia"/>
                <a:sym typeface="Constantia"/>
              </a:rPr>
              <a:t>(evacuation, sheltering)</a:t>
            </a:r>
          </a:p>
        </p:txBody>
      </p:sp>
      <p:sp>
        <p:nvSpPr>
          <p:cNvPr id="117" name="Shape 117"/>
          <p:cNvSpPr/>
          <p:nvPr/>
        </p:nvSpPr>
        <p:spPr>
          <a:xfrm>
            <a:off x="2094706" y="1009650"/>
            <a:ext cx="2548734" cy="723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400" b="1">
                <a:solidFill>
                  <a:srgbClr val="FF9900"/>
                </a:solidFill>
                <a:latin typeface="Constantia"/>
                <a:ea typeface="Constantia"/>
                <a:cs typeface="Constantia"/>
                <a:sym typeface="Constantia"/>
              </a:rPr>
              <a:t>Urgent protective actions </a:t>
            </a:r>
            <a:r>
              <a:rPr sz="1400">
                <a:solidFill>
                  <a:srgbClr val="FF9900"/>
                </a:solidFill>
                <a:latin typeface="Constantia"/>
                <a:ea typeface="Constantia"/>
                <a:cs typeface="Constantia"/>
                <a:sym typeface="Constantia"/>
              </a:rPr>
              <a:t>(foodstuff and water restrictions)</a:t>
            </a:r>
          </a:p>
        </p:txBody>
      </p:sp>
      <p:sp>
        <p:nvSpPr>
          <p:cNvPr id="118" name="Shape 118"/>
          <p:cNvSpPr/>
          <p:nvPr/>
        </p:nvSpPr>
        <p:spPr>
          <a:xfrm>
            <a:off x="4514453" y="971550"/>
            <a:ext cx="2404270" cy="723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400" b="1">
                <a:solidFill>
                  <a:srgbClr val="0070C0"/>
                </a:solidFill>
                <a:latin typeface="Constantia"/>
                <a:ea typeface="Constantia"/>
                <a:cs typeface="Constantia"/>
                <a:sym typeface="Constantia"/>
              </a:rPr>
              <a:t>Early protective actions </a:t>
            </a:r>
            <a:r>
              <a:rPr sz="1400">
                <a:solidFill>
                  <a:srgbClr val="0070C0"/>
                </a:solidFill>
                <a:latin typeface="Constantia"/>
                <a:ea typeface="Constantia"/>
                <a:cs typeface="Constantia"/>
                <a:sym typeface="Constantia"/>
              </a:rPr>
              <a:t>(preparation for temporary relocation)</a:t>
            </a:r>
          </a:p>
        </p:txBody>
      </p:sp>
      <p:sp>
        <p:nvSpPr>
          <p:cNvPr id="119" name="Shape 119"/>
          <p:cNvSpPr/>
          <p:nvPr/>
        </p:nvSpPr>
        <p:spPr>
          <a:xfrm>
            <a:off x="247650" y="387349"/>
            <a:ext cx="9328150"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a:solidFill>
                  <a:srgbClr val="002060"/>
                </a:solidFill>
                <a:latin typeface="Calibri"/>
                <a:ea typeface="Calibri"/>
                <a:cs typeface="Calibri"/>
                <a:sym typeface="Calibri"/>
              </a:defRPr>
            </a:lvl1pPr>
          </a:lstStyle>
          <a:p>
            <a:pPr lvl="0">
              <a:defRPr sz="1800" b="0">
                <a:solidFill>
                  <a:srgbClr val="000000"/>
                </a:solidFill>
              </a:defRPr>
            </a:pPr>
            <a:r>
              <a:rPr sz="2400" b="1">
                <a:solidFill>
                  <a:srgbClr val="002060"/>
                </a:solidFill>
              </a:rPr>
              <a:t>Radiological situation and corresponding protective actions</a:t>
            </a:r>
          </a:p>
        </p:txBody>
      </p:sp>
      <p:grpSp>
        <p:nvGrpSpPr>
          <p:cNvPr id="122" name="Group 122"/>
          <p:cNvGrpSpPr/>
          <p:nvPr/>
        </p:nvGrpSpPr>
        <p:grpSpPr>
          <a:xfrm>
            <a:off x="9185400" y="39681"/>
            <a:ext cx="629431" cy="341308"/>
            <a:chOff x="-7" y="-5"/>
            <a:chExt cx="629429" cy="341307"/>
          </a:xfrm>
        </p:grpSpPr>
        <p:sp>
          <p:nvSpPr>
            <p:cNvPr id="120" name="Shape 120"/>
            <p:cNvSpPr/>
            <p:nvPr/>
          </p:nvSpPr>
          <p:spPr>
            <a:xfrm>
              <a:off x="-8" y="-6"/>
              <a:ext cx="629430" cy="34130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FFCC"/>
            </a:solidFill>
            <a:ln w="9525" cap="flat">
              <a:solidFill>
                <a:srgbClr val="000000"/>
              </a:solidFill>
              <a:prstDash val="solid"/>
              <a:round/>
            </a:ln>
            <a:effectLst/>
          </p:spPr>
          <p:txBody>
            <a:bodyPr wrap="square" lIns="0" tIns="0" rIns="0" bIns="0" numCol="1" anchor="ctr">
              <a:noAutofit/>
            </a:bodyPr>
            <a:lstStyle/>
            <a:p>
              <a:pPr lvl="0" algn="ctr">
                <a:defRPr sz="2000">
                  <a:latin typeface="Arial"/>
                  <a:ea typeface="Arial"/>
                  <a:cs typeface="Arial"/>
                  <a:sym typeface="Arial"/>
                </a:defRPr>
              </a:pPr>
              <a:endParaRPr/>
            </a:p>
          </p:txBody>
        </p:sp>
        <p:sp>
          <p:nvSpPr>
            <p:cNvPr id="121" name="Shape 121"/>
            <p:cNvSpPr/>
            <p:nvPr/>
          </p:nvSpPr>
          <p:spPr>
            <a:xfrm>
              <a:off x="219740" y="10760"/>
              <a:ext cx="189964" cy="3197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8000" tIns="18000" rIns="18000" bIns="18000" numCol="1" anchor="ctr">
              <a:spAutoFit/>
            </a:bodyPr>
            <a:lstStyle>
              <a:lvl1pPr algn="ctr">
                <a:defRPr sz="2000">
                  <a:latin typeface="Arial"/>
                  <a:ea typeface="Arial"/>
                  <a:cs typeface="Arial"/>
                  <a:sym typeface="Arial"/>
                </a:defRPr>
              </a:lvl1pPr>
            </a:lstStyle>
            <a:p>
              <a:pPr lvl="0">
                <a:defRPr sz="1800"/>
              </a:pPr>
              <a:r>
                <a:rPr sz="2000"/>
                <a:t>5</a:t>
              </a:r>
            </a:p>
          </p:txBody>
        </p:sp>
      </p:grpSp>
      <p:sp>
        <p:nvSpPr>
          <p:cNvPr id="123" name="Shape 123"/>
          <p:cNvSpPr/>
          <p:nvPr/>
        </p:nvSpPr>
        <p:spPr>
          <a:xfrm>
            <a:off x="330199" y="5916614"/>
            <a:ext cx="4749119" cy="25922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214311" indent="-214311">
              <a:spcBef>
                <a:spcPts val="400"/>
              </a:spcBef>
              <a:buClr>
                <a:srgbClr val="002060"/>
              </a:buClr>
              <a:buSzPct val="100000"/>
              <a:buFont typeface="Wingdings"/>
              <a:buChar char="●"/>
              <a:defRPr sz="1800">
                <a:solidFill>
                  <a:srgbClr val="002060"/>
                </a:solidFill>
                <a:latin typeface="Arial Bold"/>
                <a:ea typeface="Arial Bold"/>
                <a:cs typeface="Arial Bold"/>
                <a:sym typeface="Arial Bold"/>
              </a:defRPr>
            </a:lvl1pPr>
          </a:lstStyle>
          <a:p>
            <a:pPr lvl="0">
              <a:defRPr>
                <a:solidFill>
                  <a:srgbClr val="000000"/>
                </a:solidFill>
              </a:defRPr>
            </a:pPr>
            <a:r>
              <a:rPr>
                <a:solidFill>
                  <a:srgbClr val="002060"/>
                </a:solidFill>
              </a:rPr>
              <a:t>Prolonged releases with multi-unit events</a:t>
            </a:r>
          </a:p>
        </p:txBody>
      </p:sp>
    </p:spTree>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83349" y="5847298"/>
            <a:ext cx="914400" cy="914400"/>
          </a:xfrm>
          <a:prstGeom prst="rect">
            <a:avLst/>
          </a:prstGeom>
        </p:spPr>
        <p:txBody>
          <a:bodyPr vert="horz" wrap="none" lIns="0" rIns="18288" rtlCol="0">
            <a:normAutofit/>
          </a:bodyPr>
          <a:lstStyle/>
          <a:p>
            <a:pPr marR="45720" algn="r" rtl="0">
              <a:spcBef>
                <a:spcPct val="20000"/>
              </a:spcBef>
              <a:buClr>
                <a:schemeClr val="accent3"/>
              </a:buClr>
              <a:buSzPct val="95000"/>
            </a:pPr>
            <a:endParaRPr lang="fr-FR" sz="1600" kern="1200" dirty="0">
              <a:solidFill>
                <a:schemeClr val="tx1"/>
              </a:solidFill>
              <a:latin typeface="+mn-lt"/>
              <a:ea typeface="+mn-ea"/>
              <a:cs typeface="+mn-cs"/>
            </a:endParaRPr>
          </a:p>
        </p:txBody>
      </p:sp>
      <p:sp>
        <p:nvSpPr>
          <p:cNvPr id="6" name="テキスト ボックス 1"/>
          <p:cNvSpPr txBox="1"/>
          <p:nvPr/>
        </p:nvSpPr>
        <p:spPr>
          <a:xfrm>
            <a:off x="990600" y="990600"/>
            <a:ext cx="8153400" cy="54938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ICRP Publications 109 and 111 were issued in 2009 (23 years after the Chernobyl accident) </a:t>
            </a:r>
          </a:p>
          <a:p>
            <a:pPr marL="285750" indent="-285750">
              <a:buFont typeface="Wingdings" panose="05000000000000000000" pitchFamily="2" charset="2"/>
              <a:buChar char="l"/>
            </a:pPr>
            <a:endParaRPr lang="en-US" altLang="ja-JP" sz="1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First Publications implementing the new Recommendations of the Commission (Publication 103, 2007)</a:t>
            </a:r>
          </a:p>
          <a:p>
            <a:pPr marL="285750" indent="-285750">
              <a:buFont typeface="Wingdings" panose="05000000000000000000" pitchFamily="2" charset="2"/>
              <a:buChar char="l"/>
            </a:pPr>
            <a:endParaRPr lang="en-US" altLang="ja-JP" sz="1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When the Fukushima accident occurred no authority in the world had had the time to analyze and integrate the advice of Publications 109 and 111 in regulation. However they have been influential in the management of the accident but not always well understood and applied</a:t>
            </a:r>
          </a:p>
          <a:p>
            <a:pPr marL="285750" indent="-285750">
              <a:buFont typeface="Wingdings" panose="05000000000000000000" pitchFamily="2" charset="2"/>
              <a:buChar char="l"/>
            </a:pPr>
            <a:endParaRPr lang="en-US" altLang="ja-JP" sz="1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Soon after the accident ICRP Task Group 84 was established to draw the ‘Initial Lessons from the NPP Accident in Japan vis-à-vis the ICRP System of Radiological Protection’</a:t>
            </a:r>
          </a:p>
          <a:p>
            <a:pPr marL="285750" indent="-285750">
              <a:buFont typeface="Wingdings" panose="05000000000000000000" pitchFamily="2" charset="2"/>
              <a:buChar char="l"/>
            </a:pPr>
            <a:endParaRPr lang="en-US" altLang="ja-JP" sz="1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Released in November 2012, the Summary of the Task Group report highlighted several points requiring clarification and additions in Publications 109 and 111 </a:t>
            </a:r>
            <a:endParaRPr lang="en-US" altLang="ja-JP" sz="1800" b="1"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Arial"/>
              <a:buChar char="•"/>
            </a:pPr>
            <a:endParaRPr lang="ja-JP" altLang="ja-JP" sz="1800" dirty="0">
              <a:solidFill>
                <a:srgbClr val="002060"/>
              </a:solidFill>
              <a:latin typeface="Arial" panose="020B0604020202020204" pitchFamily="34" charset="0"/>
              <a:cs typeface="Arial" panose="020B0604020202020204" pitchFamily="34" charset="0"/>
            </a:endParaRPr>
          </a:p>
        </p:txBody>
      </p:sp>
      <p:sp>
        <p:nvSpPr>
          <p:cNvPr id="3" name="テキスト ボックス 2"/>
          <p:cNvSpPr txBox="1"/>
          <p:nvPr/>
        </p:nvSpPr>
        <p:spPr>
          <a:xfrm>
            <a:off x="1302263" y="288000"/>
            <a:ext cx="7340252" cy="52321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1" hangingPunct="0">
              <a:lnSpc>
                <a:spcPct val="100000"/>
              </a:lnSpc>
              <a:spcBef>
                <a:spcPts val="0"/>
              </a:spcBef>
              <a:spcAft>
                <a:spcPts val="0"/>
              </a:spcAft>
              <a:buClrTx/>
              <a:buSzTx/>
              <a:buFontTx/>
              <a:buNone/>
              <a:tabLst/>
            </a:pPr>
            <a:r>
              <a:rPr kumimoji="0" lang="en-US" altLang="ja-JP" sz="2800" b="1" i="0" u="none" strike="noStrike" cap="none" spc="0" normalizeH="0" baseline="0" dirty="0" smtClean="0">
                <a:ln>
                  <a:noFill/>
                </a:ln>
                <a:solidFill>
                  <a:srgbClr val="002060"/>
                </a:solidFill>
                <a:effectLst>
                  <a:outerShdw blurRad="38100" dist="38100" dir="2700000" algn="tl">
                    <a:srgbClr val="000000">
                      <a:alpha val="43137"/>
                    </a:srgbClr>
                  </a:outerShdw>
                </a:effectLst>
                <a:uFillTx/>
                <a:latin typeface="Arial" panose="020B0604020202020204" pitchFamily="34" charset="0"/>
                <a:cs typeface="Arial" panose="020B0604020202020204" pitchFamily="34" charset="0"/>
                <a:sym typeface="Helvetica"/>
              </a:rPr>
              <a:t>Background</a:t>
            </a:r>
            <a:endParaRPr kumimoji="0" lang="ja-JP" altLang="en-US" sz="2800" b="1" i="0" u="none" strike="noStrike" cap="none" spc="0" normalizeH="0" baseline="0" dirty="0">
              <a:ln>
                <a:noFill/>
              </a:ln>
              <a:solidFill>
                <a:srgbClr val="002060"/>
              </a:solidFill>
              <a:effectLst>
                <a:outerShdw blurRad="38100" dist="38100" dir="2700000" algn="tl">
                  <a:srgbClr val="000000">
                    <a:alpha val="43137"/>
                  </a:srgbClr>
                </a:outerShdw>
              </a:effectLst>
              <a:uFillTx/>
              <a:latin typeface="Arial" panose="020B0604020202020204" pitchFamily="34" charset="0"/>
              <a:cs typeface="Arial" panose="020B0604020202020204" pitchFamily="34" charset="0"/>
              <a:sym typeface="Helvetica"/>
            </a:endParaRPr>
          </a:p>
        </p:txBody>
      </p:sp>
      <p:sp>
        <p:nvSpPr>
          <p:cNvPr id="8" name="Espace réservé du numéro de diapositive 4"/>
          <p:cNvSpPr txBox="1">
            <a:spLocks noGrp="1"/>
          </p:cNvSpPr>
          <p:nvPr/>
        </p:nvSpPr>
        <p:spPr bwMode="auto">
          <a:xfrm>
            <a:off x="7820547" y="62865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Arial" charset="0"/>
              </a:defRPr>
            </a:lvl1pPr>
            <a:lvl2pPr marL="37931725" indent="-37474525" eaLnBrk="0" hangingPunct="0">
              <a:defRPr sz="2400">
                <a:solidFill>
                  <a:schemeClr val="tx1"/>
                </a:solidFill>
                <a:latin typeface="Constantia" charset="0"/>
                <a:ea typeface="Arial" charset="0"/>
                <a:cs typeface="Arial" charset="0"/>
              </a:defRPr>
            </a:lvl2pPr>
            <a:lvl3pPr eaLnBrk="0" hangingPunct="0">
              <a:defRPr sz="2400">
                <a:solidFill>
                  <a:schemeClr val="tx1"/>
                </a:solidFill>
                <a:latin typeface="Constantia" charset="0"/>
                <a:ea typeface="Arial" charset="0"/>
                <a:cs typeface="Arial" charset="0"/>
              </a:defRPr>
            </a:lvl3pPr>
            <a:lvl4pPr eaLnBrk="0" hangingPunct="0">
              <a:defRPr sz="2400">
                <a:solidFill>
                  <a:schemeClr val="tx1"/>
                </a:solidFill>
                <a:latin typeface="Constantia" charset="0"/>
                <a:ea typeface="Arial" charset="0"/>
                <a:cs typeface="Arial" charset="0"/>
              </a:defRPr>
            </a:lvl4pPr>
            <a:lvl5pPr eaLnBrk="0" hangingPunct="0">
              <a:defRPr sz="2400">
                <a:solidFill>
                  <a:schemeClr val="tx1"/>
                </a:solidFill>
                <a:latin typeface="Constantia" charset="0"/>
                <a:ea typeface="Arial" charset="0"/>
                <a:cs typeface="Arial" charset="0"/>
              </a:defRPr>
            </a:lvl5pPr>
            <a:lvl6pPr marL="457200" eaLnBrk="0" fontAlgn="base" hangingPunct="0">
              <a:spcBef>
                <a:spcPct val="0"/>
              </a:spcBef>
              <a:spcAft>
                <a:spcPct val="0"/>
              </a:spcAft>
              <a:defRPr sz="2400">
                <a:solidFill>
                  <a:schemeClr val="tx1"/>
                </a:solidFill>
                <a:latin typeface="Constantia" charset="0"/>
                <a:ea typeface="Arial" charset="0"/>
                <a:cs typeface="Arial" charset="0"/>
              </a:defRPr>
            </a:lvl6pPr>
            <a:lvl7pPr marL="914400" eaLnBrk="0" fontAlgn="base" hangingPunct="0">
              <a:spcBef>
                <a:spcPct val="0"/>
              </a:spcBef>
              <a:spcAft>
                <a:spcPct val="0"/>
              </a:spcAft>
              <a:defRPr sz="2400">
                <a:solidFill>
                  <a:schemeClr val="tx1"/>
                </a:solidFill>
                <a:latin typeface="Constantia" charset="0"/>
                <a:ea typeface="Arial" charset="0"/>
                <a:cs typeface="Arial" charset="0"/>
              </a:defRPr>
            </a:lvl7pPr>
            <a:lvl8pPr marL="1371600" eaLnBrk="0" fontAlgn="base" hangingPunct="0">
              <a:spcBef>
                <a:spcPct val="0"/>
              </a:spcBef>
              <a:spcAft>
                <a:spcPct val="0"/>
              </a:spcAft>
              <a:defRPr sz="2400">
                <a:solidFill>
                  <a:schemeClr val="tx1"/>
                </a:solidFill>
                <a:latin typeface="Constantia" charset="0"/>
                <a:ea typeface="Arial" charset="0"/>
                <a:cs typeface="Arial" charset="0"/>
              </a:defRPr>
            </a:lvl8pPr>
            <a:lvl9pPr marL="1828800" eaLnBrk="0" fontAlgn="base" hangingPunct="0">
              <a:spcBef>
                <a:spcPct val="0"/>
              </a:spcBef>
              <a:spcAft>
                <a:spcPct val="0"/>
              </a:spcAft>
              <a:defRPr sz="2400">
                <a:solidFill>
                  <a:schemeClr val="tx1"/>
                </a:solidFill>
                <a:latin typeface="Constantia" charset="0"/>
                <a:ea typeface="Arial" charset="0"/>
                <a:cs typeface="Arial" charset="0"/>
              </a:defRPr>
            </a:lvl9pPr>
          </a:lstStyle>
          <a:p>
            <a:pPr algn="r" eaLnBrk="1" hangingPunct="1"/>
            <a:fld id="{0952CCEE-48BD-9848-A09A-CF791FAA8736}" type="slidenum">
              <a:rPr lang="fr-FR" sz="1200">
                <a:latin typeface="Arial" charset="0"/>
              </a:rPr>
              <a:pPr algn="r" eaLnBrk="1" hangingPunct="1"/>
              <a:t>4</a:t>
            </a:fld>
            <a:endParaRPr lang="fr-FR" sz="1200">
              <a:latin typeface="Arial" charset="0"/>
            </a:endParaRPr>
          </a:p>
        </p:txBody>
      </p:sp>
    </p:spTree>
    <p:extLst>
      <p:ext uri="{BB962C8B-B14F-4D97-AF65-F5344CB8AC3E}">
        <p14:creationId xmlns:p14="http://schemas.microsoft.com/office/powerpoint/2010/main" val="113805061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p:cNvSpPr>
          <p:nvPr>
            <p:ph type="title"/>
          </p:nvPr>
        </p:nvSpPr>
        <p:spPr>
          <a:xfrm>
            <a:off x="0" y="0"/>
            <a:ext cx="9906000" cy="1143000"/>
          </a:xfrm>
          <a:prstGeom prst="rect">
            <a:avLst/>
          </a:prstGeom>
        </p:spPr>
        <p:txBody>
          <a:bodyPr>
            <a:normAutofit/>
          </a:bodyPr>
          <a:lstStyle/>
          <a:p>
            <a:pPr lvl="0">
              <a:defRPr sz="1800">
                <a:solidFill>
                  <a:srgbClr val="000000"/>
                </a:solidFill>
              </a:defRPr>
            </a:pPr>
            <a:r>
              <a:rPr sz="3600">
                <a:solidFill>
                  <a:srgbClr val="000045"/>
                </a:solidFill>
                <a:latin typeface="Arial Bold"/>
                <a:ea typeface="Arial Bold"/>
                <a:cs typeface="Arial Bold"/>
                <a:sym typeface="Arial Bold"/>
              </a:rPr>
              <a:t>Key issues in update of Pub</a:t>
            </a:r>
            <a:r>
              <a:rPr sz="3600">
                <a:latin typeface="Arial Bold"/>
                <a:ea typeface="Arial Bold"/>
                <a:cs typeface="Arial Bold"/>
                <a:sym typeface="Arial Bold"/>
              </a:rPr>
              <a:t>lication</a:t>
            </a:r>
            <a:r>
              <a:rPr sz="3600">
                <a:solidFill>
                  <a:srgbClr val="000045"/>
                </a:solidFill>
                <a:latin typeface="Arial Bold"/>
                <a:ea typeface="Arial Bold"/>
                <a:cs typeface="Arial Bold"/>
                <a:sym typeface="Arial Bold"/>
              </a:rPr>
              <a:t> 109</a:t>
            </a:r>
            <a:r>
              <a:rPr sz="3600" b="1">
                <a:solidFill>
                  <a:srgbClr val="000045"/>
                </a:solidFill>
                <a:latin typeface="Calibri"/>
                <a:ea typeface="Calibri"/>
                <a:cs typeface="Calibri"/>
                <a:sym typeface="Calibri"/>
              </a:rPr>
              <a:t> </a:t>
            </a:r>
          </a:p>
        </p:txBody>
      </p:sp>
      <p:sp>
        <p:nvSpPr>
          <p:cNvPr id="128" name="Shape 128"/>
          <p:cNvSpPr>
            <a:spLocks noGrp="1"/>
          </p:cNvSpPr>
          <p:nvPr>
            <p:ph type="body" idx="1"/>
          </p:nvPr>
        </p:nvSpPr>
        <p:spPr>
          <a:xfrm>
            <a:off x="825149" y="1066800"/>
            <a:ext cx="8457663" cy="5334000"/>
          </a:xfrm>
          <a:prstGeom prst="rect">
            <a:avLst/>
          </a:prstGeom>
        </p:spPr>
        <p:txBody>
          <a:bodyPr lIns="0" tIns="0" rIns="0" bIns="0">
            <a:normAutofit/>
          </a:bodyPr>
          <a:lstStyle/>
          <a:p>
            <a:pPr marL="259305" lvl="0" indent="-259305">
              <a:lnSpc>
                <a:spcPct val="90000"/>
              </a:lnSpc>
              <a:spcBef>
                <a:spcPts val="400"/>
              </a:spcBef>
              <a:buFont typeface="Wingdings"/>
              <a:defRPr sz="1800"/>
            </a:pPr>
            <a:r>
              <a:rPr sz="2000" dirty="0">
                <a:solidFill>
                  <a:schemeClr val="tx1"/>
                </a:solidFill>
              </a:rPr>
              <a:t>Timeline of  situations  and protective measures in emergency management </a:t>
            </a:r>
          </a:p>
          <a:p>
            <a:pPr marL="259305" lvl="0" indent="-259305">
              <a:lnSpc>
                <a:spcPct val="90000"/>
              </a:lnSpc>
              <a:spcBef>
                <a:spcPts val="400"/>
              </a:spcBef>
              <a:buFont typeface="Wingdings"/>
              <a:defRPr sz="1800"/>
            </a:pPr>
            <a:r>
              <a:rPr sz="2000" dirty="0"/>
              <a:t>Justification of protective measures (more good than harm with taking into account non-radiological consequences) </a:t>
            </a:r>
          </a:p>
          <a:p>
            <a:pPr marL="259305" lvl="0" indent="-259305">
              <a:lnSpc>
                <a:spcPct val="90000"/>
              </a:lnSpc>
              <a:spcBef>
                <a:spcPts val="400"/>
              </a:spcBef>
              <a:buFont typeface="Wingdings"/>
              <a:defRPr sz="1800"/>
            </a:pPr>
            <a:r>
              <a:rPr sz="2000" dirty="0"/>
              <a:t>Optimisation of protection strategies in emergency</a:t>
            </a:r>
          </a:p>
          <a:p>
            <a:pPr marL="646522" lvl="1" indent="-259305">
              <a:lnSpc>
                <a:spcPct val="90000"/>
              </a:lnSpc>
              <a:spcBef>
                <a:spcPts val="400"/>
              </a:spcBef>
              <a:buFont typeface="Wingdings"/>
              <a:defRPr sz="1800"/>
            </a:pPr>
            <a:r>
              <a:rPr sz="2000" dirty="0">
                <a:solidFill>
                  <a:srgbClr val="FF0000"/>
                </a:solidFill>
              </a:rPr>
              <a:t>The ICRP concept of optimising whole protection strategies (i.e. response through to recovery/rehabilitation) is </a:t>
            </a:r>
            <a:r>
              <a:rPr sz="2000" dirty="0">
                <a:solidFill>
                  <a:srgbClr val="FF0000"/>
                </a:solidFill>
                <a:latin typeface="Arial Bold"/>
                <a:ea typeface="Arial Bold"/>
                <a:cs typeface="Arial Bold"/>
                <a:sym typeface="Arial Bold"/>
              </a:rPr>
              <a:t>useful for planning</a:t>
            </a:r>
            <a:r>
              <a:rPr sz="2000" dirty="0">
                <a:solidFill>
                  <a:srgbClr val="FF0000"/>
                </a:solidFill>
              </a:rPr>
              <a:t> purposes but very </a:t>
            </a:r>
            <a:r>
              <a:rPr sz="2000" dirty="0">
                <a:solidFill>
                  <a:srgbClr val="FF0000"/>
                </a:solidFill>
                <a:latin typeface="Arial Bold"/>
                <a:ea typeface="Arial Bold"/>
                <a:cs typeface="Arial Bold"/>
                <a:sym typeface="Arial Bold"/>
              </a:rPr>
              <a:t>difficult to implement</a:t>
            </a:r>
            <a:r>
              <a:rPr sz="2000" dirty="0">
                <a:solidFill>
                  <a:srgbClr val="FF0000"/>
                </a:solidFill>
              </a:rPr>
              <a:t> in practice. </a:t>
            </a:r>
          </a:p>
          <a:p>
            <a:pPr marL="646522" lvl="1" indent="-259305">
              <a:lnSpc>
                <a:spcPct val="90000"/>
              </a:lnSpc>
              <a:spcBef>
                <a:spcPts val="400"/>
              </a:spcBef>
              <a:buFont typeface="Wingdings"/>
              <a:defRPr sz="1800"/>
            </a:pPr>
            <a:r>
              <a:rPr sz="2000" dirty="0"/>
              <a:t>There is a need for more </a:t>
            </a:r>
            <a:r>
              <a:rPr sz="2000" dirty="0">
                <a:latin typeface="Arial Bold"/>
                <a:ea typeface="Arial Bold"/>
                <a:cs typeface="Arial Bold"/>
                <a:sym typeface="Arial Bold"/>
              </a:rPr>
              <a:t>specific guidance</a:t>
            </a:r>
            <a:r>
              <a:rPr sz="2000" dirty="0"/>
              <a:t> on how to carry out optimisation following an accident. </a:t>
            </a:r>
          </a:p>
          <a:p>
            <a:pPr marL="646522" lvl="1" indent="-259305">
              <a:lnSpc>
                <a:spcPct val="90000"/>
              </a:lnSpc>
              <a:spcBef>
                <a:spcPts val="400"/>
              </a:spcBef>
              <a:buFont typeface="Wingdings"/>
              <a:defRPr sz="1800"/>
            </a:pPr>
            <a:r>
              <a:rPr sz="2000" dirty="0">
                <a:solidFill>
                  <a:srgbClr val="FF0000"/>
                </a:solidFill>
              </a:rPr>
              <a:t>Reference levels and intervention levels </a:t>
            </a:r>
          </a:p>
          <a:p>
            <a:pPr marL="259305" lvl="0" indent="-259305">
              <a:lnSpc>
                <a:spcPct val="90000"/>
              </a:lnSpc>
              <a:spcBef>
                <a:spcPts val="400"/>
              </a:spcBef>
              <a:buFont typeface="Wingdings"/>
              <a:defRPr sz="1800"/>
            </a:pPr>
            <a:r>
              <a:rPr sz="2000" dirty="0"/>
              <a:t>Lifting protective measures</a:t>
            </a:r>
            <a:endParaRPr sz="2000" dirty="0">
              <a:latin typeface="Arial Bold"/>
              <a:ea typeface="Arial Bold"/>
              <a:cs typeface="Arial Bold"/>
              <a:sym typeface="Arial Bold"/>
            </a:endParaRPr>
          </a:p>
          <a:p>
            <a:pPr marL="259305" lvl="0" indent="-259305">
              <a:lnSpc>
                <a:spcPct val="90000"/>
              </a:lnSpc>
              <a:spcBef>
                <a:spcPts val="400"/>
              </a:spcBef>
              <a:buFont typeface="Wingdings"/>
              <a:defRPr sz="1800"/>
            </a:pPr>
            <a:r>
              <a:rPr sz="2000" dirty="0">
                <a:solidFill>
                  <a:srgbClr val="000045"/>
                </a:solidFill>
                <a:latin typeface="Arial Bold"/>
                <a:ea typeface="Arial Bold"/>
                <a:cs typeface="Arial Bold"/>
                <a:sym typeface="Arial Bold"/>
              </a:rPr>
              <a:t>Criteria for the transition from emergency to existing exposure situations</a:t>
            </a:r>
          </a:p>
          <a:p>
            <a:pPr marL="210038" lvl="0" indent="-210038">
              <a:lnSpc>
                <a:spcPct val="90000"/>
              </a:lnSpc>
              <a:spcBef>
                <a:spcPts val="400"/>
              </a:spcBef>
              <a:buFont typeface="Wingdings"/>
              <a:defRPr sz="1800"/>
            </a:pPr>
            <a:endParaRPr sz="2000" dirty="0">
              <a:solidFill>
                <a:srgbClr val="000045"/>
              </a:solidFill>
              <a:latin typeface="Arial Bold"/>
              <a:ea typeface="Arial Bold"/>
              <a:cs typeface="Arial Bold"/>
              <a:sym typeface="Arial Bold"/>
            </a:endParaRPr>
          </a:p>
          <a:p>
            <a:pPr marL="259305" lvl="0" indent="-259305">
              <a:lnSpc>
                <a:spcPct val="90000"/>
              </a:lnSpc>
              <a:spcBef>
                <a:spcPts val="400"/>
              </a:spcBef>
              <a:buFont typeface="Wingdings"/>
              <a:defRPr sz="1800"/>
            </a:pPr>
            <a:r>
              <a:rPr sz="2000" dirty="0">
                <a:solidFill>
                  <a:srgbClr val="000045"/>
                </a:solidFill>
                <a:latin typeface="Arial Bold"/>
                <a:ea typeface="Arial Bold"/>
                <a:cs typeface="Arial Bold"/>
                <a:sym typeface="Arial Bold"/>
              </a:rPr>
              <a:t>Environmental monitoring and health surveillance</a:t>
            </a:r>
          </a:p>
          <a:p>
            <a:pPr marL="259305" lvl="0" indent="-259305">
              <a:lnSpc>
                <a:spcPct val="90000"/>
              </a:lnSpc>
              <a:spcBef>
                <a:spcPts val="400"/>
              </a:spcBef>
              <a:buFont typeface="Wingdings"/>
              <a:defRPr sz="1800"/>
            </a:pPr>
            <a:r>
              <a:rPr sz="2000" dirty="0">
                <a:solidFill>
                  <a:srgbClr val="000045"/>
                </a:solidFill>
                <a:latin typeface="Arial Bold"/>
                <a:ea typeface="Arial Bold"/>
                <a:cs typeface="Arial Bold"/>
                <a:sym typeface="Arial Bold"/>
              </a:rPr>
              <a:t>Foodstuff and contaminated waste management</a:t>
            </a:r>
          </a:p>
          <a:p>
            <a:pPr marL="259305" lvl="0" indent="-259305">
              <a:lnSpc>
                <a:spcPct val="90000"/>
              </a:lnSpc>
              <a:spcBef>
                <a:spcPts val="400"/>
              </a:spcBef>
              <a:buFont typeface="Wingdings"/>
              <a:defRPr sz="1800"/>
            </a:pPr>
            <a:r>
              <a:rPr sz="2000" dirty="0">
                <a:solidFill>
                  <a:srgbClr val="000045"/>
                </a:solidFill>
                <a:latin typeface="Arial Bold"/>
                <a:ea typeface="Arial Bold"/>
                <a:cs typeface="Arial Bold"/>
                <a:sym typeface="Arial Bold"/>
              </a:rPr>
              <a:t>Radiation protection of responders</a:t>
            </a:r>
          </a:p>
        </p:txBody>
      </p:sp>
    </p:spTree>
    <p:extLst>
      <p:ext uri="{BB962C8B-B14F-4D97-AF65-F5344CB8AC3E}">
        <p14:creationId xmlns:p14="http://schemas.microsoft.com/office/powerpoint/2010/main" val="3628181778"/>
      </p:ext>
    </p:extLst>
  </p:cSld>
  <p:clrMapOvr>
    <a:masterClrMapping/>
  </p:clrMapOvr>
  <p:transition xmlns:p14="http://schemas.microsoft.com/office/powerpoint/2010/main" spd="med">
    <p:dissolve/>
  </p:transition>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8">
                                            <p:bg/>
                                          </p:spTgt>
                                        </p:tgtEl>
                                        <p:attrNameLst>
                                          <p:attrName>style.visibility</p:attrName>
                                        </p:attrNameLst>
                                      </p:cBhvr>
                                      <p:to>
                                        <p:strVal val="visible"/>
                                      </p:to>
                                    </p:set>
                                  </p:childTnLst>
                                </p:cTn>
                              </p:par>
                              <p:par>
                                <p:cTn id="7" presetID="1" presetClass="entr" presetSubtype="0" fill="hold" grpId="0">
                                  <p:stCondLst>
                                    <p:cond delay="0"/>
                                  </p:stCondLst>
                                  <p:iterate>
                                    <p:tmAbs val="0"/>
                                  </p:iterate>
                                  <p:childTnLst>
                                    <p:set>
                                      <p:cBhvr>
                                        <p:cTn id="8" fill="hold"/>
                                        <p:tgtEl>
                                          <p:spTgt spid="12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28">
                                            <p:txEl>
                                              <p:pRg st="1" end="1"/>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128">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p:tmAbs val="0"/>
                                  </p:iterate>
                                  <p:childTnLst>
                                    <p:set>
                                      <p:cBhvr>
                                        <p:cTn id="19" fill="hold"/>
                                        <p:tgtEl>
                                          <p:spTgt spid="128">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p:tmAbs val="0"/>
                                  </p:iterate>
                                  <p:childTnLst>
                                    <p:set>
                                      <p:cBhvr>
                                        <p:cTn id="23" fill="hold"/>
                                        <p:tgtEl>
                                          <p:spTgt spid="128">
                                            <p:txEl>
                                              <p:pRg st="4" end="4"/>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iterate>
                                    <p:tmAbs val="0"/>
                                  </p:iterate>
                                  <p:childTnLst>
                                    <p:set>
                                      <p:cBhvr>
                                        <p:cTn id="26" fill="hold"/>
                                        <p:tgtEl>
                                          <p:spTgt spid="128">
                                            <p:txEl>
                                              <p:pRg st="5" end="5"/>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iterate>
                                    <p:tmAbs val="0"/>
                                  </p:iterate>
                                  <p:childTnLst>
                                    <p:set>
                                      <p:cBhvr>
                                        <p:cTn id="29" fill="hold"/>
                                        <p:tgtEl>
                                          <p:spTgt spid="128">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iterate>
                                    <p:tmAbs val="0"/>
                                  </p:iterate>
                                  <p:childTnLst>
                                    <p:set>
                                      <p:cBhvr>
                                        <p:cTn id="33" fill="hold"/>
                                        <p:tgtEl>
                                          <p:spTgt spid="128">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iterate>
                                    <p:tmAbs val="0"/>
                                  </p:iterate>
                                  <p:childTnLst>
                                    <p:set>
                                      <p:cBhvr>
                                        <p:cTn id="37" fill="hold"/>
                                        <p:tgtEl>
                                          <p:spTgt spid="128">
                                            <p:txEl>
                                              <p:pRg st="8" end="8"/>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iterate>
                                    <p:tmAbs val="0"/>
                                  </p:iterate>
                                  <p:childTnLst>
                                    <p:set>
                                      <p:cBhvr>
                                        <p:cTn id="40" fill="hold"/>
                                        <p:tgtEl>
                                          <p:spTgt spid="128">
                                            <p:txEl>
                                              <p:pRg st="9" end="9"/>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iterate>
                                    <p:tmAbs val="0"/>
                                  </p:iterate>
                                  <p:childTnLst>
                                    <p:set>
                                      <p:cBhvr>
                                        <p:cTn id="43" fill="hold"/>
                                        <p:tgtEl>
                                          <p:spTgt spid="128">
                                            <p:txEl>
                                              <p:pRg st="10" end="10"/>
                                            </p:txEl>
                                          </p:spTgt>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grpId="0" nodeType="afterEffect">
                                  <p:stCondLst>
                                    <p:cond delay="0"/>
                                  </p:stCondLst>
                                  <p:iterate>
                                    <p:tmAbs val="0"/>
                                  </p:iterate>
                                  <p:childTnLst>
                                    <p:set>
                                      <p:cBhvr>
                                        <p:cTn id="46" fill="hold"/>
                                        <p:tgtEl>
                                          <p:spTgt spid="12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title"/>
          </p:nvPr>
        </p:nvSpPr>
        <p:spPr>
          <a:xfrm>
            <a:off x="0" y="0"/>
            <a:ext cx="9906000" cy="1143000"/>
          </a:xfrm>
          <a:prstGeom prst="rect">
            <a:avLst/>
          </a:prstGeom>
        </p:spPr>
        <p:txBody>
          <a:bodyPr>
            <a:normAutofit/>
          </a:bodyPr>
          <a:lstStyle/>
          <a:p>
            <a:pPr lvl="0">
              <a:defRPr sz="1800">
                <a:solidFill>
                  <a:srgbClr val="000000"/>
                </a:solidFill>
              </a:defRPr>
            </a:pPr>
            <a:r>
              <a:rPr sz="3600">
                <a:solidFill>
                  <a:srgbClr val="000045"/>
                </a:solidFill>
                <a:latin typeface="Arial Bold"/>
                <a:ea typeface="Arial Bold"/>
                <a:cs typeface="Arial Bold"/>
                <a:sym typeface="Arial Bold"/>
              </a:rPr>
              <a:t>Key issues in update of Pub</a:t>
            </a:r>
            <a:r>
              <a:rPr sz="3600">
                <a:latin typeface="Arial Bold"/>
                <a:ea typeface="Arial Bold"/>
                <a:cs typeface="Arial Bold"/>
                <a:sym typeface="Arial Bold"/>
              </a:rPr>
              <a:t>lication</a:t>
            </a:r>
            <a:r>
              <a:rPr sz="3600">
                <a:solidFill>
                  <a:srgbClr val="000045"/>
                </a:solidFill>
                <a:latin typeface="Arial Bold"/>
                <a:ea typeface="Arial Bold"/>
                <a:cs typeface="Arial Bold"/>
                <a:sym typeface="Arial Bold"/>
              </a:rPr>
              <a:t> 111</a:t>
            </a:r>
            <a:r>
              <a:rPr sz="3600" b="1">
                <a:solidFill>
                  <a:srgbClr val="000045"/>
                </a:solidFill>
                <a:latin typeface="Calibri"/>
                <a:ea typeface="Calibri"/>
                <a:cs typeface="Calibri"/>
                <a:sym typeface="Calibri"/>
              </a:rPr>
              <a:t> </a:t>
            </a:r>
          </a:p>
        </p:txBody>
      </p:sp>
      <p:sp>
        <p:nvSpPr>
          <p:cNvPr id="172" name="Shape 172"/>
          <p:cNvSpPr>
            <a:spLocks noGrp="1"/>
          </p:cNvSpPr>
          <p:nvPr>
            <p:ph type="body" idx="1"/>
          </p:nvPr>
        </p:nvSpPr>
        <p:spPr>
          <a:xfrm>
            <a:off x="1095169" y="947169"/>
            <a:ext cx="8015914" cy="5334003"/>
          </a:xfrm>
          <a:prstGeom prst="rect">
            <a:avLst/>
          </a:prstGeom>
        </p:spPr>
        <p:txBody>
          <a:bodyPr lIns="0" tIns="0" rIns="0" bIns="0">
            <a:normAutofit/>
          </a:bodyPr>
          <a:lstStyle/>
          <a:p>
            <a:pPr marL="0" lvl="0" indent="0" defTabSz="896111">
              <a:lnSpc>
                <a:spcPct val="80000"/>
              </a:lnSpc>
              <a:spcBef>
                <a:spcPts val="300"/>
              </a:spcBef>
              <a:buSzTx/>
              <a:buNone/>
              <a:defRPr sz="1800"/>
            </a:pPr>
            <a:endParaRPr sz="1900"/>
          </a:p>
          <a:p>
            <a:pPr marL="330196" lvl="0" indent="-330196" defTabSz="896111">
              <a:lnSpc>
                <a:spcPct val="80000"/>
              </a:lnSpc>
              <a:spcBef>
                <a:spcPts val="300"/>
              </a:spcBef>
              <a:buFont typeface="Wingdings"/>
              <a:defRPr sz="1800"/>
            </a:pPr>
            <a:r>
              <a:rPr sz="2100"/>
              <a:t>Living in contaminated areas is an </a:t>
            </a:r>
            <a:r>
              <a:rPr sz="2100">
                <a:solidFill>
                  <a:srgbClr val="800000"/>
                </a:solidFill>
                <a:latin typeface="Arial Bold"/>
                <a:ea typeface="Arial Bold"/>
                <a:cs typeface="Arial Bold"/>
                <a:sym typeface="Arial Bold"/>
              </a:rPr>
              <a:t>existing exposure situation</a:t>
            </a:r>
            <a:endParaRPr sz="1500"/>
          </a:p>
          <a:p>
            <a:pPr marL="205836" lvl="0" indent="-205836" defTabSz="896111">
              <a:lnSpc>
                <a:spcPct val="80000"/>
              </a:lnSpc>
              <a:spcBef>
                <a:spcPts val="300"/>
              </a:spcBef>
              <a:buFont typeface="Wingdings"/>
              <a:defRPr sz="1800"/>
            </a:pPr>
            <a:endParaRPr sz="2300">
              <a:solidFill>
                <a:srgbClr val="800000"/>
              </a:solidFill>
              <a:latin typeface="Arial Bold"/>
              <a:ea typeface="Arial Bold"/>
              <a:cs typeface="Arial Bold"/>
              <a:sym typeface="Arial Bold"/>
            </a:endParaRPr>
          </a:p>
          <a:p>
            <a:pPr marL="330196" lvl="0" indent="-330196" defTabSz="896111">
              <a:lnSpc>
                <a:spcPct val="80000"/>
              </a:lnSpc>
              <a:spcBef>
                <a:spcPts val="300"/>
              </a:spcBef>
              <a:buFont typeface="Wingdings"/>
              <a:defRPr sz="1800"/>
            </a:pPr>
            <a:r>
              <a:rPr sz="2100"/>
              <a:t>The protection strategy should </a:t>
            </a:r>
            <a:r>
              <a:rPr sz="2100">
                <a:solidFill>
                  <a:srgbClr val="800000"/>
                </a:solidFill>
                <a:latin typeface="Arial Bold"/>
                <a:ea typeface="Arial Bold"/>
                <a:cs typeface="Arial Bold"/>
                <a:sym typeface="Arial Bold"/>
              </a:rPr>
              <a:t>do more good than harm</a:t>
            </a:r>
            <a:endParaRPr sz="1500"/>
          </a:p>
          <a:p>
            <a:pPr marL="205836" lvl="0" indent="-205836" defTabSz="896111">
              <a:lnSpc>
                <a:spcPct val="80000"/>
              </a:lnSpc>
              <a:spcBef>
                <a:spcPts val="300"/>
              </a:spcBef>
              <a:buFont typeface="Wingdings"/>
              <a:defRPr sz="1800"/>
            </a:pPr>
            <a:endParaRPr sz="2300"/>
          </a:p>
          <a:p>
            <a:pPr marL="330196" lvl="0" indent="-330196" defTabSz="896111">
              <a:lnSpc>
                <a:spcPct val="80000"/>
              </a:lnSpc>
              <a:spcBef>
                <a:spcPts val="300"/>
              </a:spcBef>
              <a:buFont typeface="Wingdings"/>
              <a:defRPr sz="1800"/>
            </a:pPr>
            <a:r>
              <a:rPr sz="2100"/>
              <a:t>Implementation of protection strategy</a:t>
            </a:r>
            <a:endParaRPr sz="1500"/>
          </a:p>
          <a:p>
            <a:pPr marL="709668" lvl="1" indent="-330196" defTabSz="896111">
              <a:lnSpc>
                <a:spcPct val="80000"/>
              </a:lnSpc>
              <a:spcBef>
                <a:spcPts val="300"/>
              </a:spcBef>
              <a:buFont typeface="Wingdings"/>
              <a:defRPr sz="1800"/>
            </a:pPr>
            <a:r>
              <a:rPr sz="2100"/>
              <a:t>Protection actions implemented by authorities </a:t>
            </a:r>
            <a:endParaRPr sz="1500"/>
          </a:p>
          <a:p>
            <a:pPr marL="709668" lvl="1" indent="-330196" defTabSz="896111">
              <a:lnSpc>
                <a:spcPct val="80000"/>
              </a:lnSpc>
              <a:spcBef>
                <a:spcPts val="300"/>
              </a:spcBef>
              <a:buFont typeface="Wingdings"/>
              <a:defRPr sz="1800"/>
            </a:pPr>
            <a:r>
              <a:rPr sz="2100">
                <a:solidFill>
                  <a:srgbClr val="800000"/>
                </a:solidFill>
                <a:latin typeface="Arial Bold"/>
                <a:ea typeface="Arial Bold"/>
                <a:cs typeface="Arial Bold"/>
                <a:sym typeface="Arial Bold"/>
              </a:rPr>
              <a:t>Self-help protection and radiation protection culture</a:t>
            </a:r>
          </a:p>
          <a:p>
            <a:pPr marL="0" lvl="1" indent="379471" defTabSz="896111">
              <a:lnSpc>
                <a:spcPct val="80000"/>
              </a:lnSpc>
              <a:spcBef>
                <a:spcPts val="300"/>
              </a:spcBef>
              <a:buSzTx/>
              <a:buNone/>
              <a:defRPr sz="1800"/>
            </a:pPr>
            <a:endParaRPr sz="1500"/>
          </a:p>
          <a:p>
            <a:pPr marL="330196" lvl="0" indent="-330196" defTabSz="896111">
              <a:lnSpc>
                <a:spcPct val="80000"/>
              </a:lnSpc>
              <a:spcBef>
                <a:spcPts val="300"/>
              </a:spcBef>
              <a:buFont typeface="Wingdings"/>
              <a:defRPr sz="1800"/>
            </a:pPr>
            <a:r>
              <a:rPr sz="2100"/>
              <a:t>Reference levels </a:t>
            </a:r>
            <a:endParaRPr sz="1500"/>
          </a:p>
          <a:p>
            <a:pPr marL="205836" lvl="0" indent="-205836" defTabSz="896111">
              <a:lnSpc>
                <a:spcPct val="80000"/>
              </a:lnSpc>
              <a:spcBef>
                <a:spcPts val="300"/>
              </a:spcBef>
              <a:buFont typeface="Wingdings"/>
              <a:defRPr sz="1800"/>
            </a:pPr>
            <a:endParaRPr sz="2300"/>
          </a:p>
          <a:p>
            <a:pPr marL="330196" lvl="0" indent="-330196" defTabSz="896111">
              <a:lnSpc>
                <a:spcPct val="80000"/>
              </a:lnSpc>
              <a:spcBef>
                <a:spcPts val="300"/>
              </a:spcBef>
              <a:buFont typeface="Wingdings"/>
              <a:defRPr sz="1800"/>
            </a:pPr>
            <a:r>
              <a:rPr sz="2100">
                <a:solidFill>
                  <a:srgbClr val="800000"/>
                </a:solidFill>
                <a:latin typeface="Arial Bold"/>
                <a:ea typeface="Arial Bold"/>
                <a:cs typeface="Arial Bold"/>
                <a:sym typeface="Arial Bold"/>
              </a:rPr>
              <a:t>Non-radiological aspects and human dimension</a:t>
            </a:r>
            <a:endParaRPr sz="2300">
              <a:solidFill>
                <a:srgbClr val="800000"/>
              </a:solidFill>
              <a:latin typeface="Arial Bold"/>
              <a:ea typeface="Arial Bold"/>
              <a:cs typeface="Arial Bold"/>
              <a:sym typeface="Arial Bold"/>
            </a:endParaRPr>
          </a:p>
          <a:p>
            <a:pPr marL="330196" lvl="0" indent="-330196" defTabSz="896111">
              <a:lnSpc>
                <a:spcPct val="80000"/>
              </a:lnSpc>
              <a:spcBef>
                <a:spcPts val="300"/>
              </a:spcBef>
              <a:buFont typeface="Wingdings"/>
              <a:defRPr sz="1800"/>
            </a:pPr>
            <a:r>
              <a:rPr sz="2100">
                <a:solidFill>
                  <a:srgbClr val="800000"/>
                </a:solidFill>
                <a:latin typeface="Arial Bold"/>
                <a:ea typeface="Arial Bold"/>
                <a:cs typeface="Arial Bold"/>
                <a:sym typeface="Arial Bold"/>
              </a:rPr>
              <a:t>Engaging local stakeholders</a:t>
            </a:r>
            <a:endParaRPr sz="1500"/>
          </a:p>
          <a:p>
            <a:pPr marL="205836" lvl="0" indent="-205836" defTabSz="896111">
              <a:lnSpc>
                <a:spcPct val="80000"/>
              </a:lnSpc>
              <a:spcBef>
                <a:spcPts val="300"/>
              </a:spcBef>
              <a:buFont typeface="Wingdings"/>
              <a:defRPr sz="1800"/>
            </a:pPr>
            <a:endParaRPr sz="2300">
              <a:solidFill>
                <a:srgbClr val="000045"/>
              </a:solidFill>
              <a:latin typeface="Arial Bold"/>
              <a:ea typeface="Arial Bold"/>
              <a:cs typeface="Arial Bold"/>
              <a:sym typeface="Arial Bold"/>
            </a:endParaRPr>
          </a:p>
          <a:p>
            <a:pPr marL="330196" lvl="0" indent="-330196" defTabSz="896111">
              <a:lnSpc>
                <a:spcPct val="80000"/>
              </a:lnSpc>
              <a:spcBef>
                <a:spcPts val="300"/>
              </a:spcBef>
              <a:buFont typeface="Wingdings"/>
              <a:defRPr sz="1800"/>
            </a:pPr>
            <a:r>
              <a:rPr sz="2100">
                <a:solidFill>
                  <a:srgbClr val="000045"/>
                </a:solidFill>
                <a:latin typeface="Arial Bold"/>
                <a:ea typeface="Arial Bold"/>
                <a:cs typeface="Arial Bold"/>
                <a:sym typeface="Arial Bold"/>
              </a:rPr>
              <a:t>Environmental monitoring and health surveillance</a:t>
            </a:r>
            <a:endParaRPr sz="1500"/>
          </a:p>
          <a:p>
            <a:pPr marL="330196" lvl="0" indent="-330196" defTabSz="896111">
              <a:lnSpc>
                <a:spcPct val="80000"/>
              </a:lnSpc>
              <a:spcBef>
                <a:spcPts val="300"/>
              </a:spcBef>
              <a:buFont typeface="Wingdings"/>
              <a:defRPr sz="1800"/>
            </a:pPr>
            <a:r>
              <a:rPr sz="2100">
                <a:solidFill>
                  <a:srgbClr val="000045"/>
                </a:solidFill>
                <a:latin typeface="Arial Bold"/>
                <a:ea typeface="Arial Bold"/>
                <a:cs typeface="Arial Bold"/>
                <a:sym typeface="Arial Bold"/>
              </a:rPr>
              <a:t>Foodstuff management</a:t>
            </a:r>
            <a:endParaRPr sz="1500"/>
          </a:p>
          <a:p>
            <a:pPr marL="330196" lvl="0" indent="-330196" defTabSz="896111">
              <a:lnSpc>
                <a:spcPct val="80000"/>
              </a:lnSpc>
              <a:spcBef>
                <a:spcPts val="300"/>
              </a:spcBef>
              <a:buFont typeface="Wingdings"/>
              <a:defRPr sz="1800"/>
            </a:pPr>
            <a:r>
              <a:rPr sz="2100">
                <a:solidFill>
                  <a:srgbClr val="000045"/>
                </a:solidFill>
                <a:latin typeface="Arial Bold"/>
                <a:ea typeface="Arial Bold"/>
                <a:cs typeface="Arial Bold"/>
                <a:sym typeface="Arial Bold"/>
              </a:rPr>
              <a:t>Radiation protection of recovery workers</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FB276780-2E15-C945-9DAE-80900FC0EB81}" type="slidenum">
              <a:rPr lang="fr-FR" sz="1200"/>
              <a:pPr algn="r" eaLnBrk="1" hangingPunct="1"/>
              <a:t>7</a:t>
            </a:fld>
            <a:endParaRPr lang="fr-FR" sz="1200" dirty="0"/>
          </a:p>
        </p:txBody>
      </p:sp>
      <p:sp>
        <p:nvSpPr>
          <p:cNvPr id="6" name="Shape 288"/>
          <p:cNvSpPr/>
          <p:nvPr/>
        </p:nvSpPr>
        <p:spPr>
          <a:xfrm>
            <a:off x="599755" y="237018"/>
            <a:ext cx="9121776"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sz="3600" b="1">
                <a:solidFill>
                  <a:srgbClr val="002060"/>
                </a:solidFill>
                <a:latin typeface="Arial"/>
                <a:ea typeface="Arial"/>
                <a:cs typeface="Arial"/>
                <a:sym typeface="Arial"/>
              </a:defRPr>
            </a:lvl1pPr>
          </a:lstStyle>
          <a:p>
            <a:pPr lvl="0">
              <a:defRPr sz="1800" b="0">
                <a:solidFill>
                  <a:srgbClr val="000000"/>
                </a:solidFill>
              </a:defRPr>
            </a:pPr>
            <a:endParaRPr sz="3600" b="1" dirty="0">
              <a:solidFill>
                <a:srgbClr val="000090"/>
              </a:solidFill>
            </a:endParaRPr>
          </a:p>
        </p:txBody>
      </p:sp>
      <p:sp>
        <p:nvSpPr>
          <p:cNvPr id="21" name="Content Placeholder 2"/>
          <p:cNvSpPr>
            <a:spLocks noGrp="1"/>
          </p:cNvSpPr>
          <p:nvPr>
            <p:ph idx="1"/>
          </p:nvPr>
        </p:nvSpPr>
        <p:spPr>
          <a:xfrm>
            <a:off x="1320800" y="990600"/>
            <a:ext cx="8007350" cy="5410200"/>
          </a:xfrm>
        </p:spPr>
        <p:txBody>
          <a:bodyPr>
            <a:noAutofit/>
          </a:bodyPr>
          <a:lstStyle/>
          <a:p>
            <a:pPr marL="0" indent="0">
              <a:lnSpc>
                <a:spcPct val="90000"/>
              </a:lnSpc>
              <a:buNone/>
              <a:defRPr sz="1800"/>
            </a:pPr>
            <a:r>
              <a:rPr lang="en-US" altLang="ja-JP" sz="2000" b="0" dirty="0" smtClean="0">
                <a:solidFill>
                  <a:srgbClr val="000051"/>
                </a:solidFill>
              </a:rPr>
              <a:t>Michiaki </a:t>
            </a:r>
            <a:r>
              <a:rPr lang="en-US" altLang="ja-JP" sz="2000" b="0" dirty="0">
                <a:solidFill>
                  <a:srgbClr val="000051"/>
                </a:solidFill>
              </a:rPr>
              <a:t>Kai, Japan (Chair)  </a:t>
            </a:r>
          </a:p>
          <a:p>
            <a:pPr marL="0" indent="0">
              <a:lnSpc>
                <a:spcPct val="90000"/>
              </a:lnSpc>
              <a:buNone/>
              <a:defRPr sz="1800"/>
            </a:pPr>
            <a:r>
              <a:rPr lang="en-US" altLang="ja-JP" sz="2000" b="0" dirty="0" err="1">
                <a:solidFill>
                  <a:srgbClr val="000051"/>
                </a:solidFill>
              </a:rPr>
              <a:t>Toshimitsu</a:t>
            </a:r>
            <a:r>
              <a:rPr lang="en-US" altLang="ja-JP" sz="2000" b="0" dirty="0">
                <a:solidFill>
                  <a:srgbClr val="000051"/>
                </a:solidFill>
              </a:rPr>
              <a:t> Homma, Japan (Vice-chair)  </a:t>
            </a:r>
          </a:p>
          <a:p>
            <a:pPr marL="0" indent="0">
              <a:lnSpc>
                <a:spcPct val="90000"/>
              </a:lnSpc>
              <a:buNone/>
              <a:defRPr sz="1800"/>
            </a:pPr>
            <a:r>
              <a:rPr lang="en-US" altLang="ja-JP" sz="2000" b="0" dirty="0">
                <a:solidFill>
                  <a:srgbClr val="000051"/>
                </a:solidFill>
              </a:rPr>
              <a:t>Anne </a:t>
            </a:r>
            <a:r>
              <a:rPr lang="en-US" altLang="ja-JP" sz="2000" b="0" dirty="0" err="1">
                <a:solidFill>
                  <a:srgbClr val="000051"/>
                </a:solidFill>
              </a:rPr>
              <a:t>Nisbet</a:t>
            </a:r>
            <a:r>
              <a:rPr lang="en-US" altLang="ja-JP" sz="2000" b="0" dirty="0">
                <a:solidFill>
                  <a:srgbClr val="000051"/>
                </a:solidFill>
              </a:rPr>
              <a:t>, UK  </a:t>
            </a:r>
          </a:p>
          <a:p>
            <a:pPr marL="0" indent="0">
              <a:lnSpc>
                <a:spcPct val="90000"/>
              </a:lnSpc>
              <a:buNone/>
              <a:defRPr sz="1800"/>
            </a:pPr>
            <a:r>
              <a:rPr lang="en-US" altLang="ja-JP" sz="2000" b="0" dirty="0">
                <a:solidFill>
                  <a:srgbClr val="000051"/>
                </a:solidFill>
              </a:rPr>
              <a:t>Thierry Schneider, France  </a:t>
            </a:r>
          </a:p>
          <a:p>
            <a:pPr marL="0" indent="0">
              <a:lnSpc>
                <a:spcPct val="90000"/>
              </a:lnSpc>
              <a:buNone/>
              <a:defRPr sz="1800"/>
            </a:pPr>
            <a:r>
              <a:rPr lang="en-US" altLang="ja-JP" sz="2000" b="0" dirty="0">
                <a:solidFill>
                  <a:srgbClr val="000051"/>
                </a:solidFill>
              </a:rPr>
              <a:t>Victor </a:t>
            </a:r>
            <a:r>
              <a:rPr lang="en-US" altLang="ja-JP" sz="2000" b="0" dirty="0" err="1">
                <a:solidFill>
                  <a:srgbClr val="000051"/>
                </a:solidFill>
              </a:rPr>
              <a:t>Averin</a:t>
            </a:r>
            <a:r>
              <a:rPr lang="en-US" altLang="ja-JP" sz="2000" b="0" dirty="0">
                <a:solidFill>
                  <a:srgbClr val="000051"/>
                </a:solidFill>
              </a:rPr>
              <a:t>, Belarus  </a:t>
            </a:r>
          </a:p>
          <a:p>
            <a:pPr marL="0" indent="0">
              <a:lnSpc>
                <a:spcPct val="90000"/>
              </a:lnSpc>
              <a:buNone/>
              <a:defRPr sz="1800"/>
            </a:pPr>
            <a:r>
              <a:rPr lang="en-US" altLang="ja-JP" sz="2000" b="0" dirty="0">
                <a:solidFill>
                  <a:srgbClr val="000051"/>
                </a:solidFill>
              </a:rPr>
              <a:t>Ralph Andersen, USA </a:t>
            </a:r>
          </a:p>
          <a:p>
            <a:pPr marL="0" indent="0">
              <a:lnSpc>
                <a:spcPct val="90000"/>
              </a:lnSpc>
              <a:buNone/>
              <a:defRPr sz="1800"/>
            </a:pPr>
            <a:r>
              <a:rPr lang="en-US" altLang="ja-JP" sz="2000" b="0" dirty="0">
                <a:solidFill>
                  <a:srgbClr val="000051"/>
                </a:solidFill>
              </a:rPr>
              <a:t> </a:t>
            </a:r>
          </a:p>
          <a:p>
            <a:pPr marL="0" indent="0">
              <a:lnSpc>
                <a:spcPct val="90000"/>
              </a:lnSpc>
              <a:buNone/>
              <a:defRPr sz="1800"/>
            </a:pPr>
            <a:r>
              <a:rPr lang="en-US" altLang="ja-JP" sz="2000" b="0" i="1" dirty="0">
                <a:solidFill>
                  <a:srgbClr val="000051"/>
                </a:solidFill>
              </a:rPr>
              <a:t>Corresponding Members: </a:t>
            </a:r>
          </a:p>
          <a:p>
            <a:pPr marL="0" indent="0">
              <a:lnSpc>
                <a:spcPct val="90000"/>
              </a:lnSpc>
              <a:buNone/>
              <a:defRPr sz="1800"/>
            </a:pPr>
            <a:r>
              <a:rPr lang="en-US" altLang="ja-JP" sz="2000" b="0" dirty="0">
                <a:solidFill>
                  <a:srgbClr val="000051"/>
                </a:solidFill>
              </a:rPr>
              <a:t>Miroslav </a:t>
            </a:r>
            <a:r>
              <a:rPr lang="en-US" altLang="ja-JP" sz="2000" b="0" dirty="0" err="1">
                <a:solidFill>
                  <a:srgbClr val="000051"/>
                </a:solidFill>
              </a:rPr>
              <a:t>Pinak</a:t>
            </a:r>
            <a:r>
              <a:rPr lang="en-US" altLang="ja-JP" sz="2000" b="0" dirty="0">
                <a:solidFill>
                  <a:srgbClr val="000051"/>
                </a:solidFill>
              </a:rPr>
              <a:t> (IAEA)   Ted </a:t>
            </a:r>
            <a:r>
              <a:rPr lang="en-US" altLang="ja-JP" sz="2000" b="0" dirty="0" err="1">
                <a:solidFill>
                  <a:srgbClr val="000051"/>
                </a:solidFill>
              </a:rPr>
              <a:t>Lazo</a:t>
            </a:r>
            <a:r>
              <a:rPr lang="en-US" altLang="ja-JP" sz="2000" b="0" dirty="0">
                <a:solidFill>
                  <a:srgbClr val="000051"/>
                </a:solidFill>
              </a:rPr>
              <a:t> (NEA/CRPPH) </a:t>
            </a:r>
          </a:p>
          <a:p>
            <a:pPr marL="0" indent="0">
              <a:lnSpc>
                <a:spcPct val="90000"/>
              </a:lnSpc>
              <a:buNone/>
              <a:defRPr sz="1800"/>
            </a:pPr>
            <a:endParaRPr lang="en-US" altLang="ja-JP" sz="2000" b="0" dirty="0">
              <a:solidFill>
                <a:srgbClr val="000051"/>
              </a:solidFill>
            </a:endParaRPr>
          </a:p>
          <a:p>
            <a:pPr marL="0" indent="0">
              <a:lnSpc>
                <a:spcPct val="90000"/>
              </a:lnSpc>
              <a:buNone/>
              <a:defRPr sz="1800"/>
            </a:pPr>
            <a:r>
              <a:rPr lang="en-US" altLang="ja-JP" sz="2000" b="0" dirty="0">
                <a:solidFill>
                  <a:srgbClr val="000051"/>
                </a:solidFill>
              </a:rPr>
              <a:t>Collaboration with:</a:t>
            </a:r>
          </a:p>
          <a:p>
            <a:pPr marL="0" indent="0">
              <a:lnSpc>
                <a:spcPct val="90000"/>
              </a:lnSpc>
              <a:buNone/>
              <a:defRPr sz="1800"/>
            </a:pPr>
            <a:r>
              <a:rPr lang="en-US" altLang="ja-JP" sz="2000" b="0" dirty="0">
                <a:solidFill>
                  <a:srgbClr val="000051"/>
                </a:solidFill>
              </a:rPr>
              <a:t> Fukushima dialogue stakeholders</a:t>
            </a:r>
          </a:p>
          <a:p>
            <a:pPr marL="0" indent="0">
              <a:lnSpc>
                <a:spcPct val="90000"/>
              </a:lnSpc>
              <a:buNone/>
              <a:defRPr sz="1800"/>
            </a:pPr>
            <a:r>
              <a:rPr lang="en-US" altLang="ja-JP" sz="2000" b="0" dirty="0">
                <a:solidFill>
                  <a:srgbClr val="000051"/>
                </a:solidFill>
              </a:rPr>
              <a:t> ICRP members:</a:t>
            </a:r>
          </a:p>
          <a:p>
            <a:pPr marL="0" indent="0">
              <a:lnSpc>
                <a:spcPct val="90000"/>
              </a:lnSpc>
              <a:buNone/>
              <a:defRPr sz="1800"/>
            </a:pPr>
            <a:r>
              <a:rPr lang="en-US" altLang="ja-JP" sz="2000" b="0" dirty="0">
                <a:solidFill>
                  <a:srgbClr val="000051"/>
                </a:solidFill>
              </a:rPr>
              <a:t> Jacques </a:t>
            </a:r>
            <a:r>
              <a:rPr lang="en-US" altLang="ja-JP" sz="2000" b="0" dirty="0" err="1">
                <a:solidFill>
                  <a:srgbClr val="000051"/>
                </a:solidFill>
              </a:rPr>
              <a:t>Lochard</a:t>
            </a:r>
            <a:r>
              <a:rPr lang="en-US" altLang="ja-JP" sz="2000" b="0" dirty="0">
                <a:solidFill>
                  <a:srgbClr val="000051"/>
                </a:solidFill>
              </a:rPr>
              <a:t> (MC), Chris </a:t>
            </a:r>
            <a:r>
              <a:rPr lang="en-US" altLang="ja-JP" sz="2000" b="0" dirty="0" smtClean="0">
                <a:solidFill>
                  <a:srgbClr val="000051"/>
                </a:solidFill>
              </a:rPr>
              <a:t>Clement (</a:t>
            </a:r>
            <a:r>
              <a:rPr lang="en-US" altLang="ja-JP" sz="2000" b="0" dirty="0">
                <a:solidFill>
                  <a:srgbClr val="000051"/>
                </a:solidFill>
              </a:rPr>
              <a:t>Scientific Secretary), </a:t>
            </a:r>
          </a:p>
          <a:p>
            <a:pPr marL="0" indent="0">
              <a:lnSpc>
                <a:spcPct val="90000"/>
              </a:lnSpc>
              <a:buNone/>
              <a:defRPr sz="1800"/>
            </a:pPr>
            <a:r>
              <a:rPr lang="en-US" altLang="ja-JP" sz="2000" b="0" dirty="0">
                <a:solidFill>
                  <a:srgbClr val="000051"/>
                </a:solidFill>
              </a:rPr>
              <a:t> Jean-François </a:t>
            </a:r>
            <a:r>
              <a:rPr lang="en-US" altLang="ja-JP" sz="2000" b="0" dirty="0" err="1">
                <a:solidFill>
                  <a:srgbClr val="000051"/>
                </a:solidFill>
              </a:rPr>
              <a:t>Lecomte</a:t>
            </a:r>
            <a:r>
              <a:rPr lang="en-US" altLang="ja-JP" sz="2000" b="0" dirty="0">
                <a:solidFill>
                  <a:srgbClr val="000051"/>
                </a:solidFill>
              </a:rPr>
              <a:t> (C4), </a:t>
            </a:r>
            <a:r>
              <a:rPr lang="en-US" altLang="ja-JP" sz="2000" b="0" dirty="0" err="1">
                <a:solidFill>
                  <a:srgbClr val="000051"/>
                </a:solidFill>
              </a:rPr>
              <a:t>Ohtsura</a:t>
            </a:r>
            <a:r>
              <a:rPr lang="en-US" altLang="ja-JP" sz="2000" b="0" dirty="0">
                <a:solidFill>
                  <a:srgbClr val="000051"/>
                </a:solidFill>
              </a:rPr>
              <a:t> </a:t>
            </a:r>
            <a:r>
              <a:rPr lang="en-US" altLang="ja-JP" sz="2000" b="0" dirty="0" err="1" smtClean="0">
                <a:solidFill>
                  <a:srgbClr val="000051"/>
                </a:solidFill>
              </a:rPr>
              <a:t>Niwa</a:t>
            </a:r>
            <a:r>
              <a:rPr lang="en-US" altLang="ja-JP" sz="2000" b="0" dirty="0" smtClean="0">
                <a:solidFill>
                  <a:srgbClr val="000051"/>
                </a:solidFill>
              </a:rPr>
              <a:t> (</a:t>
            </a:r>
            <a:r>
              <a:rPr lang="en-US" altLang="ja-JP" sz="2000" b="0" dirty="0">
                <a:solidFill>
                  <a:srgbClr val="000051"/>
                </a:solidFill>
              </a:rPr>
              <a:t>MC),</a:t>
            </a:r>
          </a:p>
          <a:p>
            <a:pPr marL="0" indent="0">
              <a:lnSpc>
                <a:spcPct val="90000"/>
              </a:lnSpc>
              <a:buNone/>
              <a:defRPr sz="1800"/>
            </a:pPr>
            <a:r>
              <a:rPr lang="en-US" altLang="ja-JP" sz="2000" b="0" dirty="0">
                <a:solidFill>
                  <a:srgbClr val="000051"/>
                </a:solidFill>
              </a:rPr>
              <a:t> Nobuhiko Ban (C1)</a:t>
            </a:r>
          </a:p>
        </p:txBody>
      </p:sp>
      <p:sp>
        <p:nvSpPr>
          <p:cNvPr id="8" name="Title 4"/>
          <p:cNvSpPr>
            <a:spLocks noGrp="1"/>
          </p:cNvSpPr>
          <p:nvPr>
            <p:ph type="title" idx="4294967295"/>
          </p:nvPr>
        </p:nvSpPr>
        <p:spPr>
          <a:xfrm>
            <a:off x="0" y="152401"/>
            <a:ext cx="9906000" cy="797615"/>
          </a:xfrm>
        </p:spPr>
        <p:txBody>
          <a:bodyPr>
            <a:normAutofit/>
          </a:bodyPr>
          <a:lstStyle/>
          <a:p>
            <a:pPr marL="342900" indent="-342900">
              <a:lnSpc>
                <a:spcPct val="80000"/>
              </a:lnSpc>
              <a:buClr>
                <a:srgbClr val="22228B"/>
              </a:buClr>
              <a:buSzPct val="120000"/>
              <a:defRPr sz="1800" b="0">
                <a:solidFill>
                  <a:srgbClr val="000000"/>
                </a:solidFill>
              </a:defRPr>
            </a:pPr>
            <a:r>
              <a:rPr lang="en-US" sz="2400" b="1" dirty="0">
                <a:solidFill>
                  <a:srgbClr val="0B5395"/>
                </a:solidFill>
                <a:latin typeface="Arial"/>
                <a:ea typeface="Arial"/>
                <a:cs typeface="Arial"/>
                <a:sym typeface="Arial"/>
              </a:rPr>
              <a:t>ICRP Task Group on the update of Publications 109 and 111</a:t>
            </a:r>
          </a:p>
        </p:txBody>
      </p:sp>
    </p:spTree>
    <p:extLst>
      <p:ext uri="{BB962C8B-B14F-4D97-AF65-F5344CB8AC3E}">
        <p14:creationId xmlns:p14="http://schemas.microsoft.com/office/powerpoint/2010/main" val="2068456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77850" y="381000"/>
            <a:ext cx="8420100" cy="664464"/>
          </a:xfrm>
        </p:spPr>
        <p:txBody>
          <a:bodyPr/>
          <a:lstStyle/>
          <a:p>
            <a:pPr algn="ctr"/>
            <a:r>
              <a:rPr kumimoji="1" lang="en-US" altLang="ja-JP" sz="3200" dirty="0" smtClean="0"/>
              <a:t>TG93</a:t>
            </a:r>
            <a:r>
              <a:rPr kumimoji="1" lang="ja-JP" altLang="en-US" sz="3200" dirty="0" smtClean="0"/>
              <a:t> </a:t>
            </a:r>
            <a:r>
              <a:rPr kumimoji="1" lang="en-US" altLang="ja-JP" sz="3200" dirty="0" smtClean="0"/>
              <a:t>and related meetings held</a:t>
            </a:r>
            <a:endParaRPr kumimoji="1" lang="ja-JP" altLang="en-US" sz="3200" dirty="0"/>
          </a:p>
        </p:txBody>
      </p:sp>
      <p:sp>
        <p:nvSpPr>
          <p:cNvPr id="3" name="テキスト プレースホルダー 2"/>
          <p:cNvSpPr>
            <a:spLocks noGrp="1"/>
          </p:cNvSpPr>
          <p:nvPr>
            <p:ph type="body" idx="1"/>
          </p:nvPr>
        </p:nvSpPr>
        <p:spPr>
          <a:xfrm>
            <a:off x="742950" y="1752600"/>
            <a:ext cx="8420100" cy="3810000"/>
          </a:xfrm>
        </p:spPr>
        <p:txBody>
          <a:bodyPr>
            <a:normAutofit fontScale="77500" lnSpcReduction="20000"/>
          </a:bodyPr>
          <a:lstStyle/>
          <a:p>
            <a:r>
              <a:rPr kumimoji="1" lang="en-US" altLang="ja-JP" dirty="0" smtClean="0">
                <a:solidFill>
                  <a:srgbClr val="000000"/>
                </a:solidFill>
              </a:rPr>
              <a:t>TG93 meetings</a:t>
            </a:r>
          </a:p>
          <a:p>
            <a:r>
              <a:rPr kumimoji="1" lang="en-US" altLang="ja-JP" dirty="0" smtClean="0">
                <a:solidFill>
                  <a:srgbClr val="000000"/>
                </a:solidFill>
              </a:rPr>
              <a:t>	1</a:t>
            </a:r>
            <a:r>
              <a:rPr kumimoji="1" lang="en-US" altLang="ja-JP" baseline="30000" dirty="0" smtClean="0">
                <a:solidFill>
                  <a:srgbClr val="000000"/>
                </a:solidFill>
              </a:rPr>
              <a:t>st</a:t>
            </a:r>
            <a:r>
              <a:rPr kumimoji="1" lang="en-US" altLang="ja-JP" dirty="0" smtClean="0">
                <a:solidFill>
                  <a:srgbClr val="000000"/>
                </a:solidFill>
              </a:rPr>
              <a:t>	28-29, Nov, 2013	Fukushima</a:t>
            </a:r>
          </a:p>
          <a:p>
            <a:r>
              <a:rPr kumimoji="1" lang="en-US" altLang="ja-JP" dirty="0" smtClean="0">
                <a:solidFill>
                  <a:srgbClr val="000000"/>
                </a:solidFill>
              </a:rPr>
              <a:t>	2</a:t>
            </a:r>
            <a:r>
              <a:rPr kumimoji="1" lang="en-US" altLang="ja-JP" baseline="30000" dirty="0" smtClean="0">
                <a:solidFill>
                  <a:srgbClr val="000000"/>
                </a:solidFill>
              </a:rPr>
              <a:t>nd</a:t>
            </a:r>
            <a:r>
              <a:rPr kumimoji="1" lang="en-US" altLang="ja-JP" dirty="0" smtClean="0">
                <a:solidFill>
                  <a:srgbClr val="000000"/>
                </a:solidFill>
              </a:rPr>
              <a:t>	8-9</a:t>
            </a:r>
            <a:r>
              <a:rPr kumimoji="1" lang="en-US" altLang="ja-JP" dirty="0">
                <a:solidFill>
                  <a:srgbClr val="000000"/>
                </a:solidFill>
              </a:rPr>
              <a:t>, </a:t>
            </a:r>
            <a:r>
              <a:rPr kumimoji="1" lang="en-US" altLang="ja-JP" dirty="0" smtClean="0">
                <a:solidFill>
                  <a:srgbClr val="000000"/>
                </a:solidFill>
              </a:rPr>
              <a:t>May, 2014</a:t>
            </a:r>
            <a:r>
              <a:rPr kumimoji="1" lang="en-US" altLang="ja-JP" dirty="0">
                <a:solidFill>
                  <a:srgbClr val="000000"/>
                </a:solidFill>
              </a:rPr>
              <a:t>	</a:t>
            </a:r>
            <a:r>
              <a:rPr kumimoji="1" lang="en-US" altLang="ja-JP" dirty="0" smtClean="0">
                <a:solidFill>
                  <a:srgbClr val="000000"/>
                </a:solidFill>
              </a:rPr>
              <a:t>	Fukushima</a:t>
            </a:r>
          </a:p>
          <a:p>
            <a:r>
              <a:rPr kumimoji="1" lang="en-US" altLang="ja-JP" dirty="0" smtClean="0">
                <a:solidFill>
                  <a:srgbClr val="000000"/>
                </a:solidFill>
              </a:rPr>
              <a:t>	3</a:t>
            </a:r>
            <a:r>
              <a:rPr kumimoji="1" lang="en-US" altLang="ja-JP" baseline="30000" dirty="0" smtClean="0">
                <a:solidFill>
                  <a:srgbClr val="000000"/>
                </a:solidFill>
              </a:rPr>
              <a:t>rd</a:t>
            </a:r>
            <a:r>
              <a:rPr kumimoji="1" lang="en-US" altLang="ja-JP" dirty="0" smtClean="0">
                <a:solidFill>
                  <a:srgbClr val="000000"/>
                </a:solidFill>
              </a:rPr>
              <a:t>	28-30, Nov. 2014	Paris</a:t>
            </a:r>
          </a:p>
          <a:p>
            <a:r>
              <a:rPr kumimoji="1" lang="en-US" altLang="ja-JP" dirty="0" smtClean="0">
                <a:solidFill>
                  <a:srgbClr val="000000"/>
                </a:solidFill>
              </a:rPr>
              <a:t>	4</a:t>
            </a:r>
            <a:r>
              <a:rPr kumimoji="1" lang="en-US" altLang="ja-JP" baseline="30000" dirty="0" smtClean="0">
                <a:solidFill>
                  <a:srgbClr val="000000"/>
                </a:solidFill>
              </a:rPr>
              <a:t>th</a:t>
            </a:r>
            <a:r>
              <a:rPr kumimoji="1" lang="en-US" altLang="ja-JP" dirty="0" smtClean="0">
                <a:solidFill>
                  <a:srgbClr val="000000"/>
                </a:solidFill>
              </a:rPr>
              <a:t>	30 Mar. – 1 Apr., </a:t>
            </a:r>
            <a:r>
              <a:rPr kumimoji="1" lang="en-US" altLang="ja-JP" dirty="0">
                <a:solidFill>
                  <a:srgbClr val="000000"/>
                </a:solidFill>
              </a:rPr>
              <a:t>2015	</a:t>
            </a:r>
            <a:r>
              <a:rPr kumimoji="1" lang="en-US" altLang="ja-JP" dirty="0" smtClean="0">
                <a:solidFill>
                  <a:srgbClr val="000000"/>
                </a:solidFill>
              </a:rPr>
              <a:t>Paris</a:t>
            </a:r>
          </a:p>
          <a:p>
            <a:r>
              <a:rPr kumimoji="1" lang="en-US" altLang="ja-JP" dirty="0" smtClean="0">
                <a:solidFill>
                  <a:srgbClr val="000000"/>
                </a:solidFill>
              </a:rPr>
              <a:t>	5</a:t>
            </a:r>
            <a:r>
              <a:rPr kumimoji="1" lang="en-US" altLang="ja-JP" baseline="30000" dirty="0" smtClean="0">
                <a:solidFill>
                  <a:srgbClr val="000000"/>
                </a:solidFill>
              </a:rPr>
              <a:t>th</a:t>
            </a:r>
            <a:r>
              <a:rPr kumimoji="1" lang="en-US" altLang="ja-JP" dirty="0" smtClean="0">
                <a:solidFill>
                  <a:srgbClr val="000000"/>
                </a:solidFill>
              </a:rPr>
              <a:t>	8-10, July, 2015		Tokyo</a:t>
            </a:r>
          </a:p>
          <a:p>
            <a:endParaRPr kumimoji="1" lang="en-US" altLang="ja-JP" dirty="0" smtClean="0">
              <a:solidFill>
                <a:srgbClr val="000000"/>
              </a:solidFill>
            </a:endParaRPr>
          </a:p>
          <a:p>
            <a:r>
              <a:rPr kumimoji="1" lang="en-US" altLang="ja-JP" dirty="0" smtClean="0">
                <a:solidFill>
                  <a:srgbClr val="000000"/>
                </a:solidFill>
              </a:rPr>
              <a:t>ICRP dialogue meetings</a:t>
            </a:r>
          </a:p>
          <a:p>
            <a:r>
              <a:rPr kumimoji="1" lang="en-US" altLang="ja-JP" dirty="0">
                <a:solidFill>
                  <a:srgbClr val="000000"/>
                </a:solidFill>
              </a:rPr>
              <a:t>	</a:t>
            </a:r>
            <a:r>
              <a:rPr kumimoji="1" lang="en-US" altLang="ja-JP" dirty="0" smtClean="0">
                <a:solidFill>
                  <a:srgbClr val="000000"/>
                </a:solidFill>
              </a:rPr>
              <a:t>1</a:t>
            </a:r>
            <a:r>
              <a:rPr kumimoji="1" lang="en-US" altLang="ja-JP" dirty="0">
                <a:solidFill>
                  <a:srgbClr val="000000"/>
                </a:solidFill>
              </a:rPr>
              <a:t>2</a:t>
            </a:r>
            <a:r>
              <a:rPr kumimoji="1" lang="en-US" altLang="ja-JP" dirty="0" smtClean="0">
                <a:solidFill>
                  <a:srgbClr val="000000"/>
                </a:solidFill>
              </a:rPr>
              <a:t> meetings during Nov. 2011  - Sep. 2015,  Fukushima</a:t>
            </a:r>
            <a:r>
              <a:rPr kumimoji="1" lang="en-US" altLang="ja-JP" dirty="0">
                <a:solidFill>
                  <a:srgbClr val="000000"/>
                </a:solidFill>
              </a:rPr>
              <a:t>	</a:t>
            </a:r>
            <a:endParaRPr kumimoji="1" lang="en-US" altLang="ja-JP" dirty="0" smtClean="0">
              <a:solidFill>
                <a:srgbClr val="000000"/>
              </a:solidFill>
            </a:endParaRPr>
          </a:p>
          <a:p>
            <a:endParaRPr kumimoji="1" lang="en-US" altLang="ja-JP" dirty="0">
              <a:solidFill>
                <a:srgbClr val="000000"/>
              </a:solidFill>
            </a:endParaRPr>
          </a:p>
          <a:p>
            <a:r>
              <a:rPr kumimoji="1" lang="en-US" altLang="ja-JP" dirty="0" smtClean="0">
                <a:solidFill>
                  <a:srgbClr val="000000"/>
                </a:solidFill>
              </a:rPr>
              <a:t>Stakeholder meeting</a:t>
            </a:r>
          </a:p>
          <a:p>
            <a:r>
              <a:rPr kumimoji="1" lang="en-US" altLang="ja-JP" dirty="0">
                <a:solidFill>
                  <a:srgbClr val="000000"/>
                </a:solidFill>
              </a:rPr>
              <a:t>	</a:t>
            </a:r>
            <a:r>
              <a:rPr lang="en-US" altLang="ja-JP" dirty="0">
                <a:solidFill>
                  <a:srgbClr val="000000"/>
                </a:solidFill>
              </a:rPr>
              <a:t>6-</a:t>
            </a:r>
            <a:r>
              <a:rPr lang="en-US" altLang="ja-JP" dirty="0" smtClean="0">
                <a:solidFill>
                  <a:srgbClr val="000000"/>
                </a:solidFill>
              </a:rPr>
              <a:t>7, </a:t>
            </a:r>
            <a:r>
              <a:rPr lang="en-US" altLang="ja-JP" dirty="0">
                <a:solidFill>
                  <a:srgbClr val="000000"/>
                </a:solidFill>
              </a:rPr>
              <a:t>July, </a:t>
            </a:r>
            <a:r>
              <a:rPr lang="en-US" altLang="ja-JP" dirty="0" smtClean="0">
                <a:solidFill>
                  <a:srgbClr val="000000"/>
                </a:solidFill>
              </a:rPr>
              <a:t>2015			Tokyo</a:t>
            </a:r>
            <a:endParaRPr kumimoji="1" lang="en-US" altLang="ja-JP" dirty="0" smtClean="0">
              <a:solidFill>
                <a:srgbClr val="000000"/>
              </a:solidFill>
            </a:endParaRPr>
          </a:p>
          <a:p>
            <a:endParaRPr kumimoji="1" lang="en-US" altLang="ja-JP" dirty="0">
              <a:solidFill>
                <a:srgbClr val="000000"/>
              </a:solidFill>
            </a:endParaRPr>
          </a:p>
          <a:p>
            <a:endParaRPr kumimoji="1" lang="en-US" altLang="ja-JP" dirty="0" smtClean="0">
              <a:solidFill>
                <a:srgbClr val="000000"/>
              </a:solidFill>
            </a:endParaRPr>
          </a:p>
          <a:p>
            <a:endParaRPr kumimoji="1" lang="ja-JP" altLang="en-US" dirty="0">
              <a:solidFill>
                <a:srgbClr val="000000"/>
              </a:solidFill>
            </a:endParaRPr>
          </a:p>
          <a:p>
            <a:endParaRPr kumimoji="1" lang="ja-JP" altLang="en-US" dirty="0">
              <a:solidFill>
                <a:srgbClr val="000000"/>
              </a:solidFill>
            </a:endParaRPr>
          </a:p>
        </p:txBody>
      </p:sp>
      <p:sp>
        <p:nvSpPr>
          <p:cNvPr id="4" name="スライド番号プレースホルダー 3"/>
          <p:cNvSpPr>
            <a:spLocks noGrp="1"/>
          </p:cNvSpPr>
          <p:nvPr>
            <p:ph type="sldNum" sz="quarter" idx="10"/>
          </p:nvPr>
        </p:nvSpPr>
        <p:spPr/>
        <p:txBody>
          <a:bodyPr/>
          <a:lstStyle/>
          <a:p>
            <a:pPr>
              <a:defRPr/>
            </a:pPr>
            <a:fld id="{080A7019-14BD-4A65-887B-5F9FDC780F39}" type="slidenum">
              <a:rPr lang="en-US" smtClean="0"/>
              <a:pPr>
                <a:defRPr/>
              </a:pPr>
              <a:t>8</a:t>
            </a:fld>
            <a:endParaRPr lang="en-US"/>
          </a:p>
        </p:txBody>
      </p:sp>
    </p:spTree>
    <p:extLst>
      <p:ext uri="{BB962C8B-B14F-4D97-AF65-F5344CB8AC3E}">
        <p14:creationId xmlns:p14="http://schemas.microsoft.com/office/powerpoint/2010/main" val="409278410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p:cNvSpPr>
          <p:nvPr>
            <p:ph type="title"/>
          </p:nvPr>
        </p:nvSpPr>
        <p:spPr>
          <a:xfrm>
            <a:off x="381001" y="152400"/>
            <a:ext cx="9144000" cy="762000"/>
          </a:xfrm>
          <a:prstGeom prst="rect">
            <a:avLst/>
          </a:prstGeom>
        </p:spPr>
        <p:txBody>
          <a:bodyPr>
            <a:normAutofit/>
          </a:bodyPr>
          <a:lstStyle/>
          <a:p>
            <a:pPr lvl="0">
              <a:defRPr sz="1800">
                <a:solidFill>
                  <a:srgbClr val="000000"/>
                </a:solidFill>
              </a:defRPr>
            </a:pPr>
            <a:r>
              <a:rPr sz="2400" b="1" dirty="0" smtClean="0">
                <a:solidFill>
                  <a:srgbClr val="002060"/>
                </a:solidFill>
                <a:effectLst>
                  <a:outerShdw blurRad="38100" dist="38100" dir="2700000" rotWithShape="0">
                    <a:srgbClr val="000000">
                      <a:alpha val="43137"/>
                    </a:srgbClr>
                  </a:outerShdw>
                </a:effectLst>
              </a:rPr>
              <a:t>7th </a:t>
            </a:r>
            <a:r>
              <a:rPr sz="2400" b="1" dirty="0">
                <a:solidFill>
                  <a:srgbClr val="002060"/>
                </a:solidFill>
                <a:effectLst>
                  <a:outerShdw blurRad="38100" dist="38100" dir="2700000" rotWithShape="0">
                    <a:srgbClr val="000000">
                      <a:alpha val="43137"/>
                    </a:srgbClr>
                  </a:outerShdw>
                </a:effectLst>
              </a:rPr>
              <a:t>ICRP dialogue seminar in Iwaki – November 2013</a:t>
            </a:r>
          </a:p>
        </p:txBody>
      </p:sp>
      <p:pic>
        <p:nvPicPr>
          <p:cNvPr id="263" name="image29.jpg" descr="Sans titre.jpg"/>
          <p:cNvPicPr/>
          <p:nvPr/>
        </p:nvPicPr>
        <p:blipFill>
          <a:blip r:embed="rId2">
            <a:extLst/>
          </a:blip>
          <a:stretch>
            <a:fillRect/>
          </a:stretch>
        </p:blipFill>
        <p:spPr>
          <a:xfrm>
            <a:off x="990600" y="1295400"/>
            <a:ext cx="8229600" cy="4719919"/>
          </a:xfrm>
          <a:prstGeom prst="rect">
            <a:avLst/>
          </a:prstGeom>
          <a:ln w="12700">
            <a:miter lim="400000"/>
          </a:ln>
        </p:spPr>
      </p:pic>
      <p:sp>
        <p:nvSpPr>
          <p:cNvPr id="5" name="Espace réservé du numéro de diapositive 4"/>
          <p:cNvSpPr txBox="1">
            <a:spLocks noGrp="1"/>
          </p:cNvSpPr>
          <p:nvPr/>
        </p:nvSpPr>
        <p:spPr bwMode="auto">
          <a:xfrm>
            <a:off x="7820546" y="6286500"/>
            <a:ext cx="190500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Arial" charset="0"/>
              </a:defRPr>
            </a:lvl1pPr>
            <a:lvl2pPr marL="37931725" indent="-37474525" eaLnBrk="0" hangingPunct="0">
              <a:defRPr sz="2400">
                <a:solidFill>
                  <a:schemeClr val="tx1"/>
                </a:solidFill>
                <a:latin typeface="Constantia" charset="0"/>
                <a:ea typeface="Arial" charset="0"/>
                <a:cs typeface="Arial" charset="0"/>
              </a:defRPr>
            </a:lvl2pPr>
            <a:lvl3pPr eaLnBrk="0" hangingPunct="0">
              <a:defRPr sz="2400">
                <a:solidFill>
                  <a:schemeClr val="tx1"/>
                </a:solidFill>
                <a:latin typeface="Constantia" charset="0"/>
                <a:ea typeface="Arial" charset="0"/>
                <a:cs typeface="Arial" charset="0"/>
              </a:defRPr>
            </a:lvl3pPr>
            <a:lvl4pPr eaLnBrk="0" hangingPunct="0">
              <a:defRPr sz="2400">
                <a:solidFill>
                  <a:schemeClr val="tx1"/>
                </a:solidFill>
                <a:latin typeface="Constantia" charset="0"/>
                <a:ea typeface="Arial" charset="0"/>
                <a:cs typeface="Arial" charset="0"/>
              </a:defRPr>
            </a:lvl4pPr>
            <a:lvl5pPr eaLnBrk="0" hangingPunct="0">
              <a:defRPr sz="2400">
                <a:solidFill>
                  <a:schemeClr val="tx1"/>
                </a:solidFill>
                <a:latin typeface="Constantia" charset="0"/>
                <a:ea typeface="Arial" charset="0"/>
                <a:cs typeface="Arial" charset="0"/>
              </a:defRPr>
            </a:lvl5pPr>
            <a:lvl6pPr marL="457200" eaLnBrk="0" fontAlgn="base" hangingPunct="0">
              <a:spcBef>
                <a:spcPct val="0"/>
              </a:spcBef>
              <a:spcAft>
                <a:spcPct val="0"/>
              </a:spcAft>
              <a:defRPr sz="2400">
                <a:solidFill>
                  <a:schemeClr val="tx1"/>
                </a:solidFill>
                <a:latin typeface="Constantia" charset="0"/>
                <a:ea typeface="Arial" charset="0"/>
                <a:cs typeface="Arial" charset="0"/>
              </a:defRPr>
            </a:lvl6pPr>
            <a:lvl7pPr marL="914400" eaLnBrk="0" fontAlgn="base" hangingPunct="0">
              <a:spcBef>
                <a:spcPct val="0"/>
              </a:spcBef>
              <a:spcAft>
                <a:spcPct val="0"/>
              </a:spcAft>
              <a:defRPr sz="2400">
                <a:solidFill>
                  <a:schemeClr val="tx1"/>
                </a:solidFill>
                <a:latin typeface="Constantia" charset="0"/>
                <a:ea typeface="Arial" charset="0"/>
                <a:cs typeface="Arial" charset="0"/>
              </a:defRPr>
            </a:lvl7pPr>
            <a:lvl8pPr marL="1371600" eaLnBrk="0" fontAlgn="base" hangingPunct="0">
              <a:spcBef>
                <a:spcPct val="0"/>
              </a:spcBef>
              <a:spcAft>
                <a:spcPct val="0"/>
              </a:spcAft>
              <a:defRPr sz="2400">
                <a:solidFill>
                  <a:schemeClr val="tx1"/>
                </a:solidFill>
                <a:latin typeface="Constantia" charset="0"/>
                <a:ea typeface="Arial" charset="0"/>
                <a:cs typeface="Arial" charset="0"/>
              </a:defRPr>
            </a:lvl8pPr>
            <a:lvl9pPr marL="1828800" eaLnBrk="0" fontAlgn="base" hangingPunct="0">
              <a:spcBef>
                <a:spcPct val="0"/>
              </a:spcBef>
              <a:spcAft>
                <a:spcPct val="0"/>
              </a:spcAft>
              <a:defRPr sz="2400">
                <a:solidFill>
                  <a:schemeClr val="tx1"/>
                </a:solidFill>
                <a:latin typeface="Constantia" charset="0"/>
                <a:ea typeface="Arial" charset="0"/>
                <a:cs typeface="Arial" charset="0"/>
              </a:defRPr>
            </a:lvl9pPr>
          </a:lstStyle>
          <a:p>
            <a:pPr algn="r" eaLnBrk="1" hangingPunct="1"/>
            <a:fld id="{0952CCEE-48BD-9848-A09A-CF791FAA8736}" type="slidenum">
              <a:rPr lang="fr-FR" sz="1200">
                <a:latin typeface="Arial" charset="0"/>
              </a:rPr>
              <a:pPr algn="r" eaLnBrk="1" hangingPunct="1"/>
              <a:t>9</a:t>
            </a:fld>
            <a:endParaRPr lang="fr-FR" sz="1200">
              <a:latin typeface="Arial" charset="0"/>
            </a:endParaRPr>
          </a:p>
        </p:txBody>
      </p:sp>
    </p:spTree>
    <p:extLst>
      <p:ext uri="{BB962C8B-B14F-4D97-AF65-F5344CB8AC3E}">
        <p14:creationId xmlns:p14="http://schemas.microsoft.com/office/powerpoint/2010/main" val="2190044465"/>
      </p:ext>
    </p:extLst>
  </p:cSld>
  <p:clrMapOvr>
    <a:masterClrMapping/>
  </p:clrMapOvr>
  <p:transition xmlns:p14="http://schemas.microsoft.com/office/powerpoint/2010/main">
    <p:dissolv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10</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Shape 290"/>
          <p:cNvSpPr/>
          <p:nvPr/>
        </p:nvSpPr>
        <p:spPr>
          <a:xfrm>
            <a:off x="0" y="228600"/>
            <a:ext cx="9906000" cy="36933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en-US" sz="2400" b="1" dirty="0" smtClean="0">
                <a:solidFill>
                  <a:srgbClr val="0B5395"/>
                </a:solidFill>
              </a:rPr>
              <a:t>Task Group 93 draft report</a:t>
            </a:r>
            <a:endParaRPr sz="2400" b="1" dirty="0">
              <a:solidFill>
                <a:srgbClr val="0B5395"/>
              </a:solidFill>
            </a:endParaRPr>
          </a:p>
        </p:txBody>
      </p:sp>
      <p:sp>
        <p:nvSpPr>
          <p:cNvPr id="9" name="テキスト ボックス 1"/>
          <p:cNvSpPr txBox="1"/>
          <p:nvPr/>
        </p:nvSpPr>
        <p:spPr>
          <a:xfrm>
            <a:off x="26164" y="609600"/>
            <a:ext cx="9879836" cy="163121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ctr"/>
            <a:r>
              <a:rPr lang="en-US" altLang="ja-JP" sz="2000" b="1" dirty="0"/>
              <a:t>Application of the Commission’s Recommendations</a:t>
            </a:r>
            <a:endParaRPr lang="ja-JP" altLang="ja-JP" sz="2000" dirty="0"/>
          </a:p>
          <a:p>
            <a:pPr algn="ctr"/>
            <a:r>
              <a:rPr lang="en-US" altLang="ja-JP" sz="2000" b="1" dirty="0"/>
              <a:t>for the protection of people in the event of a </a:t>
            </a:r>
            <a:r>
              <a:rPr lang="en-US" altLang="ja-JP" sz="2000" b="1" dirty="0" smtClean="0"/>
              <a:t>large nuclear </a:t>
            </a:r>
            <a:r>
              <a:rPr lang="en-US" altLang="ja-JP" sz="2000" b="1" dirty="0"/>
              <a:t>accident</a:t>
            </a:r>
            <a:endParaRPr lang="ja-JP" altLang="ja-JP" sz="2000" dirty="0"/>
          </a:p>
          <a:p>
            <a:pPr algn="ctr"/>
            <a:r>
              <a:rPr lang="en-US" altLang="ja-JP" sz="2000" b="1" dirty="0"/>
              <a:t> </a:t>
            </a:r>
            <a:endParaRPr lang="ja-JP" altLang="ja-JP" sz="2000" dirty="0"/>
          </a:p>
          <a:p>
            <a:pPr algn="ctr"/>
            <a:r>
              <a:rPr lang="en-US" altLang="ja-JP" sz="2000" b="1" dirty="0"/>
              <a:t>- Update of </a:t>
            </a:r>
            <a:r>
              <a:rPr lang="en-US" altLang="ja-JP" sz="2000" b="1" dirty="0" smtClean="0"/>
              <a:t>Publication</a:t>
            </a:r>
            <a:r>
              <a:rPr lang="en-US" altLang="ja-JP" sz="2000" b="1" dirty="0" smtClean="0">
                <a:solidFill>
                  <a:srgbClr val="000000"/>
                </a:solidFill>
              </a:rPr>
              <a:t>s</a:t>
            </a:r>
            <a:r>
              <a:rPr lang="en-US" altLang="ja-JP" sz="2000" b="1" dirty="0" smtClean="0"/>
              <a:t> </a:t>
            </a:r>
            <a:r>
              <a:rPr lang="en-US" altLang="ja-JP" sz="2000" b="1" dirty="0"/>
              <a:t>109 and 111 -</a:t>
            </a:r>
            <a:endParaRPr lang="ja-JP" altLang="ja-JP" sz="2000" dirty="0"/>
          </a:p>
          <a:p>
            <a:pPr algn="ctr"/>
            <a:r>
              <a:rPr lang="fr-FR" altLang="ja-JP" sz="2000" dirty="0"/>
              <a:t>                           </a:t>
            </a:r>
            <a:endParaRPr lang="ja-JP" altLang="ja-JP" sz="2000" dirty="0"/>
          </a:p>
        </p:txBody>
      </p:sp>
      <p:sp>
        <p:nvSpPr>
          <p:cNvPr id="10" name="テキスト ボックス 2"/>
          <p:cNvSpPr txBox="1"/>
          <p:nvPr/>
        </p:nvSpPr>
        <p:spPr>
          <a:xfrm>
            <a:off x="2228850" y="1875955"/>
            <a:ext cx="5640916" cy="47705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ctr"/>
            <a:r>
              <a:rPr lang="fr-FR" altLang="ja-JP" sz="2000" b="1" dirty="0" smtClean="0"/>
              <a:t>Contents</a:t>
            </a:r>
          </a:p>
          <a:p>
            <a:pPr algn="ctr"/>
            <a:r>
              <a:rPr lang="fr-FR" altLang="ja-JP" sz="2000" b="1" dirty="0" smtClean="0"/>
              <a:t> </a:t>
            </a:r>
          </a:p>
          <a:p>
            <a:r>
              <a:rPr lang="fr-FR" altLang="ja-JP" sz="2000" dirty="0" smtClean="0"/>
              <a:t>Editorial</a:t>
            </a:r>
            <a:r>
              <a:rPr lang="fr-FR" altLang="ja-JP" sz="2000" dirty="0"/>
              <a:t>: </a:t>
            </a:r>
            <a:r>
              <a:rPr lang="fr-FR" altLang="ja-JP" sz="2000" dirty="0" err="1"/>
              <a:t>From</a:t>
            </a:r>
            <a:r>
              <a:rPr lang="fr-FR" altLang="ja-JP" sz="2000" dirty="0"/>
              <a:t> </a:t>
            </a:r>
            <a:r>
              <a:rPr lang="fr-FR" altLang="ja-JP" sz="2000" dirty="0" err="1"/>
              <a:t>Chernobyl</a:t>
            </a:r>
            <a:r>
              <a:rPr lang="fr-FR" altLang="ja-JP" sz="2000" dirty="0"/>
              <a:t> to </a:t>
            </a:r>
            <a:r>
              <a:rPr lang="fr-FR" altLang="ja-JP" sz="2000" dirty="0" smtClean="0"/>
              <a:t>Fukushima</a:t>
            </a:r>
          </a:p>
          <a:p>
            <a:r>
              <a:rPr lang="fr-FR" altLang="ja-JP" sz="2000" dirty="0"/>
              <a:t>Abstract</a:t>
            </a:r>
            <a:endParaRPr lang="ja-JP" altLang="ja-JP" sz="2000" dirty="0"/>
          </a:p>
          <a:p>
            <a:r>
              <a:rPr lang="fr-FR" altLang="ja-JP" sz="2000" dirty="0" err="1" smtClean="0"/>
              <a:t>Preface</a:t>
            </a:r>
            <a:endParaRPr lang="fr-FR" altLang="ja-JP" sz="2000" dirty="0" smtClean="0"/>
          </a:p>
          <a:p>
            <a:r>
              <a:rPr lang="fr-FR" altLang="ja-JP" sz="2000" dirty="0" smtClean="0"/>
              <a:t>Main points/</a:t>
            </a:r>
            <a:r>
              <a:rPr lang="fr-FR" altLang="ja-JP" sz="2000" dirty="0" err="1" smtClean="0"/>
              <a:t>Executive</a:t>
            </a:r>
            <a:r>
              <a:rPr lang="fr-FR" altLang="ja-JP" sz="2000" dirty="0" smtClean="0"/>
              <a:t> </a:t>
            </a:r>
            <a:r>
              <a:rPr lang="fr-FR" altLang="ja-JP" sz="2000" dirty="0" err="1" smtClean="0"/>
              <a:t>summary</a:t>
            </a:r>
            <a:r>
              <a:rPr lang="fr-FR" altLang="ja-JP" sz="2000" dirty="0" smtClean="0"/>
              <a:t> </a:t>
            </a:r>
          </a:p>
          <a:p>
            <a:r>
              <a:rPr lang="fr-FR" altLang="ja-JP" sz="2000" dirty="0" err="1" smtClean="0"/>
              <a:t>Glossary</a:t>
            </a:r>
            <a:endParaRPr lang="ja-JP" altLang="ja-JP" sz="2000" dirty="0"/>
          </a:p>
          <a:p>
            <a:r>
              <a:rPr lang="en-US" altLang="ja-JP" sz="2000" b="1" dirty="0" smtClean="0"/>
              <a:t>    1</a:t>
            </a:r>
            <a:r>
              <a:rPr lang="en-US" altLang="ja-JP" sz="2000" b="1" dirty="0"/>
              <a:t>. INTRODUCTION</a:t>
            </a:r>
            <a:endParaRPr lang="ja-JP" altLang="ja-JP" sz="2000" dirty="0"/>
          </a:p>
          <a:p>
            <a:r>
              <a:rPr lang="en-US" altLang="ja-JP" sz="2000" b="1" dirty="0" smtClean="0"/>
              <a:t>    2</a:t>
            </a:r>
            <a:r>
              <a:rPr lang="en-US" altLang="ja-JP" sz="2000" b="1" dirty="0"/>
              <a:t>. GENERAL CONSIDERATIONS</a:t>
            </a:r>
            <a:endParaRPr lang="ja-JP" altLang="ja-JP" sz="2000" dirty="0"/>
          </a:p>
          <a:p>
            <a:r>
              <a:rPr lang="en-US" altLang="ja-JP" sz="2000" b="1" dirty="0" smtClean="0"/>
              <a:t>    3</a:t>
            </a:r>
            <a:r>
              <a:rPr lang="en-US" altLang="ja-JP" sz="2000" b="1" dirty="0"/>
              <a:t>. EMERGENCY</a:t>
            </a:r>
            <a:endParaRPr lang="ja-JP" altLang="ja-JP" sz="2000" dirty="0"/>
          </a:p>
          <a:p>
            <a:r>
              <a:rPr lang="en-US" altLang="ja-JP" sz="2000" b="1" dirty="0" smtClean="0"/>
              <a:t>    4</a:t>
            </a:r>
            <a:r>
              <a:rPr lang="en-US" altLang="ja-JP" sz="2000" b="1" dirty="0"/>
              <a:t>. </a:t>
            </a:r>
            <a:r>
              <a:rPr lang="en-US" altLang="ja-JP" sz="2000" b="1" dirty="0" smtClean="0"/>
              <a:t>RECOVERY</a:t>
            </a:r>
          </a:p>
          <a:p>
            <a:r>
              <a:rPr lang="en-US" altLang="ja-JP" sz="2000" b="1" dirty="0" smtClean="0"/>
              <a:t>    5</a:t>
            </a:r>
            <a:r>
              <a:rPr lang="en-US" altLang="ja-JP" sz="2000" b="1" dirty="0"/>
              <a:t>. CONCLUSION</a:t>
            </a:r>
            <a:endParaRPr lang="ja-JP" altLang="ja-JP" sz="2000" dirty="0"/>
          </a:p>
          <a:p>
            <a:r>
              <a:rPr lang="en-US" altLang="ja-JP" sz="2000" b="1" dirty="0" smtClean="0"/>
              <a:t>    ANNEX</a:t>
            </a:r>
            <a:endParaRPr lang="ja-JP" altLang="ja-JP" sz="2000" dirty="0"/>
          </a:p>
          <a:p>
            <a:r>
              <a:rPr lang="en-US" altLang="ja-JP" sz="2000" dirty="0" smtClean="0"/>
              <a:t>      A</a:t>
            </a:r>
            <a:r>
              <a:rPr lang="en-US" altLang="ja-JP" sz="2000" dirty="0"/>
              <a:t>.1. Chernobyl</a:t>
            </a:r>
            <a:endParaRPr lang="ja-JP" altLang="ja-JP" sz="2000" dirty="0"/>
          </a:p>
          <a:p>
            <a:r>
              <a:rPr lang="en-US" altLang="ja-JP" sz="2000" dirty="0" smtClean="0"/>
              <a:t>      A.</a:t>
            </a:r>
            <a:r>
              <a:rPr lang="en-US" altLang="ja-JP" sz="2000" dirty="0"/>
              <a:t>2. Fukushima</a:t>
            </a:r>
            <a:endParaRPr lang="ja-JP" altLang="ja-JP" sz="2000" dirty="0"/>
          </a:p>
        </p:txBody>
      </p:sp>
    </p:spTree>
    <p:extLst>
      <p:ext uri="{BB962C8B-B14F-4D97-AF65-F5344CB8AC3E}">
        <p14:creationId xmlns:p14="http://schemas.microsoft.com/office/powerpoint/2010/main" val="302983326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11</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Shape 290"/>
          <p:cNvSpPr/>
          <p:nvPr/>
        </p:nvSpPr>
        <p:spPr>
          <a:xfrm>
            <a:off x="-2" y="457200"/>
            <a:ext cx="9906002" cy="36933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fr-FR" sz="2400" b="1" dirty="0" smtClean="0">
                <a:solidFill>
                  <a:srgbClr val="0B5395"/>
                </a:solidFill>
              </a:rPr>
              <a:t>CONTENTS</a:t>
            </a:r>
            <a:r>
              <a:rPr lang="ja-JP" altLang="ja-JP" sz="2400" dirty="0">
                <a:solidFill>
                  <a:srgbClr val="0B5395"/>
                </a:solidFill>
              </a:rPr>
              <a:t> </a:t>
            </a:r>
            <a:r>
              <a:rPr lang="en-US" altLang="ja-JP" sz="2400" b="1" dirty="0" smtClean="0">
                <a:solidFill>
                  <a:srgbClr val="0B5395"/>
                </a:solidFill>
              </a:rPr>
              <a:t>1</a:t>
            </a:r>
            <a:endParaRPr sz="2400" b="1" dirty="0">
              <a:solidFill>
                <a:srgbClr val="0B5395"/>
              </a:solidFill>
            </a:endParaRPr>
          </a:p>
        </p:txBody>
      </p:sp>
      <p:sp>
        <p:nvSpPr>
          <p:cNvPr id="8" name="テキスト ボックス 1"/>
          <p:cNvSpPr txBox="1"/>
          <p:nvPr/>
        </p:nvSpPr>
        <p:spPr>
          <a:xfrm>
            <a:off x="990600" y="990600"/>
            <a:ext cx="8172450" cy="563230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US" altLang="ja-JP" sz="2000" b="1" dirty="0"/>
              <a:t>1. INTRODUCTION</a:t>
            </a:r>
            <a:endParaRPr lang="ja-JP" altLang="ja-JP" sz="2000" dirty="0"/>
          </a:p>
          <a:p>
            <a:r>
              <a:rPr lang="en-US" altLang="ja-JP" sz="2000" dirty="0" smtClean="0"/>
              <a:t> 1.1</a:t>
            </a:r>
            <a:r>
              <a:rPr lang="en-US" altLang="ja-JP" sz="2000" dirty="0"/>
              <a:t>. Background </a:t>
            </a:r>
            <a:endParaRPr lang="ja-JP" altLang="ja-JP" sz="2000" dirty="0"/>
          </a:p>
          <a:p>
            <a:r>
              <a:rPr lang="en-US" altLang="ja-JP" sz="2000" dirty="0" smtClean="0"/>
              <a:t> 1.2</a:t>
            </a:r>
            <a:r>
              <a:rPr lang="en-US" altLang="ja-JP" sz="2000" dirty="0"/>
              <a:t>. Scope </a:t>
            </a:r>
            <a:endParaRPr lang="ja-JP" altLang="ja-JP" sz="2000" dirty="0"/>
          </a:p>
          <a:p>
            <a:r>
              <a:rPr lang="en-US" altLang="ja-JP" sz="2000" dirty="0" smtClean="0"/>
              <a:t> 1.3</a:t>
            </a:r>
            <a:r>
              <a:rPr lang="en-US" altLang="ja-JP" sz="2000" dirty="0"/>
              <a:t>. Structure of the </a:t>
            </a:r>
            <a:r>
              <a:rPr lang="en-US" altLang="ja-JP" sz="2000" dirty="0" smtClean="0"/>
              <a:t>report</a:t>
            </a:r>
          </a:p>
          <a:p>
            <a:r>
              <a:rPr lang="en-US" altLang="ja-JP" sz="2000" dirty="0" smtClean="0"/>
              <a:t> </a:t>
            </a:r>
            <a:endParaRPr lang="ja-JP" altLang="ja-JP" sz="2000" dirty="0"/>
          </a:p>
          <a:p>
            <a:r>
              <a:rPr lang="en-US" altLang="ja-JP" sz="2000" b="1" dirty="0"/>
              <a:t>2. GENERAL CONSIDERATIONS</a:t>
            </a:r>
            <a:endParaRPr lang="ja-JP" altLang="ja-JP" sz="2000" dirty="0"/>
          </a:p>
          <a:p>
            <a:r>
              <a:rPr lang="en-US" altLang="ja-JP" sz="2000" dirty="0" smtClean="0"/>
              <a:t> 2.1</a:t>
            </a:r>
            <a:r>
              <a:rPr lang="en-US" altLang="ja-JP" sz="2000" dirty="0"/>
              <a:t>. Accident timeline</a:t>
            </a:r>
            <a:endParaRPr lang="ja-JP" altLang="ja-JP" sz="2000" dirty="0"/>
          </a:p>
          <a:p>
            <a:r>
              <a:rPr lang="en-US" altLang="ja-JP" sz="2000" dirty="0" smtClean="0"/>
              <a:t> 2.2</a:t>
            </a:r>
            <a:r>
              <a:rPr lang="en-US" altLang="ja-JP" sz="2000" dirty="0"/>
              <a:t>. Effects of nuclear accidents                                           </a:t>
            </a:r>
            <a:endParaRPr lang="ja-JP" altLang="ja-JP" sz="2000" dirty="0"/>
          </a:p>
          <a:p>
            <a:r>
              <a:rPr lang="en-US" altLang="ja-JP" sz="2000" dirty="0"/>
              <a:t> 	2.2.1 Health effects</a:t>
            </a:r>
            <a:endParaRPr lang="ja-JP" altLang="ja-JP" sz="2000" dirty="0"/>
          </a:p>
          <a:p>
            <a:r>
              <a:rPr lang="en-US" altLang="ja-JP" sz="2000" dirty="0"/>
              <a:t> 	2.2.2 </a:t>
            </a:r>
            <a:r>
              <a:rPr lang="en-US" altLang="ja-JP" sz="2000" dirty="0" smtClean="0"/>
              <a:t>Societal </a:t>
            </a:r>
            <a:r>
              <a:rPr lang="en-US" altLang="ja-JP" sz="2000" dirty="0"/>
              <a:t>effects</a:t>
            </a:r>
            <a:endParaRPr lang="ja-JP" altLang="ja-JP" sz="2000" dirty="0"/>
          </a:p>
          <a:p>
            <a:r>
              <a:rPr lang="en-US" altLang="ja-JP" sz="2000" dirty="0"/>
              <a:t> 	2.2.3 Environmental effects</a:t>
            </a:r>
            <a:endParaRPr lang="ja-JP" altLang="ja-JP" sz="2000" dirty="0"/>
          </a:p>
          <a:p>
            <a:r>
              <a:rPr lang="en-US" altLang="ja-JP" sz="2000" dirty="0" smtClean="0"/>
              <a:t> 2.3</a:t>
            </a:r>
            <a:r>
              <a:rPr lang="en-US" altLang="ja-JP" sz="2000" dirty="0"/>
              <a:t>. </a:t>
            </a:r>
            <a:r>
              <a:rPr lang="en-US" altLang="ja-JP" sz="2000" dirty="0" smtClean="0"/>
              <a:t>Protection of people and the environment</a:t>
            </a:r>
            <a:endParaRPr lang="ja-JP" altLang="ja-JP" sz="2000" dirty="0"/>
          </a:p>
          <a:p>
            <a:r>
              <a:rPr lang="en-US" altLang="ja-JP" sz="2000" dirty="0"/>
              <a:t>	</a:t>
            </a:r>
            <a:r>
              <a:rPr lang="en-US" altLang="ja-JP" sz="2000" dirty="0" smtClean="0"/>
              <a:t>2.3.1 Objective </a:t>
            </a:r>
            <a:r>
              <a:rPr lang="en-US" altLang="ja-JP" sz="2000" dirty="0"/>
              <a:t>of </a:t>
            </a:r>
            <a:r>
              <a:rPr lang="en-US" altLang="ja-JP" sz="2000" dirty="0" smtClean="0"/>
              <a:t>the protection </a:t>
            </a:r>
            <a:endParaRPr lang="ja-JP" altLang="ja-JP" sz="2000" dirty="0"/>
          </a:p>
          <a:p>
            <a:r>
              <a:rPr lang="en-US" altLang="ja-JP" sz="2000" dirty="0"/>
              <a:t> 	</a:t>
            </a:r>
            <a:r>
              <a:rPr lang="en-US" altLang="ja-JP" sz="2000" dirty="0" smtClean="0"/>
              <a:t>2.3.2 Principle of justification</a:t>
            </a:r>
          </a:p>
          <a:p>
            <a:r>
              <a:rPr lang="en-US" altLang="ja-JP" sz="2000" dirty="0"/>
              <a:t>	</a:t>
            </a:r>
            <a:r>
              <a:rPr lang="en-US" altLang="ja-JP" sz="2000" dirty="0" smtClean="0"/>
              <a:t>2.3.3 Principle of </a:t>
            </a:r>
            <a:r>
              <a:rPr lang="en-US" altLang="ja-JP" sz="2000" dirty="0" err="1" smtClean="0"/>
              <a:t>optimisation</a:t>
            </a:r>
            <a:endParaRPr lang="ja-JP" altLang="ja-JP" sz="2000" dirty="0"/>
          </a:p>
          <a:p>
            <a:r>
              <a:rPr lang="en-US" altLang="ja-JP" sz="2000" dirty="0"/>
              <a:t> 	 </a:t>
            </a:r>
            <a:r>
              <a:rPr lang="en-US" altLang="ja-JP" sz="2000" dirty="0" smtClean="0"/>
              <a:t>  2.3.3.1 </a:t>
            </a:r>
            <a:r>
              <a:rPr lang="en-US" altLang="ja-JP" sz="2000" dirty="0"/>
              <a:t>Reference </a:t>
            </a:r>
            <a:r>
              <a:rPr lang="en-US" altLang="ja-JP" sz="2000" dirty="0" smtClean="0"/>
              <a:t>levels</a:t>
            </a:r>
            <a:endParaRPr lang="ja-JP" altLang="ja-JP" sz="2000" dirty="0"/>
          </a:p>
          <a:p>
            <a:r>
              <a:rPr lang="en-US" altLang="ja-JP" sz="2000" dirty="0" smtClean="0"/>
              <a:t> 2.4. </a:t>
            </a:r>
            <a:r>
              <a:rPr lang="en-US" altLang="ja-JP" sz="2000" dirty="0"/>
              <a:t>Stakeholder </a:t>
            </a:r>
            <a:r>
              <a:rPr lang="en-US" altLang="ja-JP" sz="2000" dirty="0" smtClean="0"/>
              <a:t>involvement</a:t>
            </a:r>
          </a:p>
          <a:p>
            <a:r>
              <a:rPr lang="en-US" altLang="ja-JP" sz="2000" dirty="0" smtClean="0"/>
              <a:t> 2.5. Emergency and Recovery Preparedness</a:t>
            </a:r>
            <a:endParaRPr lang="ja-JP" altLang="ja-JP" sz="2000" dirty="0"/>
          </a:p>
        </p:txBody>
      </p:sp>
      <p:sp>
        <p:nvSpPr>
          <p:cNvPr id="3" name="テキスト ボックス 2"/>
          <p:cNvSpPr txBox="1"/>
          <p:nvPr/>
        </p:nvSpPr>
        <p:spPr>
          <a:xfrm>
            <a:off x="5538150" y="1000854"/>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32966728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12</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テキスト ボックス 1"/>
          <p:cNvSpPr txBox="1"/>
          <p:nvPr/>
        </p:nvSpPr>
        <p:spPr>
          <a:xfrm>
            <a:off x="990600" y="603325"/>
            <a:ext cx="8502650" cy="630941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nSpc>
                <a:spcPct val="120000"/>
              </a:lnSpc>
            </a:pPr>
            <a:r>
              <a:rPr lang="en-US" altLang="ja-JP" sz="2000" b="1" dirty="0" smtClean="0"/>
              <a:t>3</a:t>
            </a:r>
            <a:r>
              <a:rPr lang="en-US" altLang="ja-JP" sz="2000" b="1" dirty="0"/>
              <a:t>. </a:t>
            </a:r>
            <a:r>
              <a:rPr lang="en-US" altLang="ja-JP" sz="2000" b="1" dirty="0" smtClean="0"/>
              <a:t>EMERGENCY</a:t>
            </a:r>
            <a:endParaRPr lang="ja-JP" altLang="ja-JP" sz="2000" dirty="0"/>
          </a:p>
          <a:p>
            <a:pPr>
              <a:lnSpc>
                <a:spcPct val="120000"/>
              </a:lnSpc>
            </a:pPr>
            <a:r>
              <a:rPr lang="en-US" altLang="ja-JP" sz="2000" dirty="0" smtClean="0"/>
              <a:t> 3.1</a:t>
            </a:r>
            <a:r>
              <a:rPr lang="en-US" altLang="ja-JP" sz="2000" dirty="0"/>
              <a:t>. Characteristics of the emergency phase</a:t>
            </a:r>
            <a:endParaRPr lang="ja-JP" altLang="ja-JP" sz="2000" dirty="0"/>
          </a:p>
          <a:p>
            <a:pPr>
              <a:lnSpc>
                <a:spcPct val="120000"/>
              </a:lnSpc>
            </a:pPr>
            <a:r>
              <a:rPr lang="en-US" altLang="ja-JP" sz="2000" dirty="0" smtClean="0"/>
              <a:t> 3.2</a:t>
            </a:r>
            <a:r>
              <a:rPr lang="en-US" altLang="ja-JP" sz="2000" dirty="0"/>
              <a:t>. </a:t>
            </a:r>
            <a:r>
              <a:rPr lang="en-US" altLang="ja-JP" sz="2000" dirty="0" smtClean="0"/>
              <a:t>Protection </a:t>
            </a:r>
            <a:r>
              <a:rPr lang="en-US" altLang="ja-JP" sz="2000" dirty="0"/>
              <a:t>strategies</a:t>
            </a:r>
            <a:endParaRPr lang="ja-JP" altLang="ja-JP" sz="2000" dirty="0"/>
          </a:p>
          <a:p>
            <a:pPr>
              <a:lnSpc>
                <a:spcPct val="120000"/>
              </a:lnSpc>
            </a:pPr>
            <a:r>
              <a:rPr lang="en-US" altLang="ja-JP" sz="2000" dirty="0" smtClean="0"/>
              <a:t> 3.3</a:t>
            </a:r>
            <a:r>
              <a:rPr lang="en-US" altLang="ja-JP" sz="2000" dirty="0"/>
              <a:t>. </a:t>
            </a:r>
            <a:r>
              <a:rPr lang="en-US" altLang="ja-JP" sz="2000" dirty="0" smtClean="0"/>
              <a:t>Protection of the public</a:t>
            </a:r>
          </a:p>
          <a:p>
            <a:pPr>
              <a:lnSpc>
                <a:spcPct val="120000"/>
              </a:lnSpc>
            </a:pPr>
            <a:r>
              <a:rPr lang="en-US" altLang="ja-JP" sz="2000" dirty="0"/>
              <a:t> </a:t>
            </a:r>
            <a:r>
              <a:rPr lang="en-US" altLang="ja-JP" sz="2000" dirty="0" smtClean="0"/>
              <a:t>   3.3.1 Radiological characterization</a:t>
            </a:r>
            <a:endParaRPr lang="ja-JP" altLang="ja-JP" sz="2000" dirty="0"/>
          </a:p>
          <a:p>
            <a:pPr>
              <a:lnSpc>
                <a:spcPct val="120000"/>
              </a:lnSpc>
            </a:pPr>
            <a:r>
              <a:rPr lang="en-US" altLang="ja-JP" sz="2000" dirty="0"/>
              <a:t>  	</a:t>
            </a:r>
            <a:r>
              <a:rPr lang="en-US" altLang="ja-JP" sz="2000" dirty="0" smtClean="0"/>
              <a:t>3.3.3.1  </a:t>
            </a:r>
            <a:r>
              <a:rPr lang="en-US" altLang="ja-JP" sz="2000" dirty="0"/>
              <a:t>Environmental monitoring</a:t>
            </a:r>
            <a:endParaRPr lang="ja-JP" altLang="ja-JP" sz="2000" dirty="0"/>
          </a:p>
          <a:p>
            <a:pPr>
              <a:lnSpc>
                <a:spcPct val="120000"/>
              </a:lnSpc>
            </a:pPr>
            <a:r>
              <a:rPr lang="en-US" altLang="ja-JP" sz="2000" dirty="0"/>
              <a:t>   	</a:t>
            </a:r>
            <a:r>
              <a:rPr lang="en-US" altLang="ja-JP" sz="2000" dirty="0" smtClean="0"/>
              <a:t>3.3.3.2  </a:t>
            </a:r>
            <a:r>
              <a:rPr lang="en-US" altLang="ja-JP" sz="2000" dirty="0"/>
              <a:t>Individual monitoring                                                      </a:t>
            </a:r>
            <a:endParaRPr lang="ja-JP" altLang="ja-JP" sz="2000" dirty="0"/>
          </a:p>
          <a:p>
            <a:pPr>
              <a:lnSpc>
                <a:spcPct val="120000"/>
              </a:lnSpc>
            </a:pPr>
            <a:r>
              <a:rPr lang="en-US" altLang="ja-JP" sz="2000" dirty="0" smtClean="0"/>
              <a:t>    3.3.2. Protective actions</a:t>
            </a:r>
            <a:endParaRPr lang="ja-JP" altLang="ja-JP" sz="2000" dirty="0"/>
          </a:p>
          <a:p>
            <a:pPr>
              <a:lnSpc>
                <a:spcPct val="120000"/>
              </a:lnSpc>
            </a:pPr>
            <a:r>
              <a:rPr lang="en-US" altLang="ja-JP" sz="2000" dirty="0"/>
              <a:t>   	</a:t>
            </a:r>
            <a:r>
              <a:rPr lang="en-US" altLang="ja-JP" sz="2000" dirty="0" smtClean="0"/>
              <a:t>3.3.2.1  </a:t>
            </a:r>
            <a:r>
              <a:rPr lang="en-US" altLang="ja-JP" sz="2000" dirty="0"/>
              <a:t>Evacuation and relocation</a:t>
            </a:r>
            <a:endParaRPr lang="ja-JP" altLang="ja-JP" sz="2000" dirty="0"/>
          </a:p>
          <a:p>
            <a:pPr>
              <a:lnSpc>
                <a:spcPct val="120000"/>
              </a:lnSpc>
            </a:pPr>
            <a:r>
              <a:rPr lang="en-US" altLang="ja-JP" sz="2000" dirty="0"/>
              <a:t>   	</a:t>
            </a:r>
            <a:r>
              <a:rPr lang="en-US" altLang="ja-JP" sz="2000" dirty="0" smtClean="0"/>
              <a:t>3.3.2.2  </a:t>
            </a:r>
            <a:r>
              <a:rPr lang="en-US" altLang="ja-JP" sz="2000" dirty="0"/>
              <a:t>Sheltering</a:t>
            </a:r>
            <a:endParaRPr lang="ja-JP" altLang="ja-JP" sz="2000" dirty="0"/>
          </a:p>
          <a:p>
            <a:pPr>
              <a:lnSpc>
                <a:spcPct val="120000"/>
              </a:lnSpc>
            </a:pPr>
            <a:r>
              <a:rPr lang="en-US" altLang="ja-JP" sz="2000" dirty="0"/>
              <a:t>   	</a:t>
            </a:r>
            <a:r>
              <a:rPr lang="en-US" altLang="ja-JP" sz="2000" dirty="0" smtClean="0"/>
              <a:t>3.3.2.3  Iodine </a:t>
            </a:r>
            <a:r>
              <a:rPr lang="en-US" altLang="en-US" sz="2000" dirty="0" smtClean="0"/>
              <a:t>t</a:t>
            </a:r>
            <a:r>
              <a:rPr lang="en-US" altLang="ja-JP" sz="2000" dirty="0" smtClean="0"/>
              <a:t>hyroid</a:t>
            </a:r>
            <a:r>
              <a:rPr lang="ja-JP" altLang="en-US" sz="2000" dirty="0" smtClean="0"/>
              <a:t> </a:t>
            </a:r>
            <a:r>
              <a:rPr lang="en-US" altLang="ja-JP" sz="2000" dirty="0" smtClean="0"/>
              <a:t>blocking</a:t>
            </a:r>
            <a:endParaRPr lang="ja-JP" altLang="ja-JP" sz="2000" dirty="0"/>
          </a:p>
          <a:p>
            <a:pPr>
              <a:lnSpc>
                <a:spcPct val="120000"/>
              </a:lnSpc>
            </a:pPr>
            <a:r>
              <a:rPr lang="en-US" altLang="ja-JP" sz="2000" dirty="0"/>
              <a:t>   	</a:t>
            </a:r>
            <a:r>
              <a:rPr lang="en-US" altLang="ja-JP" sz="2000" dirty="0" smtClean="0"/>
              <a:t>3.3.2.4  </a:t>
            </a:r>
            <a:r>
              <a:rPr lang="en-US" altLang="ja-JP" sz="2000" dirty="0"/>
              <a:t>Food</a:t>
            </a:r>
            <a:endParaRPr lang="ja-JP" altLang="ja-JP" sz="2000" dirty="0"/>
          </a:p>
          <a:p>
            <a:pPr>
              <a:lnSpc>
                <a:spcPct val="120000"/>
              </a:lnSpc>
            </a:pPr>
            <a:r>
              <a:rPr lang="en-US" altLang="ja-JP" sz="2000" dirty="0"/>
              <a:t>   	</a:t>
            </a:r>
            <a:r>
              <a:rPr lang="en-US" altLang="ja-JP" sz="2000" dirty="0" smtClean="0"/>
              <a:t>3.3.2.5  Decontamination of people</a:t>
            </a:r>
          </a:p>
          <a:p>
            <a:pPr>
              <a:lnSpc>
                <a:spcPct val="120000"/>
              </a:lnSpc>
            </a:pPr>
            <a:r>
              <a:rPr lang="en-US" altLang="ja-JP" sz="2000" dirty="0" smtClean="0"/>
              <a:t>    3.3.3. </a:t>
            </a:r>
            <a:r>
              <a:rPr lang="en-US" altLang="ja-JP" sz="2000" dirty="0"/>
              <a:t>Termination of protective </a:t>
            </a:r>
            <a:r>
              <a:rPr lang="en-US" altLang="ja-JP" sz="2000" dirty="0" smtClean="0"/>
              <a:t>actions</a:t>
            </a:r>
            <a:endParaRPr lang="ja-JP" altLang="ja-JP" sz="2000" dirty="0"/>
          </a:p>
          <a:p>
            <a:pPr>
              <a:lnSpc>
                <a:spcPct val="120000"/>
              </a:lnSpc>
            </a:pPr>
            <a:r>
              <a:rPr lang="en-US" altLang="ja-JP" sz="2000" dirty="0" smtClean="0"/>
              <a:t> 3.4. </a:t>
            </a:r>
            <a:r>
              <a:rPr lang="en-US" altLang="ja-JP" sz="2000" dirty="0"/>
              <a:t>Protection of emergency responders</a:t>
            </a:r>
            <a:endParaRPr lang="ja-JP" altLang="ja-JP" sz="2000" dirty="0"/>
          </a:p>
          <a:p>
            <a:pPr>
              <a:lnSpc>
                <a:spcPct val="120000"/>
              </a:lnSpc>
            </a:pPr>
            <a:r>
              <a:rPr lang="en-US" altLang="ja-JP" sz="2000" dirty="0" smtClean="0"/>
              <a:t> 3.5. Preparing for recovery</a:t>
            </a:r>
            <a:endParaRPr lang="ja-JP" altLang="ja-JP" sz="2000" dirty="0"/>
          </a:p>
          <a:p>
            <a:endParaRPr lang="en-US" altLang="ja-JP" sz="2000" b="1" dirty="0" smtClean="0"/>
          </a:p>
        </p:txBody>
      </p:sp>
      <p:sp>
        <p:nvSpPr>
          <p:cNvPr id="6" name="Shape 290"/>
          <p:cNvSpPr/>
          <p:nvPr/>
        </p:nvSpPr>
        <p:spPr>
          <a:xfrm>
            <a:off x="-82550" y="249040"/>
            <a:ext cx="9906002" cy="36933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fr-FR" sz="2400" b="1" dirty="0" smtClean="0">
                <a:solidFill>
                  <a:srgbClr val="0B5395"/>
                </a:solidFill>
              </a:rPr>
              <a:t>CONTENTS</a:t>
            </a:r>
            <a:r>
              <a:rPr lang="ja-JP" altLang="en-US" sz="2400" b="1" dirty="0" smtClean="0">
                <a:solidFill>
                  <a:srgbClr val="0B5395"/>
                </a:solidFill>
              </a:rPr>
              <a:t>  </a:t>
            </a:r>
            <a:r>
              <a:rPr lang="en-US" altLang="ja-JP" sz="2400" b="1" dirty="0" smtClean="0">
                <a:solidFill>
                  <a:srgbClr val="0B5395"/>
                </a:solidFill>
              </a:rPr>
              <a:t>2</a:t>
            </a:r>
            <a:r>
              <a:rPr lang="ja-JP" altLang="ja-JP" sz="2400" dirty="0" smtClean="0">
                <a:solidFill>
                  <a:srgbClr val="0B5395"/>
                </a:solidFill>
              </a:rPr>
              <a:t> </a:t>
            </a:r>
            <a:endParaRPr sz="2400" b="1" dirty="0">
              <a:solidFill>
                <a:srgbClr val="0B5395"/>
              </a:solidFill>
            </a:endParaRPr>
          </a:p>
        </p:txBody>
      </p:sp>
    </p:spTree>
    <p:extLst>
      <p:ext uri="{BB962C8B-B14F-4D97-AF65-F5344CB8AC3E}">
        <p14:creationId xmlns:p14="http://schemas.microsoft.com/office/powerpoint/2010/main" val="233378168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6"/>
          <p:cNvSpPr>
            <a:spLocks noGrp="1"/>
          </p:cNvSpPr>
          <p:nvPr>
            <p:ph idx="1"/>
          </p:nvPr>
        </p:nvSpPr>
        <p:spPr>
          <a:xfrm>
            <a:off x="1188431" y="543772"/>
            <a:ext cx="8337550" cy="5943600"/>
          </a:xfrm>
        </p:spPr>
        <p:txBody>
          <a:bodyPr/>
          <a:lstStyle/>
          <a:p>
            <a:pPr marL="0" indent="0">
              <a:lnSpc>
                <a:spcPct val="90000"/>
              </a:lnSpc>
              <a:buNone/>
            </a:pPr>
            <a:r>
              <a:rPr lang="en-US" altLang="ja-JP" sz="1800" b="1" dirty="0"/>
              <a:t>4. RECOVERY</a:t>
            </a:r>
            <a:endParaRPr lang="ja-JP" altLang="ja-JP" sz="1800" b="1" dirty="0"/>
          </a:p>
          <a:p>
            <a:pPr marL="0" indent="0">
              <a:lnSpc>
                <a:spcPct val="90000"/>
              </a:lnSpc>
              <a:buNone/>
            </a:pPr>
            <a:r>
              <a:rPr lang="en-US" altLang="ja-JP" sz="1800" b="0" dirty="0"/>
              <a:t>4.1. Characteristics of the recovery phase</a:t>
            </a:r>
            <a:endParaRPr lang="ja-JP" altLang="ja-JP" sz="1800" b="0" dirty="0"/>
          </a:p>
          <a:p>
            <a:pPr marL="0" indent="0">
              <a:lnSpc>
                <a:spcPct val="90000"/>
              </a:lnSpc>
              <a:buNone/>
            </a:pPr>
            <a:r>
              <a:rPr lang="en-US" altLang="ja-JP" sz="1800" b="0" dirty="0"/>
              <a:t>4.2. Protection strategies</a:t>
            </a:r>
            <a:endParaRPr lang="ja-JP" altLang="ja-JP" sz="1800" b="0" dirty="0"/>
          </a:p>
          <a:p>
            <a:pPr marL="0" indent="0">
              <a:lnSpc>
                <a:spcPct val="90000"/>
              </a:lnSpc>
              <a:buNone/>
            </a:pPr>
            <a:r>
              <a:rPr lang="en-US" altLang="ja-JP" sz="1800" b="0" dirty="0" smtClean="0"/>
              <a:t>4.3. Protection of the public</a:t>
            </a:r>
          </a:p>
          <a:p>
            <a:pPr marL="0" indent="0">
              <a:lnSpc>
                <a:spcPct val="90000"/>
              </a:lnSpc>
              <a:buNone/>
            </a:pPr>
            <a:r>
              <a:rPr lang="en-US" altLang="ja-JP" sz="1800" b="0" dirty="0" smtClean="0"/>
              <a:t>   4.3.1 </a:t>
            </a:r>
            <a:r>
              <a:rPr lang="en-US" altLang="ja-JP" sz="1800" b="0" dirty="0"/>
              <a:t>Ongoing monitoring and surveillance</a:t>
            </a:r>
            <a:endParaRPr lang="ja-JP" altLang="ja-JP" sz="1800" b="0" dirty="0"/>
          </a:p>
          <a:p>
            <a:pPr marL="0" indent="0">
              <a:lnSpc>
                <a:spcPct val="90000"/>
              </a:lnSpc>
              <a:buNone/>
            </a:pPr>
            <a:r>
              <a:rPr lang="en-US" altLang="ja-JP" sz="1800" b="0" dirty="0"/>
              <a:t>  	</a:t>
            </a:r>
            <a:r>
              <a:rPr lang="en-US" altLang="ja-JP" sz="1800" b="0" dirty="0" smtClean="0"/>
              <a:t>4.3.1.1 Radiation monitoring</a:t>
            </a:r>
          </a:p>
          <a:p>
            <a:pPr marL="0" indent="0">
              <a:lnSpc>
                <a:spcPct val="90000"/>
              </a:lnSpc>
              <a:buNone/>
            </a:pPr>
            <a:r>
              <a:rPr lang="en-US" altLang="ja-JP" sz="1800" b="0" dirty="0" smtClean="0"/>
              <a:t>		Environmental </a:t>
            </a:r>
            <a:r>
              <a:rPr lang="en-US" altLang="ja-JP" sz="1800" b="0" dirty="0"/>
              <a:t>monitoring</a:t>
            </a:r>
            <a:endParaRPr lang="ja-JP" altLang="ja-JP" sz="1800" b="0" dirty="0"/>
          </a:p>
          <a:p>
            <a:pPr marL="0" indent="0">
              <a:lnSpc>
                <a:spcPct val="90000"/>
              </a:lnSpc>
              <a:buNone/>
            </a:pPr>
            <a:r>
              <a:rPr lang="en-US" altLang="ja-JP" sz="1800" b="0" dirty="0" smtClean="0"/>
              <a:t>		Individual </a:t>
            </a:r>
            <a:r>
              <a:rPr lang="en-US" altLang="ja-JP" sz="1800" b="0" dirty="0"/>
              <a:t>monitoring</a:t>
            </a:r>
            <a:endParaRPr lang="ja-JP" altLang="ja-JP" sz="1800" b="0" dirty="0"/>
          </a:p>
          <a:p>
            <a:pPr marL="0" indent="0">
              <a:lnSpc>
                <a:spcPct val="90000"/>
              </a:lnSpc>
              <a:buNone/>
            </a:pPr>
            <a:r>
              <a:rPr lang="en-US" altLang="ja-JP" sz="1800" b="0" dirty="0"/>
              <a:t>  	</a:t>
            </a:r>
            <a:r>
              <a:rPr lang="en-US" altLang="ja-JP" sz="1800" b="0" dirty="0" smtClean="0"/>
              <a:t>4.3.1.2 </a:t>
            </a:r>
            <a:r>
              <a:rPr lang="en-US" altLang="ja-JP" sz="1800" b="0" dirty="0"/>
              <a:t>Health surveillance </a:t>
            </a:r>
            <a:endParaRPr lang="ja-JP" altLang="ja-JP" sz="1800" b="0" dirty="0"/>
          </a:p>
          <a:p>
            <a:pPr marL="0" indent="0">
              <a:lnSpc>
                <a:spcPct val="90000"/>
              </a:lnSpc>
              <a:buNone/>
            </a:pPr>
            <a:r>
              <a:rPr lang="en-US" altLang="ja-JP" sz="1800" b="0" dirty="0"/>
              <a:t> </a:t>
            </a:r>
            <a:r>
              <a:rPr lang="en-US" altLang="ja-JP" sz="1800" b="0" dirty="0" smtClean="0"/>
              <a:t>  4.3.2. Protective actions for </a:t>
            </a:r>
            <a:r>
              <a:rPr lang="en-US" altLang="ja-JP" sz="1800" b="0" dirty="0"/>
              <a:t>the public</a:t>
            </a:r>
            <a:endParaRPr lang="ja-JP" altLang="ja-JP" sz="1800" b="0" dirty="0"/>
          </a:p>
          <a:p>
            <a:pPr marL="0" indent="0">
              <a:lnSpc>
                <a:spcPct val="90000"/>
              </a:lnSpc>
              <a:buNone/>
            </a:pPr>
            <a:r>
              <a:rPr lang="en-US" altLang="ja-JP" sz="1800" b="0" dirty="0"/>
              <a:t> 	</a:t>
            </a:r>
            <a:r>
              <a:rPr lang="en-US" altLang="ja-JP" sz="1800" b="0" dirty="0" smtClean="0"/>
              <a:t>4.3.2.1  </a:t>
            </a:r>
            <a:r>
              <a:rPr lang="en-US" altLang="ja-JP" sz="1800" b="0" dirty="0"/>
              <a:t>Foodstuff management </a:t>
            </a:r>
            <a:endParaRPr lang="ja-JP" altLang="ja-JP" sz="1800" b="0" dirty="0"/>
          </a:p>
          <a:p>
            <a:pPr marL="0" indent="0">
              <a:lnSpc>
                <a:spcPct val="90000"/>
              </a:lnSpc>
              <a:buNone/>
            </a:pPr>
            <a:r>
              <a:rPr lang="en-US" altLang="ja-JP" sz="1800" b="0" dirty="0"/>
              <a:t> 	</a:t>
            </a:r>
            <a:r>
              <a:rPr lang="en-US" altLang="ja-JP" sz="1800" b="0" dirty="0" smtClean="0"/>
              <a:t>4.3.2.2  </a:t>
            </a:r>
            <a:r>
              <a:rPr lang="en-US" altLang="ja-JP" sz="1800" b="0" dirty="0"/>
              <a:t>Remediation</a:t>
            </a:r>
            <a:endParaRPr lang="ja-JP" altLang="ja-JP" sz="1800" b="0" dirty="0"/>
          </a:p>
          <a:p>
            <a:pPr marL="0" indent="0">
              <a:lnSpc>
                <a:spcPct val="90000"/>
              </a:lnSpc>
              <a:buNone/>
            </a:pPr>
            <a:r>
              <a:rPr lang="en-US" altLang="ja-JP" sz="1800" b="0" dirty="0"/>
              <a:t> 	</a:t>
            </a:r>
            <a:r>
              <a:rPr lang="en-US" altLang="ja-JP" sz="1800" b="0" dirty="0" smtClean="0"/>
              <a:t>4.3.2.3  </a:t>
            </a:r>
            <a:r>
              <a:rPr lang="en-US" altLang="ja-JP" sz="1800" b="0" dirty="0"/>
              <a:t>Waste management </a:t>
            </a:r>
            <a:endParaRPr lang="ja-JP" altLang="ja-JP" sz="1800" b="0" dirty="0"/>
          </a:p>
          <a:p>
            <a:pPr marL="0" indent="0">
              <a:lnSpc>
                <a:spcPct val="90000"/>
              </a:lnSpc>
              <a:buNone/>
            </a:pPr>
            <a:r>
              <a:rPr lang="en-US" altLang="ja-JP" sz="1800" b="0" dirty="0"/>
              <a:t> </a:t>
            </a:r>
            <a:r>
              <a:rPr lang="en-US" altLang="ja-JP" sz="1800" b="0" dirty="0" smtClean="0"/>
              <a:t>  4.3.3.  Co-expertise, radiological </a:t>
            </a:r>
            <a:r>
              <a:rPr lang="en-US" altLang="ja-JP" sz="1800" b="0" dirty="0"/>
              <a:t>protection culture and self-help </a:t>
            </a:r>
            <a:r>
              <a:rPr lang="en-US" altLang="ja-JP" sz="1800" b="0" dirty="0" smtClean="0"/>
              <a:t>	protection</a:t>
            </a:r>
            <a:endParaRPr lang="ja-JP" altLang="ja-JP" sz="1800" b="0" dirty="0"/>
          </a:p>
          <a:p>
            <a:pPr marL="0" indent="0">
              <a:lnSpc>
                <a:spcPct val="90000"/>
              </a:lnSpc>
              <a:buNone/>
            </a:pPr>
            <a:r>
              <a:rPr lang="en-US" altLang="ja-JP" sz="1800" b="0" dirty="0" smtClean="0"/>
              <a:t>4.4. </a:t>
            </a:r>
            <a:r>
              <a:rPr lang="en-US" altLang="ja-JP" sz="1800" b="0" dirty="0"/>
              <a:t>Protection of recovery responders</a:t>
            </a:r>
            <a:endParaRPr lang="ja-JP" altLang="ja-JP" sz="1800" b="0" dirty="0"/>
          </a:p>
          <a:p>
            <a:pPr marL="0" indent="0">
              <a:lnSpc>
                <a:spcPct val="90000"/>
              </a:lnSpc>
              <a:buNone/>
            </a:pPr>
            <a:r>
              <a:rPr lang="en-US" altLang="ja-JP" sz="1800" b="0" dirty="0" smtClean="0"/>
              <a:t>4.5. </a:t>
            </a:r>
            <a:r>
              <a:rPr lang="en-US" altLang="ja-JP" sz="1800" b="0" dirty="0"/>
              <a:t>Protection of the environment</a:t>
            </a:r>
            <a:endParaRPr lang="ja-JP" altLang="ja-JP" sz="1800" b="0" dirty="0"/>
          </a:p>
          <a:p>
            <a:pPr marL="0" indent="0">
              <a:lnSpc>
                <a:spcPct val="90000"/>
              </a:lnSpc>
              <a:buNone/>
            </a:pPr>
            <a:r>
              <a:rPr lang="en-US" altLang="ja-JP" sz="1800" b="0" dirty="0" smtClean="0"/>
              <a:t>4.6. </a:t>
            </a:r>
            <a:r>
              <a:rPr lang="en-US" altLang="ja-JP" sz="1800" b="0" dirty="0"/>
              <a:t>Evolution and termination of protective actions</a:t>
            </a:r>
            <a:endParaRPr lang="ja-JP" altLang="ja-JP" sz="1800" b="0" dirty="0"/>
          </a:p>
        </p:txBody>
      </p:sp>
      <p:sp>
        <p:nvSpPr>
          <p:cNvPr id="31748"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Arial" charset="0"/>
              </a:defRPr>
            </a:lvl1pPr>
            <a:lvl2pPr marL="37931725" indent="-37474525" eaLnBrk="0" hangingPunct="0">
              <a:defRPr sz="2400">
                <a:solidFill>
                  <a:schemeClr val="tx1"/>
                </a:solidFill>
                <a:latin typeface="Constantia" charset="0"/>
                <a:ea typeface="Arial" charset="0"/>
                <a:cs typeface="Arial" charset="0"/>
              </a:defRPr>
            </a:lvl2pPr>
            <a:lvl3pPr eaLnBrk="0" hangingPunct="0">
              <a:defRPr sz="2400">
                <a:solidFill>
                  <a:schemeClr val="tx1"/>
                </a:solidFill>
                <a:latin typeface="Constantia" charset="0"/>
                <a:ea typeface="Arial" charset="0"/>
                <a:cs typeface="Arial" charset="0"/>
              </a:defRPr>
            </a:lvl3pPr>
            <a:lvl4pPr eaLnBrk="0" hangingPunct="0">
              <a:defRPr sz="2400">
                <a:solidFill>
                  <a:schemeClr val="tx1"/>
                </a:solidFill>
                <a:latin typeface="Constantia" charset="0"/>
                <a:ea typeface="Arial" charset="0"/>
                <a:cs typeface="Arial" charset="0"/>
              </a:defRPr>
            </a:lvl4pPr>
            <a:lvl5pPr eaLnBrk="0" hangingPunct="0">
              <a:defRPr sz="2400">
                <a:solidFill>
                  <a:schemeClr val="tx1"/>
                </a:solidFill>
                <a:latin typeface="Constantia" charset="0"/>
                <a:ea typeface="Arial" charset="0"/>
                <a:cs typeface="Arial" charset="0"/>
              </a:defRPr>
            </a:lvl5pPr>
            <a:lvl6pPr marL="457200" eaLnBrk="0" fontAlgn="base" hangingPunct="0">
              <a:spcBef>
                <a:spcPct val="0"/>
              </a:spcBef>
              <a:spcAft>
                <a:spcPct val="0"/>
              </a:spcAft>
              <a:defRPr sz="2400">
                <a:solidFill>
                  <a:schemeClr val="tx1"/>
                </a:solidFill>
                <a:latin typeface="Constantia" charset="0"/>
                <a:ea typeface="Arial" charset="0"/>
                <a:cs typeface="Arial" charset="0"/>
              </a:defRPr>
            </a:lvl6pPr>
            <a:lvl7pPr marL="914400" eaLnBrk="0" fontAlgn="base" hangingPunct="0">
              <a:spcBef>
                <a:spcPct val="0"/>
              </a:spcBef>
              <a:spcAft>
                <a:spcPct val="0"/>
              </a:spcAft>
              <a:defRPr sz="2400">
                <a:solidFill>
                  <a:schemeClr val="tx1"/>
                </a:solidFill>
                <a:latin typeface="Constantia" charset="0"/>
                <a:ea typeface="Arial" charset="0"/>
                <a:cs typeface="Arial" charset="0"/>
              </a:defRPr>
            </a:lvl7pPr>
            <a:lvl8pPr marL="1371600" eaLnBrk="0" fontAlgn="base" hangingPunct="0">
              <a:spcBef>
                <a:spcPct val="0"/>
              </a:spcBef>
              <a:spcAft>
                <a:spcPct val="0"/>
              </a:spcAft>
              <a:defRPr sz="2400">
                <a:solidFill>
                  <a:schemeClr val="tx1"/>
                </a:solidFill>
                <a:latin typeface="Constantia" charset="0"/>
                <a:ea typeface="Arial" charset="0"/>
                <a:cs typeface="Arial" charset="0"/>
              </a:defRPr>
            </a:lvl8pPr>
            <a:lvl9pPr marL="1828800" eaLnBrk="0" fontAlgn="base" hangingPunct="0">
              <a:spcBef>
                <a:spcPct val="0"/>
              </a:spcBef>
              <a:spcAft>
                <a:spcPct val="0"/>
              </a:spcAft>
              <a:defRPr sz="2400">
                <a:solidFill>
                  <a:schemeClr val="tx1"/>
                </a:solidFill>
                <a:latin typeface="Constantia" charset="0"/>
                <a:ea typeface="Arial" charset="0"/>
                <a:cs typeface="Arial" charset="0"/>
              </a:defRPr>
            </a:lvl9pPr>
          </a:lstStyle>
          <a:p>
            <a:pPr algn="r" eaLnBrk="1" hangingPunct="1"/>
            <a:fld id="{0952CCEE-48BD-9848-A09A-CF791FAA8736}" type="slidenum">
              <a:rPr lang="fr-FR" sz="1200">
                <a:latin typeface="Arial" charset="0"/>
              </a:rPr>
              <a:pPr algn="r" eaLnBrk="1" hangingPunct="1"/>
              <a:t>13</a:t>
            </a:fld>
            <a:endParaRPr lang="fr-FR" sz="1200">
              <a:latin typeface="Arial" charset="0"/>
            </a:endParaRPr>
          </a:p>
        </p:txBody>
      </p:sp>
      <p:sp>
        <p:nvSpPr>
          <p:cNvPr id="5" name="Shape 290"/>
          <p:cNvSpPr/>
          <p:nvPr/>
        </p:nvSpPr>
        <p:spPr>
          <a:xfrm>
            <a:off x="-2" y="152400"/>
            <a:ext cx="9906002" cy="36933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fr-FR" sz="2400" b="1" dirty="0" smtClean="0">
                <a:solidFill>
                  <a:srgbClr val="0B5395"/>
                </a:solidFill>
              </a:rPr>
              <a:t>CONTENTS</a:t>
            </a:r>
            <a:r>
              <a:rPr lang="ja-JP" altLang="en-US" sz="2400" b="1" dirty="0" smtClean="0">
                <a:solidFill>
                  <a:srgbClr val="0B5395"/>
                </a:solidFill>
              </a:rPr>
              <a:t>  </a:t>
            </a:r>
            <a:r>
              <a:rPr lang="en-US" altLang="ja-JP" sz="2400" b="1" dirty="0" smtClean="0">
                <a:solidFill>
                  <a:srgbClr val="0B5395"/>
                </a:solidFill>
              </a:rPr>
              <a:t>3</a:t>
            </a:r>
            <a:endParaRPr sz="2400" dirty="0">
              <a:solidFill>
                <a:srgbClr val="0B5395"/>
              </a:solidFill>
            </a:endParaRPr>
          </a:p>
        </p:txBody>
      </p:sp>
    </p:spTree>
    <p:extLst>
      <p:ext uri="{BB962C8B-B14F-4D97-AF65-F5344CB8AC3E}">
        <p14:creationId xmlns:p14="http://schemas.microsoft.com/office/powerpoint/2010/main" val="116644351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14</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Shape 290"/>
          <p:cNvSpPr/>
          <p:nvPr/>
        </p:nvSpPr>
        <p:spPr>
          <a:xfrm>
            <a:off x="-82550" y="411778"/>
            <a:ext cx="9988550" cy="677108"/>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en-GB" sz="2400" b="0" dirty="0" smtClean="0">
                <a:solidFill>
                  <a:srgbClr val="0B5395"/>
                </a:solidFill>
              </a:rPr>
              <a:t>2.1</a:t>
            </a:r>
            <a:r>
              <a:rPr lang="en-GB" sz="2400" b="1" dirty="0" smtClean="0">
                <a:solidFill>
                  <a:srgbClr val="0B5395"/>
                </a:solidFill>
              </a:rPr>
              <a:t>. Accident timeline </a:t>
            </a:r>
            <a:r>
              <a:rPr lang="ja-JP" altLang="ja-JP" sz="2400" dirty="0">
                <a:solidFill>
                  <a:srgbClr val="0B5395"/>
                </a:solidFill>
              </a:rPr>
              <a:t>(</a:t>
            </a:r>
            <a:r>
              <a:rPr lang="en-US" altLang="ja-JP" sz="2400" b="1" dirty="0" smtClean="0">
                <a:solidFill>
                  <a:srgbClr val="0B5395"/>
                </a:solidFill>
              </a:rPr>
              <a:t>1)</a:t>
            </a:r>
            <a:endParaRPr lang="en-GB" sz="2400" b="1" dirty="0" smtClean="0">
              <a:solidFill>
                <a:srgbClr val="0B5395"/>
              </a:solidFill>
            </a:endParaRPr>
          </a:p>
          <a:p>
            <a:pPr lvl="0">
              <a:defRPr sz="1800" b="0">
                <a:solidFill>
                  <a:srgbClr val="000000"/>
                </a:solidFill>
              </a:defRPr>
            </a:pPr>
            <a:r>
              <a:rPr lang="en-GB" sz="2000" dirty="0" smtClean="0">
                <a:solidFill>
                  <a:srgbClr val="0B5395"/>
                </a:solidFill>
              </a:rPr>
              <a:t>- Based on Publications 40 and 109 -</a:t>
            </a:r>
            <a:endParaRPr lang="en-GB" sz="2000" b="1" dirty="0">
              <a:solidFill>
                <a:srgbClr val="0B5395"/>
              </a:solidFill>
            </a:endParaRPr>
          </a:p>
        </p:txBody>
      </p:sp>
      <p:graphicFrame>
        <p:nvGraphicFramePr>
          <p:cNvPr id="8" name="表 3"/>
          <p:cNvGraphicFramePr>
            <a:graphicFrameLocks noGrp="1"/>
          </p:cNvGraphicFramePr>
          <p:nvPr>
            <p:extLst>
              <p:ext uri="{D42A27DB-BD31-4B8C-83A1-F6EECF244321}">
                <p14:modId xmlns:p14="http://schemas.microsoft.com/office/powerpoint/2010/main" val="1094546576"/>
              </p:ext>
            </p:extLst>
          </p:nvPr>
        </p:nvGraphicFramePr>
        <p:xfrm>
          <a:off x="165100" y="2743200"/>
          <a:ext cx="9471245" cy="1553296"/>
        </p:xfrm>
        <a:graphic>
          <a:graphicData uri="http://schemas.openxmlformats.org/drawingml/2006/table">
            <a:tbl>
              <a:tblPr/>
              <a:tblGrid>
                <a:gridCol w="1816100"/>
                <a:gridCol w="1733550"/>
                <a:gridCol w="2146300"/>
                <a:gridCol w="3775295"/>
              </a:tblGrid>
              <a:tr h="83820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dirty="0" smtClean="0">
                          <a:ln>
                            <a:noFill/>
                          </a:ln>
                          <a:solidFill>
                            <a:schemeClr val="tx1"/>
                          </a:solidFill>
                          <a:effectLst/>
                          <a:latin typeface="Arial"/>
                          <a:ea typeface="Times New Roman" charset="0"/>
                          <a:cs typeface="Arial"/>
                        </a:rPr>
                        <a:t>Preparedness</a:t>
                      </a:r>
                      <a:endParaRPr kumimoji="0" lang="ja-JP" sz="1400" b="0" i="0" u="none" strike="noStrike" cap="none" normalizeH="0" baseline="0" dirty="0">
                        <a:ln>
                          <a:noFill/>
                        </a:ln>
                        <a:solidFill>
                          <a:schemeClr val="tx1"/>
                        </a:solidFill>
                        <a:effectLst/>
                        <a:latin typeface="Arial"/>
                        <a:ea typeface="ＭＳ 明朝" charset="0"/>
                        <a:cs typeface="Arial"/>
                      </a:endParaRP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1600" b="0" i="0" u="none" strike="noStrike" cap="none" normalizeH="0" baseline="0" dirty="0" smtClean="0">
                          <a:ln>
                            <a:noFill/>
                          </a:ln>
                          <a:solidFill>
                            <a:schemeClr val="tx1"/>
                          </a:solidFill>
                          <a:effectLst/>
                          <a:latin typeface="Calibri" charset="0"/>
                          <a:ea typeface="ＭＳ 明朝" charset="0"/>
                        </a:rPr>
                        <a:t>Emergency phase</a:t>
                      </a:r>
                      <a:endParaRPr kumimoji="0" lang="ja-JP" sz="1600" b="0" i="0" u="none" strike="noStrike" cap="none" normalizeH="0" baseline="0" dirty="0">
                        <a:ln>
                          <a:noFill/>
                        </a:ln>
                        <a:solidFill>
                          <a:schemeClr val="tx1"/>
                        </a:solidFill>
                        <a:effectLst/>
                        <a:latin typeface="Calibri" charset="0"/>
                        <a:ea typeface="ＭＳ 明朝" charset="0"/>
                      </a:endParaRP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c hMerge="1">
                  <a:txBody>
                    <a:bodyPr/>
                    <a:lstStyle/>
                    <a:p>
                      <a:endParaRPr lang="fr-FR"/>
                    </a:p>
                  </a:txBody>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1400" b="0" i="0" u="none" strike="noStrike" cap="none" normalizeH="0" baseline="0" dirty="0" err="1" smtClean="0">
                          <a:ln>
                            <a:noFill/>
                          </a:ln>
                          <a:solidFill>
                            <a:schemeClr val="tx1"/>
                          </a:solidFill>
                          <a:effectLst/>
                          <a:latin typeface="Arial"/>
                          <a:ea typeface="ＭＳ 明朝" charset="0"/>
                          <a:cs typeface="Arial"/>
                        </a:rPr>
                        <a:t>Recovery</a:t>
                      </a:r>
                      <a:r>
                        <a:rPr kumimoji="0" lang="fr-FR" altLang="ja-JP" sz="1400" b="0" i="0" u="none" strike="noStrike" cap="none" normalizeH="0" baseline="0" dirty="0" smtClean="0">
                          <a:ln>
                            <a:noFill/>
                          </a:ln>
                          <a:solidFill>
                            <a:schemeClr val="tx1"/>
                          </a:solidFill>
                          <a:effectLst/>
                          <a:latin typeface="Arial"/>
                          <a:ea typeface="ＭＳ 明朝" charset="0"/>
                          <a:cs typeface="Arial"/>
                        </a:rPr>
                        <a:t> phase</a:t>
                      </a:r>
                      <a:endParaRPr kumimoji="0" lang="ja-JP" sz="1400" b="0" i="0" u="none" strike="noStrike" cap="none" normalizeH="0" baseline="0" dirty="0">
                        <a:ln>
                          <a:noFill/>
                        </a:ln>
                        <a:solidFill>
                          <a:schemeClr val="tx1"/>
                        </a:solidFill>
                        <a:effectLst/>
                        <a:latin typeface="Arial"/>
                        <a:ea typeface="ＭＳ 明朝" charset="0"/>
                        <a:cs typeface="Arial"/>
                      </a:endParaRP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r>
              <a:tr h="71509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ja-JP" sz="1400" b="0" i="0" u="none" strike="noStrike" cap="none" normalizeH="0" baseline="0" dirty="0">
                        <a:ln>
                          <a:noFill/>
                        </a:ln>
                        <a:solidFill>
                          <a:schemeClr val="tx1"/>
                        </a:solidFill>
                        <a:effectLst/>
                        <a:latin typeface="Arial"/>
                        <a:ea typeface="ＭＳ 明朝" charset="0"/>
                        <a:cs typeface="Arial"/>
                      </a:endParaRPr>
                    </a:p>
                  </a:txBody>
                  <a:tcPr marL="68588" marR="6858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1400" b="0" i="0" u="none" strike="noStrike" cap="none" normalizeH="0" baseline="0" dirty="0" err="1" smtClean="0">
                          <a:ln>
                            <a:noFill/>
                          </a:ln>
                          <a:solidFill>
                            <a:schemeClr val="tx1"/>
                          </a:solidFill>
                          <a:effectLst/>
                          <a:latin typeface="Arial"/>
                          <a:ea typeface="ＭＳ 明朝" charset="0"/>
                          <a:cs typeface="Arial"/>
                        </a:rPr>
                        <a:t>Early</a:t>
                      </a:r>
                      <a:r>
                        <a:rPr kumimoji="0" lang="fr-FR" altLang="ja-JP" sz="1400" b="0" i="0" u="none" strike="noStrike" cap="none" normalizeH="0" baseline="0" dirty="0" smtClean="0">
                          <a:ln>
                            <a:noFill/>
                          </a:ln>
                          <a:solidFill>
                            <a:schemeClr val="tx1"/>
                          </a:solidFill>
                          <a:effectLst/>
                          <a:latin typeface="Arial"/>
                          <a:ea typeface="ＭＳ 明朝" charset="0"/>
                          <a:cs typeface="Arial"/>
                        </a:rPr>
                        <a:t> phase</a:t>
                      </a: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1400" b="0" i="0" u="none" strike="noStrike" cap="none" normalizeH="0" baseline="0" dirty="0" err="1" smtClean="0">
                          <a:ln>
                            <a:noFill/>
                          </a:ln>
                          <a:solidFill>
                            <a:schemeClr val="tx1"/>
                          </a:solidFill>
                          <a:effectLst/>
                          <a:latin typeface="Arial"/>
                          <a:ea typeface="ＭＳ 明朝" charset="0"/>
                          <a:cs typeface="Arial"/>
                        </a:rPr>
                        <a:t>Intermediate</a:t>
                      </a:r>
                      <a:r>
                        <a:rPr kumimoji="0" lang="fr-FR" altLang="ja-JP" sz="1400" b="0" i="0" u="none" strike="noStrike" cap="none" normalizeH="0" baseline="0" dirty="0" smtClean="0">
                          <a:ln>
                            <a:noFill/>
                          </a:ln>
                          <a:solidFill>
                            <a:schemeClr val="tx1"/>
                          </a:solidFill>
                          <a:effectLst/>
                          <a:latin typeface="Arial"/>
                          <a:ea typeface="ＭＳ 明朝" charset="0"/>
                          <a:cs typeface="Arial"/>
                        </a:rPr>
                        <a:t> phase</a:t>
                      </a: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ja-JP" sz="1400" b="0" i="0" u="none" strike="noStrike" cap="none" normalizeH="0" baseline="0" dirty="0">
                        <a:ln>
                          <a:noFill/>
                        </a:ln>
                        <a:solidFill>
                          <a:schemeClr val="tx1"/>
                        </a:solidFill>
                        <a:effectLst/>
                        <a:latin typeface="Arial"/>
                        <a:ea typeface="ＭＳ 明朝" charset="0"/>
                        <a:cs typeface="Arial"/>
                      </a:endParaRPr>
                    </a:p>
                  </a:txBody>
                  <a:tcPr marL="68588" marR="6858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F5F9"/>
                    </a:solidFill>
                  </a:tcPr>
                </a:tc>
              </a:tr>
            </a:tbl>
          </a:graphicData>
        </a:graphic>
      </p:graphicFrame>
      <p:sp>
        <p:nvSpPr>
          <p:cNvPr id="12" name="Content Placeholder 5"/>
          <p:cNvSpPr>
            <a:spLocks noGrp="1"/>
          </p:cNvSpPr>
          <p:nvPr>
            <p:ph idx="4294967295"/>
          </p:nvPr>
        </p:nvSpPr>
        <p:spPr>
          <a:xfrm>
            <a:off x="247650" y="1600200"/>
            <a:ext cx="9163050" cy="990600"/>
          </a:xfrm>
          <a:noFill/>
        </p:spPr>
        <p:txBody>
          <a:bodyPr/>
          <a:lstStyle/>
          <a:p>
            <a:pPr marL="342900" lvl="1" indent="-342900">
              <a:spcAft>
                <a:spcPts val="600"/>
              </a:spcAft>
              <a:buClr>
                <a:schemeClr val="tx2"/>
              </a:buClr>
              <a:buSzPct val="125000"/>
              <a:buFont typeface="Arial" charset="0"/>
              <a:buChar char="•"/>
              <a:defRPr/>
            </a:pPr>
            <a:r>
              <a:rPr lang="en-GB" sz="2000" dirty="0" smtClean="0">
                <a:solidFill>
                  <a:srgbClr val="000000"/>
                </a:solidFill>
                <a:latin typeface="Arial" charset="0"/>
                <a:ea typeface="ＭＳ Ｐゴシック" charset="0"/>
                <a:cs typeface="ＭＳ Ｐゴシック" charset="0"/>
              </a:rPr>
              <a:t>In the present publication the Commission is adopting the following sequential time phases to characterize the timeline of the accident </a:t>
            </a:r>
            <a:endParaRPr lang="en-GB" sz="800" b="1" dirty="0">
              <a:solidFill>
                <a:srgbClr val="800000"/>
              </a:solidFill>
              <a:latin typeface="Arial" charset="0"/>
              <a:ea typeface="ＭＳ Ｐゴシック" charset="0"/>
              <a:cs typeface="ＭＳ Ｐゴシック" charset="0"/>
            </a:endParaRPr>
          </a:p>
          <a:p>
            <a:pPr marL="342900" lvl="1" indent="-342900" algn="ctr">
              <a:spcAft>
                <a:spcPts val="600"/>
              </a:spcAft>
              <a:buClr>
                <a:schemeClr val="tx2"/>
              </a:buClr>
              <a:buSzPct val="125000"/>
              <a:buFont typeface="Wingdings 2" charset="0"/>
              <a:buNone/>
              <a:defRPr/>
            </a:pPr>
            <a:endParaRPr lang="en-GB" sz="800" b="1" dirty="0">
              <a:solidFill>
                <a:srgbClr val="800000"/>
              </a:solidFill>
              <a:latin typeface="Arial" charset="0"/>
              <a:ea typeface="ＭＳ Ｐゴシック" charset="0"/>
              <a:cs typeface="ＭＳ Ｐゴシック" charset="0"/>
            </a:endParaRPr>
          </a:p>
          <a:p>
            <a:pPr marL="342900" lvl="1" indent="-342900">
              <a:spcAft>
                <a:spcPts val="600"/>
              </a:spcAft>
              <a:buClr>
                <a:schemeClr val="tx2"/>
              </a:buClr>
              <a:buSzPct val="125000"/>
              <a:buFont typeface="Wingdings 2" charset="0"/>
              <a:buNone/>
              <a:defRPr/>
            </a:pPr>
            <a:r>
              <a:rPr lang="en-GB" dirty="0" smtClean="0">
                <a:solidFill>
                  <a:srgbClr val="000000"/>
                </a:solidFill>
                <a:latin typeface="Arial" charset="0"/>
                <a:ea typeface="ＭＳ Ｐゴシック" charset="0"/>
                <a:cs typeface="ＭＳ Ｐゴシック" charset="0"/>
              </a:rPr>
              <a:t> </a:t>
            </a:r>
            <a:endParaRPr lang="en-GB" dirty="0">
              <a:solidFill>
                <a:srgbClr val="000000"/>
              </a:solidFill>
              <a:latin typeface="Arial" charset="0"/>
              <a:ea typeface="ＭＳ Ｐゴシック" charset="0"/>
              <a:cs typeface="ＭＳ Ｐゴシック" charset="0"/>
            </a:endParaRPr>
          </a:p>
          <a:p>
            <a:pPr marL="0" lvl="1" indent="0">
              <a:spcAft>
                <a:spcPts val="600"/>
              </a:spcAft>
              <a:buClr>
                <a:schemeClr val="tx2"/>
              </a:buClr>
              <a:buSzPct val="125000"/>
              <a:buNone/>
              <a:defRPr/>
            </a:pPr>
            <a:endParaRPr lang="en-GB" dirty="0">
              <a:solidFill>
                <a:srgbClr val="000000"/>
              </a:solidFill>
              <a:latin typeface="Arial" charset="0"/>
              <a:ea typeface="ＭＳ Ｐゴシック" charset="0"/>
              <a:cs typeface="ＭＳ Ｐゴシック" charset="0"/>
            </a:endParaRPr>
          </a:p>
        </p:txBody>
      </p:sp>
      <p:sp>
        <p:nvSpPr>
          <p:cNvPr id="6" name="正方形/長方形 5"/>
          <p:cNvSpPr/>
          <p:nvPr/>
        </p:nvSpPr>
        <p:spPr>
          <a:xfrm>
            <a:off x="908050" y="4876801"/>
            <a:ext cx="8585200" cy="1323439"/>
          </a:xfrm>
          <a:prstGeom prst="rect">
            <a:avLst/>
          </a:prstGeom>
        </p:spPr>
        <p:txBody>
          <a:bodyPr wrap="square">
            <a:spAutoFit/>
          </a:bodyPr>
          <a:lstStyle/>
          <a:p>
            <a:r>
              <a:rPr lang="en-US" altLang="ja-JP" sz="2000" dirty="0"/>
              <a:t>The intermediate phase of the response is identified as the period of time when either the source has been brought under control or the release has been terminated, and radioactive contamination is present in the environment. </a:t>
            </a:r>
            <a:endParaRPr lang="ja-JP" altLang="en-US" sz="2000" dirty="0"/>
          </a:p>
        </p:txBody>
      </p:sp>
    </p:spTree>
    <p:extLst>
      <p:ext uri="{BB962C8B-B14F-4D97-AF65-F5344CB8AC3E}">
        <p14:creationId xmlns:p14="http://schemas.microsoft.com/office/powerpoint/2010/main" val="102009881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1294338" y="1192793"/>
            <a:ext cx="7043212" cy="40569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213784" y="2946399"/>
            <a:ext cx="1159692" cy="461665"/>
          </a:xfrm>
          <a:prstGeom prst="rect">
            <a:avLst/>
          </a:prstGeom>
          <a:noFill/>
        </p:spPr>
        <p:txBody>
          <a:bodyPr wrap="none" rtlCol="0">
            <a:spAutoFit/>
          </a:bodyPr>
          <a:lstStyle/>
          <a:p>
            <a:r>
              <a:rPr kumimoji="1" lang="en-US" altLang="ja-JP" dirty="0" smtClean="0"/>
              <a:t>On site</a:t>
            </a:r>
            <a:endParaRPr kumimoji="1" lang="ja-JP" altLang="en-US" dirty="0"/>
          </a:p>
        </p:txBody>
      </p:sp>
      <p:sp>
        <p:nvSpPr>
          <p:cNvPr id="8" name="テキスト ボックス 7"/>
          <p:cNvSpPr txBox="1"/>
          <p:nvPr/>
        </p:nvSpPr>
        <p:spPr>
          <a:xfrm>
            <a:off x="203853" y="3728434"/>
            <a:ext cx="1159542" cy="461665"/>
          </a:xfrm>
          <a:prstGeom prst="rect">
            <a:avLst/>
          </a:prstGeom>
          <a:noFill/>
        </p:spPr>
        <p:txBody>
          <a:bodyPr wrap="none" rtlCol="0">
            <a:spAutoFit/>
          </a:bodyPr>
          <a:lstStyle/>
          <a:p>
            <a:r>
              <a:rPr kumimoji="1" lang="en-US" altLang="ja-JP" dirty="0" smtClean="0"/>
              <a:t>Off site</a:t>
            </a:r>
            <a:endParaRPr kumimoji="1" lang="ja-JP" altLang="en-US" dirty="0"/>
          </a:p>
        </p:txBody>
      </p:sp>
      <p:cxnSp>
        <p:nvCxnSpPr>
          <p:cNvPr id="10" name="直線コネクタ 9"/>
          <p:cNvCxnSpPr/>
          <p:nvPr/>
        </p:nvCxnSpPr>
        <p:spPr>
          <a:xfrm>
            <a:off x="2894110" y="1607851"/>
            <a:ext cx="15815" cy="2459081"/>
          </a:xfrm>
          <a:prstGeom prst="line">
            <a:avLst/>
          </a:prstGeom>
        </p:spPr>
        <p:style>
          <a:lnRef idx="2">
            <a:schemeClr val="accent1"/>
          </a:lnRef>
          <a:fillRef idx="0">
            <a:schemeClr val="accent1"/>
          </a:fillRef>
          <a:effectRef idx="1">
            <a:schemeClr val="accent1"/>
          </a:effectRef>
          <a:fontRef idx="minor">
            <a:schemeClr val="tx1"/>
          </a:fontRef>
        </p:style>
      </p:cxnSp>
      <p:sp>
        <p:nvSpPr>
          <p:cNvPr id="11" name="テキスト ボックス 10"/>
          <p:cNvSpPr txBox="1"/>
          <p:nvPr/>
        </p:nvSpPr>
        <p:spPr>
          <a:xfrm>
            <a:off x="1898650" y="533400"/>
            <a:ext cx="2630949" cy="461665"/>
          </a:xfrm>
          <a:prstGeom prst="rect">
            <a:avLst/>
          </a:prstGeom>
          <a:noFill/>
        </p:spPr>
        <p:txBody>
          <a:bodyPr wrap="none" rtlCol="0">
            <a:spAutoFit/>
          </a:bodyPr>
          <a:lstStyle/>
          <a:p>
            <a:r>
              <a:rPr lang="en-US" altLang="ja-JP" dirty="0"/>
              <a:t>R</a:t>
            </a:r>
            <a:r>
              <a:rPr kumimoji="1" lang="en-US" altLang="ja-JP" dirty="0" smtClean="0"/>
              <a:t>eactor stabilized</a:t>
            </a:r>
            <a:endParaRPr kumimoji="1" lang="ja-JP" altLang="en-US" dirty="0"/>
          </a:p>
        </p:txBody>
      </p:sp>
      <p:cxnSp>
        <p:nvCxnSpPr>
          <p:cNvPr id="26" name="直線矢印コネクタ 25"/>
          <p:cNvCxnSpPr>
            <a:endCxn id="27" idx="1"/>
          </p:cNvCxnSpPr>
          <p:nvPr/>
        </p:nvCxnSpPr>
        <p:spPr>
          <a:xfrm flipV="1">
            <a:off x="2889250" y="2633960"/>
            <a:ext cx="1898650" cy="317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1" name="テキスト ボックス 30"/>
          <p:cNvSpPr txBox="1"/>
          <p:nvPr/>
        </p:nvSpPr>
        <p:spPr>
          <a:xfrm>
            <a:off x="1403599" y="1598491"/>
            <a:ext cx="1539078" cy="400110"/>
          </a:xfrm>
          <a:prstGeom prst="rect">
            <a:avLst/>
          </a:prstGeom>
          <a:noFill/>
        </p:spPr>
        <p:txBody>
          <a:bodyPr wrap="none" rtlCol="0">
            <a:spAutoFit/>
          </a:bodyPr>
          <a:lstStyle/>
          <a:p>
            <a:r>
              <a:rPr kumimoji="1" lang="en-US" altLang="ja-JP" sz="2000" dirty="0" smtClean="0"/>
              <a:t>Early phase</a:t>
            </a:r>
            <a:endParaRPr kumimoji="1" lang="ja-JP" altLang="en-US" sz="2000" dirty="0"/>
          </a:p>
        </p:txBody>
      </p:sp>
      <p:sp>
        <p:nvSpPr>
          <p:cNvPr id="32" name="テキスト ボックス 31"/>
          <p:cNvSpPr txBox="1"/>
          <p:nvPr/>
        </p:nvSpPr>
        <p:spPr>
          <a:xfrm>
            <a:off x="2966260" y="1598844"/>
            <a:ext cx="1825698" cy="707886"/>
          </a:xfrm>
          <a:prstGeom prst="rect">
            <a:avLst/>
          </a:prstGeom>
          <a:noFill/>
        </p:spPr>
        <p:txBody>
          <a:bodyPr wrap="square" rtlCol="0">
            <a:spAutoFit/>
          </a:bodyPr>
          <a:lstStyle/>
          <a:p>
            <a:r>
              <a:rPr kumimoji="1" lang="en-US" altLang="ja-JP" sz="2000" dirty="0" smtClean="0"/>
              <a:t>Intermediate</a:t>
            </a:r>
          </a:p>
          <a:p>
            <a:r>
              <a:rPr kumimoji="1" lang="en-US" altLang="ja-JP" sz="2000" dirty="0" smtClean="0"/>
              <a:t> phase</a:t>
            </a:r>
            <a:endParaRPr kumimoji="1" lang="ja-JP" altLang="en-US" sz="2000" dirty="0"/>
          </a:p>
        </p:txBody>
      </p:sp>
      <p:sp>
        <p:nvSpPr>
          <p:cNvPr id="35" name="テキスト ボックス 34"/>
          <p:cNvSpPr txBox="1"/>
          <p:nvPr/>
        </p:nvSpPr>
        <p:spPr>
          <a:xfrm>
            <a:off x="3793950" y="5505042"/>
            <a:ext cx="1570562" cy="461665"/>
          </a:xfrm>
          <a:prstGeom prst="rect">
            <a:avLst/>
          </a:prstGeom>
          <a:noFill/>
        </p:spPr>
        <p:txBody>
          <a:bodyPr wrap="none" rtlCol="0">
            <a:spAutoFit/>
          </a:bodyPr>
          <a:lstStyle/>
          <a:p>
            <a:r>
              <a:rPr kumimoji="1" lang="en-US" altLang="ja-JP" dirty="0" smtClean="0">
                <a:solidFill>
                  <a:srgbClr val="008000"/>
                </a:solidFill>
              </a:rPr>
              <a:t>April 2012</a:t>
            </a:r>
            <a:endParaRPr kumimoji="1" lang="ja-JP" altLang="en-US" dirty="0">
              <a:solidFill>
                <a:srgbClr val="008000"/>
              </a:solidFill>
            </a:endParaRPr>
          </a:p>
        </p:txBody>
      </p:sp>
      <p:sp>
        <p:nvSpPr>
          <p:cNvPr id="36" name="テキスト ボックス 35"/>
          <p:cNvSpPr txBox="1"/>
          <p:nvPr/>
        </p:nvSpPr>
        <p:spPr>
          <a:xfrm>
            <a:off x="2091293" y="5515804"/>
            <a:ext cx="1587694" cy="461665"/>
          </a:xfrm>
          <a:prstGeom prst="rect">
            <a:avLst/>
          </a:prstGeom>
          <a:noFill/>
        </p:spPr>
        <p:txBody>
          <a:bodyPr wrap="none" rtlCol="0">
            <a:spAutoFit/>
          </a:bodyPr>
          <a:lstStyle/>
          <a:p>
            <a:r>
              <a:rPr kumimoji="1" lang="en-US" altLang="ja-JP" dirty="0" smtClean="0">
                <a:solidFill>
                  <a:srgbClr val="008000"/>
                </a:solidFill>
              </a:rPr>
              <a:t>Dec. 2011</a:t>
            </a:r>
            <a:endParaRPr kumimoji="1" lang="ja-JP" altLang="en-US" dirty="0">
              <a:solidFill>
                <a:srgbClr val="008000"/>
              </a:solidFill>
            </a:endParaRPr>
          </a:p>
        </p:txBody>
      </p:sp>
      <p:sp>
        <p:nvSpPr>
          <p:cNvPr id="38" name="テキスト ボックス 37"/>
          <p:cNvSpPr txBox="1"/>
          <p:nvPr/>
        </p:nvSpPr>
        <p:spPr>
          <a:xfrm>
            <a:off x="1816100" y="1178074"/>
            <a:ext cx="2738059" cy="400110"/>
          </a:xfrm>
          <a:prstGeom prst="rect">
            <a:avLst/>
          </a:prstGeom>
          <a:noFill/>
        </p:spPr>
        <p:txBody>
          <a:bodyPr wrap="square" rtlCol="0">
            <a:spAutoFit/>
          </a:bodyPr>
          <a:lstStyle/>
          <a:p>
            <a:r>
              <a:rPr kumimoji="1" lang="en-US" altLang="ja-JP" sz="2000" dirty="0" smtClean="0"/>
              <a:t>Emergency phase</a:t>
            </a:r>
            <a:endParaRPr kumimoji="1" lang="ja-JP" altLang="en-US" sz="2000" dirty="0"/>
          </a:p>
        </p:txBody>
      </p:sp>
      <p:sp>
        <p:nvSpPr>
          <p:cNvPr id="39" name="テキスト ボックス 38"/>
          <p:cNvSpPr txBox="1"/>
          <p:nvPr/>
        </p:nvSpPr>
        <p:spPr>
          <a:xfrm>
            <a:off x="3054351" y="2586336"/>
            <a:ext cx="1499809" cy="307777"/>
          </a:xfrm>
          <a:prstGeom prst="rect">
            <a:avLst/>
          </a:prstGeom>
          <a:noFill/>
        </p:spPr>
        <p:txBody>
          <a:bodyPr wrap="none" rtlCol="0">
            <a:spAutoFit/>
          </a:bodyPr>
          <a:lstStyle/>
          <a:p>
            <a:r>
              <a:rPr kumimoji="1" lang="en-US" altLang="ja-JP" sz="1400" dirty="0" smtClean="0"/>
              <a:t>Characterization</a:t>
            </a:r>
            <a:endParaRPr kumimoji="1" lang="ja-JP" altLang="en-US" sz="1400" dirty="0"/>
          </a:p>
        </p:txBody>
      </p:sp>
      <p:sp>
        <p:nvSpPr>
          <p:cNvPr id="33" name="正方形/長方形 32"/>
          <p:cNvSpPr/>
          <p:nvPr/>
        </p:nvSpPr>
        <p:spPr>
          <a:xfrm>
            <a:off x="1320800" y="3805535"/>
            <a:ext cx="3136900" cy="3810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a:off x="4457700" y="4186535"/>
            <a:ext cx="4159295" cy="503688"/>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3366FF"/>
              </a:solidFill>
            </a:endParaRPr>
          </a:p>
        </p:txBody>
      </p:sp>
      <p:cxnSp>
        <p:nvCxnSpPr>
          <p:cNvPr id="16" name="直線矢印コネクタ 15"/>
          <p:cNvCxnSpPr/>
          <p:nvPr/>
        </p:nvCxnSpPr>
        <p:spPr>
          <a:xfrm>
            <a:off x="1320800" y="2306933"/>
            <a:ext cx="7087509"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テキスト ボックス 17"/>
          <p:cNvSpPr txBox="1"/>
          <p:nvPr/>
        </p:nvSpPr>
        <p:spPr>
          <a:xfrm>
            <a:off x="5302579" y="4273168"/>
            <a:ext cx="2312938" cy="307777"/>
          </a:xfrm>
          <a:prstGeom prst="rect">
            <a:avLst/>
          </a:prstGeom>
          <a:noFill/>
        </p:spPr>
        <p:txBody>
          <a:bodyPr wrap="none" rtlCol="0">
            <a:spAutoFit/>
          </a:bodyPr>
          <a:lstStyle/>
          <a:p>
            <a:r>
              <a:rPr kumimoji="1" lang="en-US" altLang="ja-JP" sz="1400" dirty="0" smtClean="0"/>
              <a:t>Existing exposure situation</a:t>
            </a:r>
            <a:endParaRPr kumimoji="1" lang="ja-JP" altLang="en-US" sz="1400" dirty="0"/>
          </a:p>
        </p:txBody>
      </p:sp>
      <p:grpSp>
        <p:nvGrpSpPr>
          <p:cNvPr id="3" name="Grouper 2"/>
          <p:cNvGrpSpPr/>
          <p:nvPr/>
        </p:nvGrpSpPr>
        <p:grpSpPr>
          <a:xfrm>
            <a:off x="4787900" y="2408532"/>
            <a:ext cx="3549650" cy="450852"/>
            <a:chOff x="4186979" y="2214746"/>
            <a:chExt cx="2752998" cy="351288"/>
          </a:xfrm>
        </p:grpSpPr>
        <p:sp>
          <p:nvSpPr>
            <p:cNvPr id="27" name="正方形/長方形 26"/>
            <p:cNvSpPr/>
            <p:nvPr/>
          </p:nvSpPr>
          <p:spPr>
            <a:xfrm>
              <a:off x="4186979" y="2214746"/>
              <a:ext cx="2752998" cy="351288"/>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3366FF"/>
                </a:solidFill>
              </a:endParaRPr>
            </a:p>
          </p:txBody>
        </p:sp>
        <p:sp>
          <p:nvSpPr>
            <p:cNvPr id="41" name="テキスト ボックス 40"/>
            <p:cNvSpPr txBox="1"/>
            <p:nvPr/>
          </p:nvSpPr>
          <p:spPr>
            <a:xfrm>
              <a:off x="4486218" y="2269172"/>
              <a:ext cx="1799585" cy="239809"/>
            </a:xfrm>
            <a:prstGeom prst="rect">
              <a:avLst/>
            </a:prstGeom>
            <a:noFill/>
          </p:spPr>
          <p:txBody>
            <a:bodyPr wrap="none" rtlCol="0">
              <a:spAutoFit/>
            </a:bodyPr>
            <a:lstStyle/>
            <a:p>
              <a:r>
                <a:rPr kumimoji="1" lang="en-US" altLang="ja-JP" sz="1400" dirty="0" smtClean="0"/>
                <a:t>Existing exposure situation</a:t>
              </a:r>
              <a:endParaRPr kumimoji="1" lang="ja-JP" altLang="en-US" sz="1400" dirty="0"/>
            </a:p>
          </p:txBody>
        </p:sp>
      </p:grpSp>
      <p:sp>
        <p:nvSpPr>
          <p:cNvPr id="42" name="テキスト ボックス 41"/>
          <p:cNvSpPr txBox="1"/>
          <p:nvPr/>
        </p:nvSpPr>
        <p:spPr>
          <a:xfrm>
            <a:off x="1344714" y="3834889"/>
            <a:ext cx="2586640" cy="307777"/>
          </a:xfrm>
          <a:prstGeom prst="rect">
            <a:avLst/>
          </a:prstGeom>
          <a:noFill/>
        </p:spPr>
        <p:txBody>
          <a:bodyPr wrap="none" rtlCol="0">
            <a:spAutoFit/>
          </a:bodyPr>
          <a:lstStyle/>
          <a:p>
            <a:r>
              <a:rPr kumimoji="1" lang="en-US" altLang="ja-JP" sz="1400" dirty="0" smtClean="0"/>
              <a:t>Emergency exposure situation</a:t>
            </a:r>
            <a:endParaRPr kumimoji="1" lang="ja-JP" altLang="en-US" sz="1400" dirty="0"/>
          </a:p>
        </p:txBody>
      </p:sp>
      <p:sp>
        <p:nvSpPr>
          <p:cNvPr id="2" name="正方形/長方形 1"/>
          <p:cNvSpPr/>
          <p:nvPr/>
        </p:nvSpPr>
        <p:spPr>
          <a:xfrm>
            <a:off x="1320800" y="3043535"/>
            <a:ext cx="3467100" cy="351288"/>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3" name="テキスト ボックス 42"/>
          <p:cNvSpPr txBox="1"/>
          <p:nvPr/>
        </p:nvSpPr>
        <p:spPr>
          <a:xfrm>
            <a:off x="1651000" y="3043536"/>
            <a:ext cx="2586640" cy="307777"/>
          </a:xfrm>
          <a:prstGeom prst="rect">
            <a:avLst/>
          </a:prstGeom>
          <a:noFill/>
        </p:spPr>
        <p:txBody>
          <a:bodyPr wrap="none" rtlCol="0">
            <a:spAutoFit/>
          </a:bodyPr>
          <a:lstStyle/>
          <a:p>
            <a:r>
              <a:rPr kumimoji="1" lang="en-US" altLang="ja-JP" sz="1400" dirty="0" smtClean="0"/>
              <a:t>Emergency exposure situation</a:t>
            </a:r>
            <a:endParaRPr kumimoji="1" lang="ja-JP" altLang="en-US" sz="1400" dirty="0"/>
          </a:p>
        </p:txBody>
      </p:sp>
      <p:sp>
        <p:nvSpPr>
          <p:cNvPr id="44" name="テキスト ボックス 43"/>
          <p:cNvSpPr txBox="1"/>
          <p:nvPr/>
        </p:nvSpPr>
        <p:spPr>
          <a:xfrm>
            <a:off x="165101" y="5531937"/>
            <a:ext cx="1689886" cy="461665"/>
          </a:xfrm>
          <a:prstGeom prst="rect">
            <a:avLst/>
          </a:prstGeom>
          <a:noFill/>
        </p:spPr>
        <p:txBody>
          <a:bodyPr wrap="none" rtlCol="0">
            <a:spAutoFit/>
          </a:bodyPr>
          <a:lstStyle/>
          <a:p>
            <a:r>
              <a:rPr kumimoji="1" lang="en-US" altLang="ja-JP" dirty="0" smtClean="0">
                <a:solidFill>
                  <a:srgbClr val="008000"/>
                </a:solidFill>
              </a:rPr>
              <a:t>Fukushima</a:t>
            </a:r>
            <a:endParaRPr kumimoji="1" lang="ja-JP" altLang="en-US" dirty="0">
              <a:solidFill>
                <a:srgbClr val="008000"/>
              </a:solidFill>
            </a:endParaRPr>
          </a:p>
        </p:txBody>
      </p:sp>
      <p:cxnSp>
        <p:nvCxnSpPr>
          <p:cNvPr id="46" name="直線コネクタ 45"/>
          <p:cNvCxnSpPr/>
          <p:nvPr/>
        </p:nvCxnSpPr>
        <p:spPr>
          <a:xfrm>
            <a:off x="2903975" y="4191000"/>
            <a:ext cx="0" cy="1066800"/>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直線コネクタ 51"/>
          <p:cNvCxnSpPr/>
          <p:nvPr/>
        </p:nvCxnSpPr>
        <p:spPr>
          <a:xfrm flipV="1">
            <a:off x="2894110" y="877534"/>
            <a:ext cx="0" cy="300541"/>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直線矢印コネクタ 53"/>
          <p:cNvCxnSpPr/>
          <p:nvPr/>
        </p:nvCxnSpPr>
        <p:spPr>
          <a:xfrm flipV="1">
            <a:off x="2889250" y="4643735"/>
            <a:ext cx="1568450" cy="124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7" name="直線コネクタ 56"/>
          <p:cNvCxnSpPr/>
          <p:nvPr/>
        </p:nvCxnSpPr>
        <p:spPr>
          <a:xfrm>
            <a:off x="4787901" y="2129135"/>
            <a:ext cx="17945" cy="679358"/>
          </a:xfrm>
          <a:prstGeom prst="line">
            <a:avLst/>
          </a:prstGeom>
        </p:spPr>
        <p:style>
          <a:lnRef idx="2">
            <a:schemeClr val="accent1"/>
          </a:lnRef>
          <a:fillRef idx="0">
            <a:schemeClr val="accent1"/>
          </a:fillRef>
          <a:effectRef idx="1">
            <a:schemeClr val="accent1"/>
          </a:effectRef>
          <a:fontRef idx="minor">
            <a:schemeClr val="tx1"/>
          </a:fontRef>
        </p:style>
      </p:cxnSp>
      <p:sp>
        <p:nvSpPr>
          <p:cNvPr id="59" name="テキスト ボックス 58"/>
          <p:cNvSpPr txBox="1"/>
          <p:nvPr/>
        </p:nvSpPr>
        <p:spPr>
          <a:xfrm>
            <a:off x="1465473" y="6100003"/>
            <a:ext cx="7798078" cy="461665"/>
          </a:xfrm>
          <a:prstGeom prst="rect">
            <a:avLst/>
          </a:prstGeom>
          <a:noFill/>
        </p:spPr>
        <p:txBody>
          <a:bodyPr wrap="none" rtlCol="0">
            <a:spAutoFit/>
          </a:bodyPr>
          <a:lstStyle/>
          <a:p>
            <a:r>
              <a:rPr kumimoji="1" lang="en-US" altLang="ja-JP" sz="2400" dirty="0" smtClean="0"/>
              <a:t>Fig. Relations between Phases and Exposure situations</a:t>
            </a:r>
            <a:endParaRPr kumimoji="1" lang="ja-JP" altLang="en-US" sz="2400" dirty="0"/>
          </a:p>
        </p:txBody>
      </p:sp>
      <p:cxnSp>
        <p:nvCxnSpPr>
          <p:cNvPr id="48" name="直線コネクタ 56"/>
          <p:cNvCxnSpPr/>
          <p:nvPr/>
        </p:nvCxnSpPr>
        <p:spPr>
          <a:xfrm>
            <a:off x="4787901" y="1198274"/>
            <a:ext cx="4057" cy="935327"/>
          </a:xfrm>
          <a:prstGeom prst="line">
            <a:avLst/>
          </a:prstGeom>
        </p:spPr>
        <p:style>
          <a:lnRef idx="2">
            <a:schemeClr val="accent1"/>
          </a:lnRef>
          <a:fillRef idx="0">
            <a:schemeClr val="accent1"/>
          </a:fillRef>
          <a:effectRef idx="1">
            <a:schemeClr val="accent1"/>
          </a:effectRef>
          <a:fontRef idx="minor">
            <a:schemeClr val="tx1"/>
          </a:fontRef>
        </p:style>
      </p:cxnSp>
      <p:sp>
        <p:nvSpPr>
          <p:cNvPr id="50" name="テキスト ボックス 37"/>
          <p:cNvSpPr txBox="1"/>
          <p:nvPr/>
        </p:nvSpPr>
        <p:spPr>
          <a:xfrm>
            <a:off x="5448300" y="1180869"/>
            <a:ext cx="2889249" cy="400110"/>
          </a:xfrm>
          <a:prstGeom prst="rect">
            <a:avLst/>
          </a:prstGeom>
          <a:noFill/>
        </p:spPr>
        <p:txBody>
          <a:bodyPr wrap="square" rtlCol="0">
            <a:spAutoFit/>
          </a:bodyPr>
          <a:lstStyle/>
          <a:p>
            <a:r>
              <a:rPr kumimoji="1" lang="en-US" altLang="ja-JP" sz="2000" dirty="0" smtClean="0"/>
              <a:t>Recovery phase</a:t>
            </a:r>
            <a:endParaRPr kumimoji="1" lang="ja-JP" altLang="en-US" sz="2000" dirty="0"/>
          </a:p>
        </p:txBody>
      </p:sp>
      <p:sp>
        <p:nvSpPr>
          <p:cNvPr id="45" name="テキスト ボックス 38"/>
          <p:cNvSpPr txBox="1"/>
          <p:nvPr/>
        </p:nvSpPr>
        <p:spPr>
          <a:xfrm>
            <a:off x="2889251" y="4719936"/>
            <a:ext cx="1499809" cy="307777"/>
          </a:xfrm>
          <a:prstGeom prst="rect">
            <a:avLst/>
          </a:prstGeom>
          <a:noFill/>
        </p:spPr>
        <p:txBody>
          <a:bodyPr wrap="none" rtlCol="0">
            <a:spAutoFit/>
          </a:bodyPr>
          <a:lstStyle/>
          <a:p>
            <a:r>
              <a:rPr kumimoji="1" lang="en-US" altLang="ja-JP" sz="1400" dirty="0" smtClean="0"/>
              <a:t>Characterization</a:t>
            </a:r>
            <a:endParaRPr kumimoji="1" lang="ja-JP" altLang="en-US" sz="1400" dirty="0"/>
          </a:p>
        </p:txBody>
      </p:sp>
      <p:cxnSp>
        <p:nvCxnSpPr>
          <p:cNvPr id="6" name="直線コネクタ 5"/>
          <p:cNvCxnSpPr/>
          <p:nvPr/>
        </p:nvCxnSpPr>
        <p:spPr>
          <a:xfrm>
            <a:off x="4457700" y="4186536"/>
            <a:ext cx="0" cy="1071265"/>
          </a:xfrm>
          <a:prstGeom prst="line">
            <a:avLst/>
          </a:prstGeom>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908050" y="84562"/>
            <a:ext cx="7512050" cy="381000"/>
          </a:xfrm>
          <a:prstGeom prst="rect">
            <a:avLst/>
          </a:prstGeom>
        </p:spPr>
        <p:txBody>
          <a:bodyPr vert="horz" wrap="none" lIns="0" rIns="18288" rtlCol="0">
            <a:noAutofit/>
          </a:bodyPr>
          <a:lstStyle/>
          <a:p>
            <a:pPr marR="45720" lvl="0" algn="ctr" fontAlgn="auto">
              <a:spcBef>
                <a:spcPct val="20000"/>
              </a:spcBef>
              <a:spcAft>
                <a:spcPts val="0"/>
              </a:spcAft>
              <a:buClr>
                <a:schemeClr val="accent3"/>
              </a:buClr>
              <a:buSzPct val="95000"/>
            </a:pPr>
            <a:r>
              <a:rPr lang="en-GB" altLang="ja-JP" sz="2400" b="1" dirty="0" smtClean="0">
                <a:solidFill>
                  <a:srgbClr val="0B5395"/>
                </a:solidFill>
              </a:rPr>
              <a:t>2.1 Accident timeline (2) </a:t>
            </a:r>
            <a:endParaRPr lang="en-GB" altLang="ja-JP" sz="2400" b="1" dirty="0">
              <a:solidFill>
                <a:srgbClr val="0B5395"/>
              </a:solidFill>
            </a:endParaRPr>
          </a:p>
          <a:p>
            <a:pPr marL="0" marR="45720" indent="0" algn="ct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2400" b="0" i="0" u="none" strike="noStrike" kern="1200" cap="none" spc="0" normalizeH="0" baseline="0" noProof="0" dirty="0" smtClean="0">
              <a:ln>
                <a:noFill/>
              </a:ln>
              <a:solidFill>
                <a:schemeClr val="tx1"/>
              </a:solidFill>
              <a:effectLst/>
              <a:uLnTx/>
              <a:uFillTx/>
              <a:latin typeface="+mn-lt"/>
              <a:cs typeface="+mn-cs"/>
            </a:endParaRPr>
          </a:p>
        </p:txBody>
      </p:sp>
      <p:sp>
        <p:nvSpPr>
          <p:cNvPr id="24" name="テキスト ボックス 23"/>
          <p:cNvSpPr txBox="1"/>
          <p:nvPr/>
        </p:nvSpPr>
        <p:spPr>
          <a:xfrm>
            <a:off x="5280616" y="930201"/>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9" name="テキスト ボックス 28"/>
          <p:cNvSpPr txBox="1"/>
          <p:nvPr/>
        </p:nvSpPr>
        <p:spPr>
          <a:xfrm>
            <a:off x="5125589" y="3023155"/>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6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34" name="直線コネクタ 33"/>
          <p:cNvCxnSpPr/>
          <p:nvPr/>
        </p:nvCxnSpPr>
        <p:spPr>
          <a:xfrm>
            <a:off x="165100" y="3657600"/>
            <a:ext cx="9493250" cy="0"/>
          </a:xfrm>
          <a:prstGeom prst="line">
            <a:avLst/>
          </a:prstGeom>
          <a:ln>
            <a:solidFill>
              <a:srgbClr val="0F6FC6"/>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499662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16</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Title 1"/>
          <p:cNvSpPr txBox="1">
            <a:spLocks/>
          </p:cNvSpPr>
          <p:nvPr/>
        </p:nvSpPr>
        <p:spPr>
          <a:xfrm>
            <a:off x="0" y="1524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a:t>
            </a: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 The effects of a nuclear accident</a:t>
            </a:r>
          </a:p>
          <a:p>
            <a:pPr marL="342900" lvl="1" indent="-342900">
              <a:buClr>
                <a:srgbClr val="22228B"/>
              </a:buClr>
              <a:buSzPct val="120000"/>
              <a:defRPr/>
            </a:pP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2.2.2 Societal effects</a:t>
            </a:r>
          </a:p>
        </p:txBody>
      </p:sp>
      <p:sp>
        <p:nvSpPr>
          <p:cNvPr id="4" name="正方形/長方形 3"/>
          <p:cNvSpPr/>
          <p:nvPr/>
        </p:nvSpPr>
        <p:spPr>
          <a:xfrm>
            <a:off x="742950" y="1066800"/>
            <a:ext cx="8337550" cy="4878258"/>
          </a:xfrm>
          <a:prstGeom prst="rect">
            <a:avLst/>
          </a:prstGeom>
        </p:spPr>
        <p:txBody>
          <a:bodyPr wrap="square">
            <a:spAutoFit/>
          </a:bodyPr>
          <a:lstStyle/>
          <a:p>
            <a:r>
              <a:rPr lang="en-US" altLang="ja-JP" sz="2000" b="1" dirty="0"/>
              <a:t>Personal and interpersonal impacts (Human dimension</a:t>
            </a:r>
            <a:r>
              <a:rPr lang="en-US" altLang="ja-JP" sz="2000" b="1" dirty="0" smtClean="0"/>
              <a:t>)</a:t>
            </a:r>
          </a:p>
          <a:p>
            <a:pPr marL="342900" indent="-342900">
              <a:buFont typeface="Arial"/>
              <a:buChar char="•"/>
            </a:pPr>
            <a:r>
              <a:rPr lang="en-GB" altLang="ja-JP" sz="2000" dirty="0">
                <a:solidFill>
                  <a:srgbClr val="000000"/>
                </a:solidFill>
                <a:ea typeface="ＭＳ Ｐゴシック" charset="0"/>
                <a:cs typeface="ＭＳ Ｐゴシック" charset="0"/>
              </a:rPr>
              <a:t>Loss of control and autonomy of people and apprehension of their </a:t>
            </a:r>
            <a:r>
              <a:rPr lang="en-GB" altLang="ja-JP" sz="2000" dirty="0" smtClean="0">
                <a:solidFill>
                  <a:srgbClr val="000000"/>
                </a:solidFill>
                <a:ea typeface="ＭＳ Ｐゴシック" charset="0"/>
                <a:cs typeface="ＭＳ Ｐゴシック" charset="0"/>
              </a:rPr>
              <a:t>future</a:t>
            </a:r>
            <a:endParaRPr lang="en-US" altLang="ja-JP" sz="2000" dirty="0" smtClean="0">
              <a:solidFill>
                <a:srgbClr val="000000"/>
              </a:solidFill>
            </a:endParaRPr>
          </a:p>
          <a:p>
            <a:pPr marL="342900" indent="-342900">
              <a:lnSpc>
                <a:spcPct val="110000"/>
              </a:lnSpc>
              <a:spcAft>
                <a:spcPts val="600"/>
              </a:spcAft>
              <a:buFont typeface="Arial"/>
              <a:buChar char="•"/>
            </a:pPr>
            <a:r>
              <a:rPr lang="en-GB" altLang="ja-JP" sz="2000" dirty="0">
                <a:ea typeface="ＭＳ Ｐゴシック" charset="0"/>
                <a:cs typeface="ＭＳ Ｐゴシック" charset="0"/>
              </a:rPr>
              <a:t>Serious disturbances of daily life</a:t>
            </a:r>
          </a:p>
          <a:p>
            <a:pPr marL="342900" indent="-342900">
              <a:lnSpc>
                <a:spcPct val="110000"/>
              </a:lnSpc>
              <a:spcAft>
                <a:spcPts val="600"/>
              </a:spcAft>
              <a:buFont typeface="Arial"/>
              <a:buChar char="•"/>
            </a:pPr>
            <a:r>
              <a:rPr lang="en-GB" altLang="ja-JP" sz="2000" dirty="0">
                <a:ea typeface="ＭＳ Ｐゴシック" charset="0"/>
                <a:cs typeface="ＭＳ Ｐゴシック" charset="0"/>
              </a:rPr>
              <a:t>Disintegration of family and social relationship</a:t>
            </a:r>
          </a:p>
          <a:p>
            <a:pPr marL="342900" indent="-342900">
              <a:lnSpc>
                <a:spcPct val="110000"/>
              </a:lnSpc>
              <a:spcAft>
                <a:spcPts val="600"/>
              </a:spcAft>
              <a:buFont typeface="Arial"/>
              <a:buChar char="•"/>
            </a:pPr>
            <a:r>
              <a:rPr lang="en-GB" altLang="ja-JP" sz="2000" dirty="0">
                <a:ea typeface="ＭＳ Ｐゴシック" charset="0"/>
                <a:cs typeface="ＭＳ Ｐゴシック" charset="0"/>
              </a:rPr>
              <a:t>Distancing from the familiar </a:t>
            </a:r>
            <a:r>
              <a:rPr lang="en-GB" altLang="ja-JP" sz="2000" dirty="0" smtClean="0">
                <a:ea typeface="ＭＳ Ｐゴシック" charset="0"/>
                <a:cs typeface="ＭＳ Ｐゴシック" charset="0"/>
              </a:rPr>
              <a:t>environment</a:t>
            </a:r>
            <a:r>
              <a:rPr lang="en-US" altLang="ja-JP" sz="2000" b="1" dirty="0"/>
              <a:t> </a:t>
            </a:r>
            <a:endParaRPr lang="ja-JP" altLang="ja-JP" sz="2000" dirty="0"/>
          </a:p>
          <a:p>
            <a:r>
              <a:rPr lang="en-US" altLang="ja-JP" sz="2000" b="1" dirty="0"/>
              <a:t>Psychological </a:t>
            </a:r>
            <a:r>
              <a:rPr lang="en-US" altLang="ja-JP" sz="2000" b="1" dirty="0" smtClean="0"/>
              <a:t>effects</a:t>
            </a:r>
          </a:p>
          <a:p>
            <a:pPr marL="342900" indent="-342900">
              <a:lnSpc>
                <a:spcPct val="110000"/>
              </a:lnSpc>
              <a:spcAft>
                <a:spcPts val="600"/>
              </a:spcAft>
              <a:buFont typeface="Arial"/>
              <a:buChar char="•"/>
            </a:pPr>
            <a:r>
              <a:rPr lang="en-GB" altLang="ja-JP" sz="2000" dirty="0">
                <a:ea typeface="ＭＳ Ｐゴシック" charset="0"/>
                <a:cs typeface="ＭＳ Ｐゴシック" charset="0"/>
              </a:rPr>
              <a:t>Loss of trust in authorities and experts </a:t>
            </a:r>
          </a:p>
          <a:p>
            <a:pPr marL="342900" indent="-342900">
              <a:lnSpc>
                <a:spcPct val="110000"/>
              </a:lnSpc>
              <a:spcAft>
                <a:spcPts val="600"/>
              </a:spcAft>
              <a:buFont typeface="Arial"/>
              <a:buChar char="•"/>
            </a:pPr>
            <a:r>
              <a:rPr lang="en-GB" altLang="ja-JP" sz="2000" dirty="0">
                <a:ea typeface="ＭＳ Ｐゴシック" charset="0"/>
                <a:cs typeface="ＭＳ Ｐゴシック" charset="0"/>
              </a:rPr>
              <a:t>Strong concerns about potential health effects particularly for children </a:t>
            </a:r>
          </a:p>
          <a:p>
            <a:pPr marL="342900" indent="-342900">
              <a:lnSpc>
                <a:spcPct val="110000"/>
              </a:lnSpc>
              <a:spcAft>
                <a:spcPts val="600"/>
              </a:spcAft>
              <a:buFont typeface="Arial"/>
              <a:buChar char="•"/>
            </a:pPr>
            <a:r>
              <a:rPr lang="en-GB" altLang="ja-JP" sz="2000" dirty="0">
                <a:ea typeface="ＭＳ Ｐゴシック" charset="0"/>
                <a:cs typeface="ＭＳ Ｐゴシック" charset="0"/>
              </a:rPr>
              <a:t>General feeling of helplessness and abandonment </a:t>
            </a:r>
          </a:p>
          <a:p>
            <a:pPr marL="342900" indent="-342900">
              <a:lnSpc>
                <a:spcPct val="110000"/>
              </a:lnSpc>
              <a:spcAft>
                <a:spcPts val="600"/>
              </a:spcAft>
              <a:buFont typeface="Arial"/>
              <a:buChar char="•"/>
            </a:pPr>
            <a:r>
              <a:rPr lang="en-GB" altLang="ja-JP" sz="2000" dirty="0">
                <a:ea typeface="ＭＳ Ｐゴシック" charset="0"/>
                <a:cs typeface="ＭＳ Ｐゴシック" charset="0"/>
              </a:rPr>
              <a:t>General feeling of discrimination and exclusion reinforced by the look and attitude of </a:t>
            </a:r>
            <a:r>
              <a:rPr lang="en-GB" altLang="ja-JP" sz="2000" dirty="0" smtClean="0">
                <a:ea typeface="ＭＳ Ｐゴシック" charset="0"/>
                <a:cs typeface="ＭＳ Ｐゴシック" charset="0"/>
              </a:rPr>
              <a:t>outsiders</a:t>
            </a:r>
            <a:endParaRPr lang="ja-JP" altLang="ja-JP" sz="2000" dirty="0"/>
          </a:p>
          <a:p>
            <a:r>
              <a:rPr lang="en-US" altLang="ja-JP" sz="2000" b="1" dirty="0"/>
              <a:t>Social and economic impacts </a:t>
            </a:r>
            <a:endParaRPr lang="ja-JP" altLang="ja-JP" sz="2000" dirty="0"/>
          </a:p>
        </p:txBody>
      </p:sp>
    </p:spTree>
    <p:extLst>
      <p:ext uri="{BB962C8B-B14F-4D97-AF65-F5344CB8AC3E}">
        <p14:creationId xmlns:p14="http://schemas.microsoft.com/office/powerpoint/2010/main" val="116608063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17</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8" name="Rectangle 4"/>
          <p:cNvSpPr>
            <a:spLocks noGrp="1" noChangeArrowheads="1"/>
          </p:cNvSpPr>
          <p:nvPr>
            <p:ph idx="1"/>
          </p:nvPr>
        </p:nvSpPr>
        <p:spPr>
          <a:xfrm>
            <a:off x="495300" y="914400"/>
            <a:ext cx="9080500" cy="5715000"/>
          </a:xfrm>
        </p:spPr>
        <p:txBody>
          <a:bodyPr/>
          <a:lstStyle/>
          <a:p>
            <a:pPr marL="285750" indent="-285750">
              <a:lnSpc>
                <a:spcPct val="120000"/>
              </a:lnSpc>
              <a:spcBef>
                <a:spcPct val="0"/>
              </a:spcBef>
              <a:buFont typeface="Arial"/>
              <a:buChar char="•"/>
              <a:defRPr/>
            </a:pPr>
            <a:r>
              <a:rPr lang="en-US" sz="2000" dirty="0" smtClean="0">
                <a:latin typeface="Arial" charset="0"/>
                <a:cs typeface="Arial" charset="0"/>
              </a:rPr>
              <a:t>The principle of justification of decisions: </a:t>
            </a:r>
            <a:r>
              <a:rPr lang="en-US" sz="2000" b="0" dirty="0" smtClean="0">
                <a:latin typeface="Arial" charset="0"/>
                <a:cs typeface="Arial" charset="0"/>
              </a:rPr>
              <a:t>any decision that alters a radiation exposure situation should do </a:t>
            </a:r>
            <a:r>
              <a:rPr lang="en-US" sz="2000" dirty="0" smtClean="0">
                <a:solidFill>
                  <a:srgbClr val="800000"/>
                </a:solidFill>
                <a:latin typeface="Arial" charset="0"/>
                <a:cs typeface="Arial" charset="0"/>
              </a:rPr>
              <a:t>more good than harm </a:t>
            </a:r>
          </a:p>
          <a:p>
            <a:pPr marL="652463" lvl="1" indent="-285750">
              <a:lnSpc>
                <a:spcPct val="120000"/>
              </a:lnSpc>
              <a:spcBef>
                <a:spcPct val="0"/>
              </a:spcBef>
              <a:buFont typeface="Arial"/>
              <a:buChar char="•"/>
              <a:defRPr/>
            </a:pPr>
            <a:r>
              <a:rPr lang="en-US" sz="2000" dirty="0" smtClean="0">
                <a:latin typeface="Arial" charset="0"/>
                <a:cs typeface="Arial" charset="0"/>
              </a:rPr>
              <a:t>This principle refers to the ethical value </a:t>
            </a:r>
            <a:r>
              <a:rPr lang="en-US" sz="2000" b="1" dirty="0" smtClean="0">
                <a:solidFill>
                  <a:srgbClr val="800000"/>
                </a:solidFill>
                <a:latin typeface="Arial" charset="0"/>
                <a:cs typeface="Arial" charset="0"/>
              </a:rPr>
              <a:t>of beneficence/non-maleficence</a:t>
            </a:r>
          </a:p>
          <a:p>
            <a:pPr marL="652463" lvl="1" indent="-285750">
              <a:lnSpc>
                <a:spcPct val="120000"/>
              </a:lnSpc>
              <a:spcBef>
                <a:spcPct val="0"/>
              </a:spcBef>
              <a:buFont typeface="Arial"/>
              <a:buChar char="•"/>
              <a:defRPr/>
            </a:pPr>
            <a:endParaRPr lang="en-US" sz="2000" b="1" dirty="0">
              <a:solidFill>
                <a:srgbClr val="800000"/>
              </a:solidFill>
              <a:latin typeface="Arial" charset="0"/>
              <a:cs typeface="Arial" charset="0"/>
            </a:endParaRPr>
          </a:p>
          <a:p>
            <a:pPr marL="285750" indent="-285750">
              <a:lnSpc>
                <a:spcPct val="120000"/>
              </a:lnSpc>
              <a:spcBef>
                <a:spcPct val="0"/>
              </a:spcBef>
              <a:buFont typeface="Arial"/>
              <a:buChar char="•"/>
              <a:defRPr/>
            </a:pPr>
            <a:r>
              <a:rPr lang="en-US" sz="2000" b="1" dirty="0" smtClean="0">
                <a:solidFill>
                  <a:srgbClr val="000000"/>
                </a:solidFill>
                <a:latin typeface="Arial" charset="0"/>
                <a:cs typeface="Arial" charset="0"/>
              </a:rPr>
              <a:t>Fukushima experience</a:t>
            </a:r>
            <a:endParaRPr lang="en-US" sz="2000" b="1" dirty="0" smtClean="0">
              <a:latin typeface="Arial" charset="0"/>
              <a:cs typeface="Arial" charset="0"/>
            </a:endParaRPr>
          </a:p>
          <a:p>
            <a:pPr marL="652463" lvl="1" indent="-285750">
              <a:lnSpc>
                <a:spcPct val="120000"/>
              </a:lnSpc>
              <a:spcBef>
                <a:spcPct val="0"/>
              </a:spcBef>
              <a:buFont typeface="Arial"/>
              <a:buChar char="•"/>
              <a:defRPr/>
            </a:pPr>
            <a:r>
              <a:rPr lang="en-US" altLang="ja-JP" sz="2000" dirty="0"/>
              <a:t>Evacuation from nursing homes, where elderly or medically-supervised people stay</a:t>
            </a:r>
            <a:r>
              <a:rPr lang="en-US" altLang="ja-JP" sz="2000" dirty="0">
                <a:solidFill>
                  <a:srgbClr val="FF0000"/>
                </a:solidFill>
              </a:rPr>
              <a:t>, </a:t>
            </a:r>
            <a:r>
              <a:rPr lang="en-US" altLang="ja-JP" sz="2000" dirty="0" smtClean="0">
                <a:solidFill>
                  <a:srgbClr val="FF0000"/>
                </a:solidFill>
              </a:rPr>
              <a:t>may induce higher </a:t>
            </a:r>
            <a:r>
              <a:rPr lang="en-US" altLang="ja-JP" sz="2000" dirty="0">
                <a:solidFill>
                  <a:srgbClr val="FF0000"/>
                </a:solidFill>
              </a:rPr>
              <a:t>risk </a:t>
            </a:r>
            <a:r>
              <a:rPr lang="en-US" altLang="ja-JP" sz="2000" dirty="0" smtClean="0">
                <a:solidFill>
                  <a:srgbClr val="FF0000"/>
                </a:solidFill>
              </a:rPr>
              <a:t>for</a:t>
            </a:r>
            <a:r>
              <a:rPr lang="ja-JP" altLang="en-US" sz="2000" dirty="0" smtClean="0">
                <a:solidFill>
                  <a:srgbClr val="FF0000"/>
                </a:solidFill>
              </a:rPr>
              <a:t> </a:t>
            </a:r>
            <a:r>
              <a:rPr lang="en-US" altLang="ja-JP" sz="2000" dirty="0" smtClean="0">
                <a:solidFill>
                  <a:srgbClr val="FF0000"/>
                </a:solidFill>
              </a:rPr>
              <a:t>patients</a:t>
            </a:r>
            <a:r>
              <a:rPr lang="ja-JP" altLang="en-US" sz="2000" dirty="0" smtClean="0">
                <a:solidFill>
                  <a:srgbClr val="FF0000"/>
                </a:solidFill>
              </a:rPr>
              <a:t> </a:t>
            </a:r>
            <a:r>
              <a:rPr lang="en-US" altLang="ja-JP" sz="2000" dirty="0" smtClean="0">
                <a:solidFill>
                  <a:srgbClr val="FF0000"/>
                </a:solidFill>
              </a:rPr>
              <a:t>as</a:t>
            </a:r>
            <a:r>
              <a:rPr lang="ja-JP" altLang="en-US" sz="2000" dirty="0" smtClean="0">
                <a:solidFill>
                  <a:srgbClr val="FF0000"/>
                </a:solidFill>
              </a:rPr>
              <a:t> </a:t>
            </a:r>
            <a:r>
              <a:rPr lang="en-US" altLang="ja-JP" sz="2000" dirty="0" smtClean="0">
                <a:solidFill>
                  <a:srgbClr val="FF0000"/>
                </a:solidFill>
              </a:rPr>
              <a:t>compared </a:t>
            </a:r>
            <a:r>
              <a:rPr lang="en-US" altLang="ja-JP" sz="2000" dirty="0">
                <a:solidFill>
                  <a:srgbClr val="FF0000"/>
                </a:solidFill>
              </a:rPr>
              <a:t>with radiation risk </a:t>
            </a:r>
            <a:r>
              <a:rPr lang="en-US" altLang="ja-JP" sz="2000" dirty="0" smtClean="0">
                <a:solidFill>
                  <a:srgbClr val="FF0000"/>
                </a:solidFill>
              </a:rPr>
              <a:t>associated with doses in the range of a few 100 </a:t>
            </a:r>
            <a:r>
              <a:rPr lang="en-US" altLang="ja-JP" sz="2000" dirty="0" err="1">
                <a:solidFill>
                  <a:srgbClr val="FF0000"/>
                </a:solidFill>
              </a:rPr>
              <a:t>mSv</a:t>
            </a:r>
            <a:r>
              <a:rPr lang="en-US" altLang="ja-JP" sz="2000" dirty="0">
                <a:solidFill>
                  <a:srgbClr val="000000"/>
                </a:solidFill>
              </a:rPr>
              <a:t>.</a:t>
            </a:r>
            <a:r>
              <a:rPr lang="ja-JP" altLang="ja-JP" sz="2000" dirty="0">
                <a:solidFill>
                  <a:srgbClr val="000000"/>
                </a:solidFill>
              </a:rPr>
              <a:t> </a:t>
            </a:r>
            <a:r>
              <a:rPr lang="en-US" altLang="ja-JP" sz="2000" dirty="0" smtClean="0"/>
              <a:t>Risks to patients care staff should be considered.</a:t>
            </a:r>
          </a:p>
          <a:p>
            <a:pPr marL="366713" lvl="1" indent="0">
              <a:lnSpc>
                <a:spcPct val="120000"/>
              </a:lnSpc>
              <a:spcBef>
                <a:spcPct val="0"/>
              </a:spcBef>
              <a:buNone/>
              <a:defRPr/>
            </a:pPr>
            <a:r>
              <a:rPr lang="en-US" altLang="ja-JP" sz="2000" dirty="0" smtClean="0">
                <a:latin typeface="Arial" charset="0"/>
                <a:cs typeface="Arial" charset="0"/>
              </a:rPr>
              <a:t>    (Murakami,2015)</a:t>
            </a:r>
            <a:endParaRPr lang="en-US" sz="2000" dirty="0" smtClean="0">
              <a:latin typeface="Arial" charset="0"/>
              <a:cs typeface="Arial" charset="0"/>
            </a:endParaRPr>
          </a:p>
          <a:p>
            <a:pPr marL="652463" lvl="1" indent="-285750">
              <a:lnSpc>
                <a:spcPct val="120000"/>
              </a:lnSpc>
              <a:spcBef>
                <a:spcPct val="0"/>
              </a:spcBef>
              <a:buFont typeface="Arial"/>
              <a:buChar char="•"/>
              <a:defRPr/>
            </a:pPr>
            <a:r>
              <a:rPr lang="en-US" altLang="ja-JP" sz="2000" dirty="0"/>
              <a:t>The experience of the Fukushima accident suggests that evacuation of the elderly was not the best life-saving strategy (Nomura</a:t>
            </a:r>
            <a:r>
              <a:rPr lang="en-US" altLang="ja-JP" sz="2000" dirty="0" smtClean="0"/>
              <a:t>, 2013</a:t>
            </a:r>
            <a:r>
              <a:rPr lang="en-US" altLang="ja-JP" sz="2000" dirty="0"/>
              <a:t>). </a:t>
            </a:r>
            <a:r>
              <a:rPr lang="en-US" altLang="ja-JP" sz="2000" dirty="0" smtClean="0"/>
              <a:t>This was at least partly due to inadequate preparations to care for such patients during transport and at evacuation centers.</a:t>
            </a:r>
            <a:endParaRPr lang="en-US" sz="2000" dirty="0" smtClean="0">
              <a:latin typeface="Arial" charset="0"/>
              <a:cs typeface="Arial" charset="0"/>
            </a:endParaRPr>
          </a:p>
          <a:p>
            <a:pPr marL="366713" lvl="1" indent="0">
              <a:spcAft>
                <a:spcPts val="1200"/>
              </a:spcAft>
              <a:buFont typeface="Wingdings 2" charset="0"/>
              <a:buNone/>
              <a:defRPr/>
            </a:pPr>
            <a:r>
              <a:rPr lang="en-GB" sz="2000" i="1" dirty="0">
                <a:latin typeface="Arial" pitchFamily="-1" charset="0"/>
                <a:ea typeface="Arial" pitchFamily="-1" charset="0"/>
                <a:cs typeface="Arial" pitchFamily="-1" charset="0"/>
              </a:rPr>
              <a:t>	</a:t>
            </a:r>
          </a:p>
          <a:p>
            <a:pPr marL="366713" lvl="1" indent="0">
              <a:spcAft>
                <a:spcPts val="1200"/>
              </a:spcAft>
              <a:buFont typeface="Wingdings 2" charset="0"/>
              <a:buNone/>
              <a:defRPr/>
            </a:pPr>
            <a:endParaRPr lang="en-US" sz="1800" i="1" dirty="0">
              <a:solidFill>
                <a:srgbClr val="000053"/>
              </a:solidFill>
              <a:latin typeface="Arial" pitchFamily="-1" charset="0"/>
              <a:ea typeface="Arial" pitchFamily="-1" charset="0"/>
              <a:cs typeface="Arial" pitchFamily="-1" charset="0"/>
            </a:endParaRPr>
          </a:p>
          <a:p>
            <a:pPr marL="366713" lvl="1" indent="0">
              <a:spcAft>
                <a:spcPts val="1200"/>
              </a:spcAft>
              <a:buFont typeface="Wingdings 2" charset="0"/>
              <a:buNone/>
              <a:defRPr/>
            </a:pPr>
            <a:r>
              <a:rPr lang="en-US" sz="1800" i="1" dirty="0">
                <a:solidFill>
                  <a:srgbClr val="000053"/>
                </a:solidFill>
                <a:latin typeface="Arial" pitchFamily="-1" charset="0"/>
                <a:ea typeface="Arial" pitchFamily="-1" charset="0"/>
                <a:cs typeface="Arial" pitchFamily="-1" charset="0"/>
              </a:rPr>
              <a:t>	</a:t>
            </a:r>
            <a:endParaRPr lang="en-GB" sz="1800" i="1" dirty="0">
              <a:solidFill>
                <a:srgbClr val="000053"/>
              </a:solidFill>
              <a:latin typeface="Arial" pitchFamily="-1" charset="0"/>
              <a:ea typeface="Arial" pitchFamily="-1" charset="0"/>
              <a:cs typeface="Arial" pitchFamily="-1" charset="0"/>
            </a:endParaRPr>
          </a:p>
          <a:p>
            <a:pPr marL="366713" lvl="1" indent="0">
              <a:spcAft>
                <a:spcPts val="1200"/>
              </a:spcAft>
              <a:buFont typeface="Wingdings 2" charset="0"/>
              <a:buNone/>
              <a:defRPr/>
            </a:pPr>
            <a:endParaRPr lang="en-US" sz="1800" i="1" dirty="0">
              <a:solidFill>
                <a:srgbClr val="000053"/>
              </a:solidFill>
              <a:latin typeface="Arial" pitchFamily="-1" charset="0"/>
              <a:ea typeface="Arial" pitchFamily="-1" charset="0"/>
              <a:cs typeface="Arial" pitchFamily="-1" charset="0"/>
            </a:endParaRPr>
          </a:p>
          <a:p>
            <a:pPr>
              <a:spcAft>
                <a:spcPts val="3000"/>
              </a:spcAft>
              <a:buFont typeface="Wingdings 2" pitchFamily="18" charset="2"/>
              <a:buChar char=""/>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r>
              <a:rPr lang="en-US" sz="2400" dirty="0" smtClean="0">
                <a:solidFill>
                  <a:srgbClr val="000053"/>
                </a:solidFill>
                <a:latin typeface="Arial" pitchFamily="18" charset="0"/>
                <a:ea typeface="Arial" pitchFamily="18" charset="0"/>
                <a:cs typeface="Arial" pitchFamily="18" charset="0"/>
              </a:rPr>
              <a:t>	</a:t>
            </a:r>
          </a:p>
          <a:p>
            <a:pPr>
              <a:spcAft>
                <a:spcPts val="3000"/>
              </a:spcAft>
              <a:buFont typeface="Wingdings 2" pitchFamily="18" charset="2"/>
              <a:buNone/>
              <a:defRPr/>
            </a:pPr>
            <a:r>
              <a:rPr lang="en-US" sz="2000" dirty="0" smtClean="0">
                <a:solidFill>
                  <a:srgbClr val="000053"/>
                </a:solidFill>
                <a:latin typeface="Arial" pitchFamily="18" charset="0"/>
                <a:ea typeface="Arial" pitchFamily="18" charset="0"/>
                <a:cs typeface="Arial" pitchFamily="18" charset="0"/>
              </a:rPr>
              <a:t> </a:t>
            </a:r>
            <a:endParaRPr lang="en-GB"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r>
              <a:rPr lang="en-GB" sz="2000" dirty="0" smtClean="0">
                <a:latin typeface="Arial" pitchFamily="18" charset="0"/>
                <a:ea typeface="ＭＳ Ｐゴシック" pitchFamily="18" charset="-128"/>
                <a:cs typeface="ＭＳ Ｐゴシック" pitchFamily="18" charset="-128"/>
              </a:rPr>
              <a:t>	</a:t>
            </a: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2000" b="1" dirty="0" smtClean="0">
              <a:solidFill>
                <a:srgbClr val="800000"/>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1600" dirty="0" smtClean="0">
              <a:solidFill>
                <a:srgbClr val="001933"/>
              </a:solidFill>
              <a:latin typeface="Arial" pitchFamily="18" charset="0"/>
              <a:ea typeface="Times New Roman" pitchFamily="18" charset="0"/>
              <a:cs typeface="Times New Roman" pitchFamily="18" charset="0"/>
            </a:endParaRPr>
          </a:p>
          <a:p>
            <a:pPr lvl="1" eaLnBrk="1" hangingPunct="1">
              <a:spcBef>
                <a:spcPct val="0"/>
              </a:spcBef>
              <a:spcAft>
                <a:spcPts val="3000"/>
              </a:spcAft>
              <a:buFont typeface="Wingdings" pitchFamily="18" charset="2"/>
              <a:buChar char="n"/>
              <a:defRPr/>
            </a:pPr>
            <a:endParaRPr lang="fr-FR" sz="1600" dirty="0" smtClean="0">
              <a:solidFill>
                <a:srgbClr val="001933"/>
              </a:solidFill>
              <a:latin typeface="Arial" pitchFamily="18" charset="0"/>
              <a:ea typeface="Times New Roman" pitchFamily="18" charset="0"/>
              <a:cs typeface="Times New Roman" pitchFamily="18" charset="0"/>
            </a:endParaRPr>
          </a:p>
          <a:p>
            <a:pPr eaLnBrk="1" hangingPunct="1">
              <a:spcAft>
                <a:spcPts val="3000"/>
              </a:spcAft>
              <a:buFont typeface="Wingdings" pitchFamily="18" charset="2"/>
              <a:buChar char="n"/>
              <a:defRPr/>
            </a:pPr>
            <a:endParaRPr lang="fr-FR" sz="2000" i="1" dirty="0" smtClean="0">
              <a:latin typeface="Arial" pitchFamily="18" charset="0"/>
              <a:ea typeface="ＭＳ Ｐゴシック" pitchFamily="18" charset="-128"/>
              <a:cs typeface="ＭＳ Ｐゴシック" pitchFamily="18" charset="-128"/>
            </a:endParaRPr>
          </a:p>
          <a:p>
            <a:pPr eaLnBrk="1" hangingPunct="1">
              <a:spcAft>
                <a:spcPts val="3000"/>
              </a:spcAft>
              <a:buFont typeface="Wingdings" pitchFamily="18" charset="2"/>
              <a:buNone/>
              <a:defRPr/>
            </a:pPr>
            <a:endParaRPr lang="fr-FR" sz="2000" i="1" dirty="0" smtClean="0">
              <a:latin typeface="Arial" pitchFamily="18" charset="0"/>
              <a:ea typeface="ＭＳ Ｐゴシック" pitchFamily="18" charset="-128"/>
              <a:cs typeface="ＭＳ Ｐゴシック" pitchFamily="18" charset="-128"/>
            </a:endParaRPr>
          </a:p>
          <a:p>
            <a:pPr lvl="1" eaLnBrk="1" hangingPunct="1">
              <a:spcAft>
                <a:spcPts val="3000"/>
              </a:spcAft>
              <a:buFont typeface="Wingdings" pitchFamily="18" charset="2"/>
              <a:buChar char="n"/>
              <a:defRPr/>
            </a:pPr>
            <a:endParaRPr lang="fr-FR" sz="1800" dirty="0" smtClean="0">
              <a:latin typeface="Arial" pitchFamily="18" charset="0"/>
              <a:ea typeface="Arial" pitchFamily="18" charset="0"/>
              <a:cs typeface="Arial" pitchFamily="18" charset="0"/>
            </a:endParaRPr>
          </a:p>
          <a:p>
            <a:pPr eaLnBrk="1" hangingPunct="1">
              <a:spcAft>
                <a:spcPts val="3000"/>
              </a:spcAft>
              <a:buFont typeface="Wingdings" pitchFamily="18" charset="2"/>
              <a:buNone/>
              <a:defRPr/>
            </a:pPr>
            <a:endParaRPr lang="en-US" sz="800" dirty="0" smtClean="0">
              <a:latin typeface="Arial" pitchFamily="18" charset="0"/>
              <a:ea typeface="ＭＳ Ｐゴシック" pitchFamily="18" charset="-128"/>
              <a:cs typeface="ＭＳ Ｐゴシック" pitchFamily="18" charset="-128"/>
            </a:endParaRPr>
          </a:p>
        </p:txBody>
      </p:sp>
      <p:sp>
        <p:nvSpPr>
          <p:cNvPr id="3" name="テキスト ボックス 2"/>
          <p:cNvSpPr txBox="1"/>
          <p:nvPr/>
        </p:nvSpPr>
        <p:spPr>
          <a:xfrm>
            <a:off x="135649" y="3103653"/>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Title 1"/>
          <p:cNvSpPr txBox="1">
            <a:spLocks/>
          </p:cNvSpPr>
          <p:nvPr/>
        </p:nvSpPr>
        <p:spPr>
          <a:xfrm>
            <a:off x="21579" y="762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2.3.2</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Principle of justification</a:t>
            </a:r>
          </a:p>
        </p:txBody>
      </p:sp>
    </p:spTree>
    <p:extLst>
      <p:ext uri="{BB962C8B-B14F-4D97-AF65-F5344CB8AC3E}">
        <p14:creationId xmlns:p14="http://schemas.microsoft.com/office/powerpoint/2010/main" val="262241865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18</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8" name="Rectangle 4"/>
          <p:cNvSpPr>
            <a:spLocks noGrp="1" noChangeArrowheads="1"/>
          </p:cNvSpPr>
          <p:nvPr>
            <p:ph idx="1"/>
          </p:nvPr>
        </p:nvSpPr>
        <p:spPr>
          <a:xfrm>
            <a:off x="660400" y="1219200"/>
            <a:ext cx="8832850" cy="5181600"/>
          </a:xfrm>
        </p:spPr>
        <p:txBody>
          <a:bodyPr/>
          <a:lstStyle/>
          <a:p>
            <a:pPr marL="285750" indent="-285750">
              <a:lnSpc>
                <a:spcPct val="120000"/>
              </a:lnSpc>
              <a:spcBef>
                <a:spcPct val="0"/>
              </a:spcBef>
              <a:buFont typeface="Arial"/>
              <a:buChar char="•"/>
              <a:defRPr/>
            </a:pPr>
            <a:r>
              <a:rPr lang="en-US" sz="2000" dirty="0" smtClean="0">
                <a:latin typeface="Arial" charset="0"/>
                <a:cs typeface="Arial" charset="0"/>
              </a:rPr>
              <a:t>The principle of </a:t>
            </a:r>
            <a:r>
              <a:rPr lang="en-US" sz="2000" dirty="0" err="1" smtClean="0">
                <a:latin typeface="Arial" charset="0"/>
                <a:cs typeface="Arial" charset="0"/>
              </a:rPr>
              <a:t>optimisation</a:t>
            </a:r>
            <a:r>
              <a:rPr lang="en-US" sz="2000" dirty="0" smtClean="0">
                <a:latin typeface="Arial" charset="0"/>
                <a:cs typeface="Arial" charset="0"/>
              </a:rPr>
              <a:t> of protection: </a:t>
            </a:r>
            <a:r>
              <a:rPr lang="en-US" sz="2000" b="0" dirty="0" smtClean="0">
                <a:latin typeface="Arial" charset="0"/>
                <a:cs typeface="Arial" charset="0"/>
              </a:rPr>
              <a:t>all exposures should be kept </a:t>
            </a:r>
            <a:r>
              <a:rPr lang="en-US" sz="2000" dirty="0" smtClean="0">
                <a:solidFill>
                  <a:srgbClr val="800000"/>
                </a:solidFill>
                <a:latin typeface="Arial" charset="0"/>
                <a:cs typeface="Arial" charset="0"/>
              </a:rPr>
              <a:t>as low as reasonably achievable </a:t>
            </a:r>
            <a:r>
              <a:rPr lang="en-US" sz="2000" b="0" dirty="0" smtClean="0">
                <a:latin typeface="Arial" charset="0"/>
                <a:cs typeface="Arial" charset="0"/>
              </a:rPr>
              <a:t>with restrictions on individual exposures to </a:t>
            </a:r>
            <a:r>
              <a:rPr lang="en-US" sz="2000" dirty="0" smtClean="0">
                <a:solidFill>
                  <a:srgbClr val="800000"/>
                </a:solidFill>
                <a:latin typeface="Arial" charset="0"/>
                <a:cs typeface="Arial" charset="0"/>
              </a:rPr>
              <a:t>limit inequity </a:t>
            </a:r>
            <a:r>
              <a:rPr lang="en-US" sz="2000" b="0" dirty="0" smtClean="0">
                <a:latin typeface="Arial" charset="0"/>
                <a:cs typeface="Arial" charset="0"/>
              </a:rPr>
              <a:t>between individuals </a:t>
            </a:r>
          </a:p>
          <a:p>
            <a:pPr marL="285750" indent="-285750">
              <a:lnSpc>
                <a:spcPct val="120000"/>
              </a:lnSpc>
              <a:spcBef>
                <a:spcPct val="0"/>
              </a:spcBef>
              <a:buFont typeface="Arial"/>
              <a:buChar char="•"/>
              <a:defRPr/>
            </a:pPr>
            <a:endParaRPr lang="en-US" sz="2000" b="0" dirty="0" smtClean="0">
              <a:latin typeface="Arial" charset="0"/>
              <a:cs typeface="Arial" charset="0"/>
            </a:endParaRPr>
          </a:p>
          <a:p>
            <a:pPr marL="652463" lvl="1" indent="-285750">
              <a:lnSpc>
                <a:spcPct val="120000"/>
              </a:lnSpc>
              <a:spcBef>
                <a:spcPct val="0"/>
              </a:spcBef>
              <a:buFont typeface="Arial"/>
              <a:buChar char="•"/>
              <a:defRPr/>
            </a:pPr>
            <a:r>
              <a:rPr lang="en-US" sz="2000" dirty="0" smtClean="0">
                <a:solidFill>
                  <a:srgbClr val="000000"/>
                </a:solidFill>
                <a:latin typeface="Arial" charset="0"/>
                <a:cs typeface="Arial" charset="0"/>
              </a:rPr>
              <a:t>This principle of </a:t>
            </a:r>
            <a:r>
              <a:rPr lang="en-US" sz="2000" dirty="0" err="1" smtClean="0">
                <a:solidFill>
                  <a:srgbClr val="000000"/>
                </a:solidFill>
                <a:latin typeface="Arial" charset="0"/>
                <a:cs typeface="Arial" charset="0"/>
              </a:rPr>
              <a:t>optimisation</a:t>
            </a:r>
            <a:r>
              <a:rPr lang="en-US" sz="2000" dirty="0" smtClean="0">
                <a:solidFill>
                  <a:srgbClr val="000000"/>
                </a:solidFill>
                <a:latin typeface="Arial" charset="0"/>
                <a:cs typeface="Arial" charset="0"/>
              </a:rPr>
              <a:t> </a:t>
            </a:r>
            <a:r>
              <a:rPr lang="en-US" altLang="ja-JP" sz="2000" dirty="0" smtClean="0">
                <a:solidFill>
                  <a:srgbClr val="000000"/>
                </a:solidFill>
                <a:latin typeface="Arial" charset="0"/>
                <a:cs typeface="Arial" charset="0"/>
              </a:rPr>
              <a:t>of</a:t>
            </a:r>
            <a:r>
              <a:rPr lang="ja-JP" altLang="en-US" sz="2000" dirty="0" smtClean="0">
                <a:solidFill>
                  <a:srgbClr val="000000"/>
                </a:solidFill>
                <a:latin typeface="Arial" charset="0"/>
                <a:cs typeface="Arial" charset="0"/>
              </a:rPr>
              <a:t> </a:t>
            </a:r>
            <a:r>
              <a:rPr lang="en-US" sz="2000" dirty="0" smtClean="0">
                <a:solidFill>
                  <a:srgbClr val="000000"/>
                </a:solidFill>
                <a:latin typeface="Arial" charset="0"/>
                <a:cs typeface="Arial" charset="0"/>
              </a:rPr>
              <a:t>protection, with a restriction on individual dose is central to the system of protection. It  applies fully to any exposure situations</a:t>
            </a:r>
          </a:p>
          <a:p>
            <a:pPr marL="652463" lvl="1" indent="-285750">
              <a:lnSpc>
                <a:spcPct val="120000"/>
              </a:lnSpc>
              <a:spcBef>
                <a:spcPct val="0"/>
              </a:spcBef>
              <a:buFont typeface="Arial"/>
              <a:buChar char="•"/>
              <a:defRPr/>
            </a:pPr>
            <a:endParaRPr lang="en-US" sz="2000" b="0" dirty="0" smtClean="0">
              <a:latin typeface="Arial" charset="0"/>
              <a:cs typeface="Arial" charset="0"/>
            </a:endParaRPr>
          </a:p>
          <a:p>
            <a:pPr marL="652463" lvl="1" indent="-285750">
              <a:lnSpc>
                <a:spcPct val="120000"/>
              </a:lnSpc>
              <a:spcBef>
                <a:spcPct val="0"/>
              </a:spcBef>
              <a:buFont typeface="Arial"/>
              <a:buChar char="•"/>
              <a:defRPr/>
            </a:pPr>
            <a:r>
              <a:rPr lang="en-US" sz="2000" dirty="0" smtClean="0">
                <a:latin typeface="Arial" charset="0"/>
                <a:cs typeface="Arial" charset="0"/>
              </a:rPr>
              <a:t>This principle refers to the ethical values </a:t>
            </a:r>
            <a:r>
              <a:rPr lang="en-US" sz="2000" b="1" dirty="0" smtClean="0">
                <a:solidFill>
                  <a:srgbClr val="800000"/>
                </a:solidFill>
                <a:latin typeface="Arial" charset="0"/>
                <a:cs typeface="Arial" charset="0"/>
              </a:rPr>
              <a:t>of </a:t>
            </a:r>
            <a:r>
              <a:rPr lang="en-US" sz="2000" b="1" dirty="0" err="1" smtClean="0">
                <a:solidFill>
                  <a:srgbClr val="800000"/>
                </a:solidFill>
                <a:latin typeface="Arial" charset="0"/>
                <a:cs typeface="Arial" charset="0"/>
              </a:rPr>
              <a:t>Beneficicence</a:t>
            </a:r>
            <a:r>
              <a:rPr lang="en-US" sz="2000" b="1" dirty="0" smtClean="0">
                <a:solidFill>
                  <a:srgbClr val="800000"/>
                </a:solidFill>
                <a:latin typeface="Arial" charset="0"/>
                <a:cs typeface="Arial" charset="0"/>
              </a:rPr>
              <a:t>/non-maleficence, Prudence, Justice and Dignity</a:t>
            </a:r>
            <a:r>
              <a:rPr lang="en-GB" sz="1800" i="1" dirty="0">
                <a:solidFill>
                  <a:srgbClr val="000053"/>
                </a:solidFill>
                <a:latin typeface="Arial" pitchFamily="-1" charset="0"/>
                <a:ea typeface="Arial" pitchFamily="-1" charset="0"/>
                <a:cs typeface="Arial" pitchFamily="-1" charset="0"/>
              </a:rPr>
              <a:t>	</a:t>
            </a:r>
          </a:p>
          <a:p>
            <a:pPr marL="366713" lvl="1" indent="0">
              <a:spcAft>
                <a:spcPts val="1200"/>
              </a:spcAft>
              <a:buFont typeface="Wingdings 2" charset="0"/>
              <a:buNone/>
              <a:defRPr/>
            </a:pPr>
            <a:endParaRPr lang="en-US" sz="1800" i="1" dirty="0">
              <a:solidFill>
                <a:srgbClr val="000053"/>
              </a:solidFill>
              <a:latin typeface="Arial" pitchFamily="-1" charset="0"/>
              <a:ea typeface="Arial" pitchFamily="-1" charset="0"/>
              <a:cs typeface="Arial" pitchFamily="-1" charset="0"/>
            </a:endParaRPr>
          </a:p>
          <a:p>
            <a:pPr marL="366713" lvl="1" indent="0">
              <a:spcAft>
                <a:spcPts val="1200"/>
              </a:spcAft>
              <a:buFont typeface="Wingdings 2" charset="0"/>
              <a:buNone/>
              <a:defRPr/>
            </a:pPr>
            <a:r>
              <a:rPr lang="en-US" sz="1800" i="1" dirty="0">
                <a:solidFill>
                  <a:srgbClr val="000053"/>
                </a:solidFill>
                <a:latin typeface="Arial" pitchFamily="-1" charset="0"/>
                <a:ea typeface="Arial" pitchFamily="-1" charset="0"/>
                <a:cs typeface="Arial" pitchFamily="-1" charset="0"/>
              </a:rPr>
              <a:t>	</a:t>
            </a:r>
            <a:endParaRPr lang="en-GB" sz="1800" i="1" dirty="0">
              <a:solidFill>
                <a:srgbClr val="000053"/>
              </a:solidFill>
              <a:latin typeface="Arial" pitchFamily="-1" charset="0"/>
              <a:ea typeface="Arial" pitchFamily="-1" charset="0"/>
              <a:cs typeface="Arial" pitchFamily="-1" charset="0"/>
            </a:endParaRPr>
          </a:p>
          <a:p>
            <a:pPr marL="366713" lvl="1" indent="0">
              <a:spcAft>
                <a:spcPts val="1200"/>
              </a:spcAft>
              <a:buFont typeface="Wingdings 2" charset="0"/>
              <a:buNone/>
              <a:defRPr/>
            </a:pPr>
            <a:endParaRPr lang="en-US" sz="1800" i="1" dirty="0">
              <a:solidFill>
                <a:srgbClr val="000053"/>
              </a:solidFill>
              <a:latin typeface="Arial" pitchFamily="-1" charset="0"/>
              <a:ea typeface="Arial" pitchFamily="-1" charset="0"/>
              <a:cs typeface="Arial" pitchFamily="-1" charset="0"/>
            </a:endParaRPr>
          </a:p>
          <a:p>
            <a:pPr>
              <a:spcAft>
                <a:spcPts val="3000"/>
              </a:spcAft>
              <a:buFont typeface="Wingdings 2" pitchFamily="18" charset="2"/>
              <a:buChar char=""/>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r>
              <a:rPr lang="en-US" sz="2400" dirty="0" smtClean="0">
                <a:solidFill>
                  <a:srgbClr val="000053"/>
                </a:solidFill>
                <a:latin typeface="Arial" pitchFamily="18" charset="0"/>
                <a:ea typeface="Arial" pitchFamily="18" charset="0"/>
                <a:cs typeface="Arial" pitchFamily="18" charset="0"/>
              </a:rPr>
              <a:t>	</a:t>
            </a:r>
          </a:p>
          <a:p>
            <a:pPr>
              <a:spcAft>
                <a:spcPts val="3000"/>
              </a:spcAft>
              <a:buFont typeface="Wingdings 2" pitchFamily="18" charset="2"/>
              <a:buNone/>
              <a:defRPr/>
            </a:pPr>
            <a:r>
              <a:rPr lang="en-US" sz="2000" dirty="0" smtClean="0">
                <a:solidFill>
                  <a:srgbClr val="000053"/>
                </a:solidFill>
                <a:latin typeface="Arial" pitchFamily="18" charset="0"/>
                <a:ea typeface="Arial" pitchFamily="18" charset="0"/>
                <a:cs typeface="Arial" pitchFamily="18" charset="0"/>
              </a:rPr>
              <a:t> </a:t>
            </a:r>
            <a:endParaRPr lang="en-GB"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r>
              <a:rPr lang="en-GB" sz="2000" dirty="0" smtClean="0">
                <a:latin typeface="Arial" pitchFamily="18" charset="0"/>
                <a:ea typeface="ＭＳ Ｐゴシック" pitchFamily="18" charset="-128"/>
                <a:cs typeface="ＭＳ Ｐゴシック" pitchFamily="18" charset="-128"/>
              </a:rPr>
              <a:t>	</a:t>
            </a: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2000" b="1" dirty="0" smtClean="0">
              <a:solidFill>
                <a:srgbClr val="800000"/>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1600" dirty="0" smtClean="0">
              <a:solidFill>
                <a:srgbClr val="001933"/>
              </a:solidFill>
              <a:latin typeface="Arial" pitchFamily="18" charset="0"/>
              <a:ea typeface="Times New Roman" pitchFamily="18" charset="0"/>
              <a:cs typeface="Times New Roman" pitchFamily="18" charset="0"/>
            </a:endParaRPr>
          </a:p>
          <a:p>
            <a:pPr lvl="1" eaLnBrk="1" hangingPunct="1">
              <a:spcBef>
                <a:spcPct val="0"/>
              </a:spcBef>
              <a:spcAft>
                <a:spcPts val="3000"/>
              </a:spcAft>
              <a:buFont typeface="Wingdings" pitchFamily="18" charset="2"/>
              <a:buChar char="n"/>
              <a:defRPr/>
            </a:pPr>
            <a:endParaRPr lang="fr-FR" sz="1600" dirty="0" smtClean="0">
              <a:solidFill>
                <a:srgbClr val="001933"/>
              </a:solidFill>
              <a:latin typeface="Arial" pitchFamily="18" charset="0"/>
              <a:ea typeface="Times New Roman" pitchFamily="18" charset="0"/>
              <a:cs typeface="Times New Roman" pitchFamily="18" charset="0"/>
            </a:endParaRPr>
          </a:p>
          <a:p>
            <a:pPr eaLnBrk="1" hangingPunct="1">
              <a:spcAft>
                <a:spcPts val="3000"/>
              </a:spcAft>
              <a:buFont typeface="Wingdings" pitchFamily="18" charset="2"/>
              <a:buChar char="n"/>
              <a:defRPr/>
            </a:pPr>
            <a:endParaRPr lang="fr-FR" sz="2000" i="1" dirty="0" smtClean="0">
              <a:latin typeface="Arial" pitchFamily="18" charset="0"/>
              <a:ea typeface="ＭＳ Ｐゴシック" pitchFamily="18" charset="-128"/>
              <a:cs typeface="ＭＳ Ｐゴシック" pitchFamily="18" charset="-128"/>
            </a:endParaRPr>
          </a:p>
          <a:p>
            <a:pPr eaLnBrk="1" hangingPunct="1">
              <a:spcAft>
                <a:spcPts val="3000"/>
              </a:spcAft>
              <a:buFont typeface="Wingdings" pitchFamily="18" charset="2"/>
              <a:buNone/>
              <a:defRPr/>
            </a:pPr>
            <a:endParaRPr lang="fr-FR" sz="2000" i="1" dirty="0" smtClean="0">
              <a:latin typeface="Arial" pitchFamily="18" charset="0"/>
              <a:ea typeface="ＭＳ Ｐゴシック" pitchFamily="18" charset="-128"/>
              <a:cs typeface="ＭＳ Ｐゴシック" pitchFamily="18" charset="-128"/>
            </a:endParaRPr>
          </a:p>
          <a:p>
            <a:pPr lvl="1" eaLnBrk="1" hangingPunct="1">
              <a:spcAft>
                <a:spcPts val="3000"/>
              </a:spcAft>
              <a:buFont typeface="Wingdings" pitchFamily="18" charset="2"/>
              <a:buChar char="n"/>
              <a:defRPr/>
            </a:pPr>
            <a:endParaRPr lang="fr-FR" sz="1800" dirty="0" smtClean="0">
              <a:latin typeface="Arial" pitchFamily="18" charset="0"/>
              <a:ea typeface="Arial" pitchFamily="18" charset="0"/>
              <a:cs typeface="Arial" pitchFamily="18" charset="0"/>
            </a:endParaRPr>
          </a:p>
          <a:p>
            <a:pPr eaLnBrk="1" hangingPunct="1">
              <a:spcAft>
                <a:spcPts val="3000"/>
              </a:spcAft>
              <a:buFont typeface="Wingdings" pitchFamily="18" charset="2"/>
              <a:buNone/>
              <a:defRPr/>
            </a:pPr>
            <a:endParaRPr lang="en-US" sz="800" dirty="0" smtClean="0">
              <a:latin typeface="Arial" pitchFamily="18" charset="0"/>
              <a:ea typeface="ＭＳ Ｐゴシック" pitchFamily="18" charset="-128"/>
              <a:cs typeface="ＭＳ Ｐゴシック" pitchFamily="18" charset="-128"/>
            </a:endParaRPr>
          </a:p>
        </p:txBody>
      </p:sp>
      <p:sp>
        <p:nvSpPr>
          <p:cNvPr id="6" name="Title 1"/>
          <p:cNvSpPr txBox="1">
            <a:spLocks/>
          </p:cNvSpPr>
          <p:nvPr/>
        </p:nvSpPr>
        <p:spPr>
          <a:xfrm>
            <a:off x="-21780" y="24274"/>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2.3.</a:t>
            </a:r>
            <a:r>
              <a:rPr lang="en-US" altLang="ja-JP" sz="2400" b="1"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3</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Principle of </a:t>
            </a:r>
            <a:r>
              <a:rPr lang="en-US" sz="2400" b="1" dirty="0" err="1"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optimisation</a:t>
            </a:r>
            <a:endPar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endParaRPr>
          </a:p>
        </p:txBody>
      </p:sp>
      <p:sp>
        <p:nvSpPr>
          <p:cNvPr id="3" name="右矢印 2"/>
          <p:cNvSpPr/>
          <p:nvPr/>
        </p:nvSpPr>
        <p:spPr>
          <a:xfrm>
            <a:off x="1981200" y="5334000"/>
            <a:ext cx="412750" cy="2286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2724150" y="5257800"/>
            <a:ext cx="5943600" cy="838200"/>
          </a:xfrm>
          <a:prstGeom prst="rect">
            <a:avLst/>
          </a:prstGeom>
        </p:spPr>
        <p:txBody>
          <a:bodyPr vert="horz" wrap="none" lIns="0" rIns="18288" rtlCol="0">
            <a:noAutofit/>
          </a:bodyPr>
          <a:lstStyle/>
          <a:p>
            <a:pPr marL="0" marR="45720" indent="0" defTabSz="914400" rtl="0" eaLnBrk="1" fontAlgn="auto" latinLnBrk="0" hangingPunct="1">
              <a:lnSpc>
                <a:spcPct val="100000"/>
              </a:lnSpc>
              <a:spcBef>
                <a:spcPct val="20000"/>
              </a:spcBef>
              <a:spcAft>
                <a:spcPts val="0"/>
              </a:spcAft>
              <a:buClr>
                <a:schemeClr val="accent3"/>
              </a:buClr>
              <a:buSzPct val="95000"/>
              <a:buFont typeface="Wingdings 2"/>
              <a:buNone/>
              <a:tabLst/>
            </a:pPr>
            <a:r>
              <a:rPr kumimoji="0" lang="en-US" altLang="ja-JP" sz="2000" b="1" i="0" u="none" strike="noStrike" kern="1200" cap="none" spc="0" normalizeH="0" baseline="0" noProof="0" dirty="0" smtClean="0">
                <a:ln>
                  <a:noFill/>
                </a:ln>
                <a:solidFill>
                  <a:schemeClr val="tx1"/>
                </a:solidFill>
                <a:effectLst/>
                <a:uLnTx/>
                <a:uFillTx/>
                <a:latin typeface="+mn-lt"/>
                <a:ea typeface="+mn-ea"/>
                <a:cs typeface="+mn-cs"/>
              </a:rPr>
              <a:t>ICRP TG : Ethical Foundations of the System</a:t>
            </a:r>
          </a:p>
          <a:p>
            <a:pPr marL="0" marR="45720" indent="0" defTabSz="914400" rtl="0" eaLnBrk="1" fontAlgn="auto" latinLnBrk="0" hangingPunct="1">
              <a:lnSpc>
                <a:spcPct val="100000"/>
              </a:lnSpc>
              <a:spcBef>
                <a:spcPct val="20000"/>
              </a:spcBef>
              <a:spcAft>
                <a:spcPts val="0"/>
              </a:spcAft>
              <a:buClr>
                <a:schemeClr val="accent3"/>
              </a:buClr>
              <a:buSzPct val="95000"/>
              <a:buFont typeface="Wingdings 2"/>
              <a:buNone/>
              <a:tabLst/>
            </a:pPr>
            <a:r>
              <a:rPr lang="en-US" altLang="ja-JP" sz="2000" b="1" dirty="0">
                <a:latin typeface="+mn-lt"/>
                <a:cs typeface="+mn-cs"/>
              </a:rPr>
              <a:t>o</a:t>
            </a:r>
            <a:r>
              <a:rPr lang="en-US" altLang="ja-JP" sz="2000" b="1" smtClean="0">
                <a:latin typeface="+mn-lt"/>
                <a:cs typeface="+mn-cs"/>
              </a:rPr>
              <a:t>f </a:t>
            </a:r>
            <a:r>
              <a:rPr lang="en-US" altLang="ja-JP" sz="2000" b="1" dirty="0" smtClean="0">
                <a:latin typeface="+mn-lt"/>
                <a:cs typeface="+mn-cs"/>
              </a:rPr>
              <a:t>Radiological Protection</a:t>
            </a:r>
            <a:endParaRPr kumimoji="0" lang="ja-JP" altLang="en-US" sz="2000" b="1"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75438573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19</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8" name="Rectangle 4"/>
          <p:cNvSpPr>
            <a:spLocks noGrp="1" noChangeArrowheads="1"/>
          </p:cNvSpPr>
          <p:nvPr>
            <p:ph idx="1"/>
          </p:nvPr>
        </p:nvSpPr>
        <p:spPr>
          <a:xfrm>
            <a:off x="495300" y="914400"/>
            <a:ext cx="8832850" cy="5410200"/>
          </a:xfrm>
        </p:spPr>
        <p:txBody>
          <a:bodyPr/>
          <a:lstStyle/>
          <a:p>
            <a:pPr marL="285750" indent="-285750">
              <a:lnSpc>
                <a:spcPct val="120000"/>
              </a:lnSpc>
              <a:spcBef>
                <a:spcPct val="0"/>
              </a:spcBef>
              <a:buFont typeface="Arial"/>
              <a:buChar char="•"/>
              <a:defRPr/>
            </a:pPr>
            <a:r>
              <a:rPr lang="en-US" sz="1800" dirty="0" smtClean="0">
                <a:latin typeface="Arial" charset="0"/>
                <a:cs typeface="Arial" charset="0"/>
              </a:rPr>
              <a:t>Reference level</a:t>
            </a:r>
            <a:r>
              <a:rPr lang="en-US" sz="1800" b="0" dirty="0" smtClean="0">
                <a:latin typeface="Arial" charset="0"/>
                <a:cs typeface="Arial" charset="0"/>
              </a:rPr>
              <a:t>: </a:t>
            </a:r>
            <a:r>
              <a:rPr lang="en-GB" sz="1800" b="0" dirty="0" smtClean="0"/>
              <a:t>In emergency and existing </a:t>
            </a:r>
            <a:r>
              <a:rPr lang="en-GB" sz="1800" b="0" dirty="0"/>
              <a:t>exposure situations, the reference level represents the dose above which, it is judged to be inappropriate to allow exposures to occur and for which, therefore, protective actions should be implemented. </a:t>
            </a:r>
            <a:endParaRPr lang="en-GB" sz="1800" b="0" dirty="0" smtClean="0"/>
          </a:p>
          <a:p>
            <a:pPr marL="285750" indent="-285750">
              <a:lnSpc>
                <a:spcPct val="120000"/>
              </a:lnSpc>
              <a:spcBef>
                <a:spcPct val="0"/>
              </a:spcBef>
              <a:buFont typeface="Arial"/>
              <a:buChar char="•"/>
              <a:defRPr/>
            </a:pPr>
            <a:endParaRPr lang="en-GB" sz="1800" b="0" dirty="0" smtClean="0"/>
          </a:p>
          <a:p>
            <a:pPr marL="285750" indent="-285750">
              <a:lnSpc>
                <a:spcPct val="120000"/>
              </a:lnSpc>
              <a:spcBef>
                <a:spcPct val="0"/>
              </a:spcBef>
              <a:buFont typeface="Arial"/>
              <a:buChar char="•"/>
              <a:defRPr/>
            </a:pPr>
            <a:r>
              <a:rPr lang="en-GB" sz="1800" b="0" dirty="0" smtClean="0"/>
              <a:t>Reference </a:t>
            </a:r>
            <a:r>
              <a:rPr lang="en-GB" sz="1800" b="0" dirty="0"/>
              <a:t>levels are </a:t>
            </a:r>
            <a:r>
              <a:rPr lang="en-GB" sz="1800" dirty="0">
                <a:solidFill>
                  <a:srgbClr val="800000"/>
                </a:solidFill>
              </a:rPr>
              <a:t>guides for selecting protective actions </a:t>
            </a:r>
            <a:r>
              <a:rPr lang="en-GB" sz="1800" b="0" dirty="0"/>
              <a:t>in the optimisation process in order to maintain individual doses as low as reasonably achievable taking into account economic and societal factors and thus </a:t>
            </a:r>
            <a:r>
              <a:rPr lang="en-GB" sz="1800" dirty="0">
                <a:solidFill>
                  <a:srgbClr val="800000"/>
                </a:solidFill>
              </a:rPr>
              <a:t>prevent and reduce inequities in the dose distribution</a:t>
            </a:r>
            <a:r>
              <a:rPr lang="en-GB" sz="1800" b="0" dirty="0"/>
              <a:t>. </a:t>
            </a:r>
            <a:endParaRPr lang="en-GB" sz="1800" b="0" dirty="0" smtClean="0"/>
          </a:p>
          <a:p>
            <a:pPr marL="285750" indent="-285750">
              <a:lnSpc>
                <a:spcPct val="120000"/>
              </a:lnSpc>
              <a:spcBef>
                <a:spcPct val="0"/>
              </a:spcBef>
              <a:buFont typeface="Arial"/>
              <a:buChar char="•"/>
              <a:defRPr/>
            </a:pPr>
            <a:endParaRPr lang="en-GB" sz="1800" b="0" dirty="0" smtClean="0"/>
          </a:p>
          <a:p>
            <a:pPr marL="285750" indent="-285750">
              <a:lnSpc>
                <a:spcPct val="120000"/>
              </a:lnSpc>
              <a:spcBef>
                <a:spcPct val="0"/>
              </a:spcBef>
              <a:buFont typeface="Arial"/>
              <a:buChar char="•"/>
              <a:defRPr/>
            </a:pPr>
            <a:r>
              <a:rPr lang="en-GB" sz="1800" b="0" dirty="0" smtClean="0"/>
              <a:t>As </a:t>
            </a:r>
            <a:r>
              <a:rPr lang="en-GB" sz="1800" b="0" dirty="0"/>
              <a:t>such, reference levels are also a benchmark against which protective actions can be judged retrospectively.</a:t>
            </a:r>
            <a:r>
              <a:rPr lang="fr-FR" sz="1800" b="0" dirty="0"/>
              <a:t> </a:t>
            </a:r>
            <a:r>
              <a:rPr lang="en-US" sz="1800" b="0" dirty="0" smtClean="0">
                <a:latin typeface="Arial" charset="0"/>
                <a:cs typeface="Arial" charset="0"/>
              </a:rPr>
              <a:t> </a:t>
            </a:r>
          </a:p>
          <a:p>
            <a:pPr marL="0" indent="0">
              <a:lnSpc>
                <a:spcPct val="120000"/>
              </a:lnSpc>
              <a:spcBef>
                <a:spcPct val="0"/>
              </a:spcBef>
              <a:buNone/>
              <a:defRPr/>
            </a:pPr>
            <a:endParaRPr lang="en-US" sz="1800" b="0" dirty="0">
              <a:solidFill>
                <a:srgbClr val="800000"/>
              </a:solidFill>
              <a:latin typeface="Arial" charset="0"/>
              <a:cs typeface="Arial" charset="0"/>
            </a:endParaRPr>
          </a:p>
          <a:p>
            <a:pPr marL="285750" indent="-285750">
              <a:lnSpc>
                <a:spcPct val="120000"/>
              </a:lnSpc>
              <a:spcBef>
                <a:spcPct val="0"/>
              </a:spcBef>
              <a:buFont typeface="Arial"/>
              <a:buChar char="•"/>
              <a:defRPr/>
            </a:pPr>
            <a:r>
              <a:rPr lang="en-GB" sz="1800" b="0" dirty="0"/>
              <a:t>The selected reference value is not a dose limit but represents the level of dose below which exposure should be maintained and reduced as low as reasonably achievable taking into account </a:t>
            </a:r>
            <a:r>
              <a:rPr lang="en-GB" sz="1800" b="0" dirty="0" smtClean="0">
                <a:solidFill>
                  <a:srgbClr val="000000"/>
                </a:solidFill>
              </a:rPr>
              <a:t>societal </a:t>
            </a:r>
            <a:r>
              <a:rPr lang="en-GB" sz="1800" b="0" dirty="0"/>
              <a:t>and economic factors. </a:t>
            </a:r>
            <a:endParaRPr lang="en-US" sz="1800" b="0" dirty="0" smtClean="0">
              <a:solidFill>
                <a:srgbClr val="800000"/>
              </a:solidFill>
              <a:latin typeface="Arial" charset="0"/>
              <a:cs typeface="Arial" charset="0"/>
            </a:endParaRPr>
          </a:p>
          <a:p>
            <a:pPr marL="652463" lvl="1" indent="-285750">
              <a:lnSpc>
                <a:spcPct val="120000"/>
              </a:lnSpc>
              <a:spcBef>
                <a:spcPct val="0"/>
              </a:spcBef>
              <a:buFont typeface="Arial"/>
              <a:buChar char="•"/>
              <a:defRPr/>
            </a:pPr>
            <a:endParaRPr lang="en-US" sz="1800" dirty="0" smtClean="0">
              <a:latin typeface="Arial" charset="0"/>
              <a:cs typeface="Arial" charset="0"/>
            </a:endParaRPr>
          </a:p>
          <a:p>
            <a:pPr marL="366713" lvl="1" indent="0">
              <a:spcAft>
                <a:spcPts val="1200"/>
              </a:spcAft>
              <a:buFont typeface="Wingdings 2" charset="0"/>
              <a:buNone/>
              <a:defRPr/>
            </a:pPr>
            <a:r>
              <a:rPr lang="en-GB" sz="1800" i="1" dirty="0">
                <a:solidFill>
                  <a:srgbClr val="000053"/>
                </a:solidFill>
                <a:latin typeface="Arial" pitchFamily="-1" charset="0"/>
                <a:ea typeface="Arial" pitchFamily="-1" charset="0"/>
                <a:cs typeface="Arial" pitchFamily="-1" charset="0"/>
              </a:rPr>
              <a:t>	</a:t>
            </a:r>
          </a:p>
          <a:p>
            <a:pPr marL="366713" lvl="1" indent="0">
              <a:spcAft>
                <a:spcPts val="1200"/>
              </a:spcAft>
              <a:buFont typeface="Wingdings 2" charset="0"/>
              <a:buNone/>
              <a:defRPr/>
            </a:pPr>
            <a:endParaRPr lang="en-US" sz="1800" i="1" dirty="0">
              <a:solidFill>
                <a:srgbClr val="000053"/>
              </a:solidFill>
              <a:latin typeface="Arial" pitchFamily="-1" charset="0"/>
              <a:ea typeface="Arial" pitchFamily="-1" charset="0"/>
              <a:cs typeface="Arial" pitchFamily="-1" charset="0"/>
            </a:endParaRPr>
          </a:p>
          <a:p>
            <a:pPr marL="366713" lvl="1" indent="0">
              <a:spcAft>
                <a:spcPts val="1200"/>
              </a:spcAft>
              <a:buFont typeface="Wingdings 2" charset="0"/>
              <a:buNone/>
              <a:defRPr/>
            </a:pPr>
            <a:r>
              <a:rPr lang="en-US" sz="1800" i="1" dirty="0">
                <a:solidFill>
                  <a:srgbClr val="000053"/>
                </a:solidFill>
                <a:latin typeface="Arial" pitchFamily="-1" charset="0"/>
                <a:ea typeface="Arial" pitchFamily="-1" charset="0"/>
                <a:cs typeface="Arial" pitchFamily="-1" charset="0"/>
              </a:rPr>
              <a:t>	</a:t>
            </a:r>
            <a:endParaRPr lang="en-GB" sz="1800" i="1" dirty="0">
              <a:solidFill>
                <a:srgbClr val="000053"/>
              </a:solidFill>
              <a:latin typeface="Arial" pitchFamily="-1" charset="0"/>
              <a:ea typeface="Arial" pitchFamily="-1" charset="0"/>
              <a:cs typeface="Arial" pitchFamily="-1" charset="0"/>
            </a:endParaRPr>
          </a:p>
          <a:p>
            <a:pPr marL="366713" lvl="1" indent="0">
              <a:spcAft>
                <a:spcPts val="1200"/>
              </a:spcAft>
              <a:buFont typeface="Wingdings 2" charset="0"/>
              <a:buNone/>
              <a:defRPr/>
            </a:pPr>
            <a:endParaRPr lang="en-US" sz="1800" i="1" dirty="0">
              <a:solidFill>
                <a:srgbClr val="000053"/>
              </a:solidFill>
              <a:latin typeface="Arial" pitchFamily="-1" charset="0"/>
              <a:ea typeface="Arial" pitchFamily="-1" charset="0"/>
              <a:cs typeface="Arial" pitchFamily="-1" charset="0"/>
            </a:endParaRPr>
          </a:p>
          <a:p>
            <a:pPr>
              <a:spcAft>
                <a:spcPts val="3000"/>
              </a:spcAft>
              <a:buFont typeface="Wingdings 2" pitchFamily="18" charset="2"/>
              <a:buChar char=""/>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r>
              <a:rPr lang="en-US" sz="2400" dirty="0" smtClean="0">
                <a:solidFill>
                  <a:srgbClr val="000053"/>
                </a:solidFill>
                <a:latin typeface="Arial" pitchFamily="18" charset="0"/>
                <a:ea typeface="Arial" pitchFamily="18" charset="0"/>
                <a:cs typeface="Arial" pitchFamily="18" charset="0"/>
              </a:rPr>
              <a:t>	</a:t>
            </a:r>
          </a:p>
          <a:p>
            <a:pPr>
              <a:spcAft>
                <a:spcPts val="3000"/>
              </a:spcAft>
              <a:buFont typeface="Wingdings 2" pitchFamily="18" charset="2"/>
              <a:buNone/>
              <a:defRPr/>
            </a:pPr>
            <a:r>
              <a:rPr lang="en-US" sz="2000" dirty="0" smtClean="0">
                <a:solidFill>
                  <a:srgbClr val="000053"/>
                </a:solidFill>
                <a:latin typeface="Arial" pitchFamily="18" charset="0"/>
                <a:ea typeface="Arial" pitchFamily="18" charset="0"/>
                <a:cs typeface="Arial" pitchFamily="18" charset="0"/>
              </a:rPr>
              <a:t> </a:t>
            </a:r>
            <a:endParaRPr lang="en-GB"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r>
              <a:rPr lang="en-GB" sz="2000" dirty="0" smtClean="0">
                <a:latin typeface="Arial" pitchFamily="18" charset="0"/>
                <a:ea typeface="ＭＳ Ｐゴシック" pitchFamily="18" charset="-128"/>
                <a:cs typeface="ＭＳ Ｐゴシック" pitchFamily="18" charset="-128"/>
              </a:rPr>
              <a:t>	</a:t>
            </a: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2000" b="1" dirty="0" smtClean="0">
              <a:solidFill>
                <a:srgbClr val="800000"/>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1600" dirty="0" smtClean="0">
              <a:solidFill>
                <a:srgbClr val="001933"/>
              </a:solidFill>
              <a:latin typeface="Arial" pitchFamily="18" charset="0"/>
              <a:ea typeface="Times New Roman" pitchFamily="18" charset="0"/>
              <a:cs typeface="Times New Roman" pitchFamily="18" charset="0"/>
            </a:endParaRPr>
          </a:p>
          <a:p>
            <a:pPr lvl="1" eaLnBrk="1" hangingPunct="1">
              <a:spcBef>
                <a:spcPct val="0"/>
              </a:spcBef>
              <a:spcAft>
                <a:spcPts val="3000"/>
              </a:spcAft>
              <a:buFont typeface="Wingdings" pitchFamily="18" charset="2"/>
              <a:buChar char="n"/>
              <a:defRPr/>
            </a:pPr>
            <a:endParaRPr lang="fr-FR" sz="1600" dirty="0" smtClean="0">
              <a:solidFill>
                <a:srgbClr val="001933"/>
              </a:solidFill>
              <a:latin typeface="Arial" pitchFamily="18" charset="0"/>
              <a:ea typeface="Times New Roman" pitchFamily="18" charset="0"/>
              <a:cs typeface="Times New Roman" pitchFamily="18" charset="0"/>
            </a:endParaRPr>
          </a:p>
          <a:p>
            <a:pPr eaLnBrk="1" hangingPunct="1">
              <a:spcAft>
                <a:spcPts val="3000"/>
              </a:spcAft>
              <a:buFont typeface="Wingdings" pitchFamily="18" charset="2"/>
              <a:buChar char="n"/>
              <a:defRPr/>
            </a:pPr>
            <a:endParaRPr lang="fr-FR" sz="2000" i="1" dirty="0" smtClean="0">
              <a:latin typeface="Arial" pitchFamily="18" charset="0"/>
              <a:ea typeface="ＭＳ Ｐゴシック" pitchFamily="18" charset="-128"/>
              <a:cs typeface="ＭＳ Ｐゴシック" pitchFamily="18" charset="-128"/>
            </a:endParaRPr>
          </a:p>
          <a:p>
            <a:pPr eaLnBrk="1" hangingPunct="1">
              <a:spcAft>
                <a:spcPts val="3000"/>
              </a:spcAft>
              <a:buFont typeface="Wingdings" pitchFamily="18" charset="2"/>
              <a:buNone/>
              <a:defRPr/>
            </a:pPr>
            <a:endParaRPr lang="fr-FR" sz="2000" i="1" dirty="0" smtClean="0">
              <a:latin typeface="Arial" pitchFamily="18" charset="0"/>
              <a:ea typeface="ＭＳ Ｐゴシック" pitchFamily="18" charset="-128"/>
              <a:cs typeface="ＭＳ Ｐゴシック" pitchFamily="18" charset="-128"/>
            </a:endParaRPr>
          </a:p>
          <a:p>
            <a:pPr lvl="1" eaLnBrk="1" hangingPunct="1">
              <a:spcAft>
                <a:spcPts val="3000"/>
              </a:spcAft>
              <a:buFont typeface="Wingdings" pitchFamily="18" charset="2"/>
              <a:buChar char="n"/>
              <a:defRPr/>
            </a:pPr>
            <a:endParaRPr lang="fr-FR" sz="1800" dirty="0" smtClean="0">
              <a:latin typeface="Arial" pitchFamily="18" charset="0"/>
              <a:ea typeface="Arial" pitchFamily="18" charset="0"/>
              <a:cs typeface="Arial" pitchFamily="18" charset="0"/>
            </a:endParaRPr>
          </a:p>
          <a:p>
            <a:pPr eaLnBrk="1" hangingPunct="1">
              <a:spcAft>
                <a:spcPts val="3000"/>
              </a:spcAft>
              <a:buFont typeface="Wingdings" pitchFamily="18" charset="2"/>
              <a:buNone/>
              <a:defRPr/>
            </a:pPr>
            <a:endParaRPr lang="en-US" sz="800" dirty="0" smtClean="0">
              <a:latin typeface="Arial" pitchFamily="18" charset="0"/>
              <a:ea typeface="ＭＳ Ｐゴシック" pitchFamily="18" charset="-128"/>
              <a:cs typeface="ＭＳ Ｐゴシック" pitchFamily="18" charset="-128"/>
            </a:endParaRPr>
          </a:p>
        </p:txBody>
      </p:sp>
      <p:sp>
        <p:nvSpPr>
          <p:cNvPr id="6" name="Title 1"/>
          <p:cNvSpPr txBox="1">
            <a:spLocks/>
          </p:cNvSpPr>
          <p:nvPr/>
        </p:nvSpPr>
        <p:spPr>
          <a:xfrm>
            <a:off x="0" y="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2.3.3</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.1 Reference levels</a:t>
            </a:r>
          </a:p>
        </p:txBody>
      </p:sp>
    </p:spTree>
    <p:extLst>
      <p:ext uri="{BB962C8B-B14F-4D97-AF65-F5344CB8AC3E}">
        <p14:creationId xmlns:p14="http://schemas.microsoft.com/office/powerpoint/2010/main" val="26184868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90"/>
          <p:cNvSpPr/>
          <p:nvPr/>
        </p:nvSpPr>
        <p:spPr>
          <a:xfrm>
            <a:off x="28557" y="367844"/>
            <a:ext cx="9906002" cy="307777"/>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en-GB" sz="2000" b="1" dirty="0" smtClean="0">
                <a:solidFill>
                  <a:srgbClr val="0B5395"/>
                </a:solidFill>
              </a:rPr>
              <a:t>Reference levels for optimising protection in case of nuclear accidents </a:t>
            </a:r>
          </a:p>
        </p:txBody>
      </p:sp>
      <p:graphicFrame>
        <p:nvGraphicFramePr>
          <p:cNvPr id="2" name="Tableau 1"/>
          <p:cNvGraphicFramePr>
            <a:graphicFrameLocks noGrp="1"/>
          </p:cNvGraphicFramePr>
          <p:nvPr>
            <p:extLst>
              <p:ext uri="{D42A27DB-BD31-4B8C-83A1-F6EECF244321}">
                <p14:modId xmlns:p14="http://schemas.microsoft.com/office/powerpoint/2010/main" val="2420898029"/>
              </p:ext>
            </p:extLst>
          </p:nvPr>
        </p:nvGraphicFramePr>
        <p:xfrm>
          <a:off x="412750" y="838201"/>
          <a:ext cx="8915400" cy="3276601"/>
        </p:xfrm>
        <a:graphic>
          <a:graphicData uri="http://schemas.openxmlformats.org/drawingml/2006/table">
            <a:tbl>
              <a:tblPr firstRow="1" bandRow="1">
                <a:tableStyleId>{5C22544A-7EE6-4342-B048-85BDC9FD1C3A}</a:tableStyleId>
              </a:tblPr>
              <a:tblGrid>
                <a:gridCol w="1651000"/>
                <a:gridCol w="3549650"/>
                <a:gridCol w="3714750"/>
              </a:tblGrid>
              <a:tr h="514265">
                <a:tc>
                  <a:txBody>
                    <a:bodyPr/>
                    <a:lstStyle/>
                    <a:p>
                      <a:endParaRPr lang="fr-FR" sz="160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EE8"/>
                    </a:solidFill>
                  </a:tcPr>
                </a:tc>
                <a:tc>
                  <a:txBody>
                    <a:bodyPr/>
                    <a:lstStyle/>
                    <a:p>
                      <a:pPr algn="ctr"/>
                      <a:r>
                        <a:rPr lang="fr-FR" sz="1600" b="1" dirty="0" smtClean="0">
                          <a:solidFill>
                            <a:srgbClr val="000000"/>
                          </a:solidFill>
                        </a:rPr>
                        <a:t>Emergency </a:t>
                      </a:r>
                      <a:r>
                        <a:rPr lang="fr-FR" sz="1600" b="1" dirty="0" err="1" smtClean="0">
                          <a:solidFill>
                            <a:srgbClr val="000000"/>
                          </a:solidFill>
                        </a:rPr>
                        <a:t>exposure</a:t>
                      </a:r>
                      <a:r>
                        <a:rPr lang="fr-FR" sz="1600" b="1" dirty="0" smtClean="0">
                          <a:solidFill>
                            <a:srgbClr val="000000"/>
                          </a:solidFill>
                        </a:rPr>
                        <a:t> situation</a:t>
                      </a:r>
                      <a:endParaRPr lang="fr-FR" sz="1600" b="1" dirty="0">
                        <a:solidFill>
                          <a:srgbClr val="000000"/>
                        </a:solidFill>
                      </a:endParaRP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EE8"/>
                    </a:solidFill>
                  </a:tcPr>
                </a:tc>
                <a:tc>
                  <a:txBody>
                    <a:bodyPr/>
                    <a:lstStyle/>
                    <a:p>
                      <a:pPr algn="ctr"/>
                      <a:r>
                        <a:rPr lang="fr-FR" sz="1600" b="1" baseline="0" dirty="0" err="1" smtClean="0">
                          <a:solidFill>
                            <a:srgbClr val="000000"/>
                          </a:solidFill>
                        </a:rPr>
                        <a:t>Existing</a:t>
                      </a:r>
                      <a:r>
                        <a:rPr lang="fr-FR" sz="1600" b="1" baseline="0" dirty="0" smtClean="0">
                          <a:solidFill>
                            <a:srgbClr val="000000"/>
                          </a:solidFill>
                        </a:rPr>
                        <a:t> </a:t>
                      </a:r>
                      <a:r>
                        <a:rPr lang="fr-FR" sz="1600" b="1" baseline="0" dirty="0" err="1" smtClean="0">
                          <a:solidFill>
                            <a:srgbClr val="000000"/>
                          </a:solidFill>
                        </a:rPr>
                        <a:t>exposure</a:t>
                      </a:r>
                      <a:r>
                        <a:rPr lang="fr-FR" sz="1600" b="1" baseline="0" dirty="0" smtClean="0">
                          <a:solidFill>
                            <a:srgbClr val="000000"/>
                          </a:solidFill>
                        </a:rPr>
                        <a:t> situation </a:t>
                      </a:r>
                      <a:endParaRPr lang="fr-FR" sz="1600" b="1" dirty="0">
                        <a:solidFill>
                          <a:srgbClr val="000000"/>
                        </a:solidFill>
                      </a:endParaRP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EE8"/>
                    </a:solidFill>
                  </a:tcPr>
                </a:tc>
              </a:tr>
              <a:tr h="1175462">
                <a:tc>
                  <a:txBody>
                    <a:bodyPr/>
                    <a:lstStyle/>
                    <a:p>
                      <a:pPr algn="ctr"/>
                      <a:endParaRPr lang="fr-FR" sz="1800" dirty="0" smtClean="0"/>
                    </a:p>
                    <a:p>
                      <a:pPr algn="ctr"/>
                      <a:endParaRPr lang="fr-FR" sz="1800" dirty="0" smtClean="0"/>
                    </a:p>
                    <a:p>
                      <a:pPr algn="ctr"/>
                      <a:r>
                        <a:rPr lang="fr-FR" sz="1800" b="1" dirty="0" smtClean="0"/>
                        <a:t>Public</a:t>
                      </a:r>
                      <a:endParaRPr lang="fr-FR" sz="1800" b="1"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EE8"/>
                    </a:solidFill>
                  </a:tcPr>
                </a:tc>
                <a:tc>
                  <a:txBody>
                    <a:bodyPr/>
                    <a:lstStyle/>
                    <a:p>
                      <a:pPr algn="ctr"/>
                      <a:endParaRPr lang="en-GB" sz="1200" noProof="0" dirty="0" smtClean="0">
                        <a:solidFill>
                          <a:srgbClr val="000000"/>
                        </a:solidFill>
                      </a:endParaRPr>
                    </a:p>
                    <a:p>
                      <a:pPr algn="ctr"/>
                      <a:r>
                        <a:rPr lang="en-GB" sz="1800" noProof="0" dirty="0" smtClean="0">
                          <a:solidFill>
                            <a:srgbClr val="000000"/>
                          </a:solidFill>
                        </a:rPr>
                        <a:t>100 mSv or lower</a:t>
                      </a:r>
                      <a:r>
                        <a:rPr lang="en-GB" sz="1800" baseline="0" noProof="0" dirty="0" smtClean="0">
                          <a:solidFill>
                            <a:srgbClr val="000000"/>
                          </a:solidFill>
                        </a:rPr>
                        <a:t> </a:t>
                      </a:r>
                      <a:r>
                        <a:rPr lang="en-GB" sz="1800" baseline="30000" noProof="0" dirty="0" smtClean="0">
                          <a:solidFill>
                            <a:srgbClr val="000000"/>
                          </a:solidFill>
                        </a:rPr>
                        <a:t>a</a:t>
                      </a:r>
                      <a:endParaRPr lang="en-GB" sz="1600" baseline="30000" noProof="0" dirty="0" smtClean="0">
                        <a:solidFill>
                          <a:srgbClr val="000000"/>
                        </a:solidFill>
                      </a:endParaRP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EE8"/>
                    </a:solidFill>
                  </a:tcPr>
                </a:tc>
                <a:tc>
                  <a:txBody>
                    <a:bodyPr/>
                    <a:lstStyle/>
                    <a:p>
                      <a:pPr algn="ctr"/>
                      <a:endParaRPr lang="fr-FR" sz="1200" dirty="0" smtClean="0"/>
                    </a:p>
                    <a:p>
                      <a:pPr algn="ctr"/>
                      <a:r>
                        <a:rPr lang="en-GB" altLang="ja-JP" sz="1800" b="0" baseline="0" noProof="0" dirty="0" smtClean="0"/>
                        <a:t>10 mSv/y or lower</a:t>
                      </a:r>
                      <a:r>
                        <a:rPr lang="en-GB" sz="1800" baseline="0" noProof="0" dirty="0" smtClean="0">
                          <a:solidFill>
                            <a:srgbClr val="000000"/>
                          </a:solidFill>
                        </a:rPr>
                        <a:t> </a:t>
                      </a:r>
                      <a:r>
                        <a:rPr lang="en-GB" sz="1800" baseline="30000" noProof="0" dirty="0" err="1" smtClean="0">
                          <a:solidFill>
                            <a:srgbClr val="000000"/>
                          </a:solidFill>
                        </a:rPr>
                        <a:t>a,b</a:t>
                      </a:r>
                      <a:endParaRPr lang="en-GB" altLang="ja-JP" sz="1800" b="0" baseline="0" noProof="0" dirty="0" smtClean="0"/>
                    </a:p>
                    <a:p>
                      <a:pPr algn="ctr"/>
                      <a:endParaRPr lang="en-GB" altLang="ja-JP" sz="1200" b="0" baseline="0" noProof="0" dirty="0" smtClean="0"/>
                    </a:p>
                    <a:p>
                      <a:pPr algn="ctr"/>
                      <a:r>
                        <a:rPr lang="en-GB" altLang="ja-JP" sz="1200" b="0" baseline="0" noProof="0" dirty="0" smtClean="0"/>
                        <a:t>The long term goal is to reduce exposures to the range of 1 mSv/y or less</a:t>
                      </a: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EE8"/>
                    </a:solidFill>
                  </a:tcPr>
                </a:tc>
              </a:tr>
              <a:tr h="1586874">
                <a:tc>
                  <a:txBody>
                    <a:bodyPr/>
                    <a:lstStyle/>
                    <a:p>
                      <a:pPr algn="ctr"/>
                      <a:endParaRPr lang="fr-FR" sz="1800" dirty="0" smtClean="0"/>
                    </a:p>
                    <a:p>
                      <a:pPr algn="ctr"/>
                      <a:r>
                        <a:rPr lang="fr-FR" sz="1800" b="1" dirty="0" err="1" smtClean="0"/>
                        <a:t>Responders</a:t>
                      </a:r>
                      <a:endParaRPr lang="fr-FR" sz="1800" b="1" dirty="0" smtClean="0"/>
                    </a:p>
                    <a:p>
                      <a:pPr algn="ctr"/>
                      <a:r>
                        <a:rPr lang="fr-FR" sz="1600" b="0" dirty="0" smtClean="0"/>
                        <a:t>(</a:t>
                      </a:r>
                      <a:r>
                        <a:rPr lang="fr-FR" sz="1600" b="0" dirty="0" err="1" smtClean="0"/>
                        <a:t>See</a:t>
                      </a:r>
                      <a:r>
                        <a:rPr lang="fr-FR" sz="1600" b="0" dirty="0" smtClean="0"/>
                        <a:t> table </a:t>
                      </a:r>
                      <a:r>
                        <a:rPr lang="fr-FR" sz="1600" b="0" dirty="0" err="1" smtClean="0"/>
                        <a:t>responders</a:t>
                      </a:r>
                      <a:r>
                        <a:rPr lang="fr-FR" sz="1600" b="0" dirty="0" smtClean="0"/>
                        <a:t>)</a:t>
                      </a:r>
                      <a:endParaRPr lang="fr-FR" sz="1600" b="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EE8"/>
                    </a:solidFill>
                  </a:tcPr>
                </a:tc>
                <a:tc>
                  <a:txBody>
                    <a:bodyPr/>
                    <a:lstStyle/>
                    <a:p>
                      <a:pPr algn="ctr"/>
                      <a:endParaRPr lang="en-US" sz="1200" noProof="0" dirty="0" smtClean="0">
                        <a:solidFill>
                          <a:srgbClr val="000000"/>
                        </a:solidFill>
                      </a:endParaRPr>
                    </a:p>
                    <a:p>
                      <a:pPr algn="ctr"/>
                      <a:endParaRPr lang="en-GB" sz="1200" noProof="0" dirty="0" smtClean="0">
                        <a:solidFill>
                          <a:srgbClr val="000000"/>
                        </a:solidFill>
                      </a:endParaRPr>
                    </a:p>
                    <a:p>
                      <a:pPr algn="ctr"/>
                      <a:r>
                        <a:rPr lang="en-GB" sz="1800" noProof="0" dirty="0" smtClean="0">
                          <a:solidFill>
                            <a:srgbClr val="000000"/>
                          </a:solidFill>
                        </a:rPr>
                        <a:t>100 mSv or lower </a:t>
                      </a:r>
                      <a:r>
                        <a:rPr lang="en-GB" sz="1800" baseline="0" noProof="0" dirty="0" smtClean="0">
                          <a:solidFill>
                            <a:srgbClr val="000000"/>
                          </a:solidFill>
                        </a:rPr>
                        <a:t> </a:t>
                      </a:r>
                      <a:r>
                        <a:rPr lang="en-GB" sz="1800" baseline="30000" noProof="0" dirty="0" err="1" smtClean="0">
                          <a:solidFill>
                            <a:srgbClr val="000000"/>
                          </a:solidFill>
                        </a:rPr>
                        <a:t>a,c</a:t>
                      </a:r>
                      <a:endParaRPr lang="en-GB" sz="1800" noProof="0" dirty="0" smtClean="0">
                        <a:solidFill>
                          <a:srgbClr val="000000"/>
                        </a:solidFill>
                      </a:endParaRPr>
                    </a:p>
                    <a:p>
                      <a:pPr algn="ctr"/>
                      <a:endParaRPr lang="en-GB" sz="1200" noProof="0" dirty="0" smtClean="0">
                        <a:solidFill>
                          <a:srgbClr val="000000"/>
                        </a:solidFill>
                      </a:endParaRPr>
                    </a:p>
                    <a:p>
                      <a:pPr algn="ctr"/>
                      <a:r>
                        <a:rPr lang="en-GB" sz="1200" noProof="0" dirty="0" smtClean="0">
                          <a:solidFill>
                            <a:srgbClr val="000000"/>
                          </a:solidFill>
                        </a:rPr>
                        <a:t>Could be exceeded</a:t>
                      </a:r>
                      <a:r>
                        <a:rPr lang="en-GB" sz="1200" baseline="0" noProof="0" dirty="0" smtClean="0">
                          <a:solidFill>
                            <a:srgbClr val="000000"/>
                          </a:solidFill>
                        </a:rPr>
                        <a:t> i</a:t>
                      </a:r>
                      <a:r>
                        <a:rPr lang="en-GB" sz="1200" noProof="0" dirty="0" smtClean="0">
                          <a:solidFill>
                            <a:srgbClr val="000000"/>
                          </a:solidFill>
                        </a:rPr>
                        <a:t>n</a:t>
                      </a:r>
                      <a:r>
                        <a:rPr lang="en-GB" sz="1200" baseline="0" noProof="0" dirty="0" smtClean="0">
                          <a:solidFill>
                            <a:srgbClr val="000000"/>
                          </a:solidFill>
                        </a:rPr>
                        <a:t> exceptional circumstances</a:t>
                      </a:r>
                      <a:endParaRPr lang="en-GB" sz="1200" noProof="0" dirty="0" smtClean="0">
                        <a:solidFill>
                          <a:srgbClr val="000000"/>
                        </a:solidFill>
                      </a:endParaRP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EE8"/>
                    </a:solidFill>
                  </a:tcPr>
                </a:tc>
                <a:tc>
                  <a:txBody>
                    <a:bodyPr/>
                    <a:lstStyle/>
                    <a:p>
                      <a:pPr algn="ctr"/>
                      <a:endParaRPr lang="en-US" sz="1200" b="1" noProof="0" dirty="0" smtClean="0"/>
                    </a:p>
                    <a:p>
                      <a:pPr algn="ctr"/>
                      <a:endParaRPr lang="en-GB" sz="1200" b="1" noProof="0" dirty="0" smtClean="0"/>
                    </a:p>
                    <a:p>
                      <a:pPr algn="ctr"/>
                      <a:r>
                        <a:rPr lang="fr-FR" altLang="ja-JP" sz="1800" baseline="0" dirty="0" smtClean="0"/>
                        <a:t>20 mSv/y or </a:t>
                      </a:r>
                      <a:r>
                        <a:rPr lang="fr-FR" altLang="ja-JP" sz="1800" baseline="0" dirty="0" err="1" smtClean="0"/>
                        <a:t>lower</a:t>
                      </a:r>
                      <a:r>
                        <a:rPr lang="en-GB" sz="1800" baseline="0" noProof="0" dirty="0" smtClean="0">
                          <a:solidFill>
                            <a:srgbClr val="000000"/>
                          </a:solidFill>
                        </a:rPr>
                        <a:t> </a:t>
                      </a:r>
                      <a:r>
                        <a:rPr lang="en-GB" sz="1800" baseline="30000" noProof="0" dirty="0" smtClean="0">
                          <a:solidFill>
                            <a:srgbClr val="000000"/>
                          </a:solidFill>
                        </a:rPr>
                        <a:t>a</a:t>
                      </a:r>
                      <a:endParaRPr lang="fr-FR" altLang="ja-JP" sz="1800" baseline="0" dirty="0" smtClean="0"/>
                    </a:p>
                    <a:p>
                      <a:pPr algn="ctr"/>
                      <a:endParaRPr lang="fr-FR" altLang="ja-JP" sz="1200" baseline="0" dirty="0" smtClean="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EE8"/>
                    </a:solidFill>
                  </a:tcPr>
                </a:tc>
              </a:tr>
            </a:tbl>
          </a:graphicData>
        </a:graphic>
      </p:graphicFrame>
      <p:sp>
        <p:nvSpPr>
          <p:cNvPr id="5" name="サブタイトル 2"/>
          <p:cNvSpPr txBox="1">
            <a:spLocks/>
          </p:cNvSpPr>
          <p:nvPr/>
        </p:nvSpPr>
        <p:spPr>
          <a:xfrm>
            <a:off x="742950" y="4374776"/>
            <a:ext cx="8172450" cy="2368925"/>
          </a:xfrm>
          <a:prstGeom prst="rect">
            <a:avLst/>
          </a:prstGeom>
        </p:spPr>
        <p:txBody>
          <a:bodyPr>
            <a:noAutofit/>
          </a:bodyPr>
          <a:lstStyle>
            <a:lvl1pPr marL="273050" indent="-273050" algn="l" rtl="0" eaLnBrk="0" fontAlgn="base" hangingPunct="0">
              <a:spcBef>
                <a:spcPct val="20000"/>
              </a:spcBef>
              <a:spcAft>
                <a:spcPct val="0"/>
              </a:spcAft>
              <a:buClr>
                <a:srgbClr val="083763"/>
              </a:buClr>
              <a:buSzPct val="95000"/>
              <a:buFont typeface="Wingdings 2" pitchFamily="18" charset="2"/>
              <a:buChar char=""/>
              <a:defRPr sz="2600" kern="1200">
                <a:solidFill>
                  <a:schemeClr val="tx1"/>
                </a:solidFill>
                <a:latin typeface="Arial" pitchFamily="34" charset="0"/>
                <a:ea typeface="+mn-ea"/>
                <a:cs typeface="Arial" pitchFamily="34" charset="0"/>
              </a:defRPr>
            </a:lvl1pPr>
            <a:lvl2pPr marL="639763" indent="-246063" algn="l" rtl="0" eaLnBrk="0" fontAlgn="base" hangingPunct="0">
              <a:spcBef>
                <a:spcPct val="20000"/>
              </a:spcBef>
              <a:spcAft>
                <a:spcPct val="0"/>
              </a:spcAft>
              <a:buClr>
                <a:srgbClr val="083763"/>
              </a:buClr>
              <a:buSzPct val="85000"/>
              <a:buFont typeface="Wingdings 2" pitchFamily="18" charset="2"/>
              <a:buChar char=""/>
              <a:defRPr sz="2400" kern="1200">
                <a:solidFill>
                  <a:schemeClr val="tx1"/>
                </a:solidFill>
                <a:latin typeface="Arial" pitchFamily="34" charset="0"/>
                <a:ea typeface="+mn-ea"/>
                <a:cs typeface="Arial" pitchFamily="34" charset="0"/>
              </a:defRPr>
            </a:lvl2pPr>
            <a:lvl3pPr marL="914400" indent="-246063" algn="l" rtl="0" eaLnBrk="0" fontAlgn="base" hangingPunct="0">
              <a:spcBef>
                <a:spcPct val="20000"/>
              </a:spcBef>
              <a:spcAft>
                <a:spcPct val="0"/>
              </a:spcAft>
              <a:buClr>
                <a:srgbClr val="083763"/>
              </a:buClr>
              <a:buSzPct val="70000"/>
              <a:buFont typeface="Wingdings 2" pitchFamily="18" charset="2"/>
              <a:buChar char=""/>
              <a:defRPr sz="2100" kern="1200">
                <a:solidFill>
                  <a:schemeClr val="tx1"/>
                </a:solidFill>
                <a:latin typeface="Arial" pitchFamily="34" charset="0"/>
                <a:ea typeface="+mn-ea"/>
                <a:cs typeface="Arial" pitchFamily="34" charset="0"/>
              </a:defRPr>
            </a:lvl3pPr>
            <a:lvl4pPr marL="1187450" indent="-209550" algn="l" rtl="0" eaLnBrk="0" fontAlgn="base" hangingPunct="0">
              <a:spcBef>
                <a:spcPct val="20000"/>
              </a:spcBef>
              <a:spcAft>
                <a:spcPct val="0"/>
              </a:spcAft>
              <a:buClr>
                <a:srgbClr val="083763"/>
              </a:buClr>
              <a:buSzPct val="65000"/>
              <a:buFont typeface="Wingdings 2" pitchFamily="18" charset="2"/>
              <a:buChar char=""/>
              <a:defRPr sz="2000" kern="1200">
                <a:solidFill>
                  <a:schemeClr val="tx1"/>
                </a:solidFill>
                <a:latin typeface="Arial" pitchFamily="34" charset="0"/>
                <a:ea typeface="+mn-ea"/>
                <a:cs typeface="Arial" pitchFamily="34" charset="0"/>
              </a:defRPr>
            </a:lvl4pPr>
            <a:lvl5pPr marL="1462088" indent="-209550" algn="l" rtl="0" eaLnBrk="0" fontAlgn="base" hangingPunct="0">
              <a:spcBef>
                <a:spcPct val="20000"/>
              </a:spcBef>
              <a:spcAft>
                <a:spcPct val="0"/>
              </a:spcAft>
              <a:buClr>
                <a:srgbClr val="083763"/>
              </a:buClr>
              <a:buSzPct val="65000"/>
              <a:buFont typeface="Wingdings 2" pitchFamily="18" charset="2"/>
              <a:buChar char=""/>
              <a:defRPr sz="2000" kern="1200">
                <a:solidFill>
                  <a:schemeClr val="tx1"/>
                </a:solidFill>
                <a:latin typeface="Arial" pitchFamily="34" charset="0"/>
                <a:ea typeface="+mn-ea"/>
                <a:cs typeface="Arial"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just">
              <a:lnSpc>
                <a:spcPct val="90000"/>
              </a:lnSpc>
              <a:buNone/>
            </a:pPr>
            <a:r>
              <a:rPr lang="en-US" altLang="ja-JP" sz="1400" dirty="0" smtClean="0">
                <a:latin typeface="Arial"/>
                <a:cs typeface="Arial"/>
              </a:rPr>
              <a:t>Previously the Commission recommended selection of reference levels in the bands of 1-20 and 20-100 mSv or mSv/y. Although these bands continue to be relevant in many circumstances, the current recommendation recognizes that under some circumstances lower reference levels </a:t>
            </a:r>
            <a:r>
              <a:rPr lang="en-US" altLang="ja-JP" sz="1400" dirty="0" smtClean="0">
                <a:solidFill>
                  <a:srgbClr val="000000"/>
                </a:solidFill>
                <a:latin typeface="Arial"/>
                <a:cs typeface="Arial"/>
              </a:rPr>
              <a:t>than 20 for emergency and 1 for existing </a:t>
            </a:r>
            <a:r>
              <a:rPr lang="en-US" altLang="ja-JP" sz="1400" dirty="0" smtClean="0">
                <a:latin typeface="Arial"/>
                <a:cs typeface="Arial"/>
              </a:rPr>
              <a:t>may be appropriate.</a:t>
            </a:r>
          </a:p>
          <a:p>
            <a:pPr marL="0" indent="0" algn="just">
              <a:lnSpc>
                <a:spcPct val="90000"/>
              </a:lnSpc>
              <a:buNone/>
            </a:pPr>
            <a:endParaRPr kumimoji="1" lang="en-US" altLang="ja-JP" sz="700" dirty="0">
              <a:latin typeface="Arial"/>
              <a:cs typeface="Arial"/>
            </a:endParaRPr>
          </a:p>
          <a:p>
            <a:pPr marL="0" indent="0" algn="just">
              <a:lnSpc>
                <a:spcPct val="90000"/>
              </a:lnSpc>
              <a:buNone/>
            </a:pPr>
            <a:r>
              <a:rPr kumimoji="1" lang="en-US" altLang="ja-JP" sz="1400" dirty="0" smtClean="0">
                <a:latin typeface="Arial"/>
                <a:cs typeface="Arial"/>
              </a:rPr>
              <a:t>This clarifies the previous recommendation of the Commission to select of reference levels for the optimization of protection of people living in contaminated areas in the lower part of the 1-20 mSv/y band.</a:t>
            </a:r>
          </a:p>
          <a:p>
            <a:pPr marL="0" indent="0" algn="just">
              <a:lnSpc>
                <a:spcPct val="90000"/>
              </a:lnSpc>
              <a:buNone/>
            </a:pPr>
            <a:endParaRPr kumimoji="1" lang="en-US" altLang="ja-JP" sz="500" dirty="0">
              <a:latin typeface="Arial"/>
              <a:cs typeface="Arial"/>
            </a:endParaRPr>
          </a:p>
          <a:p>
            <a:pPr marL="0" indent="0" algn="just">
              <a:lnSpc>
                <a:spcPct val="90000"/>
              </a:lnSpc>
              <a:buNone/>
            </a:pPr>
            <a:r>
              <a:rPr kumimoji="1" lang="en-US" altLang="ja-JP" sz="1400" dirty="0" smtClean="0">
                <a:latin typeface="Arial"/>
                <a:cs typeface="Arial"/>
              </a:rPr>
              <a:t>The Commission continues to recommend to take all practicable actions to not exceed 1000 mSv to avoid severe deterministic effects for responders involved in an emergency exposure situation (Ref. ICRP Pub.118).</a:t>
            </a:r>
          </a:p>
          <a:p>
            <a:pPr marL="0" indent="0" algn="just">
              <a:lnSpc>
                <a:spcPct val="90000"/>
              </a:lnSpc>
              <a:buNone/>
            </a:pPr>
            <a:endParaRPr kumimoji="1" lang="ja-JP" altLang="en-US" sz="1400" dirty="0">
              <a:latin typeface="Arial"/>
              <a:cs typeface="Arial"/>
            </a:endParaRPr>
          </a:p>
        </p:txBody>
      </p:sp>
      <p:sp>
        <p:nvSpPr>
          <p:cNvPr id="3" name="テキスト ボックス 2"/>
          <p:cNvSpPr txBox="1"/>
          <p:nvPr/>
        </p:nvSpPr>
        <p:spPr>
          <a:xfrm>
            <a:off x="247650" y="4343400"/>
            <a:ext cx="412750" cy="2320181"/>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r>
              <a:rPr kumimoji="0" lang="en-US" altLang="ja-JP" sz="1400" b="0" i="0" u="none" strike="noStrike" kern="1200" cap="none" spc="0" normalizeH="0" baseline="0" noProof="0" dirty="0" smtClean="0">
                <a:ln>
                  <a:noFill/>
                </a:ln>
                <a:solidFill>
                  <a:schemeClr val="tx1"/>
                </a:solidFill>
                <a:effectLst/>
                <a:uLnTx/>
                <a:uFillTx/>
                <a:latin typeface="+mn-lt"/>
                <a:ea typeface="+mn-ea"/>
                <a:cs typeface="+mn-cs"/>
              </a:rPr>
              <a:t>a)</a:t>
            </a: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en-US" altLang="ja-JP" sz="1400" b="0" i="0" u="none" strike="noStrike" kern="1200" cap="none" spc="0" normalizeH="0" baseline="0" noProof="0" dirty="0" smtClean="0">
              <a:ln>
                <a:noFill/>
              </a:ln>
              <a:solidFill>
                <a:schemeClr val="tx1"/>
              </a:solidFill>
              <a:effectLst/>
              <a:uLnTx/>
              <a:uFillTx/>
              <a:latin typeface="+mn-lt"/>
              <a:ea typeface="+mn-ea"/>
              <a:cs typeface="+mn-cs"/>
            </a:endParaRP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en-US" altLang="ja-JP" sz="700" b="0" i="0" u="none" strike="noStrike" kern="1200" cap="none" spc="0" normalizeH="0" baseline="0" noProof="0" dirty="0" smtClean="0">
              <a:ln>
                <a:noFill/>
              </a:ln>
              <a:solidFill>
                <a:schemeClr val="tx1"/>
              </a:solidFill>
              <a:effectLst/>
              <a:uLnTx/>
              <a:uFillTx/>
              <a:latin typeface="+mn-lt"/>
              <a:ea typeface="+mn-ea"/>
              <a:cs typeface="+mn-cs"/>
            </a:endParaRP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lang="en-US" altLang="ja-JP" sz="1400" dirty="0">
              <a:latin typeface="+mn-lt"/>
              <a:cs typeface="+mn-cs"/>
            </a:endParaRP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r>
              <a:rPr kumimoji="0" lang="en-US" altLang="ja-JP" sz="1400" b="0" i="0" u="none" strike="noStrike" kern="1200" cap="none" spc="0" normalizeH="0" baseline="0" noProof="0" dirty="0" smtClean="0">
                <a:ln>
                  <a:noFill/>
                </a:ln>
                <a:solidFill>
                  <a:schemeClr val="tx1"/>
                </a:solidFill>
                <a:effectLst/>
                <a:uLnTx/>
                <a:uFillTx/>
                <a:latin typeface="+mn-lt"/>
                <a:ea typeface="+mn-ea"/>
                <a:cs typeface="+mn-cs"/>
              </a:rPr>
              <a:t>b)</a:t>
            </a: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lang="en-US" altLang="ja-JP" sz="1400" dirty="0">
              <a:latin typeface="+mn-lt"/>
              <a:cs typeface="+mn-cs"/>
            </a:endParaRP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en-US" altLang="ja-JP" sz="1400" b="0" i="0" u="none" strike="noStrike" kern="1200" cap="none" spc="0" normalizeH="0" baseline="0" noProof="0" dirty="0" smtClean="0">
              <a:ln>
                <a:noFill/>
              </a:ln>
              <a:solidFill>
                <a:schemeClr val="tx1"/>
              </a:solidFill>
              <a:effectLst/>
              <a:uLnTx/>
              <a:uFillTx/>
              <a:latin typeface="+mn-lt"/>
              <a:ea typeface="+mn-ea"/>
              <a:cs typeface="+mn-cs"/>
            </a:endParaRP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r>
              <a:rPr lang="en-US" altLang="ja-JP" sz="1400" dirty="0" smtClean="0">
                <a:latin typeface="+mn-lt"/>
                <a:cs typeface="+mn-cs"/>
              </a:rPr>
              <a:t>c)</a:t>
            </a:r>
            <a:endParaRPr kumimoji="0" lang="en-US" altLang="ja-JP" sz="1400" b="0" i="0" u="none" strike="noStrike" kern="1200" cap="none" spc="0" normalizeH="0" baseline="0" noProof="0" dirty="0" smtClean="0">
              <a:ln>
                <a:noFill/>
              </a:ln>
              <a:solidFill>
                <a:schemeClr val="tx1"/>
              </a:solidFill>
              <a:effectLst/>
              <a:uLnTx/>
              <a:uFillTx/>
              <a:latin typeface="+mn-lt"/>
              <a:ea typeface="+mn-ea"/>
              <a:cs typeface="+mn-cs"/>
            </a:endParaRP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en-US" altLang="ja-JP" sz="1400" b="0" i="0" u="none" strike="noStrike" kern="1200" cap="none" spc="0" normalizeH="0" baseline="0" noProof="0" dirty="0" smtClean="0">
              <a:ln>
                <a:noFill/>
              </a:ln>
              <a:solidFill>
                <a:schemeClr val="tx1"/>
              </a:solidFill>
              <a:effectLst/>
              <a:uLnTx/>
              <a:uFillTx/>
              <a:latin typeface="+mn-lt"/>
              <a:ea typeface="+mn-ea"/>
              <a:cs typeface="+mn-cs"/>
            </a:endParaRP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lang="en-US" altLang="ja-JP" sz="1400" dirty="0">
              <a:latin typeface="+mn-lt"/>
              <a:cs typeface="+mn-cs"/>
            </a:endParaRP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20</a:t>
            </a:fld>
            <a:endParaRPr lang="fr-FR" sz="1200" dirty="0"/>
          </a:p>
        </p:txBody>
      </p:sp>
    </p:spTree>
    <p:extLst>
      <p:ext uri="{BB962C8B-B14F-4D97-AF65-F5344CB8AC3E}">
        <p14:creationId xmlns:p14="http://schemas.microsoft.com/office/powerpoint/2010/main" val="1084577303"/>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21</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8" name="Rectangle 4"/>
          <p:cNvSpPr>
            <a:spLocks noGrp="1" noChangeArrowheads="1"/>
          </p:cNvSpPr>
          <p:nvPr>
            <p:ph idx="1"/>
          </p:nvPr>
        </p:nvSpPr>
        <p:spPr>
          <a:xfrm>
            <a:off x="247650" y="1143000"/>
            <a:ext cx="9163050" cy="4724400"/>
          </a:xfrm>
        </p:spPr>
        <p:txBody>
          <a:bodyPr/>
          <a:lstStyle/>
          <a:p>
            <a:pPr>
              <a:lnSpc>
                <a:spcPct val="120000"/>
              </a:lnSpc>
            </a:pPr>
            <a:r>
              <a:rPr lang="en-US" sz="1800" dirty="0" smtClean="0">
                <a:latin typeface="Arial" charset="0"/>
                <a:cs typeface="Arial" charset="0"/>
              </a:rPr>
              <a:t>Stakeholder involvement: </a:t>
            </a:r>
            <a:r>
              <a:rPr lang="fr-FR" sz="1800" b="0" dirty="0"/>
              <a:t> </a:t>
            </a:r>
            <a:r>
              <a:rPr lang="en-GB" sz="1800" b="0" dirty="0" smtClean="0"/>
              <a:t>In Publication 103, the Commission mentions, for the first time, the need to account for the views and concerns of stakeholders when optimising protection</a:t>
            </a:r>
          </a:p>
          <a:p>
            <a:pPr marL="0" indent="0">
              <a:lnSpc>
                <a:spcPct val="120000"/>
              </a:lnSpc>
              <a:buNone/>
            </a:pPr>
            <a:endParaRPr lang="en-GB" sz="1800" b="0" dirty="0" smtClean="0"/>
          </a:p>
          <a:p>
            <a:pPr>
              <a:lnSpc>
                <a:spcPct val="120000"/>
              </a:lnSpc>
            </a:pPr>
            <a:r>
              <a:rPr lang="en-US" altLang="ja-JP" sz="1800" dirty="0" smtClean="0">
                <a:solidFill>
                  <a:srgbClr val="FF0000"/>
                </a:solidFill>
              </a:rPr>
              <a:t>Who </a:t>
            </a:r>
            <a:r>
              <a:rPr lang="en-US" altLang="ja-JP" sz="1800" dirty="0">
                <a:solidFill>
                  <a:srgbClr val="FF0000"/>
                </a:solidFill>
              </a:rPr>
              <a:t>are community </a:t>
            </a:r>
            <a:r>
              <a:rPr lang="en-US" altLang="ja-JP" sz="1800" dirty="0" smtClean="0">
                <a:solidFill>
                  <a:srgbClr val="FF0000"/>
                </a:solidFill>
              </a:rPr>
              <a:t>stakeholders? </a:t>
            </a:r>
          </a:p>
          <a:p>
            <a:pPr lvl="1">
              <a:lnSpc>
                <a:spcPct val="120000"/>
              </a:lnSpc>
            </a:pPr>
            <a:r>
              <a:rPr lang="en-US" altLang="ja-JP" sz="1700" dirty="0" smtClean="0">
                <a:solidFill>
                  <a:srgbClr val="000000"/>
                </a:solidFill>
              </a:rPr>
              <a:t>local professionals,  local administrators,  local community workers (medical doctors, nurses, teachers, </a:t>
            </a:r>
            <a:r>
              <a:rPr lang="en-US" altLang="ja-JP" sz="1700" dirty="0" err="1" smtClean="0">
                <a:solidFill>
                  <a:srgbClr val="000000"/>
                </a:solidFill>
              </a:rPr>
              <a:t>etc</a:t>
            </a:r>
            <a:r>
              <a:rPr lang="en-US" altLang="ja-JP" sz="1700" dirty="0" smtClean="0">
                <a:solidFill>
                  <a:srgbClr val="000000"/>
                </a:solidFill>
              </a:rPr>
              <a:t>),  representative of NGO, interested individuals.</a:t>
            </a:r>
            <a:endParaRPr lang="en-US" altLang="ja-JP" sz="1700" b="0" dirty="0">
              <a:solidFill>
                <a:srgbClr val="000000"/>
              </a:solidFill>
            </a:endParaRPr>
          </a:p>
          <a:p>
            <a:pPr marL="0" indent="0">
              <a:lnSpc>
                <a:spcPct val="120000"/>
              </a:lnSpc>
              <a:spcBef>
                <a:spcPct val="0"/>
              </a:spcBef>
              <a:buNone/>
              <a:defRPr/>
            </a:pPr>
            <a:endParaRPr lang="en-US" sz="1800" dirty="0" smtClean="0">
              <a:latin typeface="Arial" charset="0"/>
              <a:cs typeface="Arial" charset="0"/>
            </a:endParaRPr>
          </a:p>
          <a:p>
            <a:pPr marL="285750" lvl="2" indent="-285750">
              <a:lnSpc>
                <a:spcPct val="150000"/>
              </a:lnSpc>
              <a:spcBef>
                <a:spcPct val="0"/>
              </a:spcBef>
              <a:buSzPct val="95000"/>
              <a:buFont typeface="Arial"/>
              <a:buChar char="•"/>
              <a:defRPr/>
            </a:pPr>
            <a:r>
              <a:rPr lang="en-GB" sz="1800" dirty="0">
                <a:latin typeface="Arial" charset="0"/>
                <a:cs typeface="Arial" charset="0"/>
              </a:rPr>
              <a:t>Why to </a:t>
            </a:r>
            <a:r>
              <a:rPr lang="en-GB" sz="1800" dirty="0" smtClean="0">
                <a:latin typeface="Arial" charset="0"/>
                <a:cs typeface="Arial" charset="0"/>
              </a:rPr>
              <a:t>engage the </a:t>
            </a:r>
            <a:r>
              <a:rPr lang="en-GB" sz="1800" b="1" dirty="0" smtClean="0">
                <a:solidFill>
                  <a:srgbClr val="800000"/>
                </a:solidFill>
                <a:latin typeface="Arial" charset="0"/>
                <a:cs typeface="Arial" charset="0"/>
              </a:rPr>
              <a:t>affected people </a:t>
            </a:r>
            <a:r>
              <a:rPr lang="en-GB" sz="1800" dirty="0" smtClean="0">
                <a:latin typeface="Arial" charset="0"/>
                <a:cs typeface="Arial" charset="0"/>
              </a:rPr>
              <a:t>? </a:t>
            </a:r>
            <a:endParaRPr lang="en-GB" sz="1800" dirty="0">
              <a:latin typeface="Arial" charset="0"/>
              <a:cs typeface="Arial" charset="0"/>
            </a:endParaRPr>
          </a:p>
          <a:p>
            <a:pPr marL="560388" lvl="4" indent="-285750">
              <a:lnSpc>
                <a:spcPct val="150000"/>
              </a:lnSpc>
              <a:spcBef>
                <a:spcPct val="0"/>
              </a:spcBef>
              <a:buSzPct val="95000"/>
              <a:buFont typeface="Arial"/>
              <a:buChar char="•"/>
              <a:defRPr/>
            </a:pPr>
            <a:r>
              <a:rPr lang="en-GB" sz="1800" dirty="0">
                <a:latin typeface="Arial" charset="0"/>
                <a:cs typeface="Arial" charset="0"/>
              </a:rPr>
              <a:t>To take into account their </a:t>
            </a:r>
            <a:r>
              <a:rPr lang="en-GB" sz="1800" b="1" dirty="0">
                <a:solidFill>
                  <a:srgbClr val="800000"/>
                </a:solidFill>
                <a:latin typeface="Arial" charset="0"/>
                <a:cs typeface="Arial" charset="0"/>
              </a:rPr>
              <a:t>concerns</a:t>
            </a:r>
            <a:r>
              <a:rPr lang="en-GB" sz="1800" dirty="0">
                <a:latin typeface="Arial" charset="0"/>
                <a:cs typeface="Arial" charset="0"/>
              </a:rPr>
              <a:t> and </a:t>
            </a:r>
            <a:r>
              <a:rPr lang="en-GB" sz="1800" b="1" dirty="0">
                <a:solidFill>
                  <a:srgbClr val="800000"/>
                </a:solidFill>
                <a:latin typeface="Arial" charset="0"/>
                <a:cs typeface="Arial" charset="0"/>
              </a:rPr>
              <a:t>expectations</a:t>
            </a:r>
            <a:r>
              <a:rPr lang="en-GB" sz="1800" dirty="0">
                <a:latin typeface="Arial" charset="0"/>
                <a:cs typeface="Arial" charset="0"/>
              </a:rPr>
              <a:t> as well as the prevailing circumstances of the exposure situation </a:t>
            </a:r>
          </a:p>
          <a:p>
            <a:pPr marL="560388" lvl="4" indent="-285750">
              <a:lnSpc>
                <a:spcPct val="150000"/>
              </a:lnSpc>
              <a:spcBef>
                <a:spcPct val="0"/>
              </a:spcBef>
              <a:buSzPct val="95000"/>
              <a:buFont typeface="Arial"/>
              <a:buChar char="•"/>
              <a:defRPr/>
            </a:pPr>
            <a:r>
              <a:rPr lang="en-GB" sz="1800" dirty="0">
                <a:latin typeface="Arial" charset="0"/>
                <a:cs typeface="Arial" charset="0"/>
              </a:rPr>
              <a:t>To adopt </a:t>
            </a:r>
            <a:r>
              <a:rPr lang="en-GB" sz="1800" b="1" dirty="0">
                <a:solidFill>
                  <a:srgbClr val="800000"/>
                </a:solidFill>
                <a:latin typeface="Arial" charset="0"/>
                <a:cs typeface="Arial" charset="0"/>
              </a:rPr>
              <a:t>more effective and fairer</a:t>
            </a:r>
            <a:r>
              <a:rPr lang="en-GB" sz="1800" dirty="0">
                <a:latin typeface="Arial" charset="0"/>
                <a:cs typeface="Arial" charset="0"/>
              </a:rPr>
              <a:t> protection actions</a:t>
            </a:r>
          </a:p>
          <a:p>
            <a:pPr marL="560388" lvl="4" indent="-285750">
              <a:lnSpc>
                <a:spcPct val="150000"/>
              </a:lnSpc>
              <a:spcBef>
                <a:spcPct val="0"/>
              </a:spcBef>
              <a:buSzPct val="95000"/>
              <a:buFont typeface="Arial"/>
              <a:buChar char="•"/>
              <a:defRPr/>
            </a:pPr>
            <a:r>
              <a:rPr lang="en-GB" sz="1800" dirty="0">
                <a:latin typeface="Arial" charset="0"/>
                <a:cs typeface="Arial" charset="0"/>
              </a:rPr>
              <a:t>To favour their </a:t>
            </a:r>
            <a:r>
              <a:rPr lang="en-GB" sz="1800" b="1" dirty="0">
                <a:solidFill>
                  <a:srgbClr val="800000"/>
                </a:solidFill>
                <a:latin typeface="Arial" charset="0"/>
                <a:cs typeface="Arial" charset="0"/>
              </a:rPr>
              <a:t>empowerment and autonomy </a:t>
            </a:r>
            <a:r>
              <a:rPr lang="en-GB" sz="1800" dirty="0">
                <a:latin typeface="Arial" charset="0"/>
                <a:cs typeface="Arial" charset="0"/>
              </a:rPr>
              <a:t>i.e. to promote their </a:t>
            </a:r>
            <a:r>
              <a:rPr lang="en-GB" sz="1800" b="1" dirty="0">
                <a:solidFill>
                  <a:srgbClr val="800000"/>
                </a:solidFill>
                <a:latin typeface="Arial" charset="0"/>
                <a:cs typeface="Arial" charset="0"/>
              </a:rPr>
              <a:t>dignity</a:t>
            </a:r>
          </a:p>
          <a:p>
            <a:pPr marL="0" indent="0">
              <a:lnSpc>
                <a:spcPct val="120000"/>
              </a:lnSpc>
              <a:spcBef>
                <a:spcPct val="0"/>
              </a:spcBef>
              <a:buNone/>
              <a:defRPr/>
            </a:pPr>
            <a:endParaRPr lang="en-US" sz="1800" dirty="0">
              <a:latin typeface="Arial" charset="0"/>
              <a:cs typeface="Arial" charset="0"/>
            </a:endParaRPr>
          </a:p>
          <a:p>
            <a:pPr marL="652463" lvl="1" indent="-285750">
              <a:lnSpc>
                <a:spcPct val="120000"/>
              </a:lnSpc>
              <a:spcBef>
                <a:spcPct val="0"/>
              </a:spcBef>
              <a:buFont typeface="Arial"/>
              <a:buChar char="•"/>
              <a:defRPr/>
            </a:pPr>
            <a:endParaRPr lang="en-US" sz="1800" dirty="0" smtClean="0">
              <a:latin typeface="Arial" charset="0"/>
              <a:cs typeface="Arial" charset="0"/>
            </a:endParaRPr>
          </a:p>
          <a:p>
            <a:pPr marL="366713" lvl="1" indent="0">
              <a:spcAft>
                <a:spcPts val="1200"/>
              </a:spcAft>
              <a:buFont typeface="Wingdings 2" charset="0"/>
              <a:buNone/>
              <a:defRPr/>
            </a:pPr>
            <a:r>
              <a:rPr lang="en-GB" sz="1800" i="1" dirty="0">
                <a:solidFill>
                  <a:srgbClr val="000053"/>
                </a:solidFill>
                <a:latin typeface="Arial" pitchFamily="-1" charset="0"/>
                <a:ea typeface="Arial" pitchFamily="-1" charset="0"/>
                <a:cs typeface="Arial" pitchFamily="-1" charset="0"/>
              </a:rPr>
              <a:t>	</a:t>
            </a:r>
          </a:p>
          <a:p>
            <a:pPr marL="366713" lvl="1" indent="0">
              <a:spcAft>
                <a:spcPts val="1200"/>
              </a:spcAft>
              <a:buFont typeface="Wingdings 2" charset="0"/>
              <a:buNone/>
              <a:defRPr/>
            </a:pPr>
            <a:endParaRPr lang="en-US" sz="1800" i="1" dirty="0">
              <a:solidFill>
                <a:srgbClr val="000053"/>
              </a:solidFill>
              <a:latin typeface="Arial" pitchFamily="-1" charset="0"/>
              <a:ea typeface="Arial" pitchFamily="-1" charset="0"/>
              <a:cs typeface="Arial" pitchFamily="-1" charset="0"/>
            </a:endParaRPr>
          </a:p>
          <a:p>
            <a:pPr marL="366713" lvl="1" indent="0">
              <a:spcAft>
                <a:spcPts val="1200"/>
              </a:spcAft>
              <a:buFont typeface="Wingdings 2" charset="0"/>
              <a:buNone/>
              <a:defRPr/>
            </a:pPr>
            <a:r>
              <a:rPr lang="en-US" sz="1800" i="1" dirty="0">
                <a:solidFill>
                  <a:srgbClr val="000053"/>
                </a:solidFill>
                <a:latin typeface="Arial" pitchFamily="-1" charset="0"/>
                <a:ea typeface="Arial" pitchFamily="-1" charset="0"/>
                <a:cs typeface="Arial" pitchFamily="-1" charset="0"/>
              </a:rPr>
              <a:t>	</a:t>
            </a:r>
            <a:endParaRPr lang="en-GB" sz="1800" i="1" dirty="0">
              <a:solidFill>
                <a:srgbClr val="000053"/>
              </a:solidFill>
              <a:latin typeface="Arial" pitchFamily="-1" charset="0"/>
              <a:ea typeface="Arial" pitchFamily="-1" charset="0"/>
              <a:cs typeface="Arial" pitchFamily="-1" charset="0"/>
            </a:endParaRPr>
          </a:p>
          <a:p>
            <a:pPr marL="366713" lvl="1" indent="0">
              <a:spcAft>
                <a:spcPts val="1200"/>
              </a:spcAft>
              <a:buFont typeface="Wingdings 2" charset="0"/>
              <a:buNone/>
              <a:defRPr/>
            </a:pPr>
            <a:endParaRPr lang="en-US" sz="1800" i="1" dirty="0">
              <a:solidFill>
                <a:srgbClr val="000053"/>
              </a:solidFill>
              <a:latin typeface="Arial" pitchFamily="-1" charset="0"/>
              <a:ea typeface="Arial" pitchFamily="-1" charset="0"/>
              <a:cs typeface="Arial" pitchFamily="-1" charset="0"/>
            </a:endParaRPr>
          </a:p>
          <a:p>
            <a:pPr>
              <a:spcAft>
                <a:spcPts val="3000"/>
              </a:spcAft>
              <a:buFont typeface="Wingdings 2" pitchFamily="18" charset="2"/>
              <a:buChar char=""/>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r>
              <a:rPr lang="en-US" sz="2400" dirty="0" smtClean="0">
                <a:solidFill>
                  <a:srgbClr val="000053"/>
                </a:solidFill>
                <a:latin typeface="Arial" pitchFamily="18" charset="0"/>
                <a:ea typeface="Arial" pitchFamily="18" charset="0"/>
                <a:cs typeface="Arial" pitchFamily="18" charset="0"/>
              </a:rPr>
              <a:t>	</a:t>
            </a:r>
          </a:p>
          <a:p>
            <a:pPr>
              <a:spcAft>
                <a:spcPts val="3000"/>
              </a:spcAft>
              <a:buFont typeface="Wingdings 2" pitchFamily="18" charset="2"/>
              <a:buNone/>
              <a:defRPr/>
            </a:pPr>
            <a:r>
              <a:rPr lang="en-US" sz="2000" dirty="0" smtClean="0">
                <a:solidFill>
                  <a:srgbClr val="000053"/>
                </a:solidFill>
                <a:latin typeface="Arial" pitchFamily="18" charset="0"/>
                <a:ea typeface="Arial" pitchFamily="18" charset="0"/>
                <a:cs typeface="Arial" pitchFamily="18" charset="0"/>
              </a:rPr>
              <a:t> </a:t>
            </a:r>
            <a:endParaRPr lang="en-GB"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r>
              <a:rPr lang="en-GB" sz="2000" dirty="0" smtClean="0">
                <a:latin typeface="Arial" pitchFamily="18" charset="0"/>
                <a:ea typeface="ＭＳ Ｐゴシック" pitchFamily="18" charset="-128"/>
                <a:cs typeface="ＭＳ Ｐゴシック" pitchFamily="18" charset="-128"/>
              </a:rPr>
              <a:t>	</a:t>
            </a: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None/>
              <a:defRPr/>
            </a:pPr>
            <a:endParaRPr lang="en-US" sz="2000" dirty="0" smtClean="0">
              <a:solidFill>
                <a:srgbClr val="000053"/>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2000" b="1" dirty="0" smtClean="0">
              <a:solidFill>
                <a:srgbClr val="800000"/>
              </a:solidFill>
              <a:latin typeface="Arial" pitchFamily="18" charset="0"/>
              <a:ea typeface="Arial" pitchFamily="18" charset="0"/>
              <a:cs typeface="Arial" pitchFamily="18" charset="0"/>
            </a:endParaRPr>
          </a:p>
          <a:p>
            <a:pPr>
              <a:spcAft>
                <a:spcPts val="3000"/>
              </a:spcAft>
              <a:buFont typeface="Wingdings 2" pitchFamily="18" charset="2"/>
              <a:buChar char=""/>
              <a:defRPr/>
            </a:pPr>
            <a:endParaRPr lang="en-US" sz="1600" dirty="0" smtClean="0">
              <a:solidFill>
                <a:srgbClr val="001933"/>
              </a:solidFill>
              <a:latin typeface="Arial" pitchFamily="18" charset="0"/>
              <a:ea typeface="Times New Roman" pitchFamily="18" charset="0"/>
              <a:cs typeface="Times New Roman" pitchFamily="18" charset="0"/>
            </a:endParaRPr>
          </a:p>
          <a:p>
            <a:pPr lvl="1" eaLnBrk="1" hangingPunct="1">
              <a:spcBef>
                <a:spcPct val="0"/>
              </a:spcBef>
              <a:spcAft>
                <a:spcPts val="3000"/>
              </a:spcAft>
              <a:buFont typeface="Wingdings" pitchFamily="18" charset="2"/>
              <a:buChar char="n"/>
              <a:defRPr/>
            </a:pPr>
            <a:endParaRPr lang="fr-FR" sz="1600" dirty="0" smtClean="0">
              <a:solidFill>
                <a:srgbClr val="001933"/>
              </a:solidFill>
              <a:latin typeface="Arial" pitchFamily="18" charset="0"/>
              <a:ea typeface="Times New Roman" pitchFamily="18" charset="0"/>
              <a:cs typeface="Times New Roman" pitchFamily="18" charset="0"/>
            </a:endParaRPr>
          </a:p>
          <a:p>
            <a:pPr eaLnBrk="1" hangingPunct="1">
              <a:spcAft>
                <a:spcPts val="3000"/>
              </a:spcAft>
              <a:buFont typeface="Wingdings" pitchFamily="18" charset="2"/>
              <a:buChar char="n"/>
              <a:defRPr/>
            </a:pPr>
            <a:endParaRPr lang="fr-FR" sz="2000" i="1" dirty="0" smtClean="0">
              <a:latin typeface="Arial" pitchFamily="18" charset="0"/>
              <a:ea typeface="ＭＳ Ｐゴシック" pitchFamily="18" charset="-128"/>
              <a:cs typeface="ＭＳ Ｐゴシック" pitchFamily="18" charset="-128"/>
            </a:endParaRPr>
          </a:p>
          <a:p>
            <a:pPr eaLnBrk="1" hangingPunct="1">
              <a:spcAft>
                <a:spcPts val="3000"/>
              </a:spcAft>
              <a:buFont typeface="Wingdings" pitchFamily="18" charset="2"/>
              <a:buNone/>
              <a:defRPr/>
            </a:pPr>
            <a:endParaRPr lang="fr-FR" sz="2000" i="1" dirty="0" smtClean="0">
              <a:latin typeface="Arial" pitchFamily="18" charset="0"/>
              <a:ea typeface="ＭＳ Ｐゴシック" pitchFamily="18" charset="-128"/>
              <a:cs typeface="ＭＳ Ｐゴシック" pitchFamily="18" charset="-128"/>
            </a:endParaRPr>
          </a:p>
          <a:p>
            <a:pPr lvl="1" eaLnBrk="1" hangingPunct="1">
              <a:spcAft>
                <a:spcPts val="3000"/>
              </a:spcAft>
              <a:buFont typeface="Wingdings" pitchFamily="18" charset="2"/>
              <a:buChar char="n"/>
              <a:defRPr/>
            </a:pPr>
            <a:endParaRPr lang="fr-FR" sz="1800" dirty="0" smtClean="0">
              <a:latin typeface="Arial" pitchFamily="18" charset="0"/>
              <a:ea typeface="Arial" pitchFamily="18" charset="0"/>
              <a:cs typeface="Arial" pitchFamily="18" charset="0"/>
            </a:endParaRPr>
          </a:p>
          <a:p>
            <a:pPr eaLnBrk="1" hangingPunct="1">
              <a:spcAft>
                <a:spcPts val="3000"/>
              </a:spcAft>
              <a:buFont typeface="Wingdings" pitchFamily="18" charset="2"/>
              <a:buNone/>
              <a:defRPr/>
            </a:pPr>
            <a:endParaRPr lang="en-US" sz="800" dirty="0" smtClean="0">
              <a:latin typeface="Arial" pitchFamily="18" charset="0"/>
              <a:ea typeface="ＭＳ Ｐゴシック" pitchFamily="18" charset="-128"/>
              <a:cs typeface="ＭＳ Ｐゴシック" pitchFamily="18" charset="-128"/>
            </a:endParaRPr>
          </a:p>
        </p:txBody>
      </p:sp>
      <p:sp>
        <p:nvSpPr>
          <p:cNvPr id="6" name="Title 1"/>
          <p:cNvSpPr txBox="1">
            <a:spLocks/>
          </p:cNvSpPr>
          <p:nvPr/>
        </p:nvSpPr>
        <p:spPr>
          <a:xfrm>
            <a:off x="0" y="762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a:t>
            </a:r>
            <a:r>
              <a:rPr lang="en-US" altLang="ja-JP" sz="2400" b="1"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4</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Stakeholder involvement (1)</a:t>
            </a:r>
          </a:p>
        </p:txBody>
      </p:sp>
    </p:spTree>
    <p:extLst>
      <p:ext uri="{BB962C8B-B14F-4D97-AF65-F5344CB8AC3E}">
        <p14:creationId xmlns:p14="http://schemas.microsoft.com/office/powerpoint/2010/main" val="257449614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FB276780-2E15-C945-9DAE-80900FC0EB81}" type="slidenum">
              <a:rPr lang="fr-FR" sz="1200"/>
              <a:pPr algn="r" eaLnBrk="1" hangingPunct="1"/>
              <a:t>22</a:t>
            </a:fld>
            <a:endParaRPr lang="fr-FR" sz="1200" dirty="0"/>
          </a:p>
        </p:txBody>
      </p:sp>
      <p:sp>
        <p:nvSpPr>
          <p:cNvPr id="16" name="Content Placeholder 2"/>
          <p:cNvSpPr>
            <a:spLocks noGrp="1"/>
          </p:cNvSpPr>
          <p:nvPr>
            <p:ph idx="1"/>
          </p:nvPr>
        </p:nvSpPr>
        <p:spPr>
          <a:xfrm>
            <a:off x="330200" y="762000"/>
            <a:ext cx="9410700" cy="5791200"/>
          </a:xfrm>
        </p:spPr>
        <p:txBody>
          <a:bodyPr>
            <a:noAutofit/>
          </a:bodyPr>
          <a:lstStyle/>
          <a:p>
            <a:pPr>
              <a:lnSpc>
                <a:spcPct val="130000"/>
              </a:lnSpc>
            </a:pPr>
            <a:r>
              <a:rPr lang="en-GB" sz="2000" b="0" dirty="0" smtClean="0"/>
              <a:t>To involve stakeholders in the post-accident management raises questions such as:</a:t>
            </a:r>
          </a:p>
          <a:p>
            <a:pPr lvl="1">
              <a:lnSpc>
                <a:spcPct val="130000"/>
              </a:lnSpc>
            </a:pPr>
            <a:r>
              <a:rPr lang="en-GB" sz="2000" dirty="0" smtClean="0"/>
              <a:t>Is this a strategy to let individuals alone to face the post-accident situation?</a:t>
            </a:r>
          </a:p>
          <a:p>
            <a:pPr lvl="1">
              <a:lnSpc>
                <a:spcPct val="130000"/>
              </a:lnSpc>
            </a:pPr>
            <a:r>
              <a:rPr lang="en-GB" sz="2000" dirty="0" smtClean="0"/>
              <a:t>Is there not a risk of manipulation inasmuch as being involved, individuals would be forced to accept the situation?</a:t>
            </a:r>
          </a:p>
          <a:p>
            <a:pPr lvl="1">
              <a:lnSpc>
                <a:spcPct val="130000"/>
              </a:lnSpc>
            </a:pPr>
            <a:r>
              <a:rPr lang="en-GB" altLang="ja-JP" sz="2000" dirty="0"/>
              <a:t>Is there </a:t>
            </a:r>
            <a:r>
              <a:rPr lang="en-GB" sz="2000" dirty="0" smtClean="0"/>
              <a:t>not </a:t>
            </a:r>
            <a:r>
              <a:rPr lang="en-GB" sz="2000" dirty="0"/>
              <a:t>a risk of leading to the disengagement of the responsibility of authorities and experts</a:t>
            </a:r>
            <a:r>
              <a:rPr lang="en-GB" sz="2000" dirty="0" smtClean="0"/>
              <a:t>?</a:t>
            </a:r>
          </a:p>
          <a:p>
            <a:pPr>
              <a:lnSpc>
                <a:spcPct val="130000"/>
              </a:lnSpc>
              <a:spcAft>
                <a:spcPts val="600"/>
              </a:spcAft>
              <a:buFont typeface="Wingdings 2" charset="0"/>
              <a:buChar char=""/>
            </a:pPr>
            <a:r>
              <a:rPr lang="en-GB" sz="2000" b="0" dirty="0" smtClean="0">
                <a:latin typeface="Arial" charset="0"/>
                <a:ea typeface="ＭＳ Ｐゴシック" charset="0"/>
                <a:cs typeface="ＭＳ Ｐゴシック" charset="0"/>
              </a:rPr>
              <a:t>Some ethical principles </a:t>
            </a:r>
          </a:p>
          <a:p>
            <a:pPr lvl="1">
              <a:lnSpc>
                <a:spcPct val="130000"/>
              </a:lnSpc>
              <a:spcAft>
                <a:spcPts val="600"/>
              </a:spcAft>
              <a:buFont typeface="Wingdings 2" charset="0"/>
              <a:buChar char=""/>
            </a:pPr>
            <a:r>
              <a:rPr lang="en-GB" sz="1900" b="1" dirty="0" smtClean="0">
                <a:solidFill>
                  <a:srgbClr val="800000"/>
                </a:solidFill>
                <a:latin typeface="Arial" charset="0"/>
                <a:ea typeface="ＭＳ Ｐゴシック" charset="0"/>
                <a:cs typeface="ＭＳ Ｐゴシック" charset="0"/>
              </a:rPr>
              <a:t>Authorities </a:t>
            </a:r>
            <a:r>
              <a:rPr lang="en-GB" sz="1900" dirty="0" smtClean="0">
                <a:latin typeface="Arial" charset="0"/>
                <a:ea typeface="ＭＳ Ｐゴシック" charset="0"/>
                <a:cs typeface="ＭＳ Ｐゴシック" charset="0"/>
              </a:rPr>
              <a:t>and </a:t>
            </a:r>
            <a:r>
              <a:rPr lang="en-GB" sz="1900" b="1" dirty="0" smtClean="0">
                <a:solidFill>
                  <a:srgbClr val="800000"/>
                </a:solidFill>
                <a:latin typeface="Arial" charset="0"/>
                <a:ea typeface="ＭＳ Ｐゴシック" charset="0"/>
                <a:cs typeface="ＭＳ Ｐゴシック" charset="0"/>
              </a:rPr>
              <a:t>experts</a:t>
            </a:r>
            <a:r>
              <a:rPr lang="en-GB" sz="1900" dirty="0" smtClean="0">
                <a:latin typeface="Arial" charset="0"/>
                <a:ea typeface="ＭＳ Ｐゴシック" charset="0"/>
                <a:cs typeface="ＭＳ Ｐゴシック" charset="0"/>
              </a:rPr>
              <a:t> must be </a:t>
            </a:r>
            <a:r>
              <a:rPr lang="en-GB" sz="1900" dirty="0">
                <a:latin typeface="Arial" charset="0"/>
                <a:ea typeface="ＭＳ Ｐゴシック" charset="0"/>
                <a:cs typeface="ＭＳ Ｐゴシック" charset="0"/>
              </a:rPr>
              <a:t>at </a:t>
            </a:r>
            <a:r>
              <a:rPr lang="en-GB" sz="1900" dirty="0" smtClean="0">
                <a:latin typeface="Arial" charset="0"/>
                <a:ea typeface="ＭＳ Ｐゴシック" charset="0"/>
                <a:cs typeface="ＭＳ Ｐゴシック" charset="0"/>
              </a:rPr>
              <a:t>the service </a:t>
            </a:r>
            <a:r>
              <a:rPr lang="en-GB" sz="1900" dirty="0">
                <a:latin typeface="Arial" charset="0"/>
                <a:ea typeface="ＭＳ Ｐゴシック" charset="0"/>
                <a:cs typeface="ＭＳ Ｐゴシック" charset="0"/>
              </a:rPr>
              <a:t>of improving the protection and living conditions for the </a:t>
            </a:r>
            <a:r>
              <a:rPr lang="en-GB" sz="1900" dirty="0" smtClean="0">
                <a:latin typeface="Arial" charset="0"/>
                <a:ea typeface="ＭＳ Ｐゴシック" charset="0"/>
                <a:cs typeface="ＭＳ Ｐゴシック" charset="0"/>
              </a:rPr>
              <a:t>population</a:t>
            </a:r>
            <a:endParaRPr lang="en-GB" sz="1900" dirty="0">
              <a:latin typeface="Arial" charset="0"/>
              <a:ea typeface="ＭＳ Ｐゴシック" charset="0"/>
              <a:cs typeface="ＭＳ Ｐゴシック" charset="0"/>
            </a:endParaRPr>
          </a:p>
          <a:p>
            <a:pPr lvl="1">
              <a:lnSpc>
                <a:spcPct val="130000"/>
              </a:lnSpc>
              <a:spcAft>
                <a:spcPts val="600"/>
              </a:spcAft>
              <a:buFont typeface="Wingdings 2" charset="0"/>
              <a:buChar char=""/>
            </a:pPr>
            <a:r>
              <a:rPr lang="en-GB" sz="2000" b="1" dirty="0" smtClean="0">
                <a:solidFill>
                  <a:srgbClr val="800000"/>
                </a:solidFill>
                <a:latin typeface="Arial" charset="0"/>
                <a:ea typeface="ＭＳ Ｐゴシック" charset="0"/>
                <a:cs typeface="ＭＳ Ｐゴシック" charset="0"/>
              </a:rPr>
              <a:t>R</a:t>
            </a:r>
            <a:r>
              <a:rPr lang="en-US" altLang="ja-JP" sz="2000" b="1" dirty="0" err="1" smtClean="0">
                <a:solidFill>
                  <a:srgbClr val="800000"/>
                </a:solidFill>
                <a:latin typeface="Arial" charset="0"/>
                <a:ea typeface="ＭＳ Ｐゴシック" charset="0"/>
                <a:cs typeface="ＭＳ Ｐゴシック" charset="0"/>
              </a:rPr>
              <a:t>espect</a:t>
            </a:r>
            <a:r>
              <a:rPr lang="ja-JP" altLang="en-US" sz="2000" b="1" dirty="0" smtClean="0">
                <a:solidFill>
                  <a:srgbClr val="800000"/>
                </a:solidFill>
                <a:latin typeface="Arial" charset="0"/>
                <a:ea typeface="ＭＳ Ｐゴシック" charset="0"/>
                <a:cs typeface="ＭＳ Ｐゴシック" charset="0"/>
              </a:rPr>
              <a:t> </a:t>
            </a:r>
            <a:r>
              <a:rPr lang="en-US" altLang="ja-JP" sz="2000" b="1" dirty="0" smtClean="0">
                <a:solidFill>
                  <a:srgbClr val="800000"/>
                </a:solidFill>
                <a:latin typeface="Arial" charset="0"/>
                <a:ea typeface="ＭＳ Ｐゴシック" charset="0"/>
                <a:cs typeface="ＭＳ Ｐゴシック" charset="0"/>
              </a:rPr>
              <a:t>of</a:t>
            </a:r>
            <a:r>
              <a:rPr lang="ja-JP" altLang="en-US" sz="2000" b="1" dirty="0" smtClean="0">
                <a:solidFill>
                  <a:srgbClr val="800000"/>
                </a:solidFill>
                <a:latin typeface="Arial" charset="0"/>
                <a:ea typeface="ＭＳ Ｐゴシック" charset="0"/>
                <a:cs typeface="ＭＳ Ｐゴシック" charset="0"/>
              </a:rPr>
              <a:t> </a:t>
            </a:r>
            <a:r>
              <a:rPr lang="en-US" altLang="ja-JP" sz="2000" b="1" dirty="0" smtClean="0">
                <a:solidFill>
                  <a:srgbClr val="800000"/>
                </a:solidFill>
                <a:latin typeface="Arial" charset="0"/>
                <a:ea typeface="ＭＳ Ｐゴシック" charset="0"/>
                <a:cs typeface="ＭＳ Ｐゴシック" charset="0"/>
              </a:rPr>
              <a:t>the</a:t>
            </a:r>
            <a:r>
              <a:rPr lang="ja-JP" altLang="en-US" sz="2000" b="1" dirty="0" smtClean="0">
                <a:solidFill>
                  <a:srgbClr val="800000"/>
                </a:solidFill>
                <a:latin typeface="Arial" charset="0"/>
                <a:ea typeface="ＭＳ Ｐゴシック" charset="0"/>
                <a:cs typeface="ＭＳ Ｐゴシック" charset="0"/>
              </a:rPr>
              <a:t> </a:t>
            </a:r>
            <a:r>
              <a:rPr lang="en-US" altLang="ja-JP" sz="2000" b="1" dirty="0" smtClean="0">
                <a:solidFill>
                  <a:srgbClr val="800000"/>
                </a:solidFill>
                <a:latin typeface="Arial" charset="0"/>
                <a:ea typeface="ＭＳ Ｐゴシック" charset="0"/>
                <a:cs typeface="ＭＳ Ｐゴシック" charset="0"/>
              </a:rPr>
              <a:t>autonomy</a:t>
            </a:r>
            <a:r>
              <a:rPr lang="ja-JP" altLang="en-US" sz="2000" b="1" dirty="0" smtClean="0">
                <a:solidFill>
                  <a:srgbClr val="800000"/>
                </a:solidFill>
                <a:latin typeface="Arial" charset="0"/>
                <a:ea typeface="ＭＳ Ｐゴシック" charset="0"/>
                <a:cs typeface="ＭＳ Ｐゴシック" charset="0"/>
              </a:rPr>
              <a:t> </a:t>
            </a:r>
            <a:r>
              <a:rPr lang="en-US" altLang="ja-JP" sz="2000" b="1" dirty="0" smtClean="0">
                <a:solidFill>
                  <a:srgbClr val="800000"/>
                </a:solidFill>
                <a:latin typeface="Arial" charset="0"/>
                <a:ea typeface="ＭＳ Ｐゴシック" charset="0"/>
                <a:cs typeface="ＭＳ Ｐゴシック" charset="0"/>
              </a:rPr>
              <a:t>and</a:t>
            </a:r>
            <a:r>
              <a:rPr lang="ja-JP" altLang="en-US" sz="2000" b="1" dirty="0" smtClean="0">
                <a:solidFill>
                  <a:srgbClr val="800000"/>
                </a:solidFill>
                <a:latin typeface="Arial" charset="0"/>
                <a:ea typeface="ＭＳ Ｐゴシック" charset="0"/>
                <a:cs typeface="ＭＳ Ｐゴシック" charset="0"/>
              </a:rPr>
              <a:t> </a:t>
            </a:r>
            <a:r>
              <a:rPr lang="en-US" altLang="ja-JP" sz="2000" b="1" dirty="0" smtClean="0">
                <a:solidFill>
                  <a:srgbClr val="800000"/>
                </a:solidFill>
                <a:latin typeface="Arial" charset="0"/>
                <a:ea typeface="ＭＳ Ｐゴシック" charset="0"/>
                <a:cs typeface="ＭＳ Ｐゴシック" charset="0"/>
              </a:rPr>
              <a:t>freedom</a:t>
            </a:r>
            <a:r>
              <a:rPr lang="ja-JP" altLang="en-US" sz="2000" b="1" dirty="0" smtClean="0">
                <a:solidFill>
                  <a:srgbClr val="800000"/>
                </a:solidFill>
                <a:latin typeface="Arial" charset="0"/>
                <a:ea typeface="ＭＳ Ｐゴシック" charset="0"/>
                <a:cs typeface="ＭＳ Ｐゴシック" charset="0"/>
              </a:rPr>
              <a:t> </a:t>
            </a:r>
            <a:r>
              <a:rPr lang="ja-JP" altLang="ja-JP" sz="2000" b="1" dirty="0" smtClean="0">
                <a:solidFill>
                  <a:srgbClr val="800000"/>
                </a:solidFill>
                <a:latin typeface="Arial" charset="0"/>
                <a:ea typeface="ＭＳ Ｐゴシック" charset="0"/>
                <a:cs typeface="ＭＳ Ｐゴシック" charset="0"/>
              </a:rPr>
              <a:t>o</a:t>
            </a:r>
            <a:r>
              <a:rPr lang="en-US" altLang="ja-JP" sz="2000" b="1" dirty="0" smtClean="0">
                <a:solidFill>
                  <a:srgbClr val="800000"/>
                </a:solidFill>
                <a:latin typeface="Arial" charset="0"/>
                <a:ea typeface="ＭＳ Ｐゴシック" charset="0"/>
                <a:cs typeface="ＭＳ Ｐゴシック" charset="0"/>
              </a:rPr>
              <a:t>f</a:t>
            </a:r>
            <a:r>
              <a:rPr lang="ja-JP" altLang="en-US" sz="2000" b="1" dirty="0" smtClean="0">
                <a:solidFill>
                  <a:srgbClr val="800000"/>
                </a:solidFill>
                <a:latin typeface="Arial" charset="0"/>
                <a:ea typeface="ＭＳ Ｐゴシック" charset="0"/>
                <a:cs typeface="ＭＳ Ｐゴシック" charset="0"/>
              </a:rPr>
              <a:t> </a:t>
            </a:r>
            <a:r>
              <a:rPr lang="en-US" altLang="ja-JP" sz="2000" b="1" dirty="0" smtClean="0">
                <a:solidFill>
                  <a:srgbClr val="800000"/>
                </a:solidFill>
                <a:latin typeface="Arial" charset="0"/>
                <a:ea typeface="ＭＳ Ｐゴシック" charset="0"/>
                <a:cs typeface="ＭＳ Ｐゴシック" charset="0"/>
              </a:rPr>
              <a:t>individual</a:t>
            </a:r>
            <a:r>
              <a:rPr lang="ja-JP" altLang="en-US" sz="2000" b="1" dirty="0" smtClean="0">
                <a:solidFill>
                  <a:srgbClr val="800000"/>
                </a:solidFill>
                <a:latin typeface="Arial" charset="0"/>
                <a:ea typeface="ＭＳ Ｐゴシック" charset="0"/>
                <a:cs typeface="ＭＳ Ｐゴシック" charset="0"/>
              </a:rPr>
              <a:t> </a:t>
            </a:r>
            <a:r>
              <a:rPr lang="en-US" altLang="ja-JP" sz="2000" dirty="0" smtClean="0">
                <a:solidFill>
                  <a:srgbClr val="000000"/>
                </a:solidFill>
                <a:latin typeface="Arial" charset="0"/>
                <a:ea typeface="ＭＳ Ｐゴシック" charset="0"/>
                <a:cs typeface="ＭＳ Ｐゴシック" charset="0"/>
              </a:rPr>
              <a:t>when</a:t>
            </a:r>
            <a:r>
              <a:rPr lang="ja-JP" altLang="en-US" sz="2000" dirty="0" smtClean="0">
                <a:solidFill>
                  <a:srgbClr val="000000"/>
                </a:solidFill>
                <a:latin typeface="Arial" charset="0"/>
                <a:ea typeface="ＭＳ Ｐゴシック" charset="0"/>
                <a:cs typeface="ＭＳ Ｐゴシック" charset="0"/>
              </a:rPr>
              <a:t> </a:t>
            </a:r>
            <a:r>
              <a:rPr lang="en-US" altLang="ja-JP" sz="2000" dirty="0" smtClean="0">
                <a:solidFill>
                  <a:srgbClr val="000000"/>
                </a:solidFill>
                <a:latin typeface="Arial" charset="0"/>
                <a:ea typeface="ＭＳ Ｐゴシック" charset="0"/>
                <a:cs typeface="ＭＳ Ｐゴシック" charset="0"/>
              </a:rPr>
              <a:t>taking</a:t>
            </a:r>
            <a:r>
              <a:rPr lang="ja-JP" altLang="en-US" sz="2000" dirty="0" smtClean="0">
                <a:solidFill>
                  <a:srgbClr val="000000"/>
                </a:solidFill>
                <a:latin typeface="Arial" charset="0"/>
                <a:ea typeface="ＭＳ Ｐゴシック" charset="0"/>
                <a:cs typeface="ＭＳ Ｐゴシック" charset="0"/>
              </a:rPr>
              <a:t> </a:t>
            </a:r>
            <a:r>
              <a:rPr lang="en-US" altLang="ja-JP" sz="2000" dirty="0" smtClean="0">
                <a:solidFill>
                  <a:srgbClr val="000000"/>
                </a:solidFill>
                <a:latin typeface="Arial" charset="0"/>
                <a:ea typeface="ＭＳ Ｐゴシック" charset="0"/>
                <a:cs typeface="ＭＳ Ｐゴシック" charset="0"/>
              </a:rPr>
              <a:t>decisions</a:t>
            </a:r>
            <a:r>
              <a:rPr lang="ja-JP" altLang="en-US" sz="2000" dirty="0" smtClean="0">
                <a:solidFill>
                  <a:srgbClr val="000000"/>
                </a:solidFill>
                <a:latin typeface="Arial" charset="0"/>
                <a:ea typeface="ＭＳ Ｐゴシック" charset="0"/>
                <a:cs typeface="ＭＳ Ｐゴシック" charset="0"/>
              </a:rPr>
              <a:t> </a:t>
            </a:r>
            <a:r>
              <a:rPr lang="en-US" altLang="ja-JP" sz="2000" dirty="0" smtClean="0">
                <a:solidFill>
                  <a:srgbClr val="000000"/>
                </a:solidFill>
                <a:latin typeface="Arial" charset="0"/>
                <a:ea typeface="ＭＳ Ｐゴシック" charset="0"/>
                <a:cs typeface="ＭＳ Ｐゴシック" charset="0"/>
              </a:rPr>
              <a:t>committing</a:t>
            </a:r>
            <a:r>
              <a:rPr lang="en-GB" sz="2000" dirty="0" smtClean="0">
                <a:solidFill>
                  <a:srgbClr val="000000"/>
                </a:solidFill>
                <a:latin typeface="Arial" charset="0"/>
                <a:ea typeface="ＭＳ Ｐゴシック" charset="0"/>
                <a:cs typeface="ＭＳ Ｐゴシック" charset="0"/>
              </a:rPr>
              <a:t> </a:t>
            </a:r>
            <a:r>
              <a:rPr lang="en-GB" sz="2000" dirty="0">
                <a:solidFill>
                  <a:srgbClr val="000000"/>
                </a:solidFill>
                <a:latin typeface="Arial" charset="0"/>
                <a:ea typeface="ＭＳ Ｐゴシック" charset="0"/>
                <a:cs typeface="ＭＳ Ｐゴシック" charset="0"/>
              </a:rPr>
              <a:t>their </a:t>
            </a:r>
            <a:r>
              <a:rPr lang="en-GB" sz="2000" dirty="0" smtClean="0">
                <a:solidFill>
                  <a:srgbClr val="000000"/>
                </a:solidFill>
                <a:latin typeface="Arial" charset="0"/>
                <a:ea typeface="ＭＳ Ｐゴシック" charset="0"/>
                <a:cs typeface="ＭＳ Ｐゴシック" charset="0"/>
              </a:rPr>
              <a:t>future</a:t>
            </a:r>
            <a:endParaRPr lang="en-GB" sz="2000" dirty="0">
              <a:solidFill>
                <a:srgbClr val="000000"/>
              </a:solidFill>
              <a:latin typeface="Arial" charset="0"/>
              <a:ea typeface="ＭＳ Ｐゴシック" charset="0"/>
              <a:cs typeface="ＭＳ Ｐゴシック" charset="0"/>
            </a:endParaRPr>
          </a:p>
        </p:txBody>
      </p:sp>
      <p:sp>
        <p:nvSpPr>
          <p:cNvPr id="6" name="Title 1"/>
          <p:cNvSpPr txBox="1">
            <a:spLocks/>
          </p:cNvSpPr>
          <p:nvPr/>
        </p:nvSpPr>
        <p:spPr>
          <a:xfrm>
            <a:off x="0" y="762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a:t>
            </a:r>
            <a:r>
              <a:rPr lang="en-US" altLang="ja-JP" sz="2400" b="1"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4</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Stakeholder involvement (2)</a:t>
            </a:r>
          </a:p>
        </p:txBody>
      </p:sp>
    </p:spTree>
    <p:extLst>
      <p:ext uri="{BB962C8B-B14F-4D97-AF65-F5344CB8AC3E}">
        <p14:creationId xmlns:p14="http://schemas.microsoft.com/office/powerpoint/2010/main" val="1839967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idx="1"/>
          </p:nvPr>
        </p:nvSpPr>
        <p:spPr>
          <a:xfrm>
            <a:off x="412750" y="1066800"/>
            <a:ext cx="9080500" cy="4968304"/>
          </a:xfrm>
        </p:spPr>
        <p:txBody>
          <a:bodyPr/>
          <a:lstStyle/>
          <a:p>
            <a:pPr>
              <a:lnSpc>
                <a:spcPct val="120000"/>
              </a:lnSpc>
              <a:spcAft>
                <a:spcPts val="0"/>
              </a:spcAft>
              <a:buClr>
                <a:srgbClr val="083763"/>
              </a:buClr>
              <a:buSzPct val="75000"/>
              <a:buFont typeface="Wingdings 2" charset="0"/>
              <a:buChar char=""/>
            </a:pPr>
            <a:r>
              <a:rPr lang="en-GB" sz="2000" b="0" dirty="0" smtClean="0">
                <a:solidFill>
                  <a:srgbClr val="000000"/>
                </a:solidFill>
                <a:cs typeface="ＭＳ Ｐゴシック" charset="0"/>
              </a:rPr>
              <a:t>Chernobyl and Fukushima experience have demonstrated that empowerment of affected people is:</a:t>
            </a:r>
            <a:endParaRPr lang="en-GB" sz="2000" b="0" dirty="0">
              <a:solidFill>
                <a:srgbClr val="000000"/>
              </a:solidFill>
              <a:cs typeface="ＭＳ Ｐゴシック" charset="0"/>
            </a:endParaRPr>
          </a:p>
          <a:p>
            <a:pPr lvl="1">
              <a:lnSpc>
                <a:spcPct val="120000"/>
              </a:lnSpc>
              <a:spcAft>
                <a:spcPts val="0"/>
              </a:spcAft>
              <a:buSzPct val="75000"/>
              <a:buFont typeface="Wingdings 2" charset="0"/>
              <a:buChar char=""/>
            </a:pPr>
            <a:r>
              <a:rPr lang="en-GB" sz="2000" dirty="0" smtClean="0">
                <a:solidFill>
                  <a:srgbClr val="000000"/>
                </a:solidFill>
                <a:ea typeface="ＭＳ Ｐゴシック" charset="0"/>
                <a:cs typeface="ＭＳ Ｐゴシック" charset="0"/>
              </a:rPr>
              <a:t>A way to help them to </a:t>
            </a:r>
            <a:r>
              <a:rPr lang="en-GB" sz="2000" b="1" dirty="0" smtClean="0">
                <a:solidFill>
                  <a:srgbClr val="800000"/>
                </a:solidFill>
                <a:ea typeface="ＭＳ Ｐゴシック" charset="0"/>
                <a:cs typeface="ＭＳ Ｐゴシック" charset="0"/>
              </a:rPr>
              <a:t>regain freedom</a:t>
            </a:r>
            <a:r>
              <a:rPr lang="en-GB" sz="2000" b="1" dirty="0" smtClean="0">
                <a:solidFill>
                  <a:srgbClr val="0000FF"/>
                </a:solidFill>
                <a:ea typeface="ＭＳ Ｐゴシック" charset="0"/>
                <a:cs typeface="ＭＳ Ｐゴシック" charset="0"/>
              </a:rPr>
              <a:t>,</a:t>
            </a:r>
            <a:r>
              <a:rPr lang="en-GB" sz="2000" dirty="0" smtClean="0">
                <a:solidFill>
                  <a:srgbClr val="0000FF"/>
                </a:solidFill>
                <a:ea typeface="ＭＳ Ｐゴシック" charset="0"/>
                <a:cs typeface="ＭＳ Ｐゴシック" charset="0"/>
              </a:rPr>
              <a:t> </a:t>
            </a:r>
            <a:r>
              <a:rPr lang="en-GB" sz="2000" dirty="0" smtClean="0">
                <a:solidFill>
                  <a:srgbClr val="000000"/>
                </a:solidFill>
                <a:ea typeface="ＭＳ Ｐゴシック" charset="0"/>
                <a:cs typeface="ＭＳ Ｐゴシック" charset="0"/>
              </a:rPr>
              <a:t>to make informed decision and to act accordingly, i.e. to </a:t>
            </a:r>
            <a:r>
              <a:rPr lang="en-GB" sz="2000" b="1" dirty="0" smtClean="0">
                <a:solidFill>
                  <a:srgbClr val="800000"/>
                </a:solidFill>
                <a:ea typeface="ＭＳ Ｐゴシック" charset="0"/>
                <a:cs typeface="ＭＳ Ｐゴシック" charset="0"/>
              </a:rPr>
              <a:t>regain dignity</a:t>
            </a:r>
          </a:p>
          <a:p>
            <a:pPr lvl="1">
              <a:lnSpc>
                <a:spcPct val="120000"/>
              </a:lnSpc>
              <a:spcAft>
                <a:spcPts val="0"/>
              </a:spcAft>
              <a:buSzPct val="75000"/>
              <a:buFont typeface="Wingdings 2" charset="0"/>
              <a:buChar char=""/>
            </a:pPr>
            <a:r>
              <a:rPr lang="en-GB" sz="2000" dirty="0" smtClean="0">
                <a:solidFill>
                  <a:srgbClr val="000000"/>
                </a:solidFill>
                <a:ea typeface="ＭＳ Ｐゴシック" charset="0"/>
                <a:cs typeface="ＭＳ Ｐゴシック" charset="0"/>
              </a:rPr>
              <a:t>An effective way to reduce exposure as low as reasonable by contributing to the development of prudent attitude and vigilance towards exposure and favouring adoption of efficient and sustainable protection strategies </a:t>
            </a:r>
            <a:r>
              <a:rPr lang="en-GB" sz="2000" b="1" dirty="0" smtClean="0">
                <a:solidFill>
                  <a:srgbClr val="800000"/>
                </a:solidFill>
                <a:ea typeface="ＭＳ Ｐゴシック" charset="0"/>
                <a:cs typeface="ＭＳ Ｐゴシック" charset="0"/>
              </a:rPr>
              <a:t>(optimisation principle) </a:t>
            </a:r>
          </a:p>
          <a:p>
            <a:pPr>
              <a:lnSpc>
                <a:spcPct val="120000"/>
              </a:lnSpc>
              <a:spcAft>
                <a:spcPts val="0"/>
              </a:spcAft>
              <a:buClr>
                <a:srgbClr val="083763"/>
              </a:buClr>
              <a:buSzPct val="75000"/>
              <a:buFont typeface="Wingdings 2" charset="0"/>
              <a:buChar char=""/>
            </a:pPr>
            <a:r>
              <a:rPr lang="en-GB" sz="2000" b="0" dirty="0" smtClean="0">
                <a:solidFill>
                  <a:srgbClr val="000000"/>
                </a:solidFill>
                <a:cs typeface="ＭＳ Ｐゴシック" charset="0"/>
              </a:rPr>
              <a:t>In the case of post-accident situations (typical existing exposure situation) </a:t>
            </a:r>
            <a:r>
              <a:rPr lang="en-GB" sz="2000" b="1" dirty="0" smtClean="0">
                <a:solidFill>
                  <a:srgbClr val="800000"/>
                </a:solidFill>
                <a:cs typeface="ＭＳ Ｐゴシック" charset="0"/>
              </a:rPr>
              <a:t>optimisation </a:t>
            </a:r>
            <a:r>
              <a:rPr lang="en-GB" sz="2000" b="0" dirty="0" smtClean="0">
                <a:cs typeface="ＭＳ Ｐゴシック" charset="0"/>
              </a:rPr>
              <a:t>is n</a:t>
            </a:r>
            <a:r>
              <a:rPr lang="en-GB" sz="2000" b="0" dirty="0" smtClean="0">
                <a:solidFill>
                  <a:srgbClr val="000000"/>
                </a:solidFill>
                <a:cs typeface="ＭＳ Ｐゴシック" charset="0"/>
              </a:rPr>
              <a:t>ot only focussed on dose reduction but also</a:t>
            </a:r>
            <a:r>
              <a:rPr lang="en-GB" sz="2000" dirty="0" smtClean="0">
                <a:solidFill>
                  <a:srgbClr val="000000"/>
                </a:solidFill>
                <a:cs typeface="ＭＳ Ｐゴシック" charset="0"/>
              </a:rPr>
              <a:t> </a:t>
            </a:r>
            <a:r>
              <a:rPr lang="en-GB" sz="2000" b="1" dirty="0" smtClean="0">
                <a:solidFill>
                  <a:srgbClr val="800000"/>
                </a:solidFill>
                <a:cs typeface="ＭＳ Ｐゴシック" charset="0"/>
              </a:rPr>
              <a:t>on improving living conditions of the affected people (well-being).</a:t>
            </a:r>
          </a:p>
        </p:txBody>
      </p:sp>
      <p:sp>
        <p:nvSpPr>
          <p:cNvPr id="20483"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2F174607-A6F7-7B41-9177-504ACE4AE8CE}" type="slidenum">
              <a:rPr lang="fr-FR" sz="1200"/>
              <a:pPr algn="r" eaLnBrk="1" hangingPunct="1"/>
              <a:t>23</a:t>
            </a:fld>
            <a:endParaRPr lang="fr-FR" sz="1200"/>
          </a:p>
        </p:txBody>
      </p:sp>
      <p:sp>
        <p:nvSpPr>
          <p:cNvPr id="5" name="Title 1"/>
          <p:cNvSpPr txBox="1">
            <a:spLocks/>
          </p:cNvSpPr>
          <p:nvPr/>
        </p:nvSpPr>
        <p:spPr>
          <a:xfrm>
            <a:off x="27382" y="762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a:t>
            </a:r>
            <a:r>
              <a:rPr lang="en-US" altLang="ja-JP" sz="2400" b="1"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4</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Stakeholder involvement (3)</a:t>
            </a:r>
          </a:p>
        </p:txBody>
      </p:sp>
    </p:spTree>
    <p:extLst>
      <p:ext uri="{BB962C8B-B14F-4D97-AF65-F5344CB8AC3E}">
        <p14:creationId xmlns:p14="http://schemas.microsoft.com/office/powerpoint/2010/main" val="187326224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1981200"/>
            <a:ext cx="8915400" cy="1143000"/>
          </a:xfrm>
        </p:spPr>
        <p:txBody>
          <a:bodyPr>
            <a:normAutofit/>
          </a:bodyPr>
          <a:lstStyle/>
          <a:p>
            <a:pPr lvl="0">
              <a:defRPr sz="1800" b="0">
                <a:solidFill>
                  <a:srgbClr val="000000"/>
                </a:solidFill>
              </a:defRPr>
            </a:pPr>
            <a:r>
              <a:rPr lang="en-GB" altLang="ja-JP" sz="4000" dirty="0" smtClean="0">
                <a:solidFill>
                  <a:srgbClr val="0B5395"/>
                </a:solidFill>
              </a:rPr>
              <a:t>Emergency</a:t>
            </a:r>
            <a:endParaRPr lang="en-GB" altLang="ja-JP" sz="4000" dirty="0">
              <a:solidFill>
                <a:srgbClr val="0B5395"/>
              </a:solidFill>
            </a:endParaRPr>
          </a:p>
        </p:txBody>
      </p:sp>
      <p:sp>
        <p:nvSpPr>
          <p:cNvPr id="4" name="スライド番号プレースホルダー 3"/>
          <p:cNvSpPr>
            <a:spLocks noGrp="1"/>
          </p:cNvSpPr>
          <p:nvPr>
            <p:ph type="sldNum" sz="quarter" idx="4294967295"/>
          </p:nvPr>
        </p:nvSpPr>
        <p:spPr>
          <a:xfrm>
            <a:off x="8585200" y="6324601"/>
            <a:ext cx="825500" cy="212725"/>
          </a:xfrm>
          <a:prstGeom prst="rect">
            <a:avLst/>
          </a:prstGeom>
        </p:spPr>
        <p:txBody>
          <a:bodyPr/>
          <a:lstStyle/>
          <a:p>
            <a:pPr>
              <a:defRPr/>
            </a:pPr>
            <a:fld id="{12EFA2FD-B014-469B-A9B1-DD8B8790061E}" type="slidenum">
              <a:rPr lang="en-US" smtClean="0"/>
              <a:pPr>
                <a:defRPr/>
              </a:pPr>
              <a:t>24</a:t>
            </a:fld>
            <a:endParaRPr lang="en-US"/>
          </a:p>
        </p:txBody>
      </p:sp>
    </p:spTree>
    <p:extLst>
      <p:ext uri="{BB962C8B-B14F-4D97-AF65-F5344CB8AC3E}">
        <p14:creationId xmlns:p14="http://schemas.microsoft.com/office/powerpoint/2010/main" val="412585418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25</a:t>
            </a:fld>
            <a:endParaRPr lang="fr-FR" sz="1200" dirty="0"/>
          </a:p>
        </p:txBody>
      </p:sp>
      <p:sp>
        <p:nvSpPr>
          <p:cNvPr id="7" name="Shape 139"/>
          <p:cNvSpPr/>
          <p:nvPr/>
        </p:nvSpPr>
        <p:spPr>
          <a:xfrm>
            <a:off x="1" y="2743200"/>
            <a:ext cx="10088731" cy="3762564"/>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285750" lvl="2" indent="-285750" eaLnBrk="0" hangingPunct="0">
              <a:lnSpc>
                <a:spcPct val="150000"/>
              </a:lnSpc>
              <a:buClr>
                <a:srgbClr val="083763"/>
              </a:buClr>
              <a:buSzPct val="95000"/>
              <a:buFont typeface="Arial"/>
              <a:buChar char="•"/>
              <a:defRPr/>
            </a:pPr>
            <a:r>
              <a:rPr b="1" dirty="0">
                <a:sym typeface="Arial"/>
              </a:rPr>
              <a:t>Exposure pathways</a:t>
            </a:r>
          </a:p>
          <a:p>
            <a:pPr marL="585034" lvl="2" indent="-111095">
              <a:spcBef>
                <a:spcPts val="300"/>
              </a:spcBef>
              <a:buClr>
                <a:srgbClr val="083763"/>
              </a:buClr>
              <a:buSzPct val="95000"/>
              <a:buFont typeface="Wingdings 2"/>
              <a:buChar char="●"/>
              <a:defRPr sz="1800"/>
            </a:pPr>
            <a:r>
              <a:rPr sz="1600" dirty="0">
                <a:solidFill>
                  <a:srgbClr val="000000"/>
                </a:solidFill>
                <a:latin typeface="Arial"/>
                <a:ea typeface="Arial"/>
                <a:cs typeface="Arial"/>
                <a:sym typeface="Arial"/>
              </a:rPr>
              <a:t>cloudshine, inhalation</a:t>
            </a:r>
            <a:endParaRPr sz="2100" dirty="0">
              <a:solidFill>
                <a:srgbClr val="000000"/>
              </a:solidFill>
              <a:latin typeface="Arial"/>
              <a:ea typeface="Arial"/>
              <a:cs typeface="Arial"/>
              <a:sym typeface="Arial"/>
            </a:endParaRPr>
          </a:p>
          <a:p>
            <a:pPr marL="585034" lvl="2" indent="-111095">
              <a:spcBef>
                <a:spcPts val="300"/>
              </a:spcBef>
              <a:buClr>
                <a:srgbClr val="083763"/>
              </a:buClr>
              <a:buSzPct val="95000"/>
              <a:buFont typeface="Wingdings 2"/>
              <a:buChar char="●"/>
              <a:defRPr sz="1800"/>
            </a:pPr>
            <a:r>
              <a:rPr sz="1600" dirty="0">
                <a:solidFill>
                  <a:srgbClr val="000000"/>
                </a:solidFill>
                <a:latin typeface="Arial"/>
                <a:ea typeface="Arial"/>
                <a:cs typeface="Arial"/>
                <a:sym typeface="Arial"/>
              </a:rPr>
              <a:t>groundshine, resuspension</a:t>
            </a:r>
            <a:endParaRPr dirty="0">
              <a:solidFill>
                <a:srgbClr val="000000"/>
              </a:solidFill>
              <a:latin typeface="+mn-lt"/>
              <a:cs typeface="+mn-cs"/>
              <a:sym typeface="Avenir Book"/>
            </a:endParaRPr>
          </a:p>
          <a:p>
            <a:pPr marL="585034" lvl="2" indent="-111095">
              <a:spcBef>
                <a:spcPts val="300"/>
              </a:spcBef>
              <a:buClr>
                <a:srgbClr val="083763"/>
              </a:buClr>
              <a:buSzPct val="95000"/>
              <a:buFont typeface="Wingdings 2"/>
              <a:buChar char="●"/>
              <a:defRPr sz="1800"/>
            </a:pPr>
            <a:r>
              <a:rPr sz="1600" dirty="0">
                <a:solidFill>
                  <a:srgbClr val="000000"/>
                </a:solidFill>
                <a:latin typeface="Arial"/>
                <a:ea typeface="Arial"/>
                <a:cs typeface="Arial"/>
                <a:sym typeface="Arial"/>
              </a:rPr>
              <a:t>ingestion</a:t>
            </a:r>
            <a:endParaRPr sz="2100" dirty="0">
              <a:solidFill>
                <a:srgbClr val="000000"/>
              </a:solidFill>
              <a:latin typeface="Arial"/>
              <a:ea typeface="Arial"/>
              <a:cs typeface="Arial"/>
              <a:sym typeface="Arial"/>
            </a:endParaRPr>
          </a:p>
          <a:p>
            <a:pPr marL="285750" lvl="2" indent="-285750" eaLnBrk="0" hangingPunct="0">
              <a:lnSpc>
                <a:spcPct val="150000"/>
              </a:lnSpc>
              <a:buClr>
                <a:srgbClr val="083763"/>
              </a:buClr>
              <a:buSzPct val="95000"/>
              <a:buFont typeface="Arial"/>
              <a:buChar char="•"/>
              <a:defRPr/>
            </a:pPr>
            <a:r>
              <a:rPr b="1" dirty="0">
                <a:sym typeface="Arial"/>
              </a:rPr>
              <a:t>Protective actions</a:t>
            </a:r>
          </a:p>
          <a:p>
            <a:pPr marL="585034" lvl="2" indent="-111095">
              <a:spcBef>
                <a:spcPts val="300"/>
              </a:spcBef>
              <a:buClr>
                <a:srgbClr val="083763"/>
              </a:buClr>
              <a:buSzPct val="95000"/>
              <a:buFont typeface="Wingdings 2"/>
              <a:buChar char="●"/>
              <a:defRPr sz="1800"/>
            </a:pPr>
            <a:r>
              <a:rPr sz="1600" dirty="0">
                <a:solidFill>
                  <a:srgbClr val="000000"/>
                </a:solidFill>
                <a:latin typeface="Arial"/>
                <a:ea typeface="Arial"/>
                <a:cs typeface="Arial"/>
                <a:sym typeface="Arial"/>
              </a:rPr>
              <a:t>no actions</a:t>
            </a:r>
            <a:endParaRPr sz="2100" dirty="0">
              <a:solidFill>
                <a:srgbClr val="000000"/>
              </a:solidFill>
              <a:latin typeface="Arial"/>
              <a:ea typeface="Arial"/>
              <a:cs typeface="Arial"/>
              <a:sym typeface="Arial"/>
            </a:endParaRPr>
          </a:p>
          <a:p>
            <a:pPr marL="585034" lvl="2" indent="-111095">
              <a:spcBef>
                <a:spcPts val="300"/>
              </a:spcBef>
              <a:buClr>
                <a:srgbClr val="083763"/>
              </a:buClr>
              <a:buSzPct val="95000"/>
              <a:buFont typeface="Wingdings 2"/>
              <a:buChar char="●"/>
              <a:defRPr sz="1800"/>
            </a:pPr>
            <a:r>
              <a:rPr sz="1600" dirty="0">
                <a:solidFill>
                  <a:srgbClr val="000000"/>
                </a:solidFill>
                <a:latin typeface="Arial"/>
                <a:ea typeface="Arial"/>
                <a:cs typeface="Arial"/>
                <a:sym typeface="Arial"/>
              </a:rPr>
              <a:t>sheltering</a:t>
            </a:r>
            <a:endParaRPr dirty="0">
              <a:solidFill>
                <a:srgbClr val="000000"/>
              </a:solidFill>
              <a:latin typeface="+mn-lt"/>
              <a:cs typeface="+mn-cs"/>
              <a:sym typeface="Avenir Book"/>
            </a:endParaRPr>
          </a:p>
          <a:p>
            <a:pPr marL="585034" lvl="2" indent="-111095">
              <a:spcBef>
                <a:spcPts val="300"/>
              </a:spcBef>
              <a:buClr>
                <a:srgbClr val="083763"/>
              </a:buClr>
              <a:buSzPct val="95000"/>
              <a:buFont typeface="Wingdings 2"/>
              <a:buChar char="●"/>
              <a:defRPr sz="1800"/>
            </a:pPr>
            <a:r>
              <a:rPr sz="1600" dirty="0">
                <a:solidFill>
                  <a:srgbClr val="000000"/>
                </a:solidFill>
                <a:latin typeface="Arial"/>
                <a:ea typeface="Arial"/>
                <a:cs typeface="Arial"/>
                <a:sym typeface="Arial"/>
              </a:rPr>
              <a:t>evacuation</a:t>
            </a:r>
            <a:endParaRPr sz="2100" dirty="0">
              <a:solidFill>
                <a:srgbClr val="000000"/>
              </a:solidFill>
              <a:latin typeface="Arial"/>
              <a:ea typeface="Arial"/>
              <a:cs typeface="Arial"/>
              <a:sym typeface="Arial"/>
            </a:endParaRPr>
          </a:p>
          <a:p>
            <a:pPr marL="585034" lvl="2" indent="-111095">
              <a:spcBef>
                <a:spcPts val="300"/>
              </a:spcBef>
              <a:buClr>
                <a:srgbClr val="083763"/>
              </a:buClr>
              <a:buSzPct val="95000"/>
              <a:buFont typeface="Wingdings 2"/>
              <a:buChar char="●"/>
              <a:defRPr sz="1800"/>
            </a:pPr>
            <a:r>
              <a:rPr sz="1600" dirty="0">
                <a:solidFill>
                  <a:srgbClr val="000000"/>
                </a:solidFill>
                <a:latin typeface="Arial"/>
                <a:ea typeface="Arial"/>
                <a:cs typeface="Arial"/>
                <a:sym typeface="Arial"/>
              </a:rPr>
              <a:t>relocation</a:t>
            </a:r>
            <a:endParaRPr sz="2100" dirty="0">
              <a:solidFill>
                <a:srgbClr val="000000"/>
              </a:solidFill>
              <a:latin typeface="Arial"/>
              <a:ea typeface="Arial"/>
              <a:cs typeface="Arial"/>
              <a:sym typeface="Arial"/>
            </a:endParaRPr>
          </a:p>
          <a:p>
            <a:pPr marL="585034" lvl="2" indent="-111095">
              <a:spcBef>
                <a:spcPts val="300"/>
              </a:spcBef>
              <a:buClr>
                <a:srgbClr val="083763"/>
              </a:buClr>
              <a:buSzPct val="95000"/>
              <a:buFont typeface="Wingdings 2"/>
              <a:buChar char="●"/>
              <a:defRPr sz="1800"/>
            </a:pPr>
            <a:r>
              <a:rPr sz="1600" dirty="0">
                <a:solidFill>
                  <a:srgbClr val="000000"/>
                </a:solidFill>
                <a:latin typeface="Arial"/>
                <a:ea typeface="Arial"/>
                <a:cs typeface="Arial"/>
                <a:sym typeface="Arial"/>
              </a:rPr>
              <a:t>iodine</a:t>
            </a:r>
            <a:endParaRPr dirty="0">
              <a:solidFill>
                <a:srgbClr val="000000"/>
              </a:solidFill>
              <a:latin typeface="+mn-lt"/>
              <a:cs typeface="+mn-cs"/>
              <a:sym typeface="Avenir Book"/>
            </a:endParaRPr>
          </a:p>
          <a:p>
            <a:pPr marL="585034" lvl="2" indent="-111095">
              <a:spcBef>
                <a:spcPts val="300"/>
              </a:spcBef>
              <a:buClr>
                <a:srgbClr val="083763"/>
              </a:buClr>
              <a:buSzPct val="95000"/>
              <a:buFont typeface="Wingdings 2"/>
              <a:buChar char="●"/>
              <a:defRPr sz="1800"/>
            </a:pPr>
            <a:r>
              <a:rPr sz="1600" dirty="0">
                <a:solidFill>
                  <a:srgbClr val="000000"/>
                </a:solidFill>
                <a:latin typeface="Arial"/>
                <a:ea typeface="Arial"/>
                <a:cs typeface="Arial"/>
                <a:sym typeface="Arial"/>
              </a:rPr>
              <a:t>food ban</a:t>
            </a:r>
          </a:p>
        </p:txBody>
      </p:sp>
      <p:grpSp>
        <p:nvGrpSpPr>
          <p:cNvPr id="8" name="Grouper 7"/>
          <p:cNvGrpSpPr/>
          <p:nvPr/>
        </p:nvGrpSpPr>
        <p:grpSpPr>
          <a:xfrm>
            <a:off x="3632200" y="3429000"/>
            <a:ext cx="5966606" cy="533400"/>
            <a:chOff x="3676427" y="3886200"/>
            <a:chExt cx="5507636" cy="533400"/>
          </a:xfrm>
        </p:grpSpPr>
        <p:sp>
          <p:nvSpPr>
            <p:cNvPr id="9" name="Shape 140"/>
            <p:cNvSpPr/>
            <p:nvPr/>
          </p:nvSpPr>
          <p:spPr>
            <a:xfrm>
              <a:off x="3676427" y="3886200"/>
              <a:ext cx="639547" cy="0"/>
            </a:xfrm>
            <a:prstGeom prst="line">
              <a:avLst/>
            </a:prstGeom>
            <a:ln w="25400" cap="rnd">
              <a:solidFill>
                <a:srgbClr val="0A6DC6"/>
              </a:solidFill>
              <a:headEnd type="oval"/>
              <a:tailEnd type="oval"/>
            </a:ln>
          </p:spPr>
          <p:txBody>
            <a:bodyPr lIns="0" tIns="0" rIns="0" bIns="0"/>
            <a:lstStyle/>
            <a:p>
              <a:pPr lvl="0" defTabSz="457200">
                <a:defRPr sz="1200"/>
              </a:pPr>
              <a:endParaRPr/>
            </a:p>
          </p:txBody>
        </p:sp>
        <p:sp>
          <p:nvSpPr>
            <p:cNvPr id="10" name="Shape 141"/>
            <p:cNvSpPr/>
            <p:nvPr/>
          </p:nvSpPr>
          <p:spPr>
            <a:xfrm>
              <a:off x="4128847" y="4191000"/>
              <a:ext cx="5055216" cy="0"/>
            </a:xfrm>
            <a:prstGeom prst="line">
              <a:avLst/>
            </a:prstGeom>
            <a:ln w="25400" cap="rnd">
              <a:solidFill>
                <a:srgbClr val="0A6DC6"/>
              </a:solidFill>
              <a:headEnd type="oval"/>
              <a:tailEnd type="oval"/>
            </a:ln>
          </p:spPr>
          <p:txBody>
            <a:bodyPr lIns="0" tIns="0" rIns="0" bIns="0"/>
            <a:lstStyle/>
            <a:p>
              <a:pPr lvl="0" defTabSz="457200">
                <a:defRPr sz="1200"/>
              </a:pPr>
              <a:endParaRPr/>
            </a:p>
          </p:txBody>
        </p:sp>
        <p:sp>
          <p:nvSpPr>
            <p:cNvPr id="11" name="Shape 142"/>
            <p:cNvSpPr/>
            <p:nvPr/>
          </p:nvSpPr>
          <p:spPr>
            <a:xfrm>
              <a:off x="4128847" y="4419600"/>
              <a:ext cx="5055216" cy="0"/>
            </a:xfrm>
            <a:prstGeom prst="line">
              <a:avLst/>
            </a:prstGeom>
            <a:ln w="25400" cap="rnd">
              <a:solidFill>
                <a:srgbClr val="0A6DC6"/>
              </a:solidFill>
              <a:headEnd type="oval"/>
              <a:tailEnd type="oval"/>
            </a:ln>
          </p:spPr>
          <p:txBody>
            <a:bodyPr lIns="0" tIns="0" rIns="0" bIns="0"/>
            <a:lstStyle/>
            <a:p>
              <a:pPr lvl="0" defTabSz="457200">
                <a:defRPr sz="1200"/>
              </a:pPr>
              <a:endParaRPr/>
            </a:p>
          </p:txBody>
        </p:sp>
      </p:grpSp>
      <p:grpSp>
        <p:nvGrpSpPr>
          <p:cNvPr id="12" name="Grouper 11"/>
          <p:cNvGrpSpPr/>
          <p:nvPr/>
        </p:nvGrpSpPr>
        <p:grpSpPr>
          <a:xfrm>
            <a:off x="2228851" y="4419598"/>
            <a:ext cx="7324812" cy="1614641"/>
            <a:chOff x="2424046" y="4786159"/>
            <a:chExt cx="6761365" cy="1614641"/>
          </a:xfrm>
        </p:grpSpPr>
        <p:sp>
          <p:nvSpPr>
            <p:cNvPr id="13" name="Shape 143"/>
            <p:cNvSpPr/>
            <p:nvPr/>
          </p:nvSpPr>
          <p:spPr>
            <a:xfrm>
              <a:off x="2424046" y="5029200"/>
              <a:ext cx="6761365" cy="0"/>
            </a:xfrm>
            <a:prstGeom prst="line">
              <a:avLst/>
            </a:prstGeom>
            <a:ln w="25400" cap="rnd">
              <a:solidFill>
                <a:srgbClr val="0A6DC6"/>
              </a:solidFill>
              <a:prstDash val="sysDot"/>
            </a:ln>
          </p:spPr>
          <p:txBody>
            <a:bodyPr lIns="0" tIns="0" rIns="0" bIns="0"/>
            <a:lstStyle/>
            <a:p>
              <a:pPr lvl="0" defTabSz="457200">
                <a:defRPr sz="1200"/>
              </a:pPr>
              <a:endParaRPr/>
            </a:p>
          </p:txBody>
        </p:sp>
        <p:sp>
          <p:nvSpPr>
            <p:cNvPr id="14" name="Shape 144"/>
            <p:cNvSpPr/>
            <p:nvPr/>
          </p:nvSpPr>
          <p:spPr>
            <a:xfrm>
              <a:off x="3675797" y="5312411"/>
              <a:ext cx="682406" cy="3"/>
            </a:xfrm>
            <a:prstGeom prst="line">
              <a:avLst/>
            </a:prstGeom>
            <a:ln w="25400" cap="rnd">
              <a:solidFill>
                <a:srgbClr val="0A6DC6"/>
              </a:solidFill>
              <a:headEnd type="oval"/>
              <a:tailEnd type="oval"/>
            </a:ln>
          </p:spPr>
          <p:txBody>
            <a:bodyPr lIns="0" tIns="0" rIns="0" bIns="0"/>
            <a:lstStyle/>
            <a:p>
              <a:pPr lvl="0" defTabSz="457200">
                <a:defRPr sz="1200"/>
              </a:pPr>
              <a:endParaRPr/>
            </a:p>
          </p:txBody>
        </p:sp>
        <p:sp>
          <p:nvSpPr>
            <p:cNvPr id="15" name="Shape 145"/>
            <p:cNvSpPr/>
            <p:nvPr/>
          </p:nvSpPr>
          <p:spPr>
            <a:xfrm>
              <a:off x="3676427" y="6172200"/>
              <a:ext cx="639547" cy="0"/>
            </a:xfrm>
            <a:prstGeom prst="line">
              <a:avLst/>
            </a:prstGeom>
            <a:ln w="25400" cap="rnd">
              <a:solidFill>
                <a:srgbClr val="0A6DC6"/>
              </a:solidFill>
              <a:headEnd type="oval"/>
              <a:tailEnd type="oval"/>
            </a:ln>
          </p:spPr>
          <p:txBody>
            <a:bodyPr lIns="0" tIns="0" rIns="0" bIns="0"/>
            <a:lstStyle/>
            <a:p>
              <a:pPr lvl="0" defTabSz="457200">
                <a:defRPr sz="1200"/>
              </a:pPr>
              <a:endParaRPr/>
            </a:p>
          </p:txBody>
        </p:sp>
        <p:sp>
          <p:nvSpPr>
            <p:cNvPr id="16" name="Shape 146"/>
            <p:cNvSpPr/>
            <p:nvPr/>
          </p:nvSpPr>
          <p:spPr>
            <a:xfrm flipV="1">
              <a:off x="4128847" y="6386362"/>
              <a:ext cx="3933999" cy="14438"/>
            </a:xfrm>
            <a:prstGeom prst="line">
              <a:avLst/>
            </a:prstGeom>
            <a:ln w="25400" cap="rnd">
              <a:solidFill>
                <a:srgbClr val="0A6DC6"/>
              </a:solidFill>
              <a:headEnd type="oval"/>
              <a:tailEnd type="oval"/>
            </a:ln>
          </p:spPr>
          <p:txBody>
            <a:bodyPr lIns="0" tIns="0" rIns="0" bIns="0"/>
            <a:lstStyle/>
            <a:p>
              <a:pPr lvl="0" defTabSz="457200">
                <a:defRPr sz="1200"/>
              </a:pPr>
              <a:endParaRPr/>
            </a:p>
          </p:txBody>
        </p:sp>
        <p:sp>
          <p:nvSpPr>
            <p:cNvPr id="17" name="Shape 147"/>
            <p:cNvSpPr/>
            <p:nvPr/>
          </p:nvSpPr>
          <p:spPr>
            <a:xfrm>
              <a:off x="5533799" y="5867400"/>
              <a:ext cx="2305502" cy="0"/>
            </a:xfrm>
            <a:prstGeom prst="line">
              <a:avLst/>
            </a:prstGeom>
            <a:ln w="25400" cap="rnd">
              <a:solidFill>
                <a:srgbClr val="0A6DC6"/>
              </a:solidFill>
              <a:headEnd type="oval"/>
              <a:tailEnd type="oval"/>
            </a:ln>
          </p:spPr>
          <p:txBody>
            <a:bodyPr lIns="0" tIns="0" rIns="0" bIns="0"/>
            <a:lstStyle/>
            <a:p>
              <a:pPr lvl="0" defTabSz="457200">
                <a:defRPr sz="1200"/>
              </a:pPr>
              <a:endParaRPr/>
            </a:p>
          </p:txBody>
        </p:sp>
        <p:sp>
          <p:nvSpPr>
            <p:cNvPr id="18" name="Shape 148"/>
            <p:cNvSpPr/>
            <p:nvPr/>
          </p:nvSpPr>
          <p:spPr>
            <a:xfrm>
              <a:off x="3668774" y="5585458"/>
              <a:ext cx="2451452" cy="4"/>
            </a:xfrm>
            <a:prstGeom prst="line">
              <a:avLst/>
            </a:prstGeom>
            <a:ln w="25400" cap="rnd">
              <a:solidFill>
                <a:srgbClr val="0A6DC6"/>
              </a:solidFill>
              <a:headEnd type="oval"/>
              <a:tailEnd type="oval"/>
            </a:ln>
          </p:spPr>
          <p:txBody>
            <a:bodyPr lIns="0" tIns="0" rIns="0" bIns="0"/>
            <a:lstStyle/>
            <a:p>
              <a:pPr lvl="0" defTabSz="457200">
                <a:defRPr sz="1200"/>
              </a:pPr>
              <a:endParaRPr/>
            </a:p>
          </p:txBody>
        </p:sp>
        <p:sp>
          <p:nvSpPr>
            <p:cNvPr id="19" name="Shape 149"/>
            <p:cNvSpPr/>
            <p:nvPr/>
          </p:nvSpPr>
          <p:spPr>
            <a:xfrm flipV="1">
              <a:off x="4375151" y="5014762"/>
              <a:ext cx="3" cy="243041"/>
            </a:xfrm>
            <a:prstGeom prst="line">
              <a:avLst/>
            </a:prstGeom>
            <a:ln w="12700">
              <a:solidFill>
                <a:srgbClr val="0A6DC6"/>
              </a:solidFill>
              <a:prstDash val="sysDot"/>
              <a:tailEnd type="triangle"/>
            </a:ln>
          </p:spPr>
          <p:txBody>
            <a:bodyPr lIns="0" tIns="0" rIns="0" bIns="0"/>
            <a:lstStyle/>
            <a:p>
              <a:pPr lvl="0" defTabSz="457200">
                <a:defRPr sz="1200"/>
              </a:pPr>
              <a:endParaRPr/>
            </a:p>
          </p:txBody>
        </p:sp>
        <p:sp>
          <p:nvSpPr>
            <p:cNvPr id="20" name="Shape 150"/>
            <p:cNvSpPr/>
            <p:nvPr/>
          </p:nvSpPr>
          <p:spPr>
            <a:xfrm>
              <a:off x="4375148" y="5326381"/>
              <a:ext cx="4" cy="257651"/>
            </a:xfrm>
            <a:prstGeom prst="line">
              <a:avLst/>
            </a:prstGeom>
            <a:ln w="19050">
              <a:solidFill>
                <a:srgbClr val="0A6DC6"/>
              </a:solidFill>
              <a:tailEnd type="triangle"/>
            </a:ln>
          </p:spPr>
          <p:txBody>
            <a:bodyPr lIns="0" tIns="0" rIns="0" bIns="0"/>
            <a:lstStyle/>
            <a:p>
              <a:pPr lvl="0" defTabSz="457200">
                <a:defRPr sz="1200"/>
              </a:pPr>
              <a:endParaRPr/>
            </a:p>
          </p:txBody>
        </p:sp>
        <p:sp>
          <p:nvSpPr>
            <p:cNvPr id="21" name="Shape 151"/>
            <p:cNvSpPr/>
            <p:nvPr/>
          </p:nvSpPr>
          <p:spPr>
            <a:xfrm flipV="1">
              <a:off x="6114518" y="5035391"/>
              <a:ext cx="3" cy="540003"/>
            </a:xfrm>
            <a:prstGeom prst="line">
              <a:avLst/>
            </a:prstGeom>
            <a:ln w="12700">
              <a:solidFill>
                <a:srgbClr val="0A6DC6"/>
              </a:solidFill>
              <a:prstDash val="sysDot"/>
              <a:tailEnd type="triangle"/>
            </a:ln>
          </p:spPr>
          <p:txBody>
            <a:bodyPr lIns="0" tIns="0" rIns="0" bIns="0"/>
            <a:lstStyle/>
            <a:p>
              <a:pPr lvl="0" defTabSz="457200">
                <a:defRPr sz="1200"/>
              </a:pPr>
              <a:endParaRPr/>
            </a:p>
          </p:txBody>
        </p:sp>
        <p:sp>
          <p:nvSpPr>
            <p:cNvPr id="22" name="Shape 152"/>
            <p:cNvSpPr/>
            <p:nvPr/>
          </p:nvSpPr>
          <p:spPr>
            <a:xfrm>
              <a:off x="6122773" y="5562599"/>
              <a:ext cx="3" cy="304802"/>
            </a:xfrm>
            <a:prstGeom prst="line">
              <a:avLst/>
            </a:prstGeom>
            <a:ln w="19050">
              <a:solidFill>
                <a:srgbClr val="0A6DC6"/>
              </a:solidFill>
              <a:tailEnd type="triangle"/>
            </a:ln>
          </p:spPr>
          <p:txBody>
            <a:bodyPr lIns="0" tIns="0" rIns="0" bIns="0"/>
            <a:lstStyle/>
            <a:p>
              <a:pPr lvl="0" defTabSz="457200">
                <a:defRPr sz="1200"/>
              </a:pPr>
              <a:endParaRPr/>
            </a:p>
          </p:txBody>
        </p:sp>
        <p:sp>
          <p:nvSpPr>
            <p:cNvPr id="23" name="Shape 153"/>
            <p:cNvSpPr/>
            <p:nvPr/>
          </p:nvSpPr>
          <p:spPr>
            <a:xfrm flipV="1">
              <a:off x="7842249" y="5029198"/>
              <a:ext cx="1" cy="838202"/>
            </a:xfrm>
            <a:prstGeom prst="line">
              <a:avLst/>
            </a:prstGeom>
            <a:ln w="19050">
              <a:solidFill>
                <a:srgbClr val="0A6DC6"/>
              </a:solidFill>
              <a:tailEnd type="triangle"/>
            </a:ln>
          </p:spPr>
          <p:txBody>
            <a:bodyPr lIns="0" tIns="0" rIns="0" bIns="0"/>
            <a:lstStyle/>
            <a:p>
              <a:pPr lvl="0" defTabSz="457200">
                <a:defRPr sz="1200"/>
              </a:pPr>
              <a:endParaRPr/>
            </a:p>
          </p:txBody>
        </p:sp>
        <p:sp>
          <p:nvSpPr>
            <p:cNvPr id="24" name="Shape 154"/>
            <p:cNvSpPr/>
            <p:nvPr/>
          </p:nvSpPr>
          <p:spPr>
            <a:xfrm>
              <a:off x="7842249" y="5867400"/>
              <a:ext cx="1340623" cy="0"/>
            </a:xfrm>
            <a:prstGeom prst="line">
              <a:avLst/>
            </a:prstGeom>
            <a:ln w="25400">
              <a:solidFill>
                <a:srgbClr val="0A6DC6"/>
              </a:solidFill>
              <a:prstDash val="sysDash"/>
              <a:tailEnd type="oval"/>
            </a:ln>
          </p:spPr>
          <p:txBody>
            <a:bodyPr lIns="0" tIns="0" rIns="0" bIns="0"/>
            <a:lstStyle/>
            <a:p>
              <a:pPr lvl="0" defTabSz="457200">
                <a:defRPr sz="1200"/>
              </a:pPr>
              <a:endParaRPr/>
            </a:p>
          </p:txBody>
        </p:sp>
        <p:sp>
          <p:nvSpPr>
            <p:cNvPr id="25" name="Shape 155"/>
            <p:cNvSpPr/>
            <p:nvPr/>
          </p:nvSpPr>
          <p:spPr>
            <a:xfrm>
              <a:off x="3871846" y="4786159"/>
              <a:ext cx="990601" cy="304803"/>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a:bodyPr>
            <a:lstStyle>
              <a:lvl1pPr marR="45718" algn="ctr">
                <a:spcBef>
                  <a:spcPts val="300"/>
                </a:spcBef>
                <a:defRPr sz="1400">
                  <a:solidFill>
                    <a:srgbClr val="002060"/>
                  </a:solidFill>
                  <a:latin typeface="Arial"/>
                  <a:ea typeface="Arial"/>
                  <a:cs typeface="Arial"/>
                  <a:sym typeface="Arial"/>
                </a:defRPr>
              </a:lvl1pPr>
            </a:lstStyle>
            <a:p>
              <a:pPr lvl="0">
                <a:defRPr sz="1800">
                  <a:solidFill>
                    <a:srgbClr val="000000"/>
                  </a:solidFill>
                </a:defRPr>
              </a:pPr>
              <a:r>
                <a:rPr sz="1400" dirty="0">
                  <a:solidFill>
                    <a:srgbClr val="002060"/>
                  </a:solidFill>
                </a:rPr>
                <a:t>lifting</a:t>
              </a:r>
            </a:p>
          </p:txBody>
        </p:sp>
      </p:grpSp>
      <p:sp>
        <p:nvSpPr>
          <p:cNvPr id="28" name="Shape 290"/>
          <p:cNvSpPr/>
          <p:nvPr/>
        </p:nvSpPr>
        <p:spPr>
          <a:xfrm>
            <a:off x="-2" y="130100"/>
            <a:ext cx="9906002" cy="677108"/>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en-US" altLang="ja-JP" sz="2400" b="1" dirty="0" smtClean="0">
                <a:solidFill>
                  <a:srgbClr val="0B5395"/>
                </a:solidFill>
              </a:rPr>
              <a:t>3.</a:t>
            </a:r>
            <a:r>
              <a:rPr lang="en-GB" sz="2400" b="1" dirty="0" smtClean="0">
                <a:solidFill>
                  <a:srgbClr val="0B5395"/>
                </a:solidFill>
              </a:rPr>
              <a:t>1. Characteristics of emergency </a:t>
            </a:r>
          </a:p>
          <a:p>
            <a:pPr lvl="0">
              <a:defRPr sz="1800" b="0">
                <a:solidFill>
                  <a:srgbClr val="000000"/>
                </a:solidFill>
              </a:defRPr>
            </a:pPr>
            <a:r>
              <a:rPr lang="en-GB" sz="2000" dirty="0" smtClean="0">
                <a:solidFill>
                  <a:srgbClr val="0B5395"/>
                </a:solidFill>
              </a:rPr>
              <a:t>- </a:t>
            </a:r>
            <a:r>
              <a:rPr lang="en-GB" sz="2000" b="1" dirty="0" smtClean="0">
                <a:solidFill>
                  <a:srgbClr val="0B5395"/>
                </a:solidFill>
              </a:rPr>
              <a:t> Exposure pathways and protective actions  - </a:t>
            </a:r>
          </a:p>
        </p:txBody>
      </p:sp>
      <p:graphicFrame>
        <p:nvGraphicFramePr>
          <p:cNvPr id="27" name="表 3"/>
          <p:cNvGraphicFramePr>
            <a:graphicFrameLocks noGrp="1"/>
          </p:cNvGraphicFramePr>
          <p:nvPr>
            <p:extLst>
              <p:ext uri="{D42A27DB-BD31-4B8C-83A1-F6EECF244321}">
                <p14:modId xmlns:p14="http://schemas.microsoft.com/office/powerpoint/2010/main" val="325771088"/>
              </p:ext>
            </p:extLst>
          </p:nvPr>
        </p:nvGraphicFramePr>
        <p:xfrm>
          <a:off x="165100" y="1219200"/>
          <a:ext cx="9471245" cy="1553296"/>
        </p:xfrm>
        <a:graphic>
          <a:graphicData uri="http://schemas.openxmlformats.org/drawingml/2006/table">
            <a:tbl>
              <a:tblPr/>
              <a:tblGrid>
                <a:gridCol w="1816100"/>
                <a:gridCol w="1733550"/>
                <a:gridCol w="2146300"/>
                <a:gridCol w="3775295"/>
              </a:tblGrid>
              <a:tr h="83820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ja-JP" sz="1400" b="0" i="0" u="none" strike="noStrike" cap="none" normalizeH="0" baseline="0" dirty="0" smtClean="0">
                          <a:ln>
                            <a:noFill/>
                          </a:ln>
                          <a:solidFill>
                            <a:schemeClr val="tx1"/>
                          </a:solidFill>
                          <a:effectLst/>
                          <a:latin typeface="Arial"/>
                          <a:ea typeface="Times New Roman" charset="0"/>
                          <a:cs typeface="Arial"/>
                        </a:rPr>
                        <a:t>Preparedness</a:t>
                      </a:r>
                      <a:endParaRPr kumimoji="0" lang="ja-JP" sz="1400" b="0" i="0" u="none" strike="noStrike" cap="none" normalizeH="0" baseline="0" dirty="0">
                        <a:ln>
                          <a:noFill/>
                        </a:ln>
                        <a:solidFill>
                          <a:schemeClr val="tx1"/>
                        </a:solidFill>
                        <a:effectLst/>
                        <a:latin typeface="Arial"/>
                        <a:ea typeface="ＭＳ 明朝" charset="0"/>
                        <a:cs typeface="Arial"/>
                      </a:endParaRP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1600" b="0" i="0" u="none" strike="noStrike" cap="none" normalizeH="0" baseline="0" dirty="0" smtClean="0">
                          <a:ln>
                            <a:noFill/>
                          </a:ln>
                          <a:solidFill>
                            <a:schemeClr val="tx1"/>
                          </a:solidFill>
                          <a:effectLst/>
                          <a:latin typeface="Calibri" charset="0"/>
                          <a:ea typeface="ＭＳ 明朝" charset="0"/>
                        </a:rPr>
                        <a:t>Emergency phase</a:t>
                      </a:r>
                      <a:endParaRPr kumimoji="0" lang="ja-JP" sz="1600" b="0" i="0" u="none" strike="noStrike" cap="none" normalizeH="0" baseline="0" dirty="0">
                        <a:ln>
                          <a:noFill/>
                        </a:ln>
                        <a:solidFill>
                          <a:schemeClr val="tx1"/>
                        </a:solidFill>
                        <a:effectLst/>
                        <a:latin typeface="Calibri" charset="0"/>
                        <a:ea typeface="ＭＳ 明朝" charset="0"/>
                      </a:endParaRP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c hMerge="1">
                  <a:txBody>
                    <a:bodyPr/>
                    <a:lstStyle/>
                    <a:p>
                      <a:endParaRPr lang="fr-FR"/>
                    </a:p>
                  </a:txBody>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1400" b="0" i="0" u="none" strike="noStrike" cap="none" normalizeH="0" baseline="0" dirty="0" err="1" smtClean="0">
                          <a:ln>
                            <a:noFill/>
                          </a:ln>
                          <a:solidFill>
                            <a:schemeClr val="tx1"/>
                          </a:solidFill>
                          <a:effectLst/>
                          <a:latin typeface="Arial"/>
                          <a:ea typeface="ＭＳ 明朝" charset="0"/>
                          <a:cs typeface="Arial"/>
                        </a:rPr>
                        <a:t>Recovery</a:t>
                      </a:r>
                      <a:r>
                        <a:rPr kumimoji="0" lang="fr-FR" altLang="ja-JP" sz="1400" b="0" i="0" u="none" strike="noStrike" cap="none" normalizeH="0" baseline="0" dirty="0" smtClean="0">
                          <a:ln>
                            <a:noFill/>
                          </a:ln>
                          <a:solidFill>
                            <a:schemeClr val="tx1"/>
                          </a:solidFill>
                          <a:effectLst/>
                          <a:latin typeface="Arial"/>
                          <a:ea typeface="ＭＳ 明朝" charset="0"/>
                          <a:cs typeface="Arial"/>
                        </a:rPr>
                        <a:t> phase</a:t>
                      </a:r>
                      <a:endParaRPr kumimoji="0" lang="ja-JP" sz="1400" b="0" i="0" u="none" strike="noStrike" cap="none" normalizeH="0" baseline="0" dirty="0">
                        <a:ln>
                          <a:noFill/>
                        </a:ln>
                        <a:solidFill>
                          <a:schemeClr val="tx1"/>
                        </a:solidFill>
                        <a:effectLst/>
                        <a:latin typeface="Arial"/>
                        <a:ea typeface="ＭＳ 明朝" charset="0"/>
                        <a:cs typeface="Arial"/>
                      </a:endParaRP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r>
              <a:tr h="71509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ja-JP" sz="1400" b="0" i="0" u="none" strike="noStrike" cap="none" normalizeH="0" baseline="0" dirty="0">
                        <a:ln>
                          <a:noFill/>
                        </a:ln>
                        <a:solidFill>
                          <a:schemeClr val="tx1"/>
                        </a:solidFill>
                        <a:effectLst/>
                        <a:latin typeface="Arial"/>
                        <a:ea typeface="ＭＳ 明朝" charset="0"/>
                        <a:cs typeface="Arial"/>
                      </a:endParaRPr>
                    </a:p>
                  </a:txBody>
                  <a:tcPr marL="68588" marR="6858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1400" b="0" i="0" u="none" strike="noStrike" cap="none" normalizeH="0" baseline="0" dirty="0" smtClean="0">
                          <a:ln>
                            <a:noFill/>
                          </a:ln>
                          <a:solidFill>
                            <a:schemeClr val="tx1"/>
                          </a:solidFill>
                          <a:effectLst/>
                          <a:latin typeface="Arial"/>
                          <a:ea typeface="ＭＳ 明朝" charset="0"/>
                          <a:cs typeface="Arial"/>
                        </a:rPr>
                        <a:t>E</a:t>
                      </a:r>
                      <a:r>
                        <a:rPr kumimoji="0" lang="en-US" altLang="ja-JP" sz="1400" b="0" i="0" u="none" strike="noStrike" cap="none" normalizeH="0" baseline="0" dirty="0" err="1" smtClean="0">
                          <a:ln>
                            <a:noFill/>
                          </a:ln>
                          <a:solidFill>
                            <a:schemeClr val="tx1"/>
                          </a:solidFill>
                          <a:effectLst/>
                          <a:latin typeface="Arial"/>
                          <a:ea typeface="ＭＳ 明朝" charset="0"/>
                          <a:cs typeface="Arial"/>
                        </a:rPr>
                        <a:t>ar</a:t>
                      </a:r>
                      <a:r>
                        <a:rPr kumimoji="0" lang="fr-FR" altLang="ja-JP" sz="1400" b="0" i="0" u="none" strike="noStrike" cap="none" normalizeH="0" baseline="0" dirty="0" err="1" smtClean="0">
                          <a:ln>
                            <a:noFill/>
                          </a:ln>
                          <a:solidFill>
                            <a:schemeClr val="tx1"/>
                          </a:solidFill>
                          <a:effectLst/>
                          <a:latin typeface="Arial"/>
                          <a:ea typeface="ＭＳ 明朝" charset="0"/>
                          <a:cs typeface="Arial"/>
                        </a:rPr>
                        <a:t>ly</a:t>
                      </a:r>
                      <a:r>
                        <a:rPr kumimoji="0" lang="fr-FR" altLang="ja-JP" sz="1400" b="0" i="0" u="none" strike="noStrike" cap="none" normalizeH="0" baseline="0" dirty="0" smtClean="0">
                          <a:ln>
                            <a:noFill/>
                          </a:ln>
                          <a:solidFill>
                            <a:schemeClr val="tx1"/>
                          </a:solidFill>
                          <a:effectLst/>
                          <a:latin typeface="Arial"/>
                          <a:ea typeface="ＭＳ 明朝" charset="0"/>
                          <a:cs typeface="Arial"/>
                        </a:rPr>
                        <a:t> phase</a:t>
                      </a: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ja-JP" sz="1400" b="0" i="0" u="none" strike="noStrike" cap="none" normalizeH="0" baseline="0" dirty="0" err="1" smtClean="0">
                          <a:ln>
                            <a:noFill/>
                          </a:ln>
                          <a:solidFill>
                            <a:schemeClr val="tx1"/>
                          </a:solidFill>
                          <a:effectLst/>
                          <a:latin typeface="Arial"/>
                          <a:ea typeface="ＭＳ 明朝" charset="0"/>
                          <a:cs typeface="Arial"/>
                        </a:rPr>
                        <a:t>Intermediate</a:t>
                      </a:r>
                      <a:r>
                        <a:rPr kumimoji="0" lang="fr-FR" altLang="ja-JP" sz="1400" b="0" i="0" u="none" strike="noStrike" cap="none" normalizeH="0" baseline="0" dirty="0" smtClean="0">
                          <a:ln>
                            <a:noFill/>
                          </a:ln>
                          <a:solidFill>
                            <a:schemeClr val="tx1"/>
                          </a:solidFill>
                          <a:effectLst/>
                          <a:latin typeface="Arial"/>
                          <a:ea typeface="ＭＳ 明朝" charset="0"/>
                          <a:cs typeface="Arial"/>
                        </a:rPr>
                        <a:t> phase</a:t>
                      </a:r>
                    </a:p>
                  </a:txBody>
                  <a:tcPr marL="74304" marR="743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EE8"/>
                    </a:solidFill>
                  </a:tcPr>
                </a:tc>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ja-JP" sz="1400" b="0" i="0" u="none" strike="noStrike" cap="none" normalizeH="0" baseline="0" dirty="0">
                        <a:ln>
                          <a:noFill/>
                        </a:ln>
                        <a:solidFill>
                          <a:schemeClr val="tx1"/>
                        </a:solidFill>
                        <a:effectLst/>
                        <a:latin typeface="Arial"/>
                        <a:ea typeface="ＭＳ 明朝" charset="0"/>
                        <a:cs typeface="Arial"/>
                      </a:endParaRPr>
                    </a:p>
                  </a:txBody>
                  <a:tcPr marL="68588" marR="6858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BF5F9"/>
                    </a:solidFill>
                  </a:tcPr>
                </a:tc>
              </a:tr>
            </a:tbl>
          </a:graphicData>
        </a:graphic>
      </p:graphicFrame>
      <p:sp>
        <p:nvSpPr>
          <p:cNvPr id="26" name="Shape 154"/>
          <p:cNvSpPr/>
          <p:nvPr/>
        </p:nvSpPr>
        <p:spPr>
          <a:xfrm>
            <a:off x="8337550" y="6019800"/>
            <a:ext cx="1204692" cy="0"/>
          </a:xfrm>
          <a:prstGeom prst="line">
            <a:avLst/>
          </a:prstGeom>
          <a:ln w="25400">
            <a:solidFill>
              <a:srgbClr val="0A6DC6"/>
            </a:solidFill>
            <a:prstDash val="sysDash"/>
            <a:tailEnd type="oval"/>
          </a:ln>
        </p:spPr>
        <p:txBody>
          <a:bodyPr lIns="0" tIns="0" rIns="0" bIns="0"/>
          <a:lstStyle/>
          <a:p>
            <a:pPr lvl="0" defTabSz="457200">
              <a:defRPr sz="1200"/>
            </a:pPr>
            <a:endParaRPr/>
          </a:p>
        </p:txBody>
      </p:sp>
      <p:sp>
        <p:nvSpPr>
          <p:cNvPr id="2" name="テキスト ボックス 1"/>
          <p:cNvSpPr txBox="1"/>
          <p:nvPr/>
        </p:nvSpPr>
        <p:spPr>
          <a:xfrm>
            <a:off x="5861050" y="4406008"/>
            <a:ext cx="660400" cy="304800"/>
          </a:xfrm>
          <a:prstGeom prst="rect">
            <a:avLst/>
          </a:prstGeom>
        </p:spPr>
        <p:txBody>
          <a:bodyPr vert="horz" wrap="none" lIns="0" rIns="18288" rtlCol="0">
            <a:normAutofit fontScale="92500" lnSpcReduction="10000"/>
          </a:bodyPr>
          <a:lstStyle/>
          <a:p>
            <a:pPr marR="45720" lvl="0" algn="r" fontAlgn="auto">
              <a:spcBef>
                <a:spcPct val="20000"/>
              </a:spcBef>
              <a:spcAft>
                <a:spcPts val="0"/>
              </a:spcAft>
              <a:buClr>
                <a:schemeClr val="accent3"/>
              </a:buClr>
              <a:buSzPct val="95000"/>
            </a:pPr>
            <a:r>
              <a:rPr lang="en-US" altLang="ja-JP" sz="1600" dirty="0">
                <a:solidFill>
                  <a:srgbClr val="002060"/>
                </a:solidFill>
              </a:rPr>
              <a:t>lifting</a:t>
            </a: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9" name="テキスト ボックス 28"/>
          <p:cNvSpPr txBox="1"/>
          <p:nvPr/>
        </p:nvSpPr>
        <p:spPr>
          <a:xfrm>
            <a:off x="7842250" y="4414952"/>
            <a:ext cx="660400" cy="304800"/>
          </a:xfrm>
          <a:prstGeom prst="rect">
            <a:avLst/>
          </a:prstGeom>
        </p:spPr>
        <p:txBody>
          <a:bodyPr vert="horz" wrap="none" lIns="0" rIns="18288" rtlCol="0">
            <a:normAutofit fontScale="92500" lnSpcReduction="10000"/>
          </a:bodyPr>
          <a:lstStyle/>
          <a:p>
            <a:pPr marR="45720" lvl="0" algn="r" fontAlgn="auto">
              <a:spcBef>
                <a:spcPct val="20000"/>
              </a:spcBef>
              <a:spcAft>
                <a:spcPts val="0"/>
              </a:spcAft>
              <a:buClr>
                <a:schemeClr val="accent3"/>
              </a:buClr>
              <a:buSzPct val="95000"/>
            </a:pPr>
            <a:r>
              <a:rPr lang="en-US" altLang="ja-JP" sz="1600" dirty="0">
                <a:solidFill>
                  <a:srgbClr val="002060"/>
                </a:solidFill>
              </a:rPr>
              <a:t>lifting</a:t>
            </a:r>
          </a:p>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0" name="Shape 153"/>
          <p:cNvSpPr/>
          <p:nvPr/>
        </p:nvSpPr>
        <p:spPr>
          <a:xfrm flipV="1">
            <a:off x="8337550" y="4724400"/>
            <a:ext cx="1" cy="1295400"/>
          </a:xfrm>
          <a:prstGeom prst="line">
            <a:avLst/>
          </a:prstGeom>
          <a:ln w="19050">
            <a:solidFill>
              <a:srgbClr val="0A6DC6"/>
            </a:solidFill>
            <a:tailEnd type="triangle"/>
          </a:ln>
        </p:spPr>
        <p:txBody>
          <a:bodyPr lIns="0" tIns="0" rIns="0" bIns="0"/>
          <a:lstStyle/>
          <a:p>
            <a:pPr lvl="0" defTabSz="457200">
              <a:defRPr sz="1200"/>
            </a:pPr>
            <a:endParaRPr/>
          </a:p>
        </p:txBody>
      </p:sp>
    </p:spTree>
    <p:extLst>
      <p:ext uri="{BB962C8B-B14F-4D97-AF65-F5344CB8AC3E}">
        <p14:creationId xmlns:p14="http://schemas.microsoft.com/office/powerpoint/2010/main" val="230610407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Arial" charset="0"/>
              </a:defRPr>
            </a:lvl1pPr>
            <a:lvl2pPr marL="37931725" indent="-37474525" eaLnBrk="0" hangingPunct="0">
              <a:defRPr sz="2400">
                <a:solidFill>
                  <a:schemeClr val="tx1"/>
                </a:solidFill>
                <a:latin typeface="Constantia" charset="0"/>
                <a:ea typeface="Arial" charset="0"/>
                <a:cs typeface="Arial" charset="0"/>
              </a:defRPr>
            </a:lvl2pPr>
            <a:lvl3pPr eaLnBrk="0" hangingPunct="0">
              <a:defRPr sz="2400">
                <a:solidFill>
                  <a:schemeClr val="tx1"/>
                </a:solidFill>
                <a:latin typeface="Constantia" charset="0"/>
                <a:ea typeface="Arial" charset="0"/>
                <a:cs typeface="Arial" charset="0"/>
              </a:defRPr>
            </a:lvl3pPr>
            <a:lvl4pPr eaLnBrk="0" hangingPunct="0">
              <a:defRPr sz="2400">
                <a:solidFill>
                  <a:schemeClr val="tx1"/>
                </a:solidFill>
                <a:latin typeface="Constantia" charset="0"/>
                <a:ea typeface="Arial" charset="0"/>
                <a:cs typeface="Arial" charset="0"/>
              </a:defRPr>
            </a:lvl4pPr>
            <a:lvl5pPr eaLnBrk="0" hangingPunct="0">
              <a:defRPr sz="2400">
                <a:solidFill>
                  <a:schemeClr val="tx1"/>
                </a:solidFill>
                <a:latin typeface="Constantia" charset="0"/>
                <a:ea typeface="Arial" charset="0"/>
                <a:cs typeface="Arial" charset="0"/>
              </a:defRPr>
            </a:lvl5pPr>
            <a:lvl6pPr marL="457200" eaLnBrk="0" fontAlgn="base" hangingPunct="0">
              <a:spcBef>
                <a:spcPct val="0"/>
              </a:spcBef>
              <a:spcAft>
                <a:spcPct val="0"/>
              </a:spcAft>
              <a:defRPr sz="2400">
                <a:solidFill>
                  <a:schemeClr val="tx1"/>
                </a:solidFill>
                <a:latin typeface="Constantia" charset="0"/>
                <a:ea typeface="Arial" charset="0"/>
                <a:cs typeface="Arial" charset="0"/>
              </a:defRPr>
            </a:lvl6pPr>
            <a:lvl7pPr marL="914400" eaLnBrk="0" fontAlgn="base" hangingPunct="0">
              <a:spcBef>
                <a:spcPct val="0"/>
              </a:spcBef>
              <a:spcAft>
                <a:spcPct val="0"/>
              </a:spcAft>
              <a:defRPr sz="2400">
                <a:solidFill>
                  <a:schemeClr val="tx1"/>
                </a:solidFill>
                <a:latin typeface="Constantia" charset="0"/>
                <a:ea typeface="Arial" charset="0"/>
                <a:cs typeface="Arial" charset="0"/>
              </a:defRPr>
            </a:lvl7pPr>
            <a:lvl8pPr marL="1371600" eaLnBrk="0" fontAlgn="base" hangingPunct="0">
              <a:spcBef>
                <a:spcPct val="0"/>
              </a:spcBef>
              <a:spcAft>
                <a:spcPct val="0"/>
              </a:spcAft>
              <a:defRPr sz="2400">
                <a:solidFill>
                  <a:schemeClr val="tx1"/>
                </a:solidFill>
                <a:latin typeface="Constantia" charset="0"/>
                <a:ea typeface="Arial" charset="0"/>
                <a:cs typeface="Arial" charset="0"/>
              </a:defRPr>
            </a:lvl8pPr>
            <a:lvl9pPr marL="1828800" eaLnBrk="0" fontAlgn="base" hangingPunct="0">
              <a:spcBef>
                <a:spcPct val="0"/>
              </a:spcBef>
              <a:spcAft>
                <a:spcPct val="0"/>
              </a:spcAft>
              <a:defRPr sz="2400">
                <a:solidFill>
                  <a:schemeClr val="tx1"/>
                </a:solidFill>
                <a:latin typeface="Constantia" charset="0"/>
                <a:ea typeface="Arial" charset="0"/>
                <a:cs typeface="Arial" charset="0"/>
              </a:defRPr>
            </a:lvl9pPr>
          </a:lstStyle>
          <a:p>
            <a:pPr algn="r" eaLnBrk="1" hangingPunct="1"/>
            <a:fld id="{0952CCEE-48BD-9848-A09A-CF791FAA8736}" type="slidenum">
              <a:rPr lang="fr-FR" sz="1200">
                <a:latin typeface="Arial" charset="0"/>
              </a:rPr>
              <a:pPr algn="r" eaLnBrk="1" hangingPunct="1"/>
              <a:t>26</a:t>
            </a:fld>
            <a:endParaRPr lang="fr-FR" sz="1200">
              <a:latin typeface="Arial" charset="0"/>
            </a:endParaRPr>
          </a:p>
        </p:txBody>
      </p:sp>
      <p:sp>
        <p:nvSpPr>
          <p:cNvPr id="5" name="Title 1"/>
          <p:cNvSpPr txBox="1">
            <a:spLocks/>
          </p:cNvSpPr>
          <p:nvPr/>
        </p:nvSpPr>
        <p:spPr>
          <a:xfrm>
            <a:off x="0" y="1524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3.</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 </a:t>
            </a:r>
            <a:r>
              <a:rPr lang="en-US" sz="2400" b="1"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P</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rotection strategies (1)</a:t>
            </a:r>
          </a:p>
        </p:txBody>
      </p:sp>
      <p:sp>
        <p:nvSpPr>
          <p:cNvPr id="6" name="Content Placeholder 2"/>
          <p:cNvSpPr>
            <a:spLocks noGrp="1"/>
          </p:cNvSpPr>
          <p:nvPr>
            <p:ph idx="1"/>
          </p:nvPr>
        </p:nvSpPr>
        <p:spPr>
          <a:xfrm>
            <a:off x="412750" y="1371600"/>
            <a:ext cx="8915400" cy="4724400"/>
          </a:xfrm>
        </p:spPr>
        <p:txBody>
          <a:bodyPr/>
          <a:lstStyle/>
          <a:p>
            <a:pPr>
              <a:buFont typeface="Wingdings 2" charset="0"/>
              <a:buNone/>
            </a:pPr>
            <a:endParaRPr lang="en-US" sz="2000" b="1" dirty="0">
              <a:solidFill>
                <a:srgbClr val="000045"/>
              </a:solidFill>
              <a:latin typeface="Arial" charset="0"/>
              <a:ea typeface="ＭＳ Ｐゴシック" charset="0"/>
              <a:cs typeface="Arial" charset="0"/>
            </a:endParaRPr>
          </a:p>
          <a:p>
            <a:pPr lvl="1"/>
            <a:r>
              <a:rPr lang="en-US" sz="2000" dirty="0">
                <a:solidFill>
                  <a:srgbClr val="000045"/>
                </a:solidFill>
                <a:latin typeface="+mn-lt"/>
                <a:ea typeface="ＭＳ Ｐゴシック" charset="0"/>
                <a:cs typeface="Arial" charset="0"/>
              </a:rPr>
              <a:t>Urgent actions include sheltering, distribution of iodine and, evacuation as mechanisms designed to </a:t>
            </a:r>
            <a:r>
              <a:rPr lang="ja-JP" altLang="en-US" sz="2000" dirty="0">
                <a:solidFill>
                  <a:srgbClr val="000045"/>
                </a:solidFill>
                <a:latin typeface="+mn-lt"/>
                <a:ea typeface="ＭＳ Ｐゴシック" charset="0"/>
                <a:cs typeface="Arial" charset="0"/>
              </a:rPr>
              <a:t>“</a:t>
            </a:r>
            <a:r>
              <a:rPr lang="en-US" altLang="ja-JP" sz="2000" dirty="0">
                <a:solidFill>
                  <a:srgbClr val="000045"/>
                </a:solidFill>
                <a:latin typeface="+mn-lt"/>
                <a:ea typeface="ＭＳ Ｐゴシック" charset="0"/>
                <a:cs typeface="Arial" charset="0"/>
              </a:rPr>
              <a:t>quickly</a:t>
            </a:r>
            <a:r>
              <a:rPr lang="ja-JP" altLang="en-US" sz="2000" dirty="0">
                <a:solidFill>
                  <a:srgbClr val="000045"/>
                </a:solidFill>
                <a:latin typeface="+mn-lt"/>
                <a:ea typeface="ＭＳ Ｐゴシック" charset="0"/>
                <a:cs typeface="Arial" charset="0"/>
              </a:rPr>
              <a:t>”</a:t>
            </a:r>
            <a:r>
              <a:rPr lang="en-US" altLang="ja-JP" sz="2000" dirty="0">
                <a:solidFill>
                  <a:srgbClr val="000045"/>
                </a:solidFill>
                <a:latin typeface="+mn-lt"/>
                <a:ea typeface="ＭＳ Ｐゴシック" charset="0"/>
                <a:cs typeface="Arial" charset="0"/>
              </a:rPr>
              <a:t> avoid or reduce exposures</a:t>
            </a:r>
          </a:p>
          <a:p>
            <a:pPr lvl="1">
              <a:buFont typeface="Wingdings 2" charset="0"/>
              <a:buNone/>
            </a:pPr>
            <a:endParaRPr lang="en-US" sz="2000" dirty="0">
              <a:solidFill>
                <a:srgbClr val="000045"/>
              </a:solidFill>
              <a:latin typeface="+mn-lt"/>
              <a:ea typeface="ＭＳ Ｐゴシック" charset="0"/>
              <a:cs typeface="Arial" charset="0"/>
            </a:endParaRPr>
          </a:p>
          <a:p>
            <a:pPr lvl="1"/>
            <a:r>
              <a:rPr lang="en-US" sz="2000" dirty="0">
                <a:solidFill>
                  <a:srgbClr val="000045"/>
                </a:solidFill>
                <a:latin typeface="+mn-lt"/>
                <a:ea typeface="ＭＳ Ｐゴシック" charset="0"/>
                <a:cs typeface="Arial" charset="0"/>
              </a:rPr>
              <a:t>Key decision to be taken by authorities is to decide whether evacuated people must be temporarily relocated or they can return </a:t>
            </a:r>
            <a:r>
              <a:rPr lang="en-US" sz="2000" dirty="0" smtClean="0">
                <a:solidFill>
                  <a:srgbClr val="000000"/>
                </a:solidFill>
                <a:latin typeface="+mn-lt"/>
                <a:ea typeface="ＭＳ Ｐゴシック" charset="0"/>
                <a:cs typeface="Arial" charset="0"/>
              </a:rPr>
              <a:t>rapidly to either maintaining economic activities or to residing again in their homes</a:t>
            </a:r>
          </a:p>
          <a:p>
            <a:pPr lvl="1"/>
            <a:endParaRPr lang="en-US" sz="2000" dirty="0">
              <a:solidFill>
                <a:srgbClr val="000045"/>
              </a:solidFill>
              <a:latin typeface="+mn-lt"/>
              <a:ea typeface="ＭＳ Ｐゴシック" charset="0"/>
              <a:cs typeface="Arial" charset="0"/>
            </a:endParaRPr>
          </a:p>
          <a:p>
            <a:pPr lvl="1"/>
            <a:r>
              <a:rPr lang="en-US" sz="2000" dirty="0">
                <a:solidFill>
                  <a:srgbClr val="000045"/>
                </a:solidFill>
                <a:latin typeface="+mn-lt"/>
                <a:ea typeface="ＭＳ Ｐゴシック" charset="0"/>
                <a:cs typeface="Arial" charset="0"/>
              </a:rPr>
              <a:t>All decisions have strong technical, </a:t>
            </a:r>
            <a:r>
              <a:rPr lang="en-US" sz="2000" dirty="0" smtClean="0">
                <a:solidFill>
                  <a:srgbClr val="000000"/>
                </a:solidFill>
                <a:latin typeface="+mn-lt"/>
                <a:ea typeface="ＭＳ Ｐゴシック" charset="0"/>
                <a:cs typeface="Arial" charset="0"/>
              </a:rPr>
              <a:t>economic</a:t>
            </a:r>
            <a:r>
              <a:rPr lang="en-US" sz="2000" dirty="0" smtClean="0">
                <a:solidFill>
                  <a:srgbClr val="000045"/>
                </a:solidFill>
                <a:latin typeface="+mn-lt"/>
                <a:ea typeface="ＭＳ Ｐゴシック" charset="0"/>
                <a:cs typeface="Arial" charset="0"/>
              </a:rPr>
              <a:t>, societal </a:t>
            </a:r>
            <a:r>
              <a:rPr lang="en-US" sz="2000" dirty="0">
                <a:solidFill>
                  <a:srgbClr val="000045"/>
                </a:solidFill>
                <a:latin typeface="+mn-lt"/>
                <a:ea typeface="ＭＳ Ｐゴシック" charset="0"/>
                <a:cs typeface="Arial" charset="0"/>
              </a:rPr>
              <a:t>and political implications</a:t>
            </a:r>
            <a:endParaRPr lang="en-US" sz="2000" dirty="0">
              <a:latin typeface="+mn-lt"/>
              <a:ea typeface="ＭＳ Ｐゴシック" charset="0"/>
              <a:cs typeface="Arial" charset="0"/>
            </a:endParaRPr>
          </a:p>
        </p:txBody>
      </p:sp>
    </p:spTree>
    <p:extLst>
      <p:ext uri="{BB962C8B-B14F-4D97-AF65-F5344CB8AC3E}">
        <p14:creationId xmlns:p14="http://schemas.microsoft.com/office/powerpoint/2010/main" val="16250908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6"/>
          <p:cNvSpPr>
            <a:spLocks noGrp="1"/>
          </p:cNvSpPr>
          <p:nvPr>
            <p:ph idx="1"/>
          </p:nvPr>
        </p:nvSpPr>
        <p:spPr>
          <a:xfrm>
            <a:off x="742950" y="1066800"/>
            <a:ext cx="8667750" cy="5334000"/>
          </a:xfrm>
          <a:ln>
            <a:noFill/>
          </a:ln>
        </p:spPr>
        <p:txBody>
          <a:bodyPr/>
          <a:lstStyle/>
          <a:p>
            <a:pPr marL="0" lvl="0" indent="0">
              <a:lnSpc>
                <a:spcPct val="80000"/>
              </a:lnSpc>
              <a:spcBef>
                <a:spcPts val="400"/>
              </a:spcBef>
              <a:buNone/>
              <a:defRPr sz="1800"/>
            </a:pPr>
            <a:endParaRPr lang="en-US" sz="1800" dirty="0" smtClean="0">
              <a:solidFill>
                <a:srgbClr val="800000"/>
              </a:solidFill>
            </a:endParaRPr>
          </a:p>
          <a:p>
            <a:pPr marL="547687" lvl="2" indent="-273050">
              <a:spcBef>
                <a:spcPts val="600"/>
              </a:spcBef>
              <a:spcAft>
                <a:spcPts val="0"/>
              </a:spcAft>
              <a:buSzPct val="95000"/>
              <a:defRPr sz="1800"/>
            </a:pPr>
            <a:r>
              <a:rPr lang="en-US" altLang="ja-JP" sz="2000" b="1" dirty="0">
                <a:solidFill>
                  <a:srgbClr val="800000"/>
                </a:solidFill>
                <a:latin typeface="Arial" charset="0"/>
                <a:ea typeface="ＭＳ Ｐゴシック" charset="0"/>
                <a:cs typeface="Arial" charset="0"/>
              </a:rPr>
              <a:t>Predefined reference </a:t>
            </a:r>
            <a:r>
              <a:rPr lang="en-US" altLang="ja-JP" sz="2000" dirty="0" smtClean="0">
                <a:latin typeface="Arial" charset="0"/>
                <a:ea typeface="ＭＳ Ｐゴシック" charset="0"/>
                <a:cs typeface="Arial" charset="0"/>
              </a:rPr>
              <a:t>levels </a:t>
            </a:r>
            <a:r>
              <a:rPr lang="en-US" altLang="ja-JP" sz="2000" dirty="0">
                <a:latin typeface="Arial" charset="0"/>
                <a:ea typeface="ＭＳ Ｐゴシック" charset="0"/>
                <a:cs typeface="Arial" charset="0"/>
              </a:rPr>
              <a:t>may need to be quickly </a:t>
            </a:r>
            <a:r>
              <a:rPr lang="en-US" altLang="ja-JP" sz="2000" b="1" dirty="0" smtClean="0">
                <a:solidFill>
                  <a:srgbClr val="800000"/>
                </a:solidFill>
                <a:latin typeface="Arial" charset="0"/>
                <a:ea typeface="ＭＳ Ｐゴシック" charset="0"/>
                <a:cs typeface="Arial" charset="0"/>
              </a:rPr>
              <a:t>revisited</a:t>
            </a:r>
            <a:r>
              <a:rPr lang="en-US" altLang="ja-JP" sz="2000" dirty="0" smtClean="0">
                <a:latin typeface="Arial" charset="0"/>
                <a:ea typeface="ＭＳ Ｐゴシック" charset="0"/>
                <a:cs typeface="Arial" charset="0"/>
              </a:rPr>
              <a:t> </a:t>
            </a:r>
            <a:r>
              <a:rPr lang="en-US" altLang="ja-JP" sz="2000" dirty="0">
                <a:latin typeface="Arial" charset="0"/>
                <a:ea typeface="ＭＳ Ｐゴシック" charset="0"/>
                <a:cs typeface="Arial" charset="0"/>
              </a:rPr>
              <a:t>to fit the prevailing circumstances with taking into account the actual dose distributions. </a:t>
            </a:r>
          </a:p>
          <a:p>
            <a:pPr marL="547687" lvl="2" indent="-273050">
              <a:spcBef>
                <a:spcPts val="600"/>
              </a:spcBef>
              <a:spcAft>
                <a:spcPts val="0"/>
              </a:spcAft>
              <a:buSzPct val="95000"/>
              <a:defRPr sz="1800"/>
            </a:pPr>
            <a:endParaRPr lang="en-US" altLang="ja-JP" sz="2000" dirty="0">
              <a:solidFill>
                <a:srgbClr val="FF0000"/>
              </a:solidFill>
              <a:latin typeface="Arial" charset="0"/>
              <a:ea typeface="ＭＳ Ｐゴシック" charset="0"/>
              <a:cs typeface="Arial" charset="0"/>
            </a:endParaRPr>
          </a:p>
          <a:p>
            <a:pPr marL="547687" lvl="2" indent="-273050">
              <a:spcBef>
                <a:spcPts val="600"/>
              </a:spcBef>
              <a:spcAft>
                <a:spcPts val="0"/>
              </a:spcAft>
              <a:buSzPct val="95000"/>
              <a:defRPr sz="1800"/>
            </a:pPr>
            <a:r>
              <a:rPr lang="en-US" altLang="ja-JP" sz="2000" b="1" dirty="0" smtClean="0">
                <a:solidFill>
                  <a:srgbClr val="800000"/>
                </a:solidFill>
                <a:latin typeface="Arial" charset="0"/>
                <a:ea typeface="ＭＳ Ｐゴシック" charset="0"/>
                <a:cs typeface="Arial" charset="0"/>
              </a:rPr>
              <a:t>Triggers</a:t>
            </a:r>
            <a:r>
              <a:rPr lang="en-US" altLang="ja-JP" sz="2000" dirty="0" smtClean="0">
                <a:latin typeface="Arial" charset="0"/>
                <a:ea typeface="ＭＳ Ｐゴシック" charset="0"/>
                <a:cs typeface="Arial" charset="0"/>
              </a:rPr>
              <a:t> </a:t>
            </a:r>
            <a:r>
              <a:rPr lang="en-US" altLang="ja-JP" sz="2000" dirty="0">
                <a:latin typeface="Arial" charset="0"/>
                <a:ea typeface="ＭＳ Ｐゴシック" charset="0"/>
                <a:cs typeface="Arial" charset="0"/>
              </a:rPr>
              <a:t>that can be expressed in terms of any observable circumstances or directly </a:t>
            </a:r>
            <a:r>
              <a:rPr lang="en-US" altLang="ja-JP" sz="2000" b="1" dirty="0">
                <a:latin typeface="Arial" charset="0"/>
                <a:ea typeface="ＭＳ Ｐゴシック" charset="0"/>
                <a:cs typeface="Arial" charset="0"/>
              </a:rPr>
              <a:t>measurable </a:t>
            </a:r>
            <a:r>
              <a:rPr lang="en-US" altLang="ja-JP" sz="2000" b="1" dirty="0" smtClean="0">
                <a:solidFill>
                  <a:srgbClr val="000000"/>
                </a:solidFill>
                <a:latin typeface="Arial" charset="0"/>
                <a:ea typeface="ＭＳ Ｐゴシック" charset="0"/>
                <a:cs typeface="Arial" charset="0"/>
              </a:rPr>
              <a:t>quantities</a:t>
            </a:r>
            <a:r>
              <a:rPr lang="en-US" altLang="ja-JP" sz="2000" dirty="0">
                <a:solidFill>
                  <a:srgbClr val="000000"/>
                </a:solidFill>
                <a:latin typeface="Arial" charset="0"/>
                <a:ea typeface="ＭＳ Ｐゴシック" charset="0"/>
                <a:cs typeface="Arial" charset="0"/>
              </a:rPr>
              <a:t> </a:t>
            </a:r>
            <a:r>
              <a:rPr lang="en-US" altLang="ja-JP" sz="2000" dirty="0" smtClean="0">
                <a:solidFill>
                  <a:srgbClr val="000000"/>
                </a:solidFill>
                <a:latin typeface="Arial" charset="0"/>
                <a:ea typeface="ＭＳ Ｐゴシック" charset="0"/>
                <a:cs typeface="Arial" charset="0"/>
              </a:rPr>
              <a:t>can be used as surrogates of references levels for practical reasons </a:t>
            </a:r>
          </a:p>
          <a:p>
            <a:pPr marL="547687" lvl="2" indent="-273050">
              <a:spcBef>
                <a:spcPts val="600"/>
              </a:spcBef>
              <a:spcAft>
                <a:spcPts val="0"/>
              </a:spcAft>
              <a:buSzPct val="95000"/>
              <a:defRPr sz="1800"/>
            </a:pPr>
            <a:endParaRPr lang="en-US" altLang="ja-JP" sz="1800" dirty="0">
              <a:solidFill>
                <a:srgbClr val="FF0000"/>
              </a:solidFill>
              <a:latin typeface="Arial" charset="0"/>
              <a:ea typeface="ＭＳ Ｐゴシック" charset="0"/>
              <a:cs typeface="Arial" charset="0"/>
            </a:endParaRPr>
          </a:p>
          <a:p>
            <a:pPr marL="547687" lvl="2" indent="-273050">
              <a:spcBef>
                <a:spcPts val="600"/>
              </a:spcBef>
              <a:spcAft>
                <a:spcPts val="0"/>
              </a:spcAft>
              <a:buSzPct val="95000"/>
              <a:defRPr sz="1800"/>
            </a:pPr>
            <a:endParaRPr lang="en-US" altLang="ja-JP" sz="1800" dirty="0">
              <a:latin typeface="Arial" charset="0"/>
              <a:ea typeface="ＭＳ Ｐゴシック" charset="0"/>
              <a:cs typeface="Arial" charset="0"/>
            </a:endParaRPr>
          </a:p>
        </p:txBody>
      </p:sp>
      <p:sp>
        <p:nvSpPr>
          <p:cNvPr id="31748"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Arial" charset="0"/>
              </a:defRPr>
            </a:lvl1pPr>
            <a:lvl2pPr marL="37931725" indent="-37474525" eaLnBrk="0" hangingPunct="0">
              <a:defRPr sz="2400">
                <a:solidFill>
                  <a:schemeClr val="tx1"/>
                </a:solidFill>
                <a:latin typeface="Constantia" charset="0"/>
                <a:ea typeface="Arial" charset="0"/>
                <a:cs typeface="Arial" charset="0"/>
              </a:defRPr>
            </a:lvl2pPr>
            <a:lvl3pPr eaLnBrk="0" hangingPunct="0">
              <a:defRPr sz="2400">
                <a:solidFill>
                  <a:schemeClr val="tx1"/>
                </a:solidFill>
                <a:latin typeface="Constantia" charset="0"/>
                <a:ea typeface="Arial" charset="0"/>
                <a:cs typeface="Arial" charset="0"/>
              </a:defRPr>
            </a:lvl3pPr>
            <a:lvl4pPr eaLnBrk="0" hangingPunct="0">
              <a:defRPr sz="2400">
                <a:solidFill>
                  <a:schemeClr val="tx1"/>
                </a:solidFill>
                <a:latin typeface="Constantia" charset="0"/>
                <a:ea typeface="Arial" charset="0"/>
                <a:cs typeface="Arial" charset="0"/>
              </a:defRPr>
            </a:lvl4pPr>
            <a:lvl5pPr eaLnBrk="0" hangingPunct="0">
              <a:defRPr sz="2400">
                <a:solidFill>
                  <a:schemeClr val="tx1"/>
                </a:solidFill>
                <a:latin typeface="Constantia" charset="0"/>
                <a:ea typeface="Arial" charset="0"/>
                <a:cs typeface="Arial" charset="0"/>
              </a:defRPr>
            </a:lvl5pPr>
            <a:lvl6pPr marL="457200" eaLnBrk="0" fontAlgn="base" hangingPunct="0">
              <a:spcBef>
                <a:spcPct val="0"/>
              </a:spcBef>
              <a:spcAft>
                <a:spcPct val="0"/>
              </a:spcAft>
              <a:defRPr sz="2400">
                <a:solidFill>
                  <a:schemeClr val="tx1"/>
                </a:solidFill>
                <a:latin typeface="Constantia" charset="0"/>
                <a:ea typeface="Arial" charset="0"/>
                <a:cs typeface="Arial" charset="0"/>
              </a:defRPr>
            </a:lvl6pPr>
            <a:lvl7pPr marL="914400" eaLnBrk="0" fontAlgn="base" hangingPunct="0">
              <a:spcBef>
                <a:spcPct val="0"/>
              </a:spcBef>
              <a:spcAft>
                <a:spcPct val="0"/>
              </a:spcAft>
              <a:defRPr sz="2400">
                <a:solidFill>
                  <a:schemeClr val="tx1"/>
                </a:solidFill>
                <a:latin typeface="Constantia" charset="0"/>
                <a:ea typeface="Arial" charset="0"/>
                <a:cs typeface="Arial" charset="0"/>
              </a:defRPr>
            </a:lvl7pPr>
            <a:lvl8pPr marL="1371600" eaLnBrk="0" fontAlgn="base" hangingPunct="0">
              <a:spcBef>
                <a:spcPct val="0"/>
              </a:spcBef>
              <a:spcAft>
                <a:spcPct val="0"/>
              </a:spcAft>
              <a:defRPr sz="2400">
                <a:solidFill>
                  <a:schemeClr val="tx1"/>
                </a:solidFill>
                <a:latin typeface="Constantia" charset="0"/>
                <a:ea typeface="Arial" charset="0"/>
                <a:cs typeface="Arial" charset="0"/>
              </a:defRPr>
            </a:lvl8pPr>
            <a:lvl9pPr marL="1828800" eaLnBrk="0" fontAlgn="base" hangingPunct="0">
              <a:spcBef>
                <a:spcPct val="0"/>
              </a:spcBef>
              <a:spcAft>
                <a:spcPct val="0"/>
              </a:spcAft>
              <a:defRPr sz="2400">
                <a:solidFill>
                  <a:schemeClr val="tx1"/>
                </a:solidFill>
                <a:latin typeface="Constantia" charset="0"/>
                <a:ea typeface="Arial" charset="0"/>
                <a:cs typeface="Arial" charset="0"/>
              </a:defRPr>
            </a:lvl9pPr>
          </a:lstStyle>
          <a:p>
            <a:pPr algn="r" eaLnBrk="1" hangingPunct="1"/>
            <a:fld id="{0952CCEE-48BD-9848-A09A-CF791FAA8736}" type="slidenum">
              <a:rPr lang="fr-FR" sz="1200">
                <a:latin typeface="Arial" charset="0"/>
              </a:rPr>
              <a:pPr algn="r" eaLnBrk="1" hangingPunct="1"/>
              <a:t>27</a:t>
            </a:fld>
            <a:endParaRPr lang="fr-FR" sz="1200">
              <a:latin typeface="Arial" charset="0"/>
            </a:endParaRPr>
          </a:p>
        </p:txBody>
      </p:sp>
      <p:sp>
        <p:nvSpPr>
          <p:cNvPr id="5" name="Title 1"/>
          <p:cNvSpPr txBox="1">
            <a:spLocks/>
          </p:cNvSpPr>
          <p:nvPr/>
        </p:nvSpPr>
        <p:spPr>
          <a:xfrm>
            <a:off x="0" y="1524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3.</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 </a:t>
            </a:r>
            <a:r>
              <a:rPr lang="en-US" sz="2400" b="1"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P</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rotection strategies (2)</a:t>
            </a:r>
            <a:endParaRPr lang="en-GB" sz="2400" b="1" kern="1200" dirty="0">
              <a:solidFill>
                <a:schemeClr val="accent1">
                  <a:lumMod val="75000"/>
                </a:schemeClr>
              </a:solidFill>
              <a:latin typeface="Arial" pitchFamily="34" charset="0"/>
              <a:ea typeface="+mj-ea"/>
              <a:cs typeface="Arial" pitchFamily="34" charset="0"/>
            </a:endParaRPr>
          </a:p>
        </p:txBody>
      </p:sp>
    </p:spTree>
    <p:extLst>
      <p:ext uri="{BB962C8B-B14F-4D97-AF65-F5344CB8AC3E}">
        <p14:creationId xmlns:p14="http://schemas.microsoft.com/office/powerpoint/2010/main" val="304679990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4"/>
          <p:cNvSpPr>
            <a:spLocks noGrp="1"/>
          </p:cNvSpPr>
          <p:nvPr>
            <p:ph type="title" idx="4294967295"/>
          </p:nvPr>
        </p:nvSpPr>
        <p:spPr>
          <a:xfrm>
            <a:off x="0" y="304801"/>
            <a:ext cx="9740900" cy="797615"/>
          </a:xfrm>
        </p:spPr>
        <p:txBody>
          <a:bodyPr>
            <a:normAutofit/>
          </a:bodyPr>
          <a:lstStyle/>
          <a:p>
            <a:pPr marL="342900" lvl="1" indent="-342900">
              <a:lnSpc>
                <a:spcPct val="80000"/>
              </a:lnSpc>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3.1 Radiological characterisation </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54274"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FB276780-2E15-C945-9DAE-80900FC0EB81}" type="slidenum">
              <a:rPr lang="fr-FR" sz="1200"/>
              <a:pPr algn="r" eaLnBrk="1" hangingPunct="1"/>
              <a:t>28</a:t>
            </a:fld>
            <a:endParaRPr lang="fr-FR" sz="1200" dirty="0"/>
          </a:p>
        </p:txBody>
      </p:sp>
      <p:sp>
        <p:nvSpPr>
          <p:cNvPr id="16" name="Content Placeholder 2"/>
          <p:cNvSpPr>
            <a:spLocks noGrp="1"/>
          </p:cNvSpPr>
          <p:nvPr>
            <p:ph idx="1"/>
          </p:nvPr>
        </p:nvSpPr>
        <p:spPr>
          <a:xfrm>
            <a:off x="412750" y="1066800"/>
            <a:ext cx="9080500" cy="4419600"/>
          </a:xfrm>
        </p:spPr>
        <p:txBody>
          <a:bodyPr>
            <a:noAutofit/>
          </a:bodyPr>
          <a:lstStyle/>
          <a:p>
            <a:pPr>
              <a:lnSpc>
                <a:spcPct val="120000"/>
              </a:lnSpc>
              <a:spcBef>
                <a:spcPts val="0"/>
              </a:spcBef>
            </a:pPr>
            <a:r>
              <a:rPr lang="en-US" sz="2000" dirty="0">
                <a:solidFill>
                  <a:srgbClr val="C00000"/>
                </a:solidFill>
                <a:latin typeface="Arial" charset="0"/>
                <a:ea typeface="ＭＳ Ｐゴシック" charset="0"/>
                <a:cs typeface="ＭＳ Ｐゴシック" charset="0"/>
              </a:rPr>
              <a:t>Early phase</a:t>
            </a:r>
          </a:p>
          <a:p>
            <a:pPr lvl="1">
              <a:lnSpc>
                <a:spcPct val="120000"/>
              </a:lnSpc>
              <a:spcBef>
                <a:spcPts val="0"/>
              </a:spcBef>
            </a:pPr>
            <a:r>
              <a:rPr lang="en-US" sz="2000" b="0" dirty="0">
                <a:latin typeface="Arial" charset="0"/>
                <a:ea typeface="ＭＳ Ｐゴシック" charset="0"/>
                <a:cs typeface="ＭＳ Ｐゴシック" charset="0"/>
              </a:rPr>
              <a:t>The results of environmental monitoring should become available to aid decisions on the implementation of both urgent food and water restrictions and extended protective actions (</a:t>
            </a:r>
            <a:r>
              <a:rPr lang="en-US" sz="2000" b="0" dirty="0" err="1">
                <a:latin typeface="Arial" charset="0"/>
                <a:ea typeface="ＭＳ Ｐゴシック" charset="0"/>
                <a:cs typeface="ＭＳ Ｐゴシック" charset="0"/>
              </a:rPr>
              <a:t>eg</a:t>
            </a:r>
            <a:r>
              <a:rPr lang="en-US" sz="2000" b="0" dirty="0">
                <a:latin typeface="Arial" charset="0"/>
                <a:ea typeface="ＭＳ Ｐゴシック" charset="0"/>
                <a:cs typeface="ＭＳ Ｐゴシック" charset="0"/>
              </a:rPr>
              <a:t>. Relocation).</a:t>
            </a:r>
          </a:p>
          <a:p>
            <a:pPr lvl="1">
              <a:lnSpc>
                <a:spcPct val="120000"/>
              </a:lnSpc>
              <a:spcBef>
                <a:spcPts val="0"/>
              </a:spcBef>
            </a:pPr>
            <a:r>
              <a:rPr lang="en-US" sz="2000" b="0" dirty="0">
                <a:latin typeface="Arial" charset="0"/>
                <a:ea typeface="ＭＳ Ｐゴシック" charset="0"/>
                <a:cs typeface="ＭＳ Ｐゴシック" charset="0"/>
              </a:rPr>
              <a:t>The need for very early individual monitoring (thyroid measurements, and relatively early WBC measurements) should be emphasized.</a:t>
            </a:r>
          </a:p>
          <a:p>
            <a:pPr>
              <a:lnSpc>
                <a:spcPct val="120000"/>
              </a:lnSpc>
              <a:spcBef>
                <a:spcPts val="0"/>
              </a:spcBef>
            </a:pPr>
            <a:endParaRPr lang="en-US" sz="2000" b="0" dirty="0">
              <a:latin typeface="Arial" charset="0"/>
              <a:ea typeface="ＭＳ Ｐゴシック" charset="0"/>
              <a:cs typeface="ＭＳ Ｐゴシック" charset="0"/>
            </a:endParaRPr>
          </a:p>
          <a:p>
            <a:pPr>
              <a:lnSpc>
                <a:spcPct val="120000"/>
              </a:lnSpc>
              <a:spcBef>
                <a:spcPts val="0"/>
              </a:spcBef>
            </a:pPr>
            <a:r>
              <a:rPr lang="en-US" sz="2000" dirty="0">
                <a:solidFill>
                  <a:srgbClr val="C00000"/>
                </a:solidFill>
                <a:latin typeface="Arial" charset="0"/>
                <a:ea typeface="ＭＳ Ｐゴシック" charset="0"/>
                <a:cs typeface="ＭＳ Ｐゴシック" charset="0"/>
              </a:rPr>
              <a:t>Intermediate phase</a:t>
            </a:r>
          </a:p>
          <a:p>
            <a:pPr lvl="1">
              <a:lnSpc>
                <a:spcPct val="120000"/>
              </a:lnSpc>
              <a:spcBef>
                <a:spcPts val="0"/>
              </a:spcBef>
            </a:pPr>
            <a:r>
              <a:rPr lang="en-US" sz="2000" b="0" dirty="0">
                <a:latin typeface="Arial" charset="0"/>
                <a:ea typeface="ＭＳ Ｐゴシック" charset="0"/>
                <a:cs typeface="ＭＳ Ｐゴシック" charset="0"/>
              </a:rPr>
              <a:t>Detailed environmental monitoring is essential for understanding the radiological situation of contaminated areas and for terminating </a:t>
            </a:r>
            <a:r>
              <a:rPr lang="en-US" sz="2000" b="0" dirty="0" smtClean="0">
                <a:solidFill>
                  <a:srgbClr val="000000"/>
                </a:solidFill>
                <a:latin typeface="Arial" charset="0"/>
                <a:ea typeface="ＭＳ Ｐゴシック" charset="0"/>
                <a:cs typeface="ＭＳ Ｐゴシック" charset="0"/>
              </a:rPr>
              <a:t>urgent</a:t>
            </a:r>
            <a:r>
              <a:rPr lang="en-US" sz="2000" b="0" dirty="0" smtClean="0">
                <a:solidFill>
                  <a:srgbClr val="FF0000"/>
                </a:solidFill>
                <a:latin typeface="Arial" charset="0"/>
                <a:ea typeface="ＭＳ Ｐゴシック" charset="0"/>
                <a:cs typeface="ＭＳ Ｐゴシック" charset="0"/>
              </a:rPr>
              <a:t> </a:t>
            </a:r>
            <a:r>
              <a:rPr lang="en-US" sz="2000" b="0" dirty="0" smtClean="0">
                <a:latin typeface="Arial" charset="0"/>
                <a:ea typeface="ＭＳ Ｐゴシック" charset="0"/>
                <a:cs typeface="ＭＳ Ｐゴシック" charset="0"/>
              </a:rPr>
              <a:t>protective </a:t>
            </a:r>
            <a:r>
              <a:rPr lang="en-US" sz="2000" b="0" dirty="0">
                <a:latin typeface="Arial" charset="0"/>
                <a:ea typeface="ＭＳ Ｐゴシック" charset="0"/>
                <a:cs typeface="ＭＳ Ｐゴシック" charset="0"/>
              </a:rPr>
              <a:t>actions.</a:t>
            </a:r>
          </a:p>
          <a:p>
            <a:pPr marL="366713" lvl="1" indent="0">
              <a:lnSpc>
                <a:spcPct val="120000"/>
              </a:lnSpc>
              <a:spcBef>
                <a:spcPts val="0"/>
              </a:spcBef>
              <a:buNone/>
            </a:pPr>
            <a:endParaRPr lang="en-US" sz="2000" b="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626291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4"/>
          <p:cNvSpPr>
            <a:spLocks noGrp="1"/>
          </p:cNvSpPr>
          <p:nvPr>
            <p:ph type="title" idx="4294967295"/>
          </p:nvPr>
        </p:nvSpPr>
        <p:spPr>
          <a:xfrm>
            <a:off x="-247650" y="228601"/>
            <a:ext cx="9740900" cy="797615"/>
          </a:xfrm>
        </p:spPr>
        <p:txBody>
          <a:bodyPr>
            <a:normAutofit/>
          </a:bodyPr>
          <a:lstStyle/>
          <a:p>
            <a:pPr marL="342900" lvl="1" indent="-342900">
              <a:lnSpc>
                <a:spcPct val="80000"/>
              </a:lnSpc>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.2.4 Food (1)</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54274"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FB276780-2E15-C945-9DAE-80900FC0EB81}" type="slidenum">
              <a:rPr lang="fr-FR" sz="1200"/>
              <a:pPr algn="r" eaLnBrk="1" hangingPunct="1"/>
              <a:t>29</a:t>
            </a:fld>
            <a:endParaRPr lang="fr-FR" sz="1200" dirty="0"/>
          </a:p>
        </p:txBody>
      </p:sp>
      <p:sp>
        <p:nvSpPr>
          <p:cNvPr id="16" name="Content Placeholder 2"/>
          <p:cNvSpPr>
            <a:spLocks noGrp="1"/>
          </p:cNvSpPr>
          <p:nvPr>
            <p:ph idx="1"/>
          </p:nvPr>
        </p:nvSpPr>
        <p:spPr>
          <a:xfrm>
            <a:off x="495300" y="1371600"/>
            <a:ext cx="8832850" cy="4419600"/>
          </a:xfrm>
        </p:spPr>
        <p:txBody>
          <a:bodyPr>
            <a:noAutofit/>
          </a:bodyPr>
          <a:lstStyle/>
          <a:p>
            <a:pPr lvl="1">
              <a:spcAft>
                <a:spcPts val="1200"/>
              </a:spcAft>
            </a:pPr>
            <a:r>
              <a:rPr lang="en-GB" sz="2000" dirty="0">
                <a:solidFill>
                  <a:srgbClr val="000000"/>
                </a:solidFill>
                <a:latin typeface="Arial" charset="0"/>
                <a:ea typeface="ＭＳ Ｐゴシック" charset="0"/>
                <a:cs typeface="Arial" charset="0"/>
              </a:rPr>
              <a:t>Foodstuff management should consider both protection of people and </a:t>
            </a:r>
            <a:r>
              <a:rPr lang="en-GB" sz="2000" dirty="0" smtClean="0">
                <a:solidFill>
                  <a:srgbClr val="000000"/>
                </a:solidFill>
                <a:latin typeface="Arial" charset="0"/>
                <a:ea typeface="ＭＳ Ｐゴシック" charset="0"/>
                <a:cs typeface="Arial" charset="0"/>
              </a:rPr>
              <a:t>maintaining food supply in the affected areas </a:t>
            </a:r>
          </a:p>
          <a:p>
            <a:pPr lvl="1">
              <a:spcAft>
                <a:spcPts val="1200"/>
              </a:spcAft>
            </a:pPr>
            <a:r>
              <a:rPr lang="en-GB" sz="2000" dirty="0" smtClean="0">
                <a:solidFill>
                  <a:srgbClr val="000000"/>
                </a:solidFill>
                <a:latin typeface="Arial" charset="0"/>
                <a:ea typeface="ＭＳ Ｐゴシック" charset="0"/>
                <a:cs typeface="Arial" charset="0"/>
              </a:rPr>
              <a:t>Banning food temporarily is an option </a:t>
            </a:r>
          </a:p>
          <a:p>
            <a:pPr lvl="1">
              <a:spcAft>
                <a:spcPts val="1200"/>
              </a:spcAft>
            </a:pPr>
            <a:r>
              <a:rPr lang="en-GB" sz="2000" dirty="0" smtClean="0">
                <a:solidFill>
                  <a:srgbClr val="000000"/>
                </a:solidFill>
                <a:latin typeface="Arial" charset="0"/>
                <a:ea typeface="ＭＳ Ｐゴシック" charset="0"/>
                <a:cs typeface="Arial" charset="0"/>
              </a:rPr>
              <a:t>Criteria </a:t>
            </a:r>
            <a:r>
              <a:rPr lang="en-GB" sz="2000" dirty="0">
                <a:solidFill>
                  <a:srgbClr val="000000"/>
                </a:solidFill>
                <a:latin typeface="Arial" charset="0"/>
                <a:ea typeface="ＭＳ Ｐゴシック" charset="0"/>
                <a:cs typeface="Arial" charset="0"/>
              </a:rPr>
              <a:t>may be below or above Codex values; specific criteria may be set locally</a:t>
            </a:r>
          </a:p>
          <a:p>
            <a:pPr lvl="1">
              <a:spcAft>
                <a:spcPts val="1200"/>
              </a:spcAft>
            </a:pPr>
            <a:r>
              <a:rPr lang="en-GB" sz="2000" dirty="0">
                <a:solidFill>
                  <a:srgbClr val="000000"/>
                </a:solidFill>
                <a:latin typeface="Arial" charset="0"/>
                <a:ea typeface="ＭＳ Ｐゴシック" charset="0"/>
                <a:cs typeface="Arial" charset="0"/>
              </a:rPr>
              <a:t>Early phase: prompt reaction taking account the prevailing circumstances in order to protect both people and image of products (zoning, ban or restrictions, first criteria)</a:t>
            </a:r>
          </a:p>
          <a:p>
            <a:pPr lvl="1">
              <a:spcAft>
                <a:spcPts val="1200"/>
              </a:spcAft>
            </a:pPr>
            <a:r>
              <a:rPr lang="en-GB" sz="2000" dirty="0">
                <a:solidFill>
                  <a:srgbClr val="000000"/>
                </a:solidFill>
                <a:latin typeface="Arial" charset="0"/>
                <a:ea typeface="ＭＳ Ｐゴシック" charset="0"/>
                <a:cs typeface="Arial" charset="0"/>
              </a:rPr>
              <a:t>Intermediate phase: characterisation of the situation (measurements), recovery actions, involvement of stakeholders, evolution of the strategy and criteria</a:t>
            </a:r>
          </a:p>
          <a:p>
            <a:pPr marL="366713" lvl="1" indent="0">
              <a:lnSpc>
                <a:spcPct val="120000"/>
              </a:lnSpc>
              <a:spcBef>
                <a:spcPts val="0"/>
              </a:spcBef>
              <a:buNone/>
            </a:pPr>
            <a:endParaRPr lang="en-US" sz="2000" b="0" dirty="0">
              <a:solidFill>
                <a:srgbClr val="FF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867084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6"/>
          <p:cNvSpPr>
            <a:spLocks noGrp="1"/>
          </p:cNvSpPr>
          <p:nvPr>
            <p:ph idx="1"/>
          </p:nvPr>
        </p:nvSpPr>
        <p:spPr>
          <a:xfrm>
            <a:off x="505619" y="1174672"/>
            <a:ext cx="8796331" cy="4796691"/>
          </a:xfrm>
        </p:spPr>
        <p:txBody>
          <a:bodyPr/>
          <a:lstStyle/>
          <a:p>
            <a:pPr lvl="1">
              <a:spcAft>
                <a:spcPts val="1200"/>
              </a:spcAft>
            </a:pPr>
            <a:r>
              <a:rPr lang="en-US" altLang="ja-JP" sz="2000" dirty="0" smtClean="0">
                <a:solidFill>
                  <a:srgbClr val="000000"/>
                </a:solidFill>
              </a:rPr>
              <a:t>Once </a:t>
            </a:r>
            <a:r>
              <a:rPr lang="en-US" altLang="ja-JP" sz="2000" dirty="0">
                <a:solidFill>
                  <a:srgbClr val="000000"/>
                </a:solidFill>
              </a:rPr>
              <a:t>an accident has occurred it will be necessary to use the detailed understanding of the prevailing circumstances to develop criteria that specifically address the food products</a:t>
            </a:r>
            <a:r>
              <a:rPr lang="ja-JP" altLang="ja-JP" sz="2000" dirty="0">
                <a:solidFill>
                  <a:srgbClr val="000000"/>
                </a:solidFill>
              </a:rPr>
              <a:t> </a:t>
            </a:r>
            <a:endParaRPr lang="en-US" altLang="ja-JP" sz="2000" dirty="0" smtClean="0">
              <a:solidFill>
                <a:srgbClr val="000000"/>
              </a:solidFill>
            </a:endParaRPr>
          </a:p>
          <a:p>
            <a:pPr lvl="1">
              <a:spcAft>
                <a:spcPts val="1200"/>
              </a:spcAft>
            </a:pPr>
            <a:r>
              <a:rPr lang="en-US" altLang="ja-JP" sz="2000" dirty="0" smtClean="0">
                <a:solidFill>
                  <a:srgbClr val="000000"/>
                </a:solidFill>
              </a:rPr>
              <a:t>Food </a:t>
            </a:r>
            <a:r>
              <a:rPr lang="en-US" altLang="ja-JP" sz="2000" dirty="0">
                <a:solidFill>
                  <a:srgbClr val="000000"/>
                </a:solidFill>
              </a:rPr>
              <a:t>criteria should be situation-specific to address the accident</a:t>
            </a:r>
            <a:r>
              <a:rPr lang="ja-JP" altLang="ja-JP" sz="2000" dirty="0">
                <a:solidFill>
                  <a:srgbClr val="000000"/>
                </a:solidFill>
              </a:rPr>
              <a:t> </a:t>
            </a:r>
            <a:endParaRPr lang="en-US" altLang="ja-JP" sz="2000" dirty="0" smtClean="0">
              <a:solidFill>
                <a:srgbClr val="000000"/>
              </a:solidFill>
            </a:endParaRPr>
          </a:p>
          <a:p>
            <a:pPr lvl="1">
              <a:spcAft>
                <a:spcPts val="1200"/>
              </a:spcAft>
            </a:pPr>
            <a:r>
              <a:rPr lang="en-US" altLang="ja-JP" sz="2000" dirty="0">
                <a:solidFill>
                  <a:srgbClr val="000000"/>
                </a:solidFill>
              </a:rPr>
              <a:t>They will </a:t>
            </a:r>
            <a:r>
              <a:rPr lang="en-US" altLang="ja-JP" sz="2000" dirty="0" smtClean="0">
                <a:solidFill>
                  <a:srgbClr val="000000"/>
                </a:solidFill>
              </a:rPr>
              <a:t>be </a:t>
            </a:r>
            <a:r>
              <a:rPr lang="en-US" altLang="ja-JP" sz="2000" dirty="0">
                <a:solidFill>
                  <a:srgbClr val="000000"/>
                </a:solidFill>
              </a:rPr>
              <a:t>developed at the time of an accident, based on generic levels needed for reflex </a:t>
            </a:r>
            <a:r>
              <a:rPr lang="en-US" altLang="ja-JP" sz="2000" dirty="0" smtClean="0">
                <a:solidFill>
                  <a:srgbClr val="000000"/>
                </a:solidFill>
              </a:rPr>
              <a:t>actions</a:t>
            </a:r>
          </a:p>
          <a:p>
            <a:pPr lvl="1">
              <a:spcAft>
                <a:spcPts val="1200"/>
              </a:spcAft>
            </a:pPr>
            <a:r>
              <a:rPr lang="en-US" altLang="ja-JP" sz="2000" dirty="0">
                <a:solidFill>
                  <a:srgbClr val="000000"/>
                </a:solidFill>
              </a:rPr>
              <a:t>Criteria will most likely evolve as the prevailing circumstances change.</a:t>
            </a:r>
            <a:endParaRPr lang="ja-JP" altLang="ja-JP" sz="2000" dirty="0">
              <a:solidFill>
                <a:srgbClr val="000000"/>
              </a:solidFill>
            </a:endParaRPr>
          </a:p>
          <a:p>
            <a:pPr lvl="1">
              <a:spcAft>
                <a:spcPts val="1200"/>
              </a:spcAft>
            </a:pPr>
            <a:r>
              <a:rPr lang="en-US" altLang="ja-JP" sz="2000" dirty="0">
                <a:solidFill>
                  <a:srgbClr val="000000"/>
                </a:solidFill>
              </a:rPr>
              <a:t>A</a:t>
            </a:r>
            <a:r>
              <a:rPr lang="en-US" altLang="ja-JP" sz="2000" dirty="0" smtClean="0">
                <a:solidFill>
                  <a:srgbClr val="000000"/>
                </a:solidFill>
              </a:rPr>
              <a:t>ccident</a:t>
            </a:r>
            <a:r>
              <a:rPr lang="en-US" altLang="ja-JP" sz="2000" dirty="0">
                <a:solidFill>
                  <a:srgbClr val="000000"/>
                </a:solidFill>
              </a:rPr>
              <a:t>-specific national criteria should then drive international, accident-related criteria for allowing the importation of food from the accident country</a:t>
            </a:r>
            <a:r>
              <a:rPr lang="en-US" altLang="ja-JP" sz="2000" dirty="0" smtClean="0">
                <a:solidFill>
                  <a:srgbClr val="000000"/>
                </a:solidFill>
              </a:rPr>
              <a:t>; these national export criteria should be considered for use by importing countries</a:t>
            </a:r>
            <a:endParaRPr lang="ja-JP" altLang="ja-JP" sz="2000" dirty="0">
              <a:solidFill>
                <a:srgbClr val="000000"/>
              </a:solidFill>
            </a:endParaRPr>
          </a:p>
        </p:txBody>
      </p:sp>
      <p:sp>
        <p:nvSpPr>
          <p:cNvPr id="52227"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ＭＳ Ｐゴシック" charset="0"/>
              </a:defRPr>
            </a:lvl1pPr>
            <a:lvl2pPr marL="742950" indent="-285750" eaLnBrk="0" hangingPunct="0">
              <a:defRPr sz="2400">
                <a:solidFill>
                  <a:schemeClr val="tx1"/>
                </a:solidFill>
                <a:latin typeface="Constantia" charset="0"/>
                <a:ea typeface="ＭＳ Ｐゴシック" charset="0"/>
              </a:defRPr>
            </a:lvl2pPr>
            <a:lvl3pPr marL="1143000" indent="-228600" eaLnBrk="0" hangingPunct="0">
              <a:defRPr sz="2400">
                <a:solidFill>
                  <a:schemeClr val="tx1"/>
                </a:solidFill>
                <a:latin typeface="Constantia" charset="0"/>
                <a:ea typeface="ＭＳ Ｐゴシック" charset="0"/>
              </a:defRPr>
            </a:lvl3pPr>
            <a:lvl4pPr marL="1600200" indent="-228600" eaLnBrk="0" hangingPunct="0">
              <a:defRPr sz="2400">
                <a:solidFill>
                  <a:schemeClr val="tx1"/>
                </a:solidFill>
                <a:latin typeface="Constantia" charset="0"/>
                <a:ea typeface="ＭＳ Ｐゴシック" charset="0"/>
              </a:defRPr>
            </a:lvl4pPr>
            <a:lvl5pPr marL="2057400" indent="-228600" eaLnBrk="0" hangingPunct="0">
              <a:defRPr sz="2400">
                <a:solidFill>
                  <a:schemeClr val="tx1"/>
                </a:solidFill>
                <a:latin typeface="Constantia" charset="0"/>
                <a:ea typeface="ＭＳ Ｐゴシック" charset="0"/>
              </a:defRPr>
            </a:lvl5pPr>
            <a:lvl6pPr marL="2514600" indent="-228600" eaLnBrk="0" fontAlgn="base" hangingPunct="0">
              <a:spcBef>
                <a:spcPct val="0"/>
              </a:spcBef>
              <a:spcAft>
                <a:spcPct val="0"/>
              </a:spcAft>
              <a:defRPr sz="2400">
                <a:solidFill>
                  <a:schemeClr val="tx1"/>
                </a:solidFill>
                <a:latin typeface="Constantia" charset="0"/>
                <a:ea typeface="ＭＳ Ｐゴシック" charset="0"/>
              </a:defRPr>
            </a:lvl6pPr>
            <a:lvl7pPr marL="2971800" indent="-228600" eaLnBrk="0" fontAlgn="base" hangingPunct="0">
              <a:spcBef>
                <a:spcPct val="0"/>
              </a:spcBef>
              <a:spcAft>
                <a:spcPct val="0"/>
              </a:spcAft>
              <a:defRPr sz="2400">
                <a:solidFill>
                  <a:schemeClr val="tx1"/>
                </a:solidFill>
                <a:latin typeface="Constantia" charset="0"/>
                <a:ea typeface="ＭＳ Ｐゴシック" charset="0"/>
              </a:defRPr>
            </a:lvl7pPr>
            <a:lvl8pPr marL="3429000" indent="-228600" eaLnBrk="0" fontAlgn="base" hangingPunct="0">
              <a:spcBef>
                <a:spcPct val="0"/>
              </a:spcBef>
              <a:spcAft>
                <a:spcPct val="0"/>
              </a:spcAft>
              <a:defRPr sz="2400">
                <a:solidFill>
                  <a:schemeClr val="tx1"/>
                </a:solidFill>
                <a:latin typeface="Constantia" charset="0"/>
                <a:ea typeface="ＭＳ Ｐゴシック" charset="0"/>
              </a:defRPr>
            </a:lvl8pPr>
            <a:lvl9pPr marL="3886200" indent="-228600" eaLnBrk="0" fontAlgn="base" hangingPunct="0">
              <a:spcBef>
                <a:spcPct val="0"/>
              </a:spcBef>
              <a:spcAft>
                <a:spcPct val="0"/>
              </a:spcAft>
              <a:defRPr sz="2400">
                <a:solidFill>
                  <a:schemeClr val="tx1"/>
                </a:solidFill>
                <a:latin typeface="Constantia" charset="0"/>
                <a:ea typeface="ＭＳ Ｐゴシック" charset="0"/>
              </a:defRPr>
            </a:lvl9pPr>
          </a:lstStyle>
          <a:p>
            <a:pPr algn="r" eaLnBrk="1" hangingPunct="1"/>
            <a:fld id="{30161E67-6B2B-F248-A89B-2E7006ECD33A}" type="slidenum">
              <a:rPr lang="fr-FR" sz="1200">
                <a:latin typeface="Arial" charset="0"/>
              </a:rPr>
              <a:pPr algn="r" eaLnBrk="1" hangingPunct="1"/>
              <a:t>30</a:t>
            </a:fld>
            <a:endParaRPr lang="fr-FR" sz="1200">
              <a:latin typeface="Arial" charset="0"/>
            </a:endParaRPr>
          </a:p>
        </p:txBody>
      </p:sp>
      <p:sp>
        <p:nvSpPr>
          <p:cNvPr id="5" name="Title 4"/>
          <p:cNvSpPr txBox="1">
            <a:spLocks/>
          </p:cNvSpPr>
          <p:nvPr/>
        </p:nvSpPr>
        <p:spPr>
          <a:xfrm>
            <a:off x="-72231" y="228601"/>
            <a:ext cx="9740900" cy="797615"/>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5000" kern="1200">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lnSpc>
                <a:spcPct val="80000"/>
              </a:lnSpc>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.2.4.  Food (2)</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184507720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6"/>
          <p:cNvSpPr>
            <a:spLocks noGrp="1"/>
          </p:cNvSpPr>
          <p:nvPr>
            <p:ph idx="1"/>
          </p:nvPr>
        </p:nvSpPr>
        <p:spPr>
          <a:xfrm>
            <a:off x="378646" y="1167274"/>
            <a:ext cx="9245600" cy="5105400"/>
          </a:xfrm>
        </p:spPr>
        <p:txBody>
          <a:bodyPr/>
          <a:lstStyle/>
          <a:p>
            <a:pPr>
              <a:lnSpc>
                <a:spcPct val="90000"/>
              </a:lnSpc>
              <a:spcAft>
                <a:spcPts val="1200"/>
              </a:spcAft>
              <a:buFont typeface="Wingdings" charset="2"/>
              <a:buChar char="l"/>
            </a:pPr>
            <a:r>
              <a:rPr lang="en-GB" sz="2000" b="0" dirty="0">
                <a:latin typeface="Arial" charset="0"/>
                <a:ea typeface="ＭＳ Ｐゴシック" charset="0"/>
                <a:cs typeface="Arial" charset="0"/>
              </a:rPr>
              <a:t>The Commission does not recommend any particular radiation protection </a:t>
            </a:r>
            <a:r>
              <a:rPr lang="en-GB" sz="2000" dirty="0">
                <a:solidFill>
                  <a:srgbClr val="800000"/>
                </a:solidFill>
                <a:latin typeface="Arial" charset="0"/>
                <a:ea typeface="ＭＳ Ｐゴシック" charset="0"/>
                <a:cs typeface="Arial" charset="0"/>
              </a:rPr>
              <a:t>criterion</a:t>
            </a:r>
            <a:r>
              <a:rPr lang="en-GB" sz="2000" b="0" dirty="0">
                <a:solidFill>
                  <a:srgbClr val="800000"/>
                </a:solidFill>
                <a:latin typeface="Arial" charset="0"/>
                <a:ea typeface="ＭＳ Ｐゴシック" charset="0"/>
                <a:cs typeface="Arial" charset="0"/>
              </a:rPr>
              <a:t>. </a:t>
            </a:r>
            <a:r>
              <a:rPr lang="en-CA" sz="2000" b="0" dirty="0">
                <a:latin typeface="Arial" charset="0"/>
                <a:ea typeface="ＭＳ Ｐゴシック" charset="0"/>
                <a:cs typeface="Arial" charset="0"/>
              </a:rPr>
              <a:t>If any is selected, it must be consistent with the guidance concerning the management for existing exposure situations</a:t>
            </a:r>
            <a:endParaRPr lang="en-GB" sz="2000" b="0" dirty="0">
              <a:latin typeface="Arial" charset="0"/>
              <a:ea typeface="ＭＳ Ｐゴシック" charset="0"/>
              <a:cs typeface="Arial" charset="0"/>
            </a:endParaRPr>
          </a:p>
          <a:p>
            <a:pPr>
              <a:spcAft>
                <a:spcPts val="1200"/>
              </a:spcAft>
              <a:buFont typeface="Wingdings" charset="2"/>
              <a:buChar char="l"/>
            </a:pPr>
            <a:r>
              <a:rPr lang="en-GB" sz="2000" b="0" dirty="0">
                <a:latin typeface="Arial" charset="0"/>
                <a:ea typeface="ＭＳ Ｐゴシック" charset="0"/>
                <a:cs typeface="Arial" charset="0"/>
              </a:rPr>
              <a:t>The decision must be taken by the </a:t>
            </a:r>
            <a:r>
              <a:rPr lang="en-GB" sz="2000" dirty="0">
                <a:solidFill>
                  <a:srgbClr val="800000"/>
                </a:solidFill>
                <a:latin typeface="Arial" charset="0"/>
                <a:ea typeface="ＭＳ Ｐゴシック" charset="0"/>
                <a:cs typeface="Arial" charset="0"/>
              </a:rPr>
              <a:t>authorities</a:t>
            </a:r>
            <a:r>
              <a:rPr lang="en-GB" sz="2000" b="0" dirty="0">
                <a:latin typeface="Arial" charset="0"/>
                <a:ea typeface="ＭＳ Ｐゴシック" charset="0"/>
                <a:cs typeface="Arial" charset="0"/>
              </a:rPr>
              <a:t> on a case by case basis taking into account the </a:t>
            </a:r>
            <a:r>
              <a:rPr lang="en-GB" sz="2000" dirty="0">
                <a:solidFill>
                  <a:srgbClr val="800000"/>
                </a:solidFill>
                <a:latin typeface="Arial" charset="0"/>
                <a:ea typeface="ＭＳ Ｐゴシック" charset="0"/>
                <a:cs typeface="Arial" charset="0"/>
              </a:rPr>
              <a:t>prevailing circumstances </a:t>
            </a:r>
            <a:r>
              <a:rPr lang="en-GB" sz="2000" b="0" dirty="0">
                <a:latin typeface="Arial" charset="0"/>
                <a:ea typeface="ＭＳ Ｐゴシック" charset="0"/>
                <a:cs typeface="Arial" charset="0"/>
              </a:rPr>
              <a:t>i.e. : </a:t>
            </a:r>
          </a:p>
          <a:p>
            <a:pPr lvl="1">
              <a:spcAft>
                <a:spcPts val="1200"/>
              </a:spcAft>
              <a:buFont typeface="Wingdings" charset="2"/>
              <a:buChar char="l"/>
            </a:pPr>
            <a:r>
              <a:rPr lang="fr-FR" sz="2000" dirty="0" err="1">
                <a:latin typeface="Arial" charset="0"/>
                <a:ea typeface="ＭＳ Ｐゴシック" charset="0"/>
                <a:cs typeface="Arial" charset="0"/>
              </a:rPr>
              <a:t>T</a:t>
            </a:r>
            <a:r>
              <a:rPr lang="en-GB" sz="2000" dirty="0">
                <a:latin typeface="Arial" charset="0"/>
                <a:ea typeface="ＭＳ Ｐゴシック" charset="0"/>
                <a:cs typeface="Arial" charset="0"/>
              </a:rPr>
              <a:t>he current </a:t>
            </a:r>
            <a:r>
              <a:rPr lang="en-GB" sz="2000" b="1" dirty="0">
                <a:solidFill>
                  <a:srgbClr val="800000"/>
                </a:solidFill>
                <a:latin typeface="Arial" charset="0"/>
                <a:ea typeface="ＭＳ Ｐゴシック" charset="0"/>
                <a:cs typeface="Arial" charset="0"/>
              </a:rPr>
              <a:t>residual level of exposure </a:t>
            </a:r>
            <a:r>
              <a:rPr lang="en-GB" sz="2000" dirty="0">
                <a:latin typeface="Arial" charset="0"/>
                <a:ea typeface="ＭＳ Ｐゴシック" charset="0"/>
                <a:cs typeface="Arial" charset="0"/>
              </a:rPr>
              <a:t>in the affected places and the level </a:t>
            </a:r>
            <a:r>
              <a:rPr lang="en-GB" sz="2000" dirty="0" smtClean="0">
                <a:solidFill>
                  <a:srgbClr val="000000"/>
                </a:solidFill>
                <a:latin typeface="Arial" charset="0"/>
                <a:ea typeface="ＭＳ Ｐゴシック" charset="0"/>
                <a:cs typeface="Arial" charset="0"/>
              </a:rPr>
              <a:t>reasonably expected </a:t>
            </a:r>
            <a:r>
              <a:rPr lang="en-GB" sz="2000" dirty="0" smtClean="0">
                <a:latin typeface="Arial" charset="0"/>
                <a:ea typeface="ＭＳ Ｐゴシック" charset="0"/>
                <a:cs typeface="Arial" charset="0"/>
              </a:rPr>
              <a:t>in </a:t>
            </a:r>
            <a:r>
              <a:rPr lang="en-GB" sz="2000" dirty="0">
                <a:latin typeface="Arial" charset="0"/>
                <a:ea typeface="ＭＳ Ｐゴシック" charset="0"/>
                <a:cs typeface="Arial" charset="0"/>
              </a:rPr>
              <a:t>the near future given the proposed remediation actions </a:t>
            </a:r>
          </a:p>
          <a:p>
            <a:pPr lvl="1">
              <a:spcAft>
                <a:spcPts val="1200"/>
              </a:spcAft>
              <a:buFont typeface="Wingdings" charset="2"/>
              <a:buChar char="l"/>
            </a:pPr>
            <a:r>
              <a:rPr lang="fr-FR" sz="2000" dirty="0" err="1">
                <a:latin typeface="Arial" charset="0"/>
                <a:ea typeface="ＭＳ Ｐゴシック" charset="0"/>
                <a:cs typeface="Arial" charset="0"/>
              </a:rPr>
              <a:t>T</a:t>
            </a:r>
            <a:r>
              <a:rPr lang="en-GB" sz="2000" dirty="0">
                <a:latin typeface="Arial" charset="0"/>
                <a:ea typeface="ＭＳ Ｐゴシック" charset="0"/>
                <a:cs typeface="Arial" charset="0"/>
              </a:rPr>
              <a:t>he conditions and means to maintain </a:t>
            </a:r>
            <a:r>
              <a:rPr lang="en-GB" sz="2000" b="1" dirty="0">
                <a:solidFill>
                  <a:srgbClr val="800000"/>
                </a:solidFill>
                <a:latin typeface="Arial" charset="0"/>
                <a:ea typeface="ＭＳ Ｐゴシック" charset="0"/>
                <a:cs typeface="Arial" charset="0"/>
              </a:rPr>
              <a:t>sustainable societal and economic living conditions</a:t>
            </a:r>
            <a:r>
              <a:rPr lang="en-GB" sz="2000" b="1" dirty="0">
                <a:latin typeface="Arial" charset="0"/>
                <a:ea typeface="ＭＳ Ｐゴシック" charset="0"/>
                <a:cs typeface="Arial" charset="0"/>
              </a:rPr>
              <a:t> </a:t>
            </a:r>
            <a:r>
              <a:rPr lang="en-GB" sz="2000" dirty="0">
                <a:latin typeface="Arial" charset="0"/>
                <a:ea typeface="ＭＳ Ｐゴシック" charset="0"/>
                <a:cs typeface="Arial" charset="0"/>
              </a:rPr>
              <a:t>of the affected population in these places</a:t>
            </a:r>
            <a:endParaRPr lang="en-CA" sz="2000" dirty="0">
              <a:latin typeface="Arial" charset="0"/>
              <a:ea typeface="ＭＳ Ｐゴシック" charset="0"/>
              <a:cs typeface="Arial" charset="0"/>
            </a:endParaRPr>
          </a:p>
          <a:p>
            <a:pPr>
              <a:buFont typeface="Wingdings" charset="2"/>
              <a:buChar char="l"/>
            </a:pPr>
            <a:r>
              <a:rPr lang="en-GB" sz="2000" b="0" dirty="0">
                <a:latin typeface="Arial" charset="0"/>
                <a:ea typeface="ＭＳ Ｐゴシック" charset="0"/>
                <a:cs typeface="Arial" charset="0"/>
              </a:rPr>
              <a:t>Individuals have a basic right to decide whether to </a:t>
            </a:r>
            <a:r>
              <a:rPr lang="en-GB" sz="2000" b="0" dirty="0" smtClean="0">
                <a:latin typeface="Arial" charset="0"/>
                <a:ea typeface="ＭＳ Ｐゴシック" charset="0"/>
                <a:cs typeface="Arial" charset="0"/>
              </a:rPr>
              <a:t>return or not. Difficult </a:t>
            </a:r>
            <a:r>
              <a:rPr lang="en-GB" sz="2000" b="0" dirty="0">
                <a:latin typeface="Arial" charset="0"/>
                <a:ea typeface="ＭＳ Ｐゴシック" charset="0"/>
                <a:cs typeface="Arial" charset="0"/>
              </a:rPr>
              <a:t>to answer this dilemma solely on the basis of radiation protection </a:t>
            </a:r>
            <a:r>
              <a:rPr lang="en-GB" sz="2000" b="0" dirty="0" smtClean="0">
                <a:latin typeface="Arial" charset="0"/>
                <a:ea typeface="ＭＳ Ｐゴシック" charset="0"/>
                <a:cs typeface="Arial" charset="0"/>
              </a:rPr>
              <a:t>considerations. All decisions must be supported by authorities</a:t>
            </a:r>
            <a:endParaRPr lang="en-GB" sz="2000" b="0" dirty="0">
              <a:latin typeface="Arial" charset="0"/>
              <a:ea typeface="ＭＳ Ｐゴシック" charset="0"/>
              <a:cs typeface="Arial" charset="0"/>
            </a:endParaRPr>
          </a:p>
          <a:p>
            <a:pPr>
              <a:lnSpc>
                <a:spcPct val="90000"/>
              </a:lnSpc>
            </a:pPr>
            <a:endParaRPr lang="en-GB" dirty="0">
              <a:latin typeface="Constantia" charset="0"/>
              <a:ea typeface="ＭＳ Ｐゴシック" charset="0"/>
              <a:cs typeface="ＭＳ Ｐゴシック" charset="0"/>
            </a:endParaRPr>
          </a:p>
        </p:txBody>
      </p:sp>
      <p:sp>
        <p:nvSpPr>
          <p:cNvPr id="52227"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ＭＳ Ｐゴシック" charset="0"/>
              </a:defRPr>
            </a:lvl1pPr>
            <a:lvl2pPr marL="742950" indent="-285750" eaLnBrk="0" hangingPunct="0">
              <a:defRPr sz="2400">
                <a:solidFill>
                  <a:schemeClr val="tx1"/>
                </a:solidFill>
                <a:latin typeface="Constantia" charset="0"/>
                <a:ea typeface="ＭＳ Ｐゴシック" charset="0"/>
              </a:defRPr>
            </a:lvl2pPr>
            <a:lvl3pPr marL="1143000" indent="-228600" eaLnBrk="0" hangingPunct="0">
              <a:defRPr sz="2400">
                <a:solidFill>
                  <a:schemeClr val="tx1"/>
                </a:solidFill>
                <a:latin typeface="Constantia" charset="0"/>
                <a:ea typeface="ＭＳ Ｐゴシック" charset="0"/>
              </a:defRPr>
            </a:lvl3pPr>
            <a:lvl4pPr marL="1600200" indent="-228600" eaLnBrk="0" hangingPunct="0">
              <a:defRPr sz="2400">
                <a:solidFill>
                  <a:schemeClr val="tx1"/>
                </a:solidFill>
                <a:latin typeface="Constantia" charset="0"/>
                <a:ea typeface="ＭＳ Ｐゴシック" charset="0"/>
              </a:defRPr>
            </a:lvl4pPr>
            <a:lvl5pPr marL="2057400" indent="-228600" eaLnBrk="0" hangingPunct="0">
              <a:defRPr sz="2400">
                <a:solidFill>
                  <a:schemeClr val="tx1"/>
                </a:solidFill>
                <a:latin typeface="Constantia" charset="0"/>
                <a:ea typeface="ＭＳ Ｐゴシック" charset="0"/>
              </a:defRPr>
            </a:lvl5pPr>
            <a:lvl6pPr marL="2514600" indent="-228600" eaLnBrk="0" fontAlgn="base" hangingPunct="0">
              <a:spcBef>
                <a:spcPct val="0"/>
              </a:spcBef>
              <a:spcAft>
                <a:spcPct val="0"/>
              </a:spcAft>
              <a:defRPr sz="2400">
                <a:solidFill>
                  <a:schemeClr val="tx1"/>
                </a:solidFill>
                <a:latin typeface="Constantia" charset="0"/>
                <a:ea typeface="ＭＳ Ｐゴシック" charset="0"/>
              </a:defRPr>
            </a:lvl6pPr>
            <a:lvl7pPr marL="2971800" indent="-228600" eaLnBrk="0" fontAlgn="base" hangingPunct="0">
              <a:spcBef>
                <a:spcPct val="0"/>
              </a:spcBef>
              <a:spcAft>
                <a:spcPct val="0"/>
              </a:spcAft>
              <a:defRPr sz="2400">
                <a:solidFill>
                  <a:schemeClr val="tx1"/>
                </a:solidFill>
                <a:latin typeface="Constantia" charset="0"/>
                <a:ea typeface="ＭＳ Ｐゴシック" charset="0"/>
              </a:defRPr>
            </a:lvl7pPr>
            <a:lvl8pPr marL="3429000" indent="-228600" eaLnBrk="0" fontAlgn="base" hangingPunct="0">
              <a:spcBef>
                <a:spcPct val="0"/>
              </a:spcBef>
              <a:spcAft>
                <a:spcPct val="0"/>
              </a:spcAft>
              <a:defRPr sz="2400">
                <a:solidFill>
                  <a:schemeClr val="tx1"/>
                </a:solidFill>
                <a:latin typeface="Constantia" charset="0"/>
                <a:ea typeface="ＭＳ Ｐゴシック" charset="0"/>
              </a:defRPr>
            </a:lvl8pPr>
            <a:lvl9pPr marL="3886200" indent="-228600" eaLnBrk="0" fontAlgn="base" hangingPunct="0">
              <a:spcBef>
                <a:spcPct val="0"/>
              </a:spcBef>
              <a:spcAft>
                <a:spcPct val="0"/>
              </a:spcAft>
              <a:defRPr sz="2400">
                <a:solidFill>
                  <a:schemeClr val="tx1"/>
                </a:solidFill>
                <a:latin typeface="Constantia" charset="0"/>
                <a:ea typeface="ＭＳ Ｐゴシック" charset="0"/>
              </a:defRPr>
            </a:lvl9pPr>
          </a:lstStyle>
          <a:p>
            <a:pPr algn="r" eaLnBrk="1" hangingPunct="1"/>
            <a:fld id="{30161E67-6B2B-F248-A89B-2E7006ECD33A}" type="slidenum">
              <a:rPr lang="fr-FR" sz="1200">
                <a:latin typeface="Arial" charset="0"/>
              </a:rPr>
              <a:pPr algn="r" eaLnBrk="1" hangingPunct="1"/>
              <a:t>31</a:t>
            </a:fld>
            <a:endParaRPr lang="fr-FR" sz="1200">
              <a:latin typeface="Arial" charset="0"/>
            </a:endParaRPr>
          </a:p>
        </p:txBody>
      </p:sp>
      <p:sp>
        <p:nvSpPr>
          <p:cNvPr id="5" name="Title 1"/>
          <p:cNvSpPr txBox="1">
            <a:spLocks/>
          </p:cNvSpPr>
          <p:nvPr/>
        </p:nvSpPr>
        <p:spPr>
          <a:xfrm>
            <a:off x="0" y="1524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3.3</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.3 Termination of protective actions (1)</a:t>
            </a:r>
          </a:p>
          <a:p>
            <a:pPr marL="342900" lvl="1" indent="-342900">
              <a:buClr>
                <a:srgbClr val="22228B"/>
              </a:buClr>
              <a:buSzPct val="120000"/>
              <a:defRPr/>
            </a:pP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Return from evacuation -</a:t>
            </a:r>
          </a:p>
        </p:txBody>
      </p:sp>
    </p:spTree>
    <p:extLst>
      <p:ext uri="{BB962C8B-B14F-4D97-AF65-F5344CB8AC3E}">
        <p14:creationId xmlns:p14="http://schemas.microsoft.com/office/powerpoint/2010/main" val="344030474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6"/>
          <p:cNvSpPr>
            <a:spLocks noGrp="1"/>
          </p:cNvSpPr>
          <p:nvPr>
            <p:ph idx="1"/>
          </p:nvPr>
        </p:nvSpPr>
        <p:spPr>
          <a:xfrm>
            <a:off x="908050" y="1295400"/>
            <a:ext cx="8007350" cy="5105400"/>
          </a:xfrm>
        </p:spPr>
        <p:txBody>
          <a:bodyPr/>
          <a:lstStyle/>
          <a:p>
            <a:pPr marL="342900" lvl="2" indent="-342900">
              <a:lnSpc>
                <a:spcPct val="90000"/>
              </a:lnSpc>
              <a:buSzPct val="95000"/>
              <a:buFont typeface="Wingdings" charset="2"/>
              <a:buChar char="l"/>
            </a:pPr>
            <a:r>
              <a:rPr lang="en-US" altLang="ja-JP" sz="2000" b="1" dirty="0">
                <a:solidFill>
                  <a:srgbClr val="800000"/>
                </a:solidFill>
                <a:latin typeface="Arial" charset="0"/>
                <a:ea typeface="ＭＳ Ｐゴシック" charset="0"/>
                <a:cs typeface="Arial" charset="0"/>
              </a:rPr>
              <a:t>The decision to terminate individual protective measures </a:t>
            </a:r>
            <a:r>
              <a:rPr lang="en-US" altLang="ja-JP" sz="2000" dirty="0">
                <a:latin typeface="Arial" charset="0"/>
                <a:ea typeface="ＭＳ Ｐゴシック" charset="0"/>
                <a:cs typeface="Arial" charset="0"/>
              </a:rPr>
              <a:t>will need to reflect the prevailing circumstances of the emergency exposure situation. The decisions to terminate protective measures should have due regard for the appropriate </a:t>
            </a:r>
            <a:r>
              <a:rPr lang="en-US" altLang="ja-JP" sz="2000" dirty="0">
                <a:solidFill>
                  <a:srgbClr val="000000"/>
                </a:solidFill>
                <a:latin typeface="Arial" charset="0"/>
                <a:ea typeface="ＭＳ Ｐゴシック" charset="0"/>
                <a:cs typeface="Arial" charset="0"/>
              </a:rPr>
              <a:t>reference level</a:t>
            </a:r>
            <a:r>
              <a:rPr lang="en-US" altLang="ja-JP" sz="2000" dirty="0">
                <a:solidFill>
                  <a:srgbClr val="800000"/>
                </a:solidFill>
                <a:latin typeface="Arial" charset="0"/>
                <a:ea typeface="ＭＳ Ｐゴシック" charset="0"/>
                <a:cs typeface="Arial" charset="0"/>
              </a:rPr>
              <a:t>. </a:t>
            </a:r>
          </a:p>
          <a:p>
            <a:pPr>
              <a:lnSpc>
                <a:spcPct val="90000"/>
              </a:lnSpc>
            </a:pPr>
            <a:endParaRPr lang="en-GB" dirty="0">
              <a:latin typeface="Constantia" charset="0"/>
              <a:ea typeface="ＭＳ Ｐゴシック" charset="0"/>
              <a:cs typeface="ＭＳ Ｐゴシック" charset="0"/>
            </a:endParaRPr>
          </a:p>
        </p:txBody>
      </p:sp>
      <p:sp>
        <p:nvSpPr>
          <p:cNvPr id="52227"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ＭＳ Ｐゴシック" charset="0"/>
              </a:defRPr>
            </a:lvl1pPr>
            <a:lvl2pPr marL="742950" indent="-285750" eaLnBrk="0" hangingPunct="0">
              <a:defRPr sz="2400">
                <a:solidFill>
                  <a:schemeClr val="tx1"/>
                </a:solidFill>
                <a:latin typeface="Constantia" charset="0"/>
                <a:ea typeface="ＭＳ Ｐゴシック" charset="0"/>
              </a:defRPr>
            </a:lvl2pPr>
            <a:lvl3pPr marL="1143000" indent="-228600" eaLnBrk="0" hangingPunct="0">
              <a:defRPr sz="2400">
                <a:solidFill>
                  <a:schemeClr val="tx1"/>
                </a:solidFill>
                <a:latin typeface="Constantia" charset="0"/>
                <a:ea typeface="ＭＳ Ｐゴシック" charset="0"/>
              </a:defRPr>
            </a:lvl3pPr>
            <a:lvl4pPr marL="1600200" indent="-228600" eaLnBrk="0" hangingPunct="0">
              <a:defRPr sz="2400">
                <a:solidFill>
                  <a:schemeClr val="tx1"/>
                </a:solidFill>
                <a:latin typeface="Constantia" charset="0"/>
                <a:ea typeface="ＭＳ Ｐゴシック" charset="0"/>
              </a:defRPr>
            </a:lvl4pPr>
            <a:lvl5pPr marL="2057400" indent="-228600" eaLnBrk="0" hangingPunct="0">
              <a:defRPr sz="2400">
                <a:solidFill>
                  <a:schemeClr val="tx1"/>
                </a:solidFill>
                <a:latin typeface="Constantia" charset="0"/>
                <a:ea typeface="ＭＳ Ｐゴシック" charset="0"/>
              </a:defRPr>
            </a:lvl5pPr>
            <a:lvl6pPr marL="2514600" indent="-228600" eaLnBrk="0" fontAlgn="base" hangingPunct="0">
              <a:spcBef>
                <a:spcPct val="0"/>
              </a:spcBef>
              <a:spcAft>
                <a:spcPct val="0"/>
              </a:spcAft>
              <a:defRPr sz="2400">
                <a:solidFill>
                  <a:schemeClr val="tx1"/>
                </a:solidFill>
                <a:latin typeface="Constantia" charset="0"/>
                <a:ea typeface="ＭＳ Ｐゴシック" charset="0"/>
              </a:defRPr>
            </a:lvl6pPr>
            <a:lvl7pPr marL="2971800" indent="-228600" eaLnBrk="0" fontAlgn="base" hangingPunct="0">
              <a:spcBef>
                <a:spcPct val="0"/>
              </a:spcBef>
              <a:spcAft>
                <a:spcPct val="0"/>
              </a:spcAft>
              <a:defRPr sz="2400">
                <a:solidFill>
                  <a:schemeClr val="tx1"/>
                </a:solidFill>
                <a:latin typeface="Constantia" charset="0"/>
                <a:ea typeface="ＭＳ Ｐゴシック" charset="0"/>
              </a:defRPr>
            </a:lvl7pPr>
            <a:lvl8pPr marL="3429000" indent="-228600" eaLnBrk="0" fontAlgn="base" hangingPunct="0">
              <a:spcBef>
                <a:spcPct val="0"/>
              </a:spcBef>
              <a:spcAft>
                <a:spcPct val="0"/>
              </a:spcAft>
              <a:defRPr sz="2400">
                <a:solidFill>
                  <a:schemeClr val="tx1"/>
                </a:solidFill>
                <a:latin typeface="Constantia" charset="0"/>
                <a:ea typeface="ＭＳ Ｐゴシック" charset="0"/>
              </a:defRPr>
            </a:lvl8pPr>
            <a:lvl9pPr marL="3886200" indent="-228600" eaLnBrk="0" fontAlgn="base" hangingPunct="0">
              <a:spcBef>
                <a:spcPct val="0"/>
              </a:spcBef>
              <a:spcAft>
                <a:spcPct val="0"/>
              </a:spcAft>
              <a:defRPr sz="2400">
                <a:solidFill>
                  <a:schemeClr val="tx1"/>
                </a:solidFill>
                <a:latin typeface="Constantia" charset="0"/>
                <a:ea typeface="ＭＳ Ｐゴシック" charset="0"/>
              </a:defRPr>
            </a:lvl9pPr>
          </a:lstStyle>
          <a:p>
            <a:pPr algn="r" eaLnBrk="1" hangingPunct="1"/>
            <a:fld id="{30161E67-6B2B-F248-A89B-2E7006ECD33A}" type="slidenum">
              <a:rPr lang="fr-FR" sz="1200">
                <a:latin typeface="Arial" charset="0"/>
              </a:rPr>
              <a:pPr algn="r" eaLnBrk="1" hangingPunct="1"/>
              <a:t>32</a:t>
            </a:fld>
            <a:endParaRPr lang="fr-FR" sz="1200">
              <a:latin typeface="Arial" charset="0"/>
            </a:endParaRPr>
          </a:p>
        </p:txBody>
      </p:sp>
      <p:sp>
        <p:nvSpPr>
          <p:cNvPr id="5" name="Title 1"/>
          <p:cNvSpPr txBox="1">
            <a:spLocks/>
          </p:cNvSpPr>
          <p:nvPr/>
        </p:nvSpPr>
        <p:spPr>
          <a:xfrm>
            <a:off x="0" y="1524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3.3</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.3 Termination of protective actions (2)</a:t>
            </a:r>
          </a:p>
        </p:txBody>
      </p:sp>
    </p:spTree>
    <p:extLst>
      <p:ext uri="{BB962C8B-B14F-4D97-AF65-F5344CB8AC3E}">
        <p14:creationId xmlns:p14="http://schemas.microsoft.com/office/powerpoint/2010/main" val="80312433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5"/>
          <p:cNvSpPr>
            <a:spLocks noGrp="1"/>
          </p:cNvSpPr>
          <p:nvPr>
            <p:ph idx="1"/>
          </p:nvPr>
        </p:nvSpPr>
        <p:spPr>
          <a:xfrm>
            <a:off x="330200" y="1143000"/>
            <a:ext cx="9163050" cy="5410200"/>
          </a:xfrm>
        </p:spPr>
        <p:txBody>
          <a:bodyPr/>
          <a:lstStyle/>
          <a:p>
            <a:pPr marL="457200" indent="-457200" eaLnBrk="1" hangingPunct="1">
              <a:lnSpc>
                <a:spcPct val="110000"/>
              </a:lnSpc>
            </a:pPr>
            <a:r>
              <a:rPr lang="en-GB" sz="2000" b="0" dirty="0">
                <a:solidFill>
                  <a:srgbClr val="000051"/>
                </a:solidFill>
                <a:latin typeface="Arial" charset="0"/>
                <a:cs typeface="Arial" charset="0"/>
              </a:rPr>
              <a:t>Specific management of responders compared to occupationally exposed workers; dose treated </a:t>
            </a:r>
            <a:r>
              <a:rPr lang="en-GB" sz="2000" b="0" dirty="0" smtClean="0">
                <a:solidFill>
                  <a:srgbClr val="000051"/>
                </a:solidFill>
                <a:latin typeface="Arial" charset="0"/>
                <a:cs typeface="Arial" charset="0"/>
              </a:rPr>
              <a:t>separately</a:t>
            </a:r>
            <a:endParaRPr lang="en-GB" sz="2000" b="0" dirty="0">
              <a:solidFill>
                <a:srgbClr val="000051"/>
              </a:solidFill>
              <a:latin typeface="Arial" charset="0"/>
              <a:cs typeface="Arial" charset="0"/>
            </a:endParaRPr>
          </a:p>
          <a:p>
            <a:pPr marL="457200" indent="-457200" eaLnBrk="1" hangingPunct="1">
              <a:lnSpc>
                <a:spcPct val="110000"/>
              </a:lnSpc>
            </a:pPr>
            <a:r>
              <a:rPr lang="en-GB" sz="2000" b="0" dirty="0">
                <a:solidFill>
                  <a:srgbClr val="000051"/>
                </a:solidFill>
                <a:latin typeface="Arial" charset="0"/>
                <a:cs typeface="Arial" charset="0"/>
              </a:rPr>
              <a:t>Graded </a:t>
            </a:r>
            <a:r>
              <a:rPr lang="en-GB" sz="2000" b="0" dirty="0" smtClean="0">
                <a:solidFill>
                  <a:srgbClr val="000051"/>
                </a:solidFill>
                <a:latin typeface="Arial" charset="0"/>
                <a:cs typeface="Arial" charset="0"/>
              </a:rPr>
              <a:t>approach</a:t>
            </a:r>
            <a:endParaRPr lang="en-GB" sz="2000" b="0" dirty="0">
              <a:solidFill>
                <a:srgbClr val="000051"/>
              </a:solidFill>
              <a:latin typeface="Arial" charset="0"/>
              <a:cs typeface="Arial" charset="0"/>
            </a:endParaRPr>
          </a:p>
          <a:p>
            <a:pPr marL="823913" lvl="1" indent="-457200" eaLnBrk="1" hangingPunct="1">
              <a:lnSpc>
                <a:spcPct val="110000"/>
              </a:lnSpc>
              <a:buFont typeface="Arial"/>
              <a:buChar char="•"/>
            </a:pPr>
            <a:r>
              <a:rPr lang="en-GB" sz="2000" dirty="0">
                <a:solidFill>
                  <a:srgbClr val="000051"/>
                </a:solidFill>
                <a:latin typeface="Arial" charset="0"/>
                <a:ea typeface="ＭＳ Ｐゴシック" charset="0"/>
                <a:cs typeface="ＭＳ Ｐゴシック" charset="0"/>
              </a:rPr>
              <a:t>Distinction on-site (damaged installation) versus off-site (affected areas)</a:t>
            </a:r>
          </a:p>
          <a:p>
            <a:pPr marL="823913" lvl="1" indent="-457200" eaLnBrk="1" hangingPunct="1">
              <a:lnSpc>
                <a:spcPct val="110000"/>
              </a:lnSpc>
              <a:buFont typeface="Arial"/>
              <a:buChar char="•"/>
            </a:pPr>
            <a:r>
              <a:rPr lang="en-GB" sz="2000" dirty="0">
                <a:solidFill>
                  <a:srgbClr val="000051"/>
                </a:solidFill>
                <a:latin typeface="Arial" charset="0"/>
                <a:ea typeface="ＭＳ Ｐゴシック" charset="0"/>
                <a:cs typeface="ＭＳ Ｐゴシック" charset="0"/>
              </a:rPr>
              <a:t>Distinction between phases: early, intermediate, </a:t>
            </a:r>
            <a:r>
              <a:rPr lang="en-GB" sz="2000" dirty="0" smtClean="0">
                <a:solidFill>
                  <a:srgbClr val="000051"/>
                </a:solidFill>
                <a:latin typeface="Arial" charset="0"/>
                <a:ea typeface="ＭＳ Ｐゴシック" charset="0"/>
                <a:cs typeface="ＭＳ Ｐゴシック" charset="0"/>
              </a:rPr>
              <a:t>late</a:t>
            </a:r>
          </a:p>
          <a:p>
            <a:pPr marL="823913" lvl="1" indent="-457200" eaLnBrk="1" hangingPunct="1">
              <a:lnSpc>
                <a:spcPct val="110000"/>
              </a:lnSpc>
              <a:buFont typeface="Arial"/>
              <a:buChar char="•"/>
            </a:pPr>
            <a:r>
              <a:rPr lang="en-US" altLang="ja-JP" sz="2000" dirty="0" smtClean="0">
                <a:solidFill>
                  <a:srgbClr val="000051"/>
                </a:solidFill>
                <a:latin typeface="Arial" charset="0"/>
                <a:ea typeface="ＭＳ Ｐゴシック" charset="0"/>
                <a:cs typeface="ＭＳ Ｐゴシック" charset="0"/>
              </a:rPr>
              <a:t>The</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tasks</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likely</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to</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provide</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higher</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doses</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should</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be</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completed</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by</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responders</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already</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prepared</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and</a:t>
            </a:r>
            <a:r>
              <a:rPr lang="ja-JP" altLang="en-US" sz="2000" dirty="0" smtClean="0">
                <a:solidFill>
                  <a:srgbClr val="000051"/>
                </a:solidFill>
                <a:latin typeface="Arial" charset="0"/>
                <a:ea typeface="ＭＳ Ｐゴシック" charset="0"/>
                <a:cs typeface="ＭＳ Ｐゴシック" charset="0"/>
              </a:rPr>
              <a:t> </a:t>
            </a:r>
            <a:r>
              <a:rPr lang="en-US" altLang="ja-JP" sz="2000" dirty="0" smtClean="0">
                <a:solidFill>
                  <a:srgbClr val="000051"/>
                </a:solidFill>
                <a:latin typeface="Arial" charset="0"/>
                <a:ea typeface="ＭＳ Ｐゴシック" charset="0"/>
                <a:cs typeface="ＭＳ Ｐゴシック" charset="0"/>
              </a:rPr>
              <a:t>trained</a:t>
            </a:r>
            <a:endParaRPr lang="en-GB" sz="2000" dirty="0">
              <a:solidFill>
                <a:srgbClr val="000051"/>
              </a:solidFill>
              <a:latin typeface="Arial" charset="0"/>
              <a:ea typeface="ＭＳ Ｐゴシック" charset="0"/>
              <a:cs typeface="ＭＳ Ｐゴシック" charset="0"/>
            </a:endParaRPr>
          </a:p>
          <a:p>
            <a:pPr marL="457200" indent="-457200" eaLnBrk="1" hangingPunct="1">
              <a:lnSpc>
                <a:spcPct val="110000"/>
              </a:lnSpc>
            </a:pPr>
            <a:r>
              <a:rPr lang="en-GB" sz="2000" b="0" dirty="0">
                <a:solidFill>
                  <a:srgbClr val="000051"/>
                </a:solidFill>
                <a:latin typeface="Arial" charset="0"/>
                <a:cs typeface="Arial" charset="0"/>
              </a:rPr>
              <a:t>Justification of decisions: benefit (avoid or reduce exposure for population and contamination of environment) &gt; disadvantages (notably risk for responders</a:t>
            </a:r>
            <a:r>
              <a:rPr lang="en-GB" sz="2000" b="0" dirty="0" smtClean="0">
                <a:solidFill>
                  <a:srgbClr val="000051"/>
                </a:solidFill>
                <a:latin typeface="Arial" charset="0"/>
                <a:cs typeface="Arial" charset="0"/>
              </a:rPr>
              <a:t>)</a:t>
            </a:r>
            <a:endParaRPr lang="en-GB" sz="2000" b="0" dirty="0">
              <a:solidFill>
                <a:srgbClr val="000051"/>
              </a:solidFill>
              <a:latin typeface="Arial" charset="0"/>
              <a:cs typeface="Arial" charset="0"/>
            </a:endParaRPr>
          </a:p>
          <a:p>
            <a:pPr marL="457200" indent="-457200" eaLnBrk="1" hangingPunct="1">
              <a:lnSpc>
                <a:spcPct val="110000"/>
              </a:lnSpc>
            </a:pPr>
            <a:r>
              <a:rPr lang="en-GB" sz="2000" b="0" dirty="0">
                <a:solidFill>
                  <a:srgbClr val="000051"/>
                </a:solidFill>
                <a:latin typeface="Arial" charset="0"/>
                <a:cs typeface="Arial" charset="0"/>
              </a:rPr>
              <a:t>Optimisation: limited and specific implementation in the early and intermediate phases (unforeseen event, no experience, uncertainties</a:t>
            </a:r>
            <a:r>
              <a:rPr lang="en-GB" sz="2000" b="0" dirty="0" smtClean="0">
                <a:solidFill>
                  <a:srgbClr val="000051"/>
                </a:solidFill>
                <a:latin typeface="Arial" charset="0"/>
                <a:cs typeface="Arial" charset="0"/>
              </a:rPr>
              <a:t>)</a:t>
            </a:r>
            <a:endParaRPr lang="en-GB" sz="2000" b="0" dirty="0">
              <a:solidFill>
                <a:srgbClr val="000051"/>
              </a:solidFill>
              <a:latin typeface="Arial" charset="0"/>
              <a:cs typeface="Arial" charset="0"/>
            </a:endParaRPr>
          </a:p>
          <a:p>
            <a:pPr marL="457200" indent="-457200" eaLnBrk="1" hangingPunct="1">
              <a:lnSpc>
                <a:spcPct val="110000"/>
              </a:lnSpc>
            </a:pPr>
            <a:r>
              <a:rPr lang="en-GB" sz="2000" b="0" dirty="0">
                <a:solidFill>
                  <a:srgbClr val="000051"/>
                </a:solidFill>
                <a:latin typeface="Arial" charset="0"/>
                <a:cs typeface="Arial" charset="0"/>
              </a:rPr>
              <a:t>Application of the dose limits: a priori not relevant</a:t>
            </a:r>
            <a:endParaRPr lang="en-GB" sz="2000" b="0" dirty="0">
              <a:solidFill>
                <a:srgbClr val="C00000"/>
              </a:solidFill>
              <a:latin typeface="Arial" charset="0"/>
              <a:cs typeface="Arial" charset="0"/>
            </a:endParaRPr>
          </a:p>
          <a:p>
            <a:pPr marL="823913" lvl="1" indent="-457200" eaLnBrk="1" hangingPunct="1">
              <a:lnSpc>
                <a:spcPct val="90000"/>
              </a:lnSpc>
            </a:pPr>
            <a:endParaRPr lang="en-GB" dirty="0">
              <a:solidFill>
                <a:srgbClr val="000051"/>
              </a:solidFill>
              <a:latin typeface="Arial" charset="0"/>
              <a:ea typeface="ＭＳ Ｐゴシック" charset="0"/>
              <a:cs typeface="ＭＳ Ｐゴシック" charset="0"/>
            </a:endParaRPr>
          </a:p>
          <a:p>
            <a:pPr marL="457200" indent="-457200" eaLnBrk="1" hangingPunct="1">
              <a:lnSpc>
                <a:spcPct val="90000"/>
              </a:lnSpc>
            </a:pPr>
            <a:endParaRPr lang="en-GB" b="0" dirty="0">
              <a:solidFill>
                <a:srgbClr val="000051"/>
              </a:solidFill>
              <a:latin typeface="Arial" charset="0"/>
              <a:cs typeface="Arial" charset="0"/>
            </a:endParaRPr>
          </a:p>
        </p:txBody>
      </p:sp>
      <p:sp>
        <p:nvSpPr>
          <p:cNvPr id="7172" name="Slide Number Placeholder 3"/>
          <p:cNvSpPr>
            <a:spLocks noGrp="1"/>
          </p:cNvSpPr>
          <p:nvPr>
            <p:ph type="sldNum" sz="quarter" idx="4294967295"/>
          </p:nvPr>
        </p:nvSpPr>
        <p:spPr bwMode="auto">
          <a:xfrm>
            <a:off x="8585200" y="6324601"/>
            <a:ext cx="825500" cy="2127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1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6pPr>
            <a:lvl7pPr marL="29718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7pPr>
            <a:lvl8pPr marL="34290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8pPr>
            <a:lvl9pPr marL="38862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9pPr>
          </a:lstStyle>
          <a:p>
            <a:fld id="{92AD9DB0-E511-EB47-92CA-AFBF9FBA61B2}" type="slidenum">
              <a:rPr lang="en-US" sz="1200">
                <a:solidFill>
                  <a:srgbClr val="045C75"/>
                </a:solidFill>
              </a:rPr>
              <a:pPr/>
              <a:t>33</a:t>
            </a:fld>
            <a:endParaRPr lang="en-US" sz="1200" dirty="0">
              <a:solidFill>
                <a:srgbClr val="045C75"/>
              </a:solidFill>
            </a:endParaRPr>
          </a:p>
        </p:txBody>
      </p:sp>
      <p:sp>
        <p:nvSpPr>
          <p:cNvPr id="6" name="Title 1"/>
          <p:cNvSpPr txBox="1">
            <a:spLocks/>
          </p:cNvSpPr>
          <p:nvPr/>
        </p:nvSpPr>
        <p:spPr>
          <a:xfrm>
            <a:off x="0" y="1524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3.4</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Protection of emergency responders (1)</a:t>
            </a:r>
          </a:p>
          <a:p>
            <a:pPr marL="342900" lvl="1" indent="-342900">
              <a:buClr>
                <a:srgbClr val="22228B"/>
              </a:buClr>
              <a:buSzPct val="120000"/>
              <a:defRPr/>
            </a:pPr>
            <a:r>
              <a:rPr lang="en-US"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General considerations and principles -</a:t>
            </a:r>
            <a:endParaRPr lang="en-GB" sz="2400" b="1" kern="1200" dirty="0">
              <a:solidFill>
                <a:schemeClr val="accent1">
                  <a:lumMod val="75000"/>
                </a:schemeClr>
              </a:solidFill>
              <a:latin typeface="Arial" pitchFamily="34" charset="0"/>
              <a:ea typeface="+mj-ea"/>
              <a:cs typeface="Arial" pitchFamily="34" charset="0"/>
            </a:endParaRPr>
          </a:p>
        </p:txBody>
      </p:sp>
    </p:spTree>
    <p:extLst>
      <p:ext uri="{BB962C8B-B14F-4D97-AF65-F5344CB8AC3E}">
        <p14:creationId xmlns:p14="http://schemas.microsoft.com/office/powerpoint/2010/main" val="190266062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90"/>
          <p:cNvSpPr/>
          <p:nvPr/>
        </p:nvSpPr>
        <p:spPr>
          <a:xfrm>
            <a:off x="3339" y="301824"/>
            <a:ext cx="9906002" cy="307777"/>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en-GB" sz="2000" b="1" dirty="0" smtClean="0">
                <a:solidFill>
                  <a:srgbClr val="0B5395"/>
                </a:solidFill>
              </a:rPr>
              <a:t>Reference levels for emergency responders</a:t>
            </a:r>
          </a:p>
        </p:txBody>
      </p:sp>
      <p:graphicFrame>
        <p:nvGraphicFramePr>
          <p:cNvPr id="4" name="Tableau 3"/>
          <p:cNvGraphicFramePr>
            <a:graphicFrameLocks noGrp="1"/>
          </p:cNvGraphicFramePr>
          <p:nvPr>
            <p:extLst>
              <p:ext uri="{D42A27DB-BD31-4B8C-83A1-F6EECF244321}">
                <p14:modId xmlns:p14="http://schemas.microsoft.com/office/powerpoint/2010/main" val="3255895597"/>
              </p:ext>
            </p:extLst>
          </p:nvPr>
        </p:nvGraphicFramePr>
        <p:xfrm>
          <a:off x="330201" y="762001"/>
          <a:ext cx="9163051" cy="5897879"/>
        </p:xfrm>
        <a:graphic>
          <a:graphicData uri="http://schemas.openxmlformats.org/drawingml/2006/table">
            <a:tbl>
              <a:tblPr firstRow="1" bandRow="1">
                <a:tableStyleId>{5C22544A-7EE6-4342-B048-85BDC9FD1C3A}</a:tableStyleId>
              </a:tblPr>
              <a:tblGrid>
                <a:gridCol w="2664350"/>
                <a:gridCol w="2898931"/>
                <a:gridCol w="3599770"/>
              </a:tblGrid>
              <a:tr h="444901">
                <a:tc rowSpan="2">
                  <a:txBody>
                    <a:bodyPr/>
                    <a:lstStyle/>
                    <a:p>
                      <a:pPr algn="ctr"/>
                      <a:endParaRPr lang="en-GB" b="1"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c gridSpan="2">
                  <a:txBody>
                    <a:bodyPr/>
                    <a:lstStyle/>
                    <a:p>
                      <a:pPr algn="ctr"/>
                      <a:r>
                        <a:rPr lang="en-GB" sz="1600" noProof="0" dirty="0" smtClean="0">
                          <a:solidFill>
                            <a:schemeClr val="tx1"/>
                          </a:solidFill>
                        </a:rPr>
                        <a:t>Emergency exposure situation </a:t>
                      </a:r>
                      <a:endParaRPr lang="en-GB" sz="1600" noProof="0" dirty="0">
                        <a:solidFill>
                          <a:schemeClr val="tx1"/>
                        </a:solidFill>
                      </a:endParaRP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9F25"/>
                    </a:solidFill>
                  </a:tcPr>
                </a:tc>
                <a:tc hMerge="1">
                  <a:txBody>
                    <a:bodyPr/>
                    <a:lstStyle/>
                    <a:p>
                      <a:endParaRPr lang="fr-FR" dirty="0"/>
                    </a:p>
                  </a:txBody>
                  <a:tcPr/>
                </a:tc>
              </a:tr>
              <a:tr h="444901">
                <a:tc vMerge="1">
                  <a:txBody>
                    <a:bodyPr/>
                    <a:lstStyle/>
                    <a:p>
                      <a:pPr algn="ctr"/>
                      <a:endParaRPr lang="en-GB" b="1" noProof="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c>
                  <a:txBody>
                    <a:bodyPr/>
                    <a:lstStyle/>
                    <a:p>
                      <a:pPr algn="ctr"/>
                      <a:r>
                        <a:rPr lang="en-GB" sz="1600" noProof="0" dirty="0" smtClean="0">
                          <a:solidFill>
                            <a:srgbClr val="000000"/>
                          </a:solidFill>
                        </a:rPr>
                        <a:t>Early</a:t>
                      </a:r>
                      <a:r>
                        <a:rPr lang="en-GB" sz="1600" baseline="0" noProof="0" dirty="0" smtClean="0">
                          <a:solidFill>
                            <a:srgbClr val="000000"/>
                          </a:solidFill>
                        </a:rPr>
                        <a:t> phase</a:t>
                      </a:r>
                      <a:endParaRPr lang="en-GB" sz="1600" noProof="0" dirty="0">
                        <a:solidFill>
                          <a:srgbClr val="000000"/>
                        </a:solidFill>
                      </a:endParaRP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9F25"/>
                    </a:solidFill>
                  </a:tcPr>
                </a:tc>
                <a:tc>
                  <a:txBody>
                    <a:bodyPr/>
                    <a:lstStyle/>
                    <a:p>
                      <a:pPr algn="ctr"/>
                      <a:r>
                        <a:rPr lang="en-GB" sz="1600" noProof="0" dirty="0" smtClean="0">
                          <a:solidFill>
                            <a:srgbClr val="000000"/>
                          </a:solidFill>
                        </a:rPr>
                        <a:t>Intermediate</a:t>
                      </a:r>
                      <a:r>
                        <a:rPr lang="en-GB" sz="1600" baseline="0" noProof="0" dirty="0" smtClean="0">
                          <a:solidFill>
                            <a:srgbClr val="000000"/>
                          </a:solidFill>
                        </a:rPr>
                        <a:t> phase</a:t>
                      </a:r>
                      <a:endParaRPr lang="en-GB" sz="1600" noProof="0" dirty="0">
                        <a:solidFill>
                          <a:srgbClr val="000000"/>
                        </a:solidFill>
                      </a:endParaRP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9F25"/>
                    </a:solidFill>
                  </a:tcPr>
                </a:tc>
              </a:tr>
              <a:tr h="370751">
                <a:tc>
                  <a:txBody>
                    <a:bodyPr/>
                    <a:lstStyle/>
                    <a:p>
                      <a:pPr algn="ctr"/>
                      <a:r>
                        <a:rPr lang="en-GB" sz="1600" b="1" noProof="0" dirty="0" smtClean="0"/>
                        <a:t>On site</a:t>
                      </a: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c>
                  <a:txBody>
                    <a:bodyPr/>
                    <a:lstStyle/>
                    <a:p>
                      <a:pPr algn="ctr"/>
                      <a:endParaRPr lang="en-GB" sz="1600" noProof="0" dirty="0" smtClean="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c>
                  <a:txBody>
                    <a:bodyPr/>
                    <a:lstStyle/>
                    <a:p>
                      <a:pPr algn="ctr"/>
                      <a:endParaRPr lang="en-GB" sz="1800" noProof="0" dirty="0" smtClean="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r>
              <a:tr h="2315921">
                <a:tc>
                  <a:txBody>
                    <a:bodyPr/>
                    <a:lstStyle/>
                    <a:p>
                      <a:pPr algn="ctr"/>
                      <a:endParaRPr lang="en-GB" sz="1600" noProof="0" dirty="0" smtClean="0"/>
                    </a:p>
                    <a:p>
                      <a:pPr algn="ctr"/>
                      <a:r>
                        <a:rPr lang="en-GB" sz="1600" noProof="0" dirty="0" smtClean="0"/>
                        <a:t>Dedicated</a:t>
                      </a:r>
                    </a:p>
                    <a:p>
                      <a:pPr algn="ctr"/>
                      <a:r>
                        <a:rPr lang="en-GB" sz="1600" noProof="0" dirty="0" smtClean="0"/>
                        <a:t>team</a:t>
                      </a:r>
                    </a:p>
                    <a:p>
                      <a:pPr algn="ctr"/>
                      <a:endParaRPr lang="en-GB" sz="1600" noProof="0" dirty="0" smtClean="0"/>
                    </a:p>
                    <a:p>
                      <a:pPr algn="ctr"/>
                      <a:r>
                        <a:rPr lang="en-GB" sz="1600" noProof="0" dirty="0" smtClean="0"/>
                        <a:t>Emergency</a:t>
                      </a:r>
                      <a:r>
                        <a:rPr lang="en-GB" sz="1600" baseline="0" noProof="0" dirty="0" smtClean="0"/>
                        <a:t> responders</a:t>
                      </a:r>
                    </a:p>
                    <a:p>
                      <a:pPr algn="ctr"/>
                      <a:endParaRPr lang="en-GB" sz="1600" baseline="0" noProof="0" dirty="0" smtClean="0"/>
                    </a:p>
                    <a:p>
                      <a:pPr algn="ctr"/>
                      <a:r>
                        <a:rPr lang="en-GB" sz="1600" baseline="0" noProof="0" dirty="0" smtClean="0"/>
                        <a:t>Plant and outside workers </a:t>
                      </a:r>
                    </a:p>
                    <a:p>
                      <a:pPr algn="ctr"/>
                      <a:endParaRPr lang="en-GB" sz="1600" noProof="0" dirty="0" smtClean="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c>
                  <a:txBody>
                    <a:bodyPr/>
                    <a:lstStyle/>
                    <a:p>
                      <a:pPr algn="ctr"/>
                      <a:endParaRPr lang="en-GB" sz="1600" noProof="0" dirty="0" smtClean="0"/>
                    </a:p>
                    <a:p>
                      <a:pPr algn="ctr"/>
                      <a:endParaRPr lang="en-GB" sz="1600" noProof="0" dirty="0" smtClean="0"/>
                    </a:p>
                    <a:p>
                      <a:pPr algn="ctr"/>
                      <a:r>
                        <a:rPr lang="en-GB" sz="1600" noProof="0" dirty="0" smtClean="0"/>
                        <a:t>100 </a:t>
                      </a:r>
                      <a:r>
                        <a:rPr lang="en-GB" sz="1600" noProof="0" dirty="0" err="1" smtClean="0"/>
                        <a:t>mSv</a:t>
                      </a:r>
                      <a:r>
                        <a:rPr lang="en-GB" sz="1600" noProof="0" dirty="0" smtClean="0"/>
                        <a:t> </a:t>
                      </a:r>
                    </a:p>
                    <a:p>
                      <a:pPr algn="ctr"/>
                      <a:r>
                        <a:rPr lang="en-GB" sz="1600" noProof="0" dirty="0" smtClean="0"/>
                        <a:t>or below</a:t>
                      </a:r>
                    </a:p>
                    <a:p>
                      <a:pPr algn="ctr"/>
                      <a:endParaRPr lang="en-GB" sz="1600" noProof="0" dirty="0" smtClean="0"/>
                    </a:p>
                    <a:p>
                      <a:pPr algn="ctr"/>
                      <a:r>
                        <a:rPr lang="en-GB" sz="1600" noProof="0" dirty="0" smtClean="0">
                          <a:solidFill>
                            <a:srgbClr val="000000"/>
                          </a:solidFill>
                        </a:rPr>
                        <a:t>higher</a:t>
                      </a:r>
                    </a:p>
                    <a:p>
                      <a:pPr algn="ctr"/>
                      <a:r>
                        <a:rPr lang="en-GB" sz="1600" noProof="0" dirty="0" smtClean="0">
                          <a:solidFill>
                            <a:srgbClr val="000000"/>
                          </a:solidFill>
                        </a:rPr>
                        <a:t> in </a:t>
                      </a:r>
                      <a:r>
                        <a:rPr lang="en-GB" sz="1600" noProof="0" dirty="0" smtClean="0"/>
                        <a:t>special </a:t>
                      </a:r>
                    </a:p>
                    <a:p>
                      <a:pPr algn="ctr"/>
                      <a:r>
                        <a:rPr lang="en-GB" sz="1600" noProof="0" dirty="0" smtClean="0"/>
                        <a:t>circumstances </a:t>
                      </a:r>
                      <a:endParaRPr lang="en-GB" sz="1600"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c>
                  <a:txBody>
                    <a:bodyPr/>
                    <a:lstStyle/>
                    <a:p>
                      <a:pPr algn="ctr"/>
                      <a:endParaRPr lang="en-GB" sz="1800" noProof="0" dirty="0" smtClean="0"/>
                    </a:p>
                    <a:p>
                      <a:pPr algn="ctr"/>
                      <a:endParaRPr lang="en-GB" sz="1600" noProof="0" dirty="0" smtClean="0"/>
                    </a:p>
                    <a:p>
                      <a:pPr algn="ctr"/>
                      <a:r>
                        <a:rPr lang="en-GB" sz="1600" noProof="0" dirty="0" smtClean="0"/>
                        <a:t>100 </a:t>
                      </a:r>
                      <a:r>
                        <a:rPr lang="en-GB" sz="1600" noProof="0" dirty="0" err="1" smtClean="0"/>
                        <a:t>mSv</a:t>
                      </a:r>
                      <a:r>
                        <a:rPr lang="en-GB" sz="1600" noProof="0" dirty="0" smtClean="0"/>
                        <a:t>/y </a:t>
                      </a:r>
                    </a:p>
                    <a:p>
                      <a:pPr algn="ctr"/>
                      <a:r>
                        <a:rPr lang="en-GB" sz="1600" noProof="0" dirty="0" smtClean="0"/>
                        <a:t>or below</a:t>
                      </a:r>
                    </a:p>
                    <a:p>
                      <a:pPr algn="ctr"/>
                      <a:endParaRPr lang="en-GB" sz="1600" noProof="0" dirty="0" smtClean="0"/>
                    </a:p>
                    <a:p>
                      <a:pPr algn="ctr"/>
                      <a:r>
                        <a:rPr lang="en-GB" sz="1600" noProof="0" dirty="0" smtClean="0"/>
                        <a:t>might evolve</a:t>
                      </a:r>
                      <a:r>
                        <a:rPr lang="en-GB" sz="1600" baseline="0" noProof="0" dirty="0" smtClean="0"/>
                        <a:t> </a:t>
                      </a:r>
                      <a:r>
                        <a:rPr lang="en-GB" sz="1600" noProof="0" dirty="0" smtClean="0"/>
                        <a:t>with </a:t>
                      </a:r>
                    </a:p>
                    <a:p>
                      <a:pPr algn="ctr"/>
                      <a:r>
                        <a:rPr lang="en-GB" sz="1600" noProof="0" dirty="0" smtClean="0"/>
                        <a:t>circumstances </a:t>
                      </a: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r>
              <a:tr h="370547">
                <a:tc>
                  <a:txBody>
                    <a:bodyPr/>
                    <a:lstStyle/>
                    <a:p>
                      <a:pPr algn="ctr"/>
                      <a:r>
                        <a:rPr lang="en-GB" b="1" noProof="0" dirty="0" smtClean="0"/>
                        <a:t>Off site</a:t>
                      </a:r>
                      <a:endParaRPr lang="en-GB" b="1"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c>
                  <a:txBody>
                    <a:bodyPr/>
                    <a:lstStyle/>
                    <a:p>
                      <a:endParaRPr lang="en-GB"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c>
                  <a:txBody>
                    <a:bodyPr/>
                    <a:lstStyle/>
                    <a:p>
                      <a:endParaRPr lang="en-GB"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r>
              <a:tr h="637691">
                <a:tc>
                  <a:txBody>
                    <a:bodyPr/>
                    <a:lstStyle/>
                    <a:p>
                      <a:pPr algn="ctr"/>
                      <a:r>
                        <a:rPr lang="en-GB" sz="1600" noProof="0" dirty="0" smtClean="0"/>
                        <a:t>Emergency</a:t>
                      </a:r>
                    </a:p>
                    <a:p>
                      <a:pPr algn="ctr"/>
                      <a:r>
                        <a:rPr lang="en-GB" sz="1600" noProof="0" dirty="0" smtClean="0"/>
                        <a:t>team</a:t>
                      </a: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c rowSpan="2">
                  <a:txBody>
                    <a:bodyPr/>
                    <a:lstStyle/>
                    <a:p>
                      <a:pPr algn="ctr"/>
                      <a:endParaRPr lang="en-GB" noProof="0" dirty="0" smtClean="0"/>
                    </a:p>
                    <a:p>
                      <a:pPr algn="ctr"/>
                      <a:r>
                        <a:rPr lang="en-GB" sz="1600" noProof="0" dirty="0" smtClean="0"/>
                        <a:t>100 </a:t>
                      </a:r>
                      <a:r>
                        <a:rPr lang="en-GB" sz="1600" noProof="0" dirty="0" err="1" smtClean="0"/>
                        <a:t>mSv</a:t>
                      </a:r>
                      <a:r>
                        <a:rPr lang="en-GB" sz="1600" noProof="0" dirty="0" smtClean="0"/>
                        <a:t> </a:t>
                      </a:r>
                    </a:p>
                    <a:p>
                      <a:pPr algn="ctr"/>
                      <a:r>
                        <a:rPr lang="en-GB" sz="1600" noProof="0" dirty="0" smtClean="0"/>
                        <a:t>or below</a:t>
                      </a:r>
                    </a:p>
                    <a:p>
                      <a:pPr algn="ctr"/>
                      <a:endParaRPr lang="en-GB" sz="1600" noProof="0" dirty="0" smtClean="0"/>
                    </a:p>
                    <a:p>
                      <a:pPr algn="ctr"/>
                      <a:r>
                        <a:rPr lang="en-GB" sz="1600" noProof="0" dirty="0" smtClean="0">
                          <a:solidFill>
                            <a:srgbClr val="000000"/>
                          </a:solidFill>
                        </a:rPr>
                        <a:t>higher</a:t>
                      </a:r>
                    </a:p>
                    <a:p>
                      <a:pPr algn="ctr"/>
                      <a:r>
                        <a:rPr lang="en-GB" sz="1600" noProof="0" dirty="0" smtClean="0">
                          <a:solidFill>
                            <a:srgbClr val="000000"/>
                          </a:solidFill>
                        </a:rPr>
                        <a:t> in special </a:t>
                      </a:r>
                    </a:p>
                    <a:p>
                      <a:pPr algn="ctr"/>
                      <a:r>
                        <a:rPr lang="en-GB" sz="1600" noProof="0" dirty="0" smtClean="0">
                          <a:solidFill>
                            <a:srgbClr val="000000"/>
                          </a:solidFill>
                        </a:rPr>
                        <a:t> circumstances</a:t>
                      </a:r>
                      <a:endParaRPr lang="en-GB" sz="1600" noProof="0" dirty="0">
                        <a:solidFill>
                          <a:srgbClr val="000000"/>
                        </a:solidFill>
                      </a:endParaRP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c rowSpan="2">
                  <a:txBody>
                    <a:bodyPr/>
                    <a:lstStyle/>
                    <a:p>
                      <a:endParaRPr lang="en-GB" noProof="0" dirty="0" smtClean="0"/>
                    </a:p>
                    <a:p>
                      <a:pPr algn="ctr"/>
                      <a:r>
                        <a:rPr lang="en-GB" sz="1600" noProof="0" dirty="0" smtClean="0"/>
                        <a:t>20 </a:t>
                      </a:r>
                      <a:r>
                        <a:rPr lang="en-GB" sz="1600" noProof="0" dirty="0" err="1" smtClean="0"/>
                        <a:t>mSv</a:t>
                      </a:r>
                      <a:r>
                        <a:rPr lang="en-GB" sz="1600" noProof="0" dirty="0" smtClean="0"/>
                        <a:t>/y </a:t>
                      </a:r>
                    </a:p>
                    <a:p>
                      <a:pPr algn="ctr"/>
                      <a:r>
                        <a:rPr lang="en-GB" sz="1600" noProof="0" dirty="0" smtClean="0"/>
                        <a:t>or below</a:t>
                      </a:r>
                    </a:p>
                    <a:p>
                      <a:pPr algn="ctr"/>
                      <a:endParaRPr lang="en-GB" sz="1600" noProof="0" dirty="0" smtClean="0"/>
                    </a:p>
                    <a:p>
                      <a:pPr algn="ctr"/>
                      <a:r>
                        <a:rPr lang="en-GB" sz="1600" noProof="0" dirty="0" smtClean="0"/>
                        <a:t>might evolve</a:t>
                      </a:r>
                    </a:p>
                    <a:p>
                      <a:pPr algn="ctr"/>
                      <a:r>
                        <a:rPr lang="en-GB" sz="1600" noProof="0" dirty="0" smtClean="0"/>
                        <a:t> with </a:t>
                      </a:r>
                    </a:p>
                    <a:p>
                      <a:pPr algn="ctr"/>
                      <a:r>
                        <a:rPr lang="en-GB" sz="1600" noProof="0" dirty="0" smtClean="0"/>
                        <a:t>circumstances</a:t>
                      </a:r>
                      <a:r>
                        <a:rPr lang="en-GB" sz="1600" baseline="0" noProof="0" dirty="0" smtClean="0"/>
                        <a:t> </a:t>
                      </a:r>
                      <a:endParaRPr lang="en-GB" sz="1600"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r>
              <a:tr h="1313167">
                <a:tc>
                  <a:txBody>
                    <a:bodyPr/>
                    <a:lstStyle/>
                    <a:p>
                      <a:pPr algn="ctr"/>
                      <a:endParaRPr lang="en-GB" sz="1600" noProof="0" dirty="0" smtClean="0"/>
                    </a:p>
                    <a:p>
                      <a:pPr algn="ctr"/>
                      <a:r>
                        <a:rPr lang="en-GB" sz="1600" noProof="0" dirty="0" smtClean="0"/>
                        <a:t>Skilled workers</a:t>
                      </a:r>
                    </a:p>
                    <a:p>
                      <a:pPr algn="ctr"/>
                      <a:r>
                        <a:rPr lang="en-GB" sz="1600" noProof="0" dirty="0" smtClean="0"/>
                        <a:t>and </a:t>
                      </a:r>
                    </a:p>
                    <a:p>
                      <a:pPr algn="ctr"/>
                      <a:r>
                        <a:rPr lang="en-GB" sz="1600" noProof="0" dirty="0" smtClean="0"/>
                        <a:t>other responders </a:t>
                      </a: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c vMerge="1">
                  <a:txBody>
                    <a:bodyPr/>
                    <a:lstStyle/>
                    <a:p>
                      <a:endParaRPr lang="fr-FR"/>
                    </a:p>
                  </a:txBody>
                  <a:tcPr/>
                </a:tc>
                <a:tc vMerge="1">
                  <a:txBody>
                    <a:bodyPr/>
                    <a:lstStyle/>
                    <a:p>
                      <a:endParaRPr lang="fr-FR"/>
                    </a:p>
                  </a:txBody>
                  <a:tcPr/>
                </a:tc>
              </a:tr>
            </a:tbl>
          </a:graphicData>
        </a:graphic>
      </p:graphicFrame>
      <p:sp>
        <p:nvSpPr>
          <p:cNvPr id="5" name="Slide Number Placeholder 3"/>
          <p:cNvSpPr>
            <a:spLocks noGrp="1"/>
          </p:cNvSpPr>
          <p:nvPr>
            <p:ph type="sldNum" sz="quarter" idx="4294967295"/>
          </p:nvPr>
        </p:nvSpPr>
        <p:spPr bwMode="auto">
          <a:xfrm>
            <a:off x="9493250" y="6597135"/>
            <a:ext cx="495300" cy="1846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1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6pPr>
            <a:lvl7pPr marL="29718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7pPr>
            <a:lvl8pPr marL="34290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8pPr>
            <a:lvl9pPr marL="38862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9pPr>
          </a:lstStyle>
          <a:p>
            <a:fld id="{92AD9DB0-E511-EB47-92CA-AFBF9FBA61B2}" type="slidenum">
              <a:rPr lang="en-US" sz="1200">
                <a:solidFill>
                  <a:srgbClr val="045C75"/>
                </a:solidFill>
              </a:rPr>
              <a:pPr/>
              <a:t>34</a:t>
            </a:fld>
            <a:endParaRPr lang="en-US" sz="1200" dirty="0">
              <a:solidFill>
                <a:srgbClr val="045C75"/>
              </a:solidFill>
            </a:endParaRPr>
          </a:p>
        </p:txBody>
      </p:sp>
    </p:spTree>
    <p:extLst>
      <p:ext uri="{BB962C8B-B14F-4D97-AF65-F5344CB8AC3E}">
        <p14:creationId xmlns:p14="http://schemas.microsoft.com/office/powerpoint/2010/main" val="1880446050"/>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5"/>
          <p:cNvSpPr>
            <a:spLocks noGrp="1"/>
          </p:cNvSpPr>
          <p:nvPr>
            <p:ph idx="1"/>
          </p:nvPr>
        </p:nvSpPr>
        <p:spPr>
          <a:xfrm>
            <a:off x="742950" y="1752600"/>
            <a:ext cx="8750300" cy="4343400"/>
          </a:xfrm>
        </p:spPr>
        <p:txBody>
          <a:bodyPr/>
          <a:lstStyle/>
          <a:p>
            <a:pPr marL="457200" indent="-457200" eaLnBrk="1" hangingPunct="1">
              <a:lnSpc>
                <a:spcPct val="90000"/>
              </a:lnSpc>
            </a:pPr>
            <a:r>
              <a:rPr lang="en-GB" sz="2000" b="0" dirty="0">
                <a:solidFill>
                  <a:srgbClr val="000051"/>
                </a:solidFill>
                <a:latin typeface="Arial" charset="0"/>
                <a:cs typeface="Arial" charset="0"/>
              </a:rPr>
              <a:t>100 </a:t>
            </a:r>
            <a:r>
              <a:rPr lang="en-GB" sz="2000" b="0" dirty="0" err="1">
                <a:solidFill>
                  <a:srgbClr val="000051"/>
                </a:solidFill>
                <a:latin typeface="Arial" charset="0"/>
                <a:cs typeface="Arial" charset="0"/>
              </a:rPr>
              <a:t>mSv</a:t>
            </a:r>
            <a:r>
              <a:rPr lang="en-GB" sz="2000" b="0" dirty="0">
                <a:solidFill>
                  <a:srgbClr val="000051"/>
                </a:solidFill>
                <a:latin typeface="Arial" charset="0"/>
                <a:cs typeface="Arial" charset="0"/>
              </a:rPr>
              <a:t> as a maximum for a RL is an order of magnitude</a:t>
            </a:r>
          </a:p>
          <a:p>
            <a:pPr marL="457200" indent="-457200" eaLnBrk="1" hangingPunct="1">
              <a:lnSpc>
                <a:spcPct val="90000"/>
              </a:lnSpc>
            </a:pPr>
            <a:endParaRPr lang="en-GB" sz="2000" b="0" dirty="0">
              <a:solidFill>
                <a:srgbClr val="000051"/>
              </a:solidFill>
              <a:latin typeface="Arial" charset="0"/>
              <a:cs typeface="Arial" charset="0"/>
            </a:endParaRPr>
          </a:p>
          <a:p>
            <a:pPr marL="457200" indent="-457200" eaLnBrk="1" hangingPunct="1">
              <a:lnSpc>
                <a:spcPct val="90000"/>
              </a:lnSpc>
            </a:pPr>
            <a:r>
              <a:rPr lang="en-GB" sz="2000" b="0" dirty="0">
                <a:solidFill>
                  <a:srgbClr val="000051"/>
                </a:solidFill>
                <a:latin typeface="Arial" charset="0"/>
                <a:cs typeface="Arial" charset="0"/>
              </a:rPr>
              <a:t>Ensure that the working-</a:t>
            </a:r>
            <a:r>
              <a:rPr lang="en-GB" sz="2000" b="0" dirty="0" smtClean="0">
                <a:solidFill>
                  <a:srgbClr val="000051"/>
                </a:solidFill>
                <a:latin typeface="Arial" charset="0"/>
                <a:cs typeface="Arial" charset="0"/>
              </a:rPr>
              <a:t>life</a:t>
            </a:r>
            <a:r>
              <a:rPr lang="en-GB" sz="2000" b="0" dirty="0" smtClean="0">
                <a:solidFill>
                  <a:srgbClr val="000000"/>
                </a:solidFill>
                <a:latin typeface="Arial" charset="0"/>
                <a:cs typeface="Arial" charset="0"/>
              </a:rPr>
              <a:t>time</a:t>
            </a:r>
            <a:r>
              <a:rPr lang="en-GB" sz="2000" b="0" dirty="0" smtClean="0">
                <a:solidFill>
                  <a:srgbClr val="000051"/>
                </a:solidFill>
                <a:latin typeface="Arial" charset="0"/>
                <a:cs typeface="Arial" charset="0"/>
              </a:rPr>
              <a:t> </a:t>
            </a:r>
            <a:r>
              <a:rPr lang="en-GB" sz="2000" b="0" dirty="0">
                <a:solidFill>
                  <a:srgbClr val="000051"/>
                </a:solidFill>
                <a:latin typeface="Arial" charset="0"/>
                <a:cs typeface="Arial" charset="0"/>
              </a:rPr>
              <a:t>dose does not exceed a few hundreds of </a:t>
            </a:r>
            <a:r>
              <a:rPr lang="en-GB" sz="2000" b="0" dirty="0" err="1">
                <a:solidFill>
                  <a:srgbClr val="000051"/>
                </a:solidFill>
                <a:latin typeface="Arial" charset="0"/>
                <a:cs typeface="Arial" charset="0"/>
              </a:rPr>
              <a:t>mSv</a:t>
            </a:r>
            <a:endParaRPr lang="en-GB" sz="2000" b="0" dirty="0">
              <a:solidFill>
                <a:srgbClr val="000051"/>
              </a:solidFill>
              <a:latin typeface="Arial" charset="0"/>
              <a:cs typeface="Arial" charset="0"/>
            </a:endParaRPr>
          </a:p>
          <a:p>
            <a:pPr marL="457200" indent="-457200" eaLnBrk="1" hangingPunct="1">
              <a:lnSpc>
                <a:spcPct val="90000"/>
              </a:lnSpc>
            </a:pPr>
            <a:endParaRPr lang="en-GB" sz="2000" b="0" dirty="0">
              <a:solidFill>
                <a:srgbClr val="000051"/>
              </a:solidFill>
              <a:latin typeface="Arial" charset="0"/>
              <a:cs typeface="Arial" charset="0"/>
            </a:endParaRPr>
          </a:p>
          <a:p>
            <a:pPr marL="457200" indent="-457200" eaLnBrk="1" hangingPunct="1">
              <a:lnSpc>
                <a:spcPct val="90000"/>
              </a:lnSpc>
            </a:pPr>
            <a:r>
              <a:rPr lang="en-GB" sz="2000" b="0" dirty="0">
                <a:solidFill>
                  <a:srgbClr val="000051"/>
                </a:solidFill>
                <a:latin typeface="Arial" charset="0"/>
                <a:cs typeface="Arial" charset="0"/>
              </a:rPr>
              <a:t>Appropriate health surveillance</a:t>
            </a:r>
          </a:p>
          <a:p>
            <a:pPr marL="457200" indent="-457200" eaLnBrk="1" hangingPunct="1">
              <a:lnSpc>
                <a:spcPct val="90000"/>
              </a:lnSpc>
            </a:pPr>
            <a:endParaRPr lang="en-GB" sz="2000" b="0" dirty="0">
              <a:solidFill>
                <a:srgbClr val="000051"/>
              </a:solidFill>
              <a:latin typeface="Arial" charset="0"/>
              <a:cs typeface="Arial" charset="0"/>
            </a:endParaRPr>
          </a:p>
          <a:p>
            <a:pPr marL="457200" indent="-457200" eaLnBrk="1" hangingPunct="1">
              <a:lnSpc>
                <a:spcPct val="90000"/>
              </a:lnSpc>
            </a:pPr>
            <a:r>
              <a:rPr lang="en-GB" sz="2000" b="0" dirty="0">
                <a:solidFill>
                  <a:srgbClr val="000051"/>
                </a:solidFill>
                <a:latin typeface="Arial" charset="0"/>
                <a:cs typeface="Arial" charset="0"/>
              </a:rPr>
              <a:t>Medical examination before back to regular job (as occupationally exposed worker)</a:t>
            </a:r>
          </a:p>
        </p:txBody>
      </p:sp>
      <p:sp>
        <p:nvSpPr>
          <p:cNvPr id="18436" name="Slide Number Placeholder 3"/>
          <p:cNvSpPr>
            <a:spLocks noGrp="1"/>
          </p:cNvSpPr>
          <p:nvPr>
            <p:ph type="sldNum" sz="quarter" idx="4294967295"/>
          </p:nvPr>
        </p:nvSpPr>
        <p:spPr bwMode="auto">
          <a:xfrm>
            <a:off x="8585200" y="6324601"/>
            <a:ext cx="825500" cy="2127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1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6pPr>
            <a:lvl7pPr marL="29718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7pPr>
            <a:lvl8pPr marL="34290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8pPr>
            <a:lvl9pPr marL="38862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9pPr>
          </a:lstStyle>
          <a:p>
            <a:fld id="{091AC67B-F692-CB43-8919-1710092FDEF3}" type="slidenum">
              <a:rPr lang="en-US" sz="1200">
                <a:solidFill>
                  <a:srgbClr val="045C75"/>
                </a:solidFill>
              </a:rPr>
              <a:pPr/>
              <a:t>35</a:t>
            </a:fld>
            <a:endParaRPr lang="en-US" sz="1200">
              <a:solidFill>
                <a:srgbClr val="045C75"/>
              </a:solidFill>
            </a:endParaRPr>
          </a:p>
        </p:txBody>
      </p:sp>
      <p:sp>
        <p:nvSpPr>
          <p:cNvPr id="6" name="Rectangle 5"/>
          <p:cNvSpPr/>
          <p:nvPr/>
        </p:nvSpPr>
        <p:spPr>
          <a:xfrm>
            <a:off x="0" y="304801"/>
            <a:ext cx="9906000" cy="830997"/>
          </a:xfrm>
          <a:prstGeom prst="rect">
            <a:avLst/>
          </a:prstGeom>
        </p:spPr>
        <p:txBody>
          <a:bodyPr wrap="square">
            <a:spAutoFit/>
          </a:bodyPr>
          <a:lstStyle/>
          <a:p>
            <a:pPr marL="342900" lvl="1" indent="-342900" algn="ctr">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3.4</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US"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Protection of emergency </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responders (</a:t>
            </a:r>
            <a:r>
              <a:rPr lang="en-US"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2</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endParaRPr lang="en-US"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a:p>
            <a:pPr marL="342900" lvl="1" indent="-342900" algn="ctr">
              <a:buClr>
                <a:srgbClr val="22228B"/>
              </a:buClr>
              <a:buSzPct val="120000"/>
              <a:defRPr/>
            </a:pPr>
            <a:r>
              <a:rPr lang="en-US"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Cumulative exposure -</a:t>
            </a:r>
            <a:endParaRPr lang="en-GB" sz="2400" b="1" dirty="0">
              <a:solidFill>
                <a:schemeClr val="accent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9300292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6"/>
          <p:cNvSpPr>
            <a:spLocks noGrp="1"/>
          </p:cNvSpPr>
          <p:nvPr>
            <p:ph idx="1"/>
          </p:nvPr>
        </p:nvSpPr>
        <p:spPr>
          <a:xfrm>
            <a:off x="412750" y="1295400"/>
            <a:ext cx="9245600" cy="5105400"/>
          </a:xfrm>
        </p:spPr>
        <p:txBody>
          <a:bodyPr/>
          <a:lstStyle/>
          <a:p>
            <a:pPr marL="342900" lvl="1" indent="-342900">
              <a:lnSpc>
                <a:spcPct val="110000"/>
              </a:lnSpc>
              <a:buClr>
                <a:schemeClr val="tx2"/>
              </a:buClr>
              <a:buSzPct val="125000"/>
              <a:buFont typeface="Arial" charset="0"/>
              <a:buChar char="•"/>
            </a:pPr>
            <a:r>
              <a:rPr lang="en-GB" sz="2000" dirty="0" smtClean="0">
                <a:solidFill>
                  <a:srgbClr val="000000"/>
                </a:solidFill>
                <a:latin typeface="Arial" charset="0"/>
                <a:ea typeface="Arial" charset="0"/>
                <a:cs typeface="Arial" charset="0"/>
              </a:rPr>
              <a:t>It is a </a:t>
            </a:r>
            <a:r>
              <a:rPr lang="en-GB" sz="2000" b="1" dirty="0">
                <a:solidFill>
                  <a:srgbClr val="800000"/>
                </a:solidFill>
                <a:latin typeface="Arial" charset="0"/>
                <a:ea typeface="Arial" charset="0"/>
                <a:cs typeface="Arial" charset="0"/>
              </a:rPr>
              <a:t>prerequisite to take control of the exposures </a:t>
            </a:r>
          </a:p>
          <a:p>
            <a:pPr marL="342900" lvl="1" indent="-342900">
              <a:lnSpc>
                <a:spcPct val="110000"/>
              </a:lnSpc>
              <a:buClr>
                <a:schemeClr val="tx2"/>
              </a:buClr>
              <a:buSzPct val="125000"/>
              <a:buFont typeface="Arial" charset="0"/>
              <a:buChar char="•"/>
            </a:pPr>
            <a:r>
              <a:rPr lang="en-GB" sz="2000" dirty="0">
                <a:solidFill>
                  <a:srgbClr val="000000"/>
                </a:solidFill>
                <a:latin typeface="Arial" charset="0"/>
                <a:ea typeface="Arial" charset="0"/>
                <a:cs typeface="Arial" charset="0"/>
              </a:rPr>
              <a:t>This process can be considered as achieved when the authorities have a fairly good knowledge of </a:t>
            </a:r>
            <a:r>
              <a:rPr lang="en-GB" sz="2000" b="1" dirty="0">
                <a:solidFill>
                  <a:srgbClr val="800000"/>
                </a:solidFill>
                <a:latin typeface="Arial" charset="0"/>
                <a:ea typeface="Arial" charset="0"/>
                <a:cs typeface="Arial" charset="0"/>
              </a:rPr>
              <a:t>where, when, and how people are exposed</a:t>
            </a:r>
            <a:r>
              <a:rPr lang="en-GB" sz="2000" b="1" dirty="0">
                <a:solidFill>
                  <a:srgbClr val="000000"/>
                </a:solidFill>
                <a:latin typeface="Arial" charset="0"/>
                <a:ea typeface="Arial" charset="0"/>
                <a:cs typeface="Arial" charset="0"/>
              </a:rPr>
              <a:t> </a:t>
            </a:r>
            <a:r>
              <a:rPr lang="en-GB" sz="2000" dirty="0">
                <a:solidFill>
                  <a:srgbClr val="000000"/>
                </a:solidFill>
                <a:latin typeface="Arial" charset="0"/>
                <a:ea typeface="Arial" charset="0"/>
                <a:cs typeface="Arial" charset="0"/>
              </a:rPr>
              <a:t>(and will be exposed in the future) in the affected areas </a:t>
            </a:r>
          </a:p>
          <a:p>
            <a:pPr marL="342900" lvl="1" indent="-342900">
              <a:lnSpc>
                <a:spcPct val="110000"/>
              </a:lnSpc>
              <a:buClr>
                <a:schemeClr val="tx2"/>
              </a:buClr>
              <a:buSzPct val="125000"/>
              <a:buFont typeface="Arial" charset="0"/>
              <a:buChar char="•"/>
            </a:pPr>
            <a:r>
              <a:rPr lang="en-GB" sz="2000" dirty="0">
                <a:solidFill>
                  <a:srgbClr val="000000"/>
                </a:solidFill>
                <a:latin typeface="Arial" charset="0"/>
                <a:ea typeface="Arial" charset="0"/>
                <a:cs typeface="Arial" charset="0"/>
              </a:rPr>
              <a:t>The exposure situation needs to be characterized :</a:t>
            </a:r>
          </a:p>
          <a:p>
            <a:pPr marL="615950" lvl="2" indent="-342900">
              <a:lnSpc>
                <a:spcPct val="110000"/>
              </a:lnSpc>
              <a:buClr>
                <a:schemeClr val="tx2"/>
              </a:buClr>
              <a:buSzPct val="125000"/>
              <a:buFont typeface="Arial" charset="0"/>
              <a:buChar char="•"/>
            </a:pPr>
            <a:r>
              <a:rPr lang="en-GB" sz="2000" dirty="0">
                <a:solidFill>
                  <a:srgbClr val="000000"/>
                </a:solidFill>
                <a:latin typeface="Arial" charset="0"/>
                <a:ea typeface="Arial" charset="0"/>
                <a:cs typeface="Arial" charset="0"/>
              </a:rPr>
              <a:t>For the authorities to decide about </a:t>
            </a:r>
            <a:r>
              <a:rPr lang="en-GB" sz="2000" b="1" dirty="0">
                <a:solidFill>
                  <a:srgbClr val="800000"/>
                </a:solidFill>
                <a:latin typeface="Arial" charset="0"/>
                <a:ea typeface="Arial" charset="0"/>
                <a:cs typeface="Arial" charset="0"/>
              </a:rPr>
              <a:t>permanent relocation and/or return </a:t>
            </a:r>
            <a:r>
              <a:rPr lang="en-GB" sz="2000" b="1" dirty="0" smtClean="0">
                <a:solidFill>
                  <a:srgbClr val="800000"/>
                </a:solidFill>
                <a:latin typeface="Arial" charset="0"/>
                <a:ea typeface="Arial" charset="0"/>
                <a:cs typeface="Arial" charset="0"/>
              </a:rPr>
              <a:t>home </a:t>
            </a:r>
            <a:r>
              <a:rPr lang="en-GB" sz="2000" dirty="0" smtClean="0">
                <a:solidFill>
                  <a:srgbClr val="000000"/>
                </a:solidFill>
                <a:latin typeface="Arial" charset="0"/>
                <a:ea typeface="Arial" charset="0"/>
                <a:cs typeface="Arial" charset="0"/>
              </a:rPr>
              <a:t>and </a:t>
            </a:r>
            <a:r>
              <a:rPr lang="en-GB" sz="2000" dirty="0">
                <a:solidFill>
                  <a:srgbClr val="000000"/>
                </a:solidFill>
                <a:latin typeface="Arial" charset="0"/>
                <a:ea typeface="Arial" charset="0"/>
                <a:cs typeface="Arial" charset="0"/>
              </a:rPr>
              <a:t>the most effective</a:t>
            </a:r>
            <a:r>
              <a:rPr lang="en-GB" sz="2000" b="1" dirty="0">
                <a:solidFill>
                  <a:srgbClr val="000000"/>
                </a:solidFill>
                <a:latin typeface="Arial" charset="0"/>
                <a:ea typeface="Arial" charset="0"/>
                <a:cs typeface="Arial" charset="0"/>
              </a:rPr>
              <a:t> </a:t>
            </a:r>
            <a:r>
              <a:rPr lang="en-GB" sz="2000" b="1" dirty="0">
                <a:solidFill>
                  <a:srgbClr val="800000"/>
                </a:solidFill>
                <a:latin typeface="Arial" charset="0"/>
                <a:ea typeface="Arial" charset="0"/>
                <a:cs typeface="Arial" charset="0"/>
              </a:rPr>
              <a:t>protection strategy </a:t>
            </a:r>
          </a:p>
          <a:p>
            <a:pPr marL="615950" lvl="2" indent="-342900">
              <a:lnSpc>
                <a:spcPct val="110000"/>
              </a:lnSpc>
              <a:buClr>
                <a:schemeClr val="tx2"/>
              </a:buClr>
              <a:buSzPct val="125000"/>
              <a:buFont typeface="Arial" charset="0"/>
              <a:buChar char="•"/>
            </a:pPr>
            <a:r>
              <a:rPr lang="en-GB" sz="2000" dirty="0">
                <a:solidFill>
                  <a:srgbClr val="000000"/>
                </a:solidFill>
                <a:latin typeface="Arial" charset="0"/>
                <a:ea typeface="Arial" charset="0"/>
                <a:cs typeface="Arial" charset="0"/>
              </a:rPr>
              <a:t>For the population to decide to leave or to stay and engage into </a:t>
            </a:r>
            <a:r>
              <a:rPr lang="en-GB" sz="2000" b="1" dirty="0">
                <a:solidFill>
                  <a:srgbClr val="800000"/>
                </a:solidFill>
                <a:latin typeface="Arial" charset="0"/>
                <a:ea typeface="Arial" charset="0"/>
                <a:cs typeface="Arial" charset="0"/>
              </a:rPr>
              <a:t>self-help protection</a:t>
            </a:r>
            <a:r>
              <a:rPr lang="en-GB" sz="2000" dirty="0">
                <a:solidFill>
                  <a:srgbClr val="000000"/>
                </a:solidFill>
                <a:latin typeface="Arial" charset="0"/>
                <a:ea typeface="Arial" charset="0"/>
                <a:cs typeface="Arial" charset="0"/>
              </a:rPr>
              <a:t> with the support of authorities and experts</a:t>
            </a:r>
          </a:p>
          <a:p>
            <a:pPr marL="342900" lvl="1" indent="-342900">
              <a:lnSpc>
                <a:spcPct val="110000"/>
              </a:lnSpc>
              <a:buClr>
                <a:schemeClr val="tx2"/>
              </a:buClr>
              <a:buSzPct val="125000"/>
              <a:buFont typeface="Arial" charset="0"/>
              <a:buChar char="•"/>
            </a:pPr>
            <a:r>
              <a:rPr lang="en-GB" sz="2000" dirty="0">
                <a:solidFill>
                  <a:srgbClr val="000000"/>
                </a:solidFill>
                <a:latin typeface="Arial" charset="0"/>
                <a:ea typeface="Arial" charset="0"/>
                <a:cs typeface="Arial" charset="0"/>
              </a:rPr>
              <a:t>The shift from the emergency to the existing exposure situation is </a:t>
            </a:r>
            <a:r>
              <a:rPr lang="en-GB" sz="2000" b="1" dirty="0">
                <a:solidFill>
                  <a:srgbClr val="800000"/>
                </a:solidFill>
                <a:latin typeface="Arial" charset="0"/>
                <a:ea typeface="Arial" charset="0"/>
                <a:cs typeface="Arial" charset="0"/>
              </a:rPr>
              <a:t>a decision taken by authorities </a:t>
            </a:r>
            <a:r>
              <a:rPr lang="en-GB" sz="2000" dirty="0">
                <a:solidFill>
                  <a:srgbClr val="000000"/>
                </a:solidFill>
                <a:latin typeface="Arial" charset="0"/>
                <a:ea typeface="Arial" charset="0"/>
                <a:cs typeface="Arial" charset="0"/>
              </a:rPr>
              <a:t>when they have enough information to consider that the exposures can be reasonably controlled and the recovery phase can start </a:t>
            </a:r>
            <a:r>
              <a:rPr lang="en-GB" sz="2000" dirty="0" smtClean="0">
                <a:solidFill>
                  <a:srgbClr val="000000"/>
                </a:solidFill>
                <a:latin typeface="Arial" charset="0"/>
                <a:ea typeface="Arial" charset="0"/>
                <a:cs typeface="Arial" charset="0"/>
              </a:rPr>
              <a:t>to deal with the long-term.  </a:t>
            </a:r>
            <a:endParaRPr lang="en-GB" sz="2000" dirty="0">
              <a:solidFill>
                <a:srgbClr val="000000"/>
              </a:solidFill>
              <a:latin typeface="Arial" charset="0"/>
              <a:ea typeface="Arial" charset="0"/>
              <a:cs typeface="Arial" charset="0"/>
            </a:endParaRPr>
          </a:p>
          <a:p>
            <a:pPr marL="0" lvl="1" indent="0">
              <a:buClr>
                <a:schemeClr val="tx2"/>
              </a:buClr>
              <a:buSzPct val="125000"/>
              <a:buNone/>
            </a:pPr>
            <a:r>
              <a:rPr lang="en-GB" sz="2000" dirty="0">
                <a:solidFill>
                  <a:srgbClr val="000000"/>
                </a:solidFill>
                <a:latin typeface="Arial" charset="0"/>
                <a:ea typeface="Arial" charset="0"/>
                <a:cs typeface="Arial" charset="0"/>
              </a:rPr>
              <a:t> </a:t>
            </a:r>
          </a:p>
          <a:p>
            <a:pPr marL="0" indent="0">
              <a:lnSpc>
                <a:spcPct val="90000"/>
              </a:lnSpc>
              <a:buNone/>
            </a:pPr>
            <a:endParaRPr lang="en-GB" dirty="0">
              <a:latin typeface="Constantia" charset="0"/>
              <a:ea typeface="ＭＳ Ｐゴシック" charset="0"/>
              <a:cs typeface="ＭＳ Ｐゴシック" charset="0"/>
            </a:endParaRPr>
          </a:p>
        </p:txBody>
      </p:sp>
      <p:sp>
        <p:nvSpPr>
          <p:cNvPr id="52227"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ＭＳ Ｐゴシック" charset="0"/>
              </a:defRPr>
            </a:lvl1pPr>
            <a:lvl2pPr marL="742950" indent="-285750" eaLnBrk="0" hangingPunct="0">
              <a:defRPr sz="2400">
                <a:solidFill>
                  <a:schemeClr val="tx1"/>
                </a:solidFill>
                <a:latin typeface="Constantia" charset="0"/>
                <a:ea typeface="ＭＳ Ｐゴシック" charset="0"/>
              </a:defRPr>
            </a:lvl2pPr>
            <a:lvl3pPr marL="1143000" indent="-228600" eaLnBrk="0" hangingPunct="0">
              <a:defRPr sz="2400">
                <a:solidFill>
                  <a:schemeClr val="tx1"/>
                </a:solidFill>
                <a:latin typeface="Constantia" charset="0"/>
                <a:ea typeface="ＭＳ Ｐゴシック" charset="0"/>
              </a:defRPr>
            </a:lvl3pPr>
            <a:lvl4pPr marL="1600200" indent="-228600" eaLnBrk="0" hangingPunct="0">
              <a:defRPr sz="2400">
                <a:solidFill>
                  <a:schemeClr val="tx1"/>
                </a:solidFill>
                <a:latin typeface="Constantia" charset="0"/>
                <a:ea typeface="ＭＳ Ｐゴシック" charset="0"/>
              </a:defRPr>
            </a:lvl4pPr>
            <a:lvl5pPr marL="2057400" indent="-228600" eaLnBrk="0" hangingPunct="0">
              <a:defRPr sz="2400">
                <a:solidFill>
                  <a:schemeClr val="tx1"/>
                </a:solidFill>
                <a:latin typeface="Constantia" charset="0"/>
                <a:ea typeface="ＭＳ Ｐゴシック" charset="0"/>
              </a:defRPr>
            </a:lvl5pPr>
            <a:lvl6pPr marL="2514600" indent="-228600" eaLnBrk="0" fontAlgn="base" hangingPunct="0">
              <a:spcBef>
                <a:spcPct val="0"/>
              </a:spcBef>
              <a:spcAft>
                <a:spcPct val="0"/>
              </a:spcAft>
              <a:defRPr sz="2400">
                <a:solidFill>
                  <a:schemeClr val="tx1"/>
                </a:solidFill>
                <a:latin typeface="Constantia" charset="0"/>
                <a:ea typeface="ＭＳ Ｐゴシック" charset="0"/>
              </a:defRPr>
            </a:lvl6pPr>
            <a:lvl7pPr marL="2971800" indent="-228600" eaLnBrk="0" fontAlgn="base" hangingPunct="0">
              <a:spcBef>
                <a:spcPct val="0"/>
              </a:spcBef>
              <a:spcAft>
                <a:spcPct val="0"/>
              </a:spcAft>
              <a:defRPr sz="2400">
                <a:solidFill>
                  <a:schemeClr val="tx1"/>
                </a:solidFill>
                <a:latin typeface="Constantia" charset="0"/>
                <a:ea typeface="ＭＳ Ｐゴシック" charset="0"/>
              </a:defRPr>
            </a:lvl7pPr>
            <a:lvl8pPr marL="3429000" indent="-228600" eaLnBrk="0" fontAlgn="base" hangingPunct="0">
              <a:spcBef>
                <a:spcPct val="0"/>
              </a:spcBef>
              <a:spcAft>
                <a:spcPct val="0"/>
              </a:spcAft>
              <a:defRPr sz="2400">
                <a:solidFill>
                  <a:schemeClr val="tx1"/>
                </a:solidFill>
                <a:latin typeface="Constantia" charset="0"/>
                <a:ea typeface="ＭＳ Ｐゴシック" charset="0"/>
              </a:defRPr>
            </a:lvl8pPr>
            <a:lvl9pPr marL="3886200" indent="-228600" eaLnBrk="0" fontAlgn="base" hangingPunct="0">
              <a:spcBef>
                <a:spcPct val="0"/>
              </a:spcBef>
              <a:spcAft>
                <a:spcPct val="0"/>
              </a:spcAft>
              <a:defRPr sz="2400">
                <a:solidFill>
                  <a:schemeClr val="tx1"/>
                </a:solidFill>
                <a:latin typeface="Constantia" charset="0"/>
                <a:ea typeface="ＭＳ Ｐゴシック" charset="0"/>
              </a:defRPr>
            </a:lvl9pPr>
          </a:lstStyle>
          <a:p>
            <a:pPr algn="r" eaLnBrk="1" hangingPunct="1"/>
            <a:fld id="{30161E67-6B2B-F248-A89B-2E7006ECD33A}" type="slidenum">
              <a:rPr lang="fr-FR" sz="1200">
                <a:latin typeface="Arial" charset="0"/>
              </a:rPr>
              <a:pPr algn="r" eaLnBrk="1" hangingPunct="1"/>
              <a:t>36</a:t>
            </a:fld>
            <a:endParaRPr lang="fr-FR" sz="1200">
              <a:latin typeface="Arial" charset="0"/>
            </a:endParaRPr>
          </a:p>
        </p:txBody>
      </p:sp>
      <p:sp>
        <p:nvSpPr>
          <p:cNvPr id="7" name="Title 1"/>
          <p:cNvSpPr txBox="1">
            <a:spLocks/>
          </p:cNvSpPr>
          <p:nvPr/>
        </p:nvSpPr>
        <p:spPr>
          <a:xfrm>
            <a:off x="0" y="228600"/>
            <a:ext cx="9906000" cy="838200"/>
          </a:xfrm>
          <a:prstGeom prst="rect">
            <a:avLst/>
          </a:prstGeom>
        </p:spPr>
        <p:txBody>
          <a:bodyPr vert="horz" lIns="0" rIns="0" bIns="0" anchor="ctr" anchorCtr="0">
            <a:normAutofit fontScale="85000" lnSpcReduction="20000"/>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8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3.5</a:t>
            </a:r>
            <a:r>
              <a:rPr lang="en-US" sz="28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Preparing for recovery</a:t>
            </a:r>
          </a:p>
          <a:p>
            <a:pPr marL="342900" lvl="1" indent="-342900">
              <a:buClr>
                <a:srgbClr val="22228B"/>
              </a:buClr>
              <a:buSzPct val="120000"/>
              <a:defRPr/>
            </a:pPr>
            <a:endPar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endParaRPr>
          </a:p>
          <a:p>
            <a:pPr marL="342900" lvl="1" indent="-342900">
              <a:buClr>
                <a:srgbClr val="22228B"/>
              </a:buClr>
              <a:buSzPct val="120000"/>
              <a:defRPr/>
            </a:pPr>
            <a:r>
              <a:rPr lang="en-US" sz="2400" b="1" dirty="0" err="1"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Characterisation</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of the exposure situation</a:t>
            </a:r>
          </a:p>
        </p:txBody>
      </p:sp>
    </p:spTree>
    <p:extLst>
      <p:ext uri="{BB962C8B-B14F-4D97-AF65-F5344CB8AC3E}">
        <p14:creationId xmlns:p14="http://schemas.microsoft.com/office/powerpoint/2010/main" val="15764209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1981200"/>
            <a:ext cx="8915400" cy="1143000"/>
          </a:xfrm>
        </p:spPr>
        <p:txBody>
          <a:bodyPr>
            <a:normAutofit/>
          </a:bodyPr>
          <a:lstStyle/>
          <a:p>
            <a:pPr lvl="0">
              <a:defRPr sz="1800" b="0">
                <a:solidFill>
                  <a:srgbClr val="000000"/>
                </a:solidFill>
              </a:defRPr>
            </a:pPr>
            <a:r>
              <a:rPr lang="en-GB" altLang="ja-JP" sz="4000" dirty="0" smtClean="0">
                <a:solidFill>
                  <a:srgbClr val="0B5395"/>
                </a:solidFill>
              </a:rPr>
              <a:t>Recovery</a:t>
            </a:r>
            <a:endParaRPr lang="en-GB" altLang="ja-JP" sz="4000" dirty="0">
              <a:solidFill>
                <a:srgbClr val="0B5395"/>
              </a:solidFill>
            </a:endParaRPr>
          </a:p>
        </p:txBody>
      </p:sp>
      <p:sp>
        <p:nvSpPr>
          <p:cNvPr id="4" name="スライド番号プレースホルダー 3"/>
          <p:cNvSpPr>
            <a:spLocks noGrp="1"/>
          </p:cNvSpPr>
          <p:nvPr>
            <p:ph type="sldNum" sz="quarter" idx="4294967295"/>
          </p:nvPr>
        </p:nvSpPr>
        <p:spPr>
          <a:xfrm>
            <a:off x="8585200" y="6324601"/>
            <a:ext cx="825500" cy="212725"/>
          </a:xfrm>
          <a:prstGeom prst="rect">
            <a:avLst/>
          </a:prstGeom>
        </p:spPr>
        <p:txBody>
          <a:bodyPr/>
          <a:lstStyle/>
          <a:p>
            <a:pPr>
              <a:defRPr/>
            </a:pPr>
            <a:fld id="{12EFA2FD-B014-469B-A9B1-DD8B8790061E}" type="slidenum">
              <a:rPr lang="en-US" smtClean="0"/>
              <a:pPr>
                <a:defRPr/>
              </a:pPr>
              <a:t>37</a:t>
            </a:fld>
            <a:endParaRPr lang="en-US"/>
          </a:p>
        </p:txBody>
      </p:sp>
    </p:spTree>
    <p:extLst>
      <p:ext uri="{BB962C8B-B14F-4D97-AF65-F5344CB8AC3E}">
        <p14:creationId xmlns:p14="http://schemas.microsoft.com/office/powerpoint/2010/main" val="18864990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6"/>
          <p:cNvSpPr>
            <a:spLocks noGrp="1"/>
          </p:cNvSpPr>
          <p:nvPr>
            <p:ph idx="1"/>
          </p:nvPr>
        </p:nvSpPr>
        <p:spPr>
          <a:xfrm>
            <a:off x="660400" y="958480"/>
            <a:ext cx="8667750" cy="5328020"/>
          </a:xfrm>
        </p:spPr>
        <p:txBody>
          <a:bodyPr/>
          <a:lstStyle/>
          <a:p>
            <a:pPr lvl="0">
              <a:lnSpc>
                <a:spcPct val="80000"/>
              </a:lnSpc>
              <a:spcBef>
                <a:spcPts val="400"/>
              </a:spcBef>
              <a:buFont typeface="Wingdings" charset="2"/>
              <a:buChar char="l"/>
              <a:defRPr sz="1800"/>
            </a:pPr>
            <a:endParaRPr lang="en-US" sz="2000" dirty="0">
              <a:solidFill>
                <a:srgbClr val="800000"/>
              </a:solidFill>
            </a:endParaRPr>
          </a:p>
          <a:p>
            <a:pPr marL="285750" lvl="1" indent="-285750">
              <a:spcBef>
                <a:spcPts val="0"/>
              </a:spcBef>
              <a:spcAft>
                <a:spcPts val="0"/>
              </a:spcAft>
              <a:buSzPct val="95000"/>
              <a:buFont typeface="Wingdings" charset="2"/>
              <a:buChar char="l"/>
              <a:defRPr sz="1800"/>
            </a:pPr>
            <a:r>
              <a:rPr lang="en-US" altLang="ja-JP" sz="2000" dirty="0">
                <a:latin typeface="Arial" charset="0"/>
                <a:ea typeface="ＭＳ Ｐゴシック" charset="0"/>
                <a:cs typeface="Arial" charset="0"/>
              </a:rPr>
              <a:t>Living in contaminated </a:t>
            </a:r>
            <a:r>
              <a:rPr lang="en-US" altLang="ja-JP" sz="2000" dirty="0" smtClean="0">
                <a:latin typeface="Arial" charset="0"/>
                <a:ea typeface="ＭＳ Ｐゴシック" charset="0"/>
                <a:cs typeface="Arial" charset="0"/>
              </a:rPr>
              <a:t>environment is a complex situation generating a lot of concern among the affected population</a:t>
            </a:r>
          </a:p>
          <a:p>
            <a:pPr marL="285750" lvl="1" indent="-285750">
              <a:spcBef>
                <a:spcPts val="0"/>
              </a:spcBef>
              <a:spcAft>
                <a:spcPts val="0"/>
              </a:spcAft>
              <a:buSzPct val="95000"/>
              <a:buFont typeface="Wingdings" charset="2"/>
              <a:buChar char="l"/>
              <a:defRPr sz="1800"/>
            </a:pPr>
            <a:endParaRPr lang="en-US" altLang="ja-JP" sz="2000" dirty="0">
              <a:latin typeface="Arial" charset="0"/>
              <a:ea typeface="ＭＳ Ｐゴシック" charset="0"/>
              <a:cs typeface="Arial" charset="0"/>
            </a:endParaRPr>
          </a:p>
          <a:p>
            <a:pPr marL="285750" lvl="1" indent="-285750">
              <a:spcBef>
                <a:spcPts val="0"/>
              </a:spcBef>
              <a:spcAft>
                <a:spcPts val="0"/>
              </a:spcAft>
              <a:buSzPct val="95000"/>
              <a:buFont typeface="Wingdings" charset="2"/>
              <a:buChar char="l"/>
              <a:defRPr sz="1800"/>
            </a:pPr>
            <a:r>
              <a:rPr lang="en-US" altLang="ja-JP" sz="2000" dirty="0" smtClean="0">
                <a:latin typeface="Arial" charset="0"/>
                <a:ea typeface="ＭＳ Ｐゴシック" charset="0"/>
                <a:cs typeface="Arial" charset="0"/>
              </a:rPr>
              <a:t>Limited number of significant radionuclides. The dominant pathway can be either ingestion (Chernobyl) or external irradiation (Fukushima) </a:t>
            </a:r>
          </a:p>
          <a:p>
            <a:pPr marL="285750" lvl="1" indent="-285750">
              <a:spcBef>
                <a:spcPts val="0"/>
              </a:spcBef>
              <a:spcAft>
                <a:spcPts val="0"/>
              </a:spcAft>
              <a:buSzPct val="95000"/>
              <a:buFont typeface="Wingdings" charset="2"/>
              <a:buChar char="l"/>
              <a:defRPr sz="1800"/>
            </a:pPr>
            <a:endParaRPr lang="en-US" altLang="ja-JP" sz="2000" dirty="0">
              <a:latin typeface="Arial" charset="0"/>
              <a:ea typeface="ＭＳ Ｐゴシック" charset="0"/>
              <a:cs typeface="Arial" charset="0"/>
            </a:endParaRPr>
          </a:p>
          <a:p>
            <a:pPr marL="285750" lvl="1" indent="-285750">
              <a:spcBef>
                <a:spcPts val="0"/>
              </a:spcBef>
              <a:spcAft>
                <a:spcPts val="0"/>
              </a:spcAft>
              <a:buSzPct val="95000"/>
              <a:buFont typeface="Wingdings" charset="2"/>
              <a:buChar char="l"/>
              <a:defRPr sz="1800"/>
            </a:pPr>
            <a:r>
              <a:rPr lang="en-US" altLang="ja-JP" sz="2000" dirty="0" smtClean="0">
                <a:latin typeface="Arial" charset="0"/>
                <a:ea typeface="ＭＳ Ｐゴシック" charset="0"/>
                <a:cs typeface="Arial" charset="0"/>
              </a:rPr>
              <a:t>Exposure are driven by individual </a:t>
            </a:r>
            <a:r>
              <a:rPr lang="en-US" altLang="ja-JP" sz="2000" dirty="0" err="1" smtClean="0">
                <a:latin typeface="Arial" charset="0"/>
                <a:ea typeface="ＭＳ Ｐゴシック" charset="0"/>
                <a:cs typeface="Arial" charset="0"/>
              </a:rPr>
              <a:t>behaviours</a:t>
            </a:r>
            <a:r>
              <a:rPr lang="en-US" altLang="ja-JP" sz="2000" dirty="0" smtClean="0">
                <a:latin typeface="Arial" charset="0"/>
                <a:ea typeface="ＭＳ Ｐゴシック" charset="0"/>
                <a:cs typeface="Arial" charset="0"/>
              </a:rPr>
              <a:t> and</a:t>
            </a:r>
            <a:r>
              <a:rPr lang="ja-JP" altLang="en-US" sz="2000" dirty="0" smtClean="0">
                <a:latin typeface="Arial" charset="0"/>
                <a:ea typeface="ＭＳ Ｐゴシック" charset="0"/>
                <a:cs typeface="Arial" charset="0"/>
              </a:rPr>
              <a:t> </a:t>
            </a:r>
            <a:r>
              <a:rPr lang="en-US" altLang="ja-JP" sz="2000" dirty="0" smtClean="0">
                <a:latin typeface="Arial" charset="0"/>
                <a:ea typeface="ＭＳ Ｐゴシック" charset="0"/>
                <a:cs typeface="Arial" charset="0"/>
              </a:rPr>
              <a:t>the and socio-economic situation. Large individual dose distribution (Log-normal)</a:t>
            </a:r>
          </a:p>
          <a:p>
            <a:pPr marL="285750" lvl="1" indent="-285750">
              <a:spcBef>
                <a:spcPts val="0"/>
              </a:spcBef>
              <a:spcAft>
                <a:spcPts val="0"/>
              </a:spcAft>
              <a:buSzPct val="95000"/>
              <a:buFont typeface="Wingdings" charset="2"/>
              <a:buChar char="l"/>
              <a:defRPr sz="1800"/>
            </a:pPr>
            <a:endParaRPr lang="en-US" altLang="ja-JP" sz="2000" dirty="0">
              <a:latin typeface="Arial" charset="0"/>
              <a:ea typeface="ＭＳ Ｐゴシック" charset="0"/>
              <a:cs typeface="Arial" charset="0"/>
            </a:endParaRPr>
          </a:p>
          <a:p>
            <a:pPr marL="285750" lvl="1" indent="-285750">
              <a:spcBef>
                <a:spcPts val="0"/>
              </a:spcBef>
              <a:spcAft>
                <a:spcPts val="0"/>
              </a:spcAft>
              <a:buSzPct val="95000"/>
              <a:buFont typeface="Wingdings" charset="2"/>
              <a:buChar char="l"/>
              <a:defRPr sz="1800"/>
            </a:pPr>
            <a:r>
              <a:rPr lang="en-US" altLang="ja-JP" sz="2000" dirty="0" smtClean="0">
                <a:latin typeface="Arial" charset="0"/>
                <a:ea typeface="ＭＳ Ｐゴシック" charset="0"/>
                <a:cs typeface="Arial" charset="0"/>
              </a:rPr>
              <a:t>Protection strategies include actions implemented by authorities at the national and local levels and by affected population itself = self help protection actions</a:t>
            </a:r>
          </a:p>
          <a:p>
            <a:pPr marL="285750" lvl="1" indent="-285750">
              <a:spcBef>
                <a:spcPts val="0"/>
              </a:spcBef>
              <a:spcAft>
                <a:spcPts val="0"/>
              </a:spcAft>
              <a:buSzPct val="95000"/>
              <a:buFont typeface="Wingdings" charset="2"/>
              <a:buChar char="l"/>
              <a:defRPr sz="1800"/>
            </a:pPr>
            <a:endParaRPr lang="en-US" altLang="ja-JP" sz="2000" dirty="0">
              <a:latin typeface="Arial" charset="0"/>
              <a:ea typeface="ＭＳ Ｐゴシック" charset="0"/>
              <a:cs typeface="Arial" charset="0"/>
            </a:endParaRPr>
          </a:p>
          <a:p>
            <a:pPr marL="285750" lvl="1" indent="-285750">
              <a:spcBef>
                <a:spcPts val="0"/>
              </a:spcBef>
              <a:spcAft>
                <a:spcPts val="0"/>
              </a:spcAft>
              <a:buSzPct val="95000"/>
              <a:buFont typeface="Wingdings" charset="2"/>
              <a:buChar char="l"/>
              <a:defRPr sz="1800"/>
            </a:pPr>
            <a:r>
              <a:rPr lang="en-US" altLang="ja-JP" sz="2000" dirty="0" smtClean="0">
                <a:latin typeface="Arial" charset="0"/>
                <a:ea typeface="ＭＳ Ｐゴシック" charset="0"/>
                <a:cs typeface="Arial" charset="0"/>
              </a:rPr>
              <a:t>Responsibility of authorities to establish </a:t>
            </a:r>
            <a:r>
              <a:rPr lang="en-US" altLang="ja-JP" sz="2000" dirty="0" err="1" smtClean="0">
                <a:latin typeface="Arial" charset="0"/>
                <a:ea typeface="ＭＳ Ｐゴシック" charset="0"/>
                <a:cs typeface="Arial" charset="0"/>
              </a:rPr>
              <a:t>programmes</a:t>
            </a:r>
            <a:r>
              <a:rPr lang="en-US" altLang="ja-JP" sz="2000" dirty="0" smtClean="0">
                <a:latin typeface="Arial" charset="0"/>
                <a:ea typeface="ＭＳ Ｐゴシック" charset="0"/>
                <a:cs typeface="Arial" charset="0"/>
              </a:rPr>
              <a:t> for continuous radiation monitoring, health surveillance, information and education to allow the effective engagement of the affected population</a:t>
            </a:r>
            <a:endParaRPr lang="en-US" altLang="ja-JP" sz="2000" dirty="0">
              <a:latin typeface="Arial" charset="0"/>
              <a:ea typeface="ＭＳ Ｐゴシック" charset="0"/>
              <a:cs typeface="Arial" charset="0"/>
            </a:endParaRPr>
          </a:p>
          <a:p>
            <a:pPr marL="273050" lvl="1" indent="-273050">
              <a:spcBef>
                <a:spcPts val="0"/>
              </a:spcBef>
              <a:spcAft>
                <a:spcPts val="0"/>
              </a:spcAft>
              <a:buSzPct val="95000"/>
              <a:defRPr sz="1800"/>
            </a:pPr>
            <a:endParaRPr lang="en-US" altLang="ja-JP" sz="1800" dirty="0">
              <a:latin typeface="Arial" charset="0"/>
              <a:ea typeface="ＭＳ Ｐゴシック" charset="0"/>
              <a:cs typeface="Arial" charset="0"/>
            </a:endParaRPr>
          </a:p>
          <a:p>
            <a:pPr marL="0" lvl="1" indent="0">
              <a:spcBef>
                <a:spcPts val="0"/>
              </a:spcBef>
              <a:spcAft>
                <a:spcPts val="0"/>
              </a:spcAft>
              <a:buSzPct val="95000"/>
              <a:buNone/>
              <a:defRPr sz="1800"/>
            </a:pPr>
            <a:endParaRPr lang="en-US" sz="1800" dirty="0">
              <a:latin typeface="Arial" charset="0"/>
              <a:ea typeface="ＭＳ Ｐゴシック" charset="0"/>
              <a:cs typeface="Arial" charset="0"/>
            </a:endParaRPr>
          </a:p>
        </p:txBody>
      </p:sp>
      <p:sp>
        <p:nvSpPr>
          <p:cNvPr id="31748"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Arial" charset="0"/>
              </a:defRPr>
            </a:lvl1pPr>
            <a:lvl2pPr marL="37931725" indent="-37474525" eaLnBrk="0" hangingPunct="0">
              <a:defRPr sz="2400">
                <a:solidFill>
                  <a:schemeClr val="tx1"/>
                </a:solidFill>
                <a:latin typeface="Constantia" charset="0"/>
                <a:ea typeface="Arial" charset="0"/>
                <a:cs typeface="Arial" charset="0"/>
              </a:defRPr>
            </a:lvl2pPr>
            <a:lvl3pPr eaLnBrk="0" hangingPunct="0">
              <a:defRPr sz="2400">
                <a:solidFill>
                  <a:schemeClr val="tx1"/>
                </a:solidFill>
                <a:latin typeface="Constantia" charset="0"/>
                <a:ea typeface="Arial" charset="0"/>
                <a:cs typeface="Arial" charset="0"/>
              </a:defRPr>
            </a:lvl3pPr>
            <a:lvl4pPr eaLnBrk="0" hangingPunct="0">
              <a:defRPr sz="2400">
                <a:solidFill>
                  <a:schemeClr val="tx1"/>
                </a:solidFill>
                <a:latin typeface="Constantia" charset="0"/>
                <a:ea typeface="Arial" charset="0"/>
                <a:cs typeface="Arial" charset="0"/>
              </a:defRPr>
            </a:lvl4pPr>
            <a:lvl5pPr eaLnBrk="0" hangingPunct="0">
              <a:defRPr sz="2400">
                <a:solidFill>
                  <a:schemeClr val="tx1"/>
                </a:solidFill>
                <a:latin typeface="Constantia" charset="0"/>
                <a:ea typeface="Arial" charset="0"/>
                <a:cs typeface="Arial" charset="0"/>
              </a:defRPr>
            </a:lvl5pPr>
            <a:lvl6pPr marL="457200" eaLnBrk="0" fontAlgn="base" hangingPunct="0">
              <a:spcBef>
                <a:spcPct val="0"/>
              </a:spcBef>
              <a:spcAft>
                <a:spcPct val="0"/>
              </a:spcAft>
              <a:defRPr sz="2400">
                <a:solidFill>
                  <a:schemeClr val="tx1"/>
                </a:solidFill>
                <a:latin typeface="Constantia" charset="0"/>
                <a:ea typeface="Arial" charset="0"/>
                <a:cs typeface="Arial" charset="0"/>
              </a:defRPr>
            </a:lvl6pPr>
            <a:lvl7pPr marL="914400" eaLnBrk="0" fontAlgn="base" hangingPunct="0">
              <a:spcBef>
                <a:spcPct val="0"/>
              </a:spcBef>
              <a:spcAft>
                <a:spcPct val="0"/>
              </a:spcAft>
              <a:defRPr sz="2400">
                <a:solidFill>
                  <a:schemeClr val="tx1"/>
                </a:solidFill>
                <a:latin typeface="Constantia" charset="0"/>
                <a:ea typeface="Arial" charset="0"/>
                <a:cs typeface="Arial" charset="0"/>
              </a:defRPr>
            </a:lvl7pPr>
            <a:lvl8pPr marL="1371600" eaLnBrk="0" fontAlgn="base" hangingPunct="0">
              <a:spcBef>
                <a:spcPct val="0"/>
              </a:spcBef>
              <a:spcAft>
                <a:spcPct val="0"/>
              </a:spcAft>
              <a:defRPr sz="2400">
                <a:solidFill>
                  <a:schemeClr val="tx1"/>
                </a:solidFill>
                <a:latin typeface="Constantia" charset="0"/>
                <a:ea typeface="Arial" charset="0"/>
                <a:cs typeface="Arial" charset="0"/>
              </a:defRPr>
            </a:lvl8pPr>
            <a:lvl9pPr marL="1828800" eaLnBrk="0" fontAlgn="base" hangingPunct="0">
              <a:spcBef>
                <a:spcPct val="0"/>
              </a:spcBef>
              <a:spcAft>
                <a:spcPct val="0"/>
              </a:spcAft>
              <a:defRPr sz="2400">
                <a:solidFill>
                  <a:schemeClr val="tx1"/>
                </a:solidFill>
                <a:latin typeface="Constantia" charset="0"/>
                <a:ea typeface="Arial" charset="0"/>
                <a:cs typeface="Arial" charset="0"/>
              </a:defRPr>
            </a:lvl9pPr>
          </a:lstStyle>
          <a:p>
            <a:pPr algn="r" eaLnBrk="1" hangingPunct="1"/>
            <a:fld id="{0952CCEE-48BD-9848-A09A-CF791FAA8736}" type="slidenum">
              <a:rPr lang="fr-FR" sz="1200">
                <a:latin typeface="Arial" charset="0"/>
              </a:rPr>
              <a:pPr algn="r" eaLnBrk="1" hangingPunct="1"/>
              <a:t>38</a:t>
            </a:fld>
            <a:endParaRPr lang="fr-FR" sz="1200">
              <a:latin typeface="Arial" charset="0"/>
            </a:endParaRPr>
          </a:p>
        </p:txBody>
      </p:sp>
      <p:sp>
        <p:nvSpPr>
          <p:cNvPr id="5" name="Title 1"/>
          <p:cNvSpPr txBox="1">
            <a:spLocks/>
          </p:cNvSpPr>
          <p:nvPr/>
        </p:nvSpPr>
        <p:spPr>
          <a:xfrm>
            <a:off x="0" y="1524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4.1. Characteristics of the recovery phase (1) </a:t>
            </a:r>
            <a:endParaRPr lang="en-GB" sz="2400" b="1" kern="1200" dirty="0">
              <a:solidFill>
                <a:schemeClr val="accent1">
                  <a:lumMod val="75000"/>
                </a:schemeClr>
              </a:solidFill>
              <a:latin typeface="Arial" pitchFamily="34" charset="0"/>
              <a:ea typeface="+mj-ea"/>
              <a:cs typeface="Arial" pitchFamily="34" charset="0"/>
            </a:endParaRPr>
          </a:p>
        </p:txBody>
      </p:sp>
    </p:spTree>
    <p:extLst>
      <p:ext uri="{BB962C8B-B14F-4D97-AF65-F5344CB8AC3E}">
        <p14:creationId xmlns:p14="http://schemas.microsoft.com/office/powerpoint/2010/main" val="313364204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FB276780-2E15-C945-9DAE-80900FC0EB81}" type="slidenum">
              <a:rPr lang="fr-FR" sz="1200"/>
              <a:pPr algn="r" eaLnBrk="1" hangingPunct="1"/>
              <a:t>39</a:t>
            </a:fld>
            <a:endParaRPr lang="fr-FR" sz="1200" dirty="0"/>
          </a:p>
        </p:txBody>
      </p:sp>
      <p:sp>
        <p:nvSpPr>
          <p:cNvPr id="16" name="Content Placeholder 2"/>
          <p:cNvSpPr>
            <a:spLocks noGrp="1"/>
          </p:cNvSpPr>
          <p:nvPr>
            <p:ph idx="1"/>
          </p:nvPr>
        </p:nvSpPr>
        <p:spPr>
          <a:xfrm>
            <a:off x="660400" y="1066800"/>
            <a:ext cx="9080500" cy="5181600"/>
          </a:xfrm>
        </p:spPr>
        <p:txBody>
          <a:bodyPr>
            <a:noAutofit/>
          </a:bodyPr>
          <a:lstStyle/>
          <a:p>
            <a:pPr marL="210038" lvl="0" indent="-210038">
              <a:defRPr sz="1800"/>
            </a:pPr>
            <a:r>
              <a:rPr lang="en-US" sz="1800" b="0" dirty="0"/>
              <a:t>The human consequences of the accident are massive and </a:t>
            </a:r>
            <a:r>
              <a:rPr lang="en-US" sz="1800" b="0" dirty="0" smtClean="0"/>
              <a:t>lasting</a:t>
            </a:r>
            <a:endParaRPr lang="en-US" sz="1800" b="0" dirty="0"/>
          </a:p>
          <a:p>
            <a:pPr marL="0" lvl="0" indent="0">
              <a:buNone/>
              <a:defRPr sz="1800"/>
            </a:pPr>
            <a:endParaRPr lang="en-US" sz="1800" b="0" dirty="0"/>
          </a:p>
          <a:p>
            <a:pPr marL="210038" lvl="0" indent="-210038">
              <a:defRPr sz="1800"/>
            </a:pPr>
            <a:r>
              <a:rPr lang="en-US" sz="1800" b="0" dirty="0"/>
              <a:t>Expertise and support must be at the service of local citizens</a:t>
            </a:r>
          </a:p>
          <a:p>
            <a:pPr marL="210038" lvl="0" indent="-210038">
              <a:defRPr sz="1800"/>
            </a:pPr>
            <a:endParaRPr lang="en-US" sz="1800" b="0" dirty="0"/>
          </a:p>
          <a:p>
            <a:pPr marL="210038" lvl="0" indent="-210038">
              <a:defRPr sz="1800"/>
            </a:pPr>
            <a:r>
              <a:rPr lang="en-US" sz="1800" b="0" dirty="0"/>
              <a:t>Individual monitoring (internal and external) and self-measurement of land and foodstuff are essential, and require outside support</a:t>
            </a:r>
          </a:p>
          <a:p>
            <a:pPr marL="210038" lvl="0" indent="-210038">
              <a:defRPr sz="1800"/>
            </a:pPr>
            <a:endParaRPr lang="en-US" sz="1800" b="0" dirty="0"/>
          </a:p>
          <a:p>
            <a:pPr marL="210038" lvl="0" indent="-210038">
              <a:defRPr sz="1800"/>
            </a:pPr>
            <a:r>
              <a:rPr lang="en-US" sz="1800" b="0" dirty="0"/>
              <a:t>Radiation protection culture is at least as important as remediation to improve safety and a feeling of </a:t>
            </a:r>
            <a:r>
              <a:rPr lang="en-US" sz="1800" b="0" dirty="0" smtClean="0"/>
              <a:t>security</a:t>
            </a:r>
          </a:p>
          <a:p>
            <a:pPr marL="0" lvl="0" indent="0">
              <a:buNone/>
              <a:defRPr sz="1800"/>
            </a:pPr>
            <a:endParaRPr lang="en-US" sz="1800" b="0" dirty="0"/>
          </a:p>
          <a:p>
            <a:pPr marL="210038" indent="-210038">
              <a:defRPr sz="1800"/>
            </a:pPr>
            <a:r>
              <a:rPr lang="en-US" sz="1800" b="0" dirty="0"/>
              <a:t>Local communities must be engaged in </a:t>
            </a:r>
            <a:r>
              <a:rPr lang="en-US" sz="1800" b="0" dirty="0" smtClean="0"/>
              <a:t>develop</a:t>
            </a:r>
            <a:r>
              <a:rPr lang="en-US" altLang="ja-JP" sz="1800" b="0" dirty="0"/>
              <a:t>i</a:t>
            </a:r>
            <a:r>
              <a:rPr lang="en-US" sz="1800" b="0" dirty="0" smtClean="0"/>
              <a:t>ng </a:t>
            </a:r>
            <a:r>
              <a:rPr lang="en-US" sz="1800" b="0" dirty="0"/>
              <a:t>improvement projects and in assessing progress</a:t>
            </a:r>
          </a:p>
          <a:p>
            <a:pPr marL="210038" lvl="0" indent="-210038">
              <a:defRPr sz="1800"/>
            </a:pPr>
            <a:endParaRPr lang="en-US" sz="1800" b="0" dirty="0">
              <a:solidFill>
                <a:srgbClr val="FF0000"/>
              </a:solidFill>
            </a:endParaRPr>
          </a:p>
          <a:p>
            <a:pPr marL="210038" lvl="0" indent="-210038">
              <a:defRPr sz="1800"/>
            </a:pPr>
            <a:r>
              <a:rPr lang="en-US" sz="1800" b="0" dirty="0"/>
              <a:t>Success depends on the combined action of authorities and self-help actions implemented by the affected population </a:t>
            </a:r>
            <a:endParaRPr lang="en-US" sz="2100" b="0" dirty="0"/>
          </a:p>
        </p:txBody>
      </p:sp>
      <p:sp>
        <p:nvSpPr>
          <p:cNvPr id="5" name="Title 1"/>
          <p:cNvSpPr txBox="1">
            <a:spLocks/>
          </p:cNvSpPr>
          <p:nvPr/>
        </p:nvSpPr>
        <p:spPr>
          <a:xfrm>
            <a:off x="0" y="1524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4.</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1. Characteristics of the recovery phase</a:t>
            </a:r>
            <a:r>
              <a:rPr lang="ja-JP" alt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a:t>
            </a: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(2)</a:t>
            </a: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a:t>
            </a:r>
            <a:r>
              <a:rPr lang="en-US" sz="2400" b="1" dirty="0" smtClean="0">
                <a:solidFill>
                  <a:srgbClr val="FF0000"/>
                </a:solidFill>
                <a:effectLst>
                  <a:outerShdw blurRad="38100" dist="38100" dir="2700000" algn="tl">
                    <a:srgbClr val="000000">
                      <a:alpha val="43137"/>
                    </a:srgbClr>
                  </a:outerShdw>
                </a:effectLst>
                <a:latin typeface="Arial" pitchFamily="34" charset="0"/>
                <a:ea typeface="+mj-ea"/>
                <a:cs typeface="Arial" pitchFamily="34" charset="0"/>
              </a:rPr>
              <a:t> </a:t>
            </a:r>
            <a:endParaRPr lang="en-GB" sz="2400" b="1" kern="1200" dirty="0">
              <a:solidFill>
                <a:srgbClr val="FF0000"/>
              </a:solidFill>
              <a:latin typeface="Arial" pitchFamily="34" charset="0"/>
              <a:ea typeface="+mj-ea"/>
              <a:cs typeface="Arial" pitchFamily="34" charset="0"/>
            </a:endParaRPr>
          </a:p>
        </p:txBody>
      </p:sp>
    </p:spTree>
    <p:extLst>
      <p:ext uri="{BB962C8B-B14F-4D97-AF65-F5344CB8AC3E}">
        <p14:creationId xmlns:p14="http://schemas.microsoft.com/office/powerpoint/2010/main" val="3382479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5300" y="1143000"/>
            <a:ext cx="9060211" cy="5040560"/>
          </a:xfrm>
        </p:spPr>
        <p:txBody>
          <a:bodyPr/>
          <a:lstStyle/>
          <a:p>
            <a:pPr algn="just">
              <a:lnSpc>
                <a:spcPct val="110000"/>
              </a:lnSpc>
              <a:spcAft>
                <a:spcPts val="0"/>
              </a:spcAft>
              <a:buClr>
                <a:srgbClr val="083763"/>
              </a:buClr>
              <a:buSzPct val="75000"/>
              <a:buFont typeface="Wingdings 2" charset="0"/>
              <a:buChar char=""/>
            </a:pPr>
            <a:r>
              <a:rPr lang="en-GB" sz="2000" b="0" dirty="0" smtClean="0">
                <a:solidFill>
                  <a:srgbClr val="000000"/>
                </a:solidFill>
                <a:cs typeface="ＭＳ Ｐゴシック" charset="0"/>
              </a:rPr>
              <a:t>Every individual choice is respectable and the </a:t>
            </a:r>
            <a:r>
              <a:rPr lang="en-GB" sz="2000" dirty="0" smtClean="0">
                <a:solidFill>
                  <a:srgbClr val="800000"/>
                </a:solidFill>
                <a:cs typeface="ＭＳ Ｐゴシック" charset="0"/>
              </a:rPr>
              <a:t>radiological protection system must be neutral </a:t>
            </a:r>
            <a:r>
              <a:rPr lang="en-GB" sz="2000" b="0" dirty="0" smtClean="0">
                <a:solidFill>
                  <a:srgbClr val="000000"/>
                </a:solidFill>
                <a:cs typeface="ＭＳ Ｐゴシック" charset="0"/>
              </a:rPr>
              <a:t>with regard these choices.</a:t>
            </a:r>
          </a:p>
          <a:p>
            <a:pPr marL="342900" lvl="1" indent="-342900" algn="just">
              <a:lnSpc>
                <a:spcPct val="110000"/>
              </a:lnSpc>
              <a:spcAft>
                <a:spcPts val="0"/>
              </a:spcAft>
              <a:buClr>
                <a:srgbClr val="083763"/>
              </a:buClr>
              <a:buSzPct val="75000"/>
              <a:buFont typeface="Wingdings 2" charset="0"/>
              <a:buChar char=""/>
            </a:pPr>
            <a:r>
              <a:rPr lang="en-GB" sz="2000" dirty="0" smtClean="0">
                <a:solidFill>
                  <a:srgbClr val="000000"/>
                </a:solidFill>
                <a:ea typeface="ＭＳ Ｐゴシック" charset="0"/>
                <a:cs typeface="ＭＳ Ｐゴシック" charset="0"/>
              </a:rPr>
              <a:t>It </a:t>
            </a:r>
            <a:r>
              <a:rPr lang="en-GB" sz="2000" dirty="0">
                <a:solidFill>
                  <a:srgbClr val="000000"/>
                </a:solidFill>
                <a:ea typeface="ＭＳ Ｐゴシック" charset="0"/>
                <a:cs typeface="ＭＳ Ｐゴシック" charset="0"/>
              </a:rPr>
              <a:t>is </a:t>
            </a:r>
            <a:r>
              <a:rPr lang="en-GB" sz="2000" dirty="0" smtClean="0">
                <a:solidFill>
                  <a:srgbClr val="000000"/>
                </a:solidFill>
                <a:ea typeface="ＭＳ Ｐゴシック" charset="0"/>
                <a:cs typeface="ＭＳ Ｐゴシック" charset="0"/>
              </a:rPr>
              <a:t>the </a:t>
            </a:r>
            <a:r>
              <a:rPr lang="en-GB" sz="2000" dirty="0">
                <a:solidFill>
                  <a:srgbClr val="000000"/>
                </a:solidFill>
                <a:ea typeface="ＭＳ Ｐゴシック" charset="0"/>
                <a:cs typeface="ＭＳ Ｐゴシック" charset="0"/>
              </a:rPr>
              <a:t>responsibility of authorities to </a:t>
            </a:r>
            <a:r>
              <a:rPr lang="en-GB" sz="2000" b="1" dirty="0">
                <a:solidFill>
                  <a:srgbClr val="800000"/>
                </a:solidFill>
                <a:ea typeface="ＭＳ Ｐゴシック" charset="0"/>
                <a:cs typeface="ＭＳ Ｐゴシック" charset="0"/>
              </a:rPr>
              <a:t>implement reference levels </a:t>
            </a:r>
            <a:r>
              <a:rPr lang="en-GB" sz="2000" b="1" dirty="0" smtClean="0">
                <a:solidFill>
                  <a:srgbClr val="800000"/>
                </a:solidFill>
                <a:ea typeface="ＭＳ Ｐゴシック" charset="0"/>
                <a:cs typeface="ＭＳ Ｐゴシック" charset="0"/>
              </a:rPr>
              <a:t>to</a:t>
            </a:r>
            <a:r>
              <a:rPr lang="en-GB" sz="2000" b="1" dirty="0" smtClean="0">
                <a:solidFill>
                  <a:srgbClr val="FF0000"/>
                </a:solidFill>
                <a:ea typeface="ＭＳ Ｐゴシック" charset="0"/>
                <a:cs typeface="ＭＳ Ｐゴシック" charset="0"/>
              </a:rPr>
              <a:t> </a:t>
            </a:r>
            <a:r>
              <a:rPr lang="en-GB" sz="2000" b="1" dirty="0" smtClean="0">
                <a:solidFill>
                  <a:srgbClr val="800000"/>
                </a:solidFill>
                <a:ea typeface="ＭＳ Ｐゴシック" charset="0"/>
                <a:cs typeface="ＭＳ Ｐゴシック" charset="0"/>
              </a:rPr>
              <a:t>reduce the risk and to </a:t>
            </a:r>
            <a:r>
              <a:rPr lang="en-GB" sz="2000" b="1" dirty="0">
                <a:solidFill>
                  <a:srgbClr val="800000"/>
                </a:solidFill>
                <a:ea typeface="ＭＳ Ｐゴシック" charset="0"/>
                <a:cs typeface="ＭＳ Ｐゴシック" charset="0"/>
              </a:rPr>
              <a:t>restrict inequity</a:t>
            </a:r>
            <a:r>
              <a:rPr lang="en-GB" sz="2000" b="1" dirty="0">
                <a:solidFill>
                  <a:srgbClr val="0000FF"/>
                </a:solidFill>
                <a:ea typeface="ＭＳ Ｐゴシック" charset="0"/>
                <a:cs typeface="ＭＳ Ｐゴシック" charset="0"/>
              </a:rPr>
              <a:t> </a:t>
            </a:r>
            <a:r>
              <a:rPr lang="en-GB" sz="2000" dirty="0">
                <a:solidFill>
                  <a:srgbClr val="000000"/>
                </a:solidFill>
                <a:ea typeface="ＭＳ Ｐゴシック" charset="0"/>
                <a:cs typeface="ＭＳ Ｐゴシック" charset="0"/>
              </a:rPr>
              <a:t>between individual </a:t>
            </a:r>
            <a:r>
              <a:rPr lang="en-GB" sz="2000" dirty="0" smtClean="0">
                <a:solidFill>
                  <a:srgbClr val="000000"/>
                </a:solidFill>
                <a:ea typeface="ＭＳ Ｐゴシック" charset="0"/>
                <a:cs typeface="ＭＳ Ｐゴシック" charset="0"/>
              </a:rPr>
              <a:t>exposures. </a:t>
            </a:r>
            <a:endParaRPr lang="en-GB" sz="2000" i="1" dirty="0">
              <a:solidFill>
                <a:srgbClr val="000000"/>
              </a:solidFill>
              <a:ea typeface="ＭＳ Ｐゴシック" charset="0"/>
              <a:cs typeface="ＭＳ Ｐゴシック" charset="0"/>
            </a:endParaRPr>
          </a:p>
          <a:p>
            <a:pPr algn="just">
              <a:lnSpc>
                <a:spcPct val="110000"/>
              </a:lnSpc>
              <a:spcAft>
                <a:spcPts val="0"/>
              </a:spcAft>
              <a:buClr>
                <a:srgbClr val="083763"/>
              </a:buClr>
              <a:buSzPct val="75000"/>
              <a:buFont typeface="Wingdings 2" charset="0"/>
              <a:buChar char=""/>
            </a:pPr>
            <a:r>
              <a:rPr lang="en-GB" sz="2000" b="0" dirty="0" smtClean="0">
                <a:solidFill>
                  <a:srgbClr val="000000"/>
                </a:solidFill>
                <a:cs typeface="ＭＳ Ｐゴシック" charset="0"/>
              </a:rPr>
              <a:t>It is the responsibility of authorities to </a:t>
            </a:r>
            <a:r>
              <a:rPr lang="en-GB" sz="2000" dirty="0" smtClean="0">
                <a:solidFill>
                  <a:srgbClr val="800000"/>
                </a:solidFill>
                <a:cs typeface="ＭＳ Ｐゴシック" charset="0"/>
              </a:rPr>
              <a:t>implement protection actions: </a:t>
            </a:r>
          </a:p>
          <a:p>
            <a:pPr lvl="1" algn="just">
              <a:lnSpc>
                <a:spcPct val="110000"/>
              </a:lnSpc>
              <a:spcAft>
                <a:spcPts val="0"/>
              </a:spcAft>
              <a:buClr>
                <a:srgbClr val="083763"/>
              </a:buClr>
              <a:buSzPct val="95000"/>
              <a:buFont typeface="Courier New" panose="02070309020205020404" pitchFamily="49" charset="0"/>
              <a:buChar char="o"/>
            </a:pPr>
            <a:r>
              <a:rPr lang="en-GB" sz="2000" dirty="0">
                <a:solidFill>
                  <a:srgbClr val="000000"/>
                </a:solidFill>
                <a:ea typeface="ＭＳ Ｐゴシック" charset="0"/>
                <a:cs typeface="ＭＳ Ｐゴシック" charset="0"/>
              </a:rPr>
              <a:t>B</a:t>
            </a:r>
            <a:r>
              <a:rPr lang="en-GB" sz="2000" dirty="0" smtClean="0">
                <a:solidFill>
                  <a:srgbClr val="000000"/>
                </a:solidFill>
                <a:ea typeface="ＭＳ Ｐゴシック" charset="0"/>
                <a:cs typeface="ＭＳ Ｐゴシック" charset="0"/>
              </a:rPr>
              <a:t>ased on the </a:t>
            </a:r>
            <a:r>
              <a:rPr lang="en-GB" sz="2000" b="1" dirty="0" smtClean="0">
                <a:solidFill>
                  <a:srgbClr val="800000"/>
                </a:solidFill>
                <a:ea typeface="ＭＳ Ｐゴシック" charset="0"/>
                <a:cs typeface="ＭＳ Ｐゴシック" charset="0"/>
              </a:rPr>
              <a:t>respect of individual choices and decisions</a:t>
            </a:r>
          </a:p>
          <a:p>
            <a:pPr lvl="1" algn="just">
              <a:lnSpc>
                <a:spcPct val="110000"/>
              </a:lnSpc>
              <a:spcAft>
                <a:spcPts val="0"/>
              </a:spcAft>
              <a:buClr>
                <a:srgbClr val="083763"/>
              </a:buClr>
              <a:buSzPct val="95000"/>
              <a:buFont typeface="Courier New" panose="02070309020205020404" pitchFamily="49" charset="0"/>
              <a:buChar char="o"/>
            </a:pPr>
            <a:r>
              <a:rPr lang="en-GB" sz="2000" dirty="0">
                <a:solidFill>
                  <a:srgbClr val="000000"/>
                </a:solidFill>
              </a:rPr>
              <a:t>Based on a </a:t>
            </a:r>
            <a:r>
              <a:rPr lang="en-GB" sz="2000" dirty="0" smtClean="0">
                <a:solidFill>
                  <a:srgbClr val="000000"/>
                </a:solidFill>
              </a:rPr>
              <a:t>sufficiently </a:t>
            </a:r>
            <a:r>
              <a:rPr lang="en-GB" sz="2000" b="1" dirty="0" smtClean="0">
                <a:solidFill>
                  <a:srgbClr val="800000"/>
                </a:solidFill>
              </a:rPr>
              <a:t>fair support </a:t>
            </a:r>
            <a:r>
              <a:rPr lang="en-GB" sz="2000" dirty="0">
                <a:solidFill>
                  <a:srgbClr val="000000"/>
                </a:solidFill>
              </a:rPr>
              <a:t>to allow individuals the freedom of choice and informed </a:t>
            </a:r>
            <a:r>
              <a:rPr lang="en-GB" sz="2000" dirty="0" smtClean="0">
                <a:solidFill>
                  <a:srgbClr val="000000"/>
                </a:solidFill>
              </a:rPr>
              <a:t>decisions</a:t>
            </a:r>
            <a:endParaRPr lang="en-GB" sz="2000" b="1" dirty="0">
              <a:solidFill>
                <a:srgbClr val="000000"/>
              </a:solidFill>
              <a:cs typeface="ＭＳ Ｐゴシック" charset="0"/>
            </a:endParaRPr>
          </a:p>
          <a:p>
            <a:pPr marL="273050" lvl="1" indent="-273050" algn="just">
              <a:lnSpc>
                <a:spcPct val="110000"/>
              </a:lnSpc>
              <a:spcAft>
                <a:spcPts val="0"/>
              </a:spcAft>
              <a:buSzPct val="75000"/>
              <a:buFont typeface="Wingdings 2" charset="0"/>
              <a:buChar char=""/>
            </a:pPr>
            <a:r>
              <a:rPr lang="en-GB" sz="2000" dirty="0">
                <a:solidFill>
                  <a:srgbClr val="000000"/>
                </a:solidFill>
                <a:cs typeface="ＭＳ Ｐゴシック" charset="0"/>
              </a:rPr>
              <a:t>A key challenge for radiation protection professionals is </a:t>
            </a:r>
            <a:r>
              <a:rPr lang="en-GB" sz="2000" b="0" dirty="0" smtClean="0">
                <a:solidFill>
                  <a:srgbClr val="000000"/>
                </a:solidFill>
                <a:cs typeface="ＭＳ Ｐゴシック" charset="0"/>
              </a:rPr>
              <a:t>to </a:t>
            </a:r>
            <a:r>
              <a:rPr lang="en-GB" sz="2000" b="0" dirty="0">
                <a:solidFill>
                  <a:srgbClr val="000000"/>
                </a:solidFill>
                <a:cs typeface="ＭＳ Ｐゴシック" charset="0"/>
              </a:rPr>
              <a:t>prepare themselves to be </a:t>
            </a:r>
            <a:r>
              <a:rPr lang="en-GB" sz="2000" b="1" dirty="0">
                <a:solidFill>
                  <a:srgbClr val="800000"/>
                </a:solidFill>
                <a:cs typeface="ＭＳ Ｐゴシック" charset="0"/>
              </a:rPr>
              <a:t>at the service of inhabitants and their concerns and to support participative </a:t>
            </a:r>
            <a:r>
              <a:rPr lang="en-GB" sz="2000" b="1" dirty="0" smtClean="0">
                <a:solidFill>
                  <a:srgbClr val="800000"/>
                </a:solidFill>
                <a:cs typeface="ＭＳ Ｐゴシック" charset="0"/>
              </a:rPr>
              <a:t>decision</a:t>
            </a:r>
            <a:r>
              <a:rPr lang="en-GB" sz="2000" b="1" dirty="0">
                <a:solidFill>
                  <a:srgbClr val="800000"/>
                </a:solidFill>
                <a:cs typeface="ＭＳ Ｐゴシック" charset="0"/>
              </a:rPr>
              <a:t>-making processes </a:t>
            </a:r>
            <a:r>
              <a:rPr lang="en-GB" sz="2000" b="0" dirty="0">
                <a:solidFill>
                  <a:srgbClr val="000000"/>
                </a:solidFill>
                <a:cs typeface="ＭＳ Ｐゴシック" charset="0"/>
              </a:rPr>
              <a:t>in which </a:t>
            </a:r>
            <a:r>
              <a:rPr lang="en-GB" sz="2000" dirty="0" smtClean="0">
                <a:solidFill>
                  <a:srgbClr val="000000"/>
                </a:solidFill>
                <a:cs typeface="ＭＳ Ｐゴシック" charset="0"/>
              </a:rPr>
              <a:t>radiological protection</a:t>
            </a:r>
            <a:r>
              <a:rPr lang="en-GB" sz="2000" b="0" dirty="0" smtClean="0">
                <a:solidFill>
                  <a:srgbClr val="000000"/>
                </a:solidFill>
                <a:cs typeface="ＭＳ Ｐゴシック" charset="0"/>
              </a:rPr>
              <a:t> </a:t>
            </a:r>
            <a:r>
              <a:rPr lang="en-GB" sz="2000" b="0" dirty="0">
                <a:solidFill>
                  <a:srgbClr val="000000"/>
                </a:solidFill>
                <a:cs typeface="ＭＳ Ｐゴシック" charset="0"/>
              </a:rPr>
              <a:t>is only one aspect</a:t>
            </a:r>
          </a:p>
        </p:txBody>
      </p:sp>
      <p:sp>
        <p:nvSpPr>
          <p:cNvPr id="9"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2F174607-A6F7-7B41-9177-504ACE4AE8CE}" type="slidenum">
              <a:rPr lang="fr-FR" sz="1200"/>
              <a:pPr algn="r" eaLnBrk="1" hangingPunct="1"/>
              <a:t>40</a:t>
            </a:fld>
            <a:endParaRPr lang="fr-FR" sz="1200" dirty="0"/>
          </a:p>
        </p:txBody>
      </p:sp>
      <p:sp>
        <p:nvSpPr>
          <p:cNvPr id="6" name="Title 1"/>
          <p:cNvSpPr txBox="1">
            <a:spLocks/>
          </p:cNvSpPr>
          <p:nvPr/>
        </p:nvSpPr>
        <p:spPr>
          <a:xfrm>
            <a:off x="0" y="152400"/>
            <a:ext cx="9906000" cy="8382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sz="2400" b="1"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4.1. Characteristics of the recovery phase (3) </a:t>
            </a:r>
            <a:endParaRPr lang="en-GB" sz="2400" b="1" kern="1200" dirty="0">
              <a:solidFill>
                <a:schemeClr val="accent1">
                  <a:lumMod val="75000"/>
                </a:schemeClr>
              </a:solidFill>
              <a:latin typeface="Arial" pitchFamily="34" charset="0"/>
              <a:ea typeface="+mj-ea"/>
              <a:cs typeface="Arial" pitchFamily="34" charset="0"/>
            </a:endParaRPr>
          </a:p>
        </p:txBody>
      </p:sp>
    </p:spTree>
    <p:extLst>
      <p:ext uri="{BB962C8B-B14F-4D97-AF65-F5344CB8AC3E}">
        <p14:creationId xmlns:p14="http://schemas.microsoft.com/office/powerpoint/2010/main" val="4624324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sz="half" idx="1"/>
          </p:nvPr>
        </p:nvSpPr>
        <p:spPr>
          <a:xfrm>
            <a:off x="495300" y="1143000"/>
            <a:ext cx="8915400" cy="5181600"/>
          </a:xfrm>
        </p:spPr>
        <p:txBody>
          <a:bodyPr vert="horz"/>
          <a:lstStyle/>
          <a:p>
            <a:pPr eaLnBrk="1" hangingPunct="1">
              <a:spcBef>
                <a:spcPct val="0"/>
              </a:spcBef>
              <a:spcAft>
                <a:spcPts val="1200"/>
              </a:spcAft>
            </a:pPr>
            <a:r>
              <a:rPr lang="en-GB" sz="2000" b="1" dirty="0" smtClean="0">
                <a:solidFill>
                  <a:srgbClr val="000053"/>
                </a:solidFill>
                <a:latin typeface="Arial" pitchFamily="-1" charset="0"/>
                <a:ea typeface="ＭＳ Ｐゴシック" pitchFamily="-1" charset="-128"/>
                <a:cs typeface="ＭＳ Ｐゴシック" pitchFamily="-1" charset="-128"/>
              </a:rPr>
              <a:t>Justification of the protection strategy</a:t>
            </a:r>
          </a:p>
          <a:p>
            <a:pPr lvl="1" eaLnBrk="1" hangingPunct="1">
              <a:spcBef>
                <a:spcPct val="0"/>
              </a:spcBef>
              <a:spcAft>
                <a:spcPts val="600"/>
              </a:spcAft>
            </a:pPr>
            <a:r>
              <a:rPr lang="en-GB" sz="2000" b="1" dirty="0" smtClean="0">
                <a:solidFill>
                  <a:srgbClr val="800000"/>
                </a:solidFill>
                <a:latin typeface="Arial" pitchFamily="-1" charset="0"/>
                <a:ea typeface="Arial" pitchFamily="-1" charset="0"/>
                <a:cs typeface="Arial" pitchFamily="-1" charset="0"/>
              </a:rPr>
              <a:t>Decision taken by the authorities</a:t>
            </a:r>
            <a:r>
              <a:rPr lang="en-GB" sz="2000" dirty="0" smtClean="0">
                <a:solidFill>
                  <a:srgbClr val="800000"/>
                </a:solidFill>
                <a:latin typeface="Arial" pitchFamily="-1" charset="0"/>
                <a:ea typeface="Arial" pitchFamily="-1" charset="0"/>
                <a:cs typeface="Arial" pitchFamily="-1" charset="0"/>
              </a:rPr>
              <a:t> </a:t>
            </a:r>
            <a:r>
              <a:rPr lang="en-GB" sz="2000" dirty="0" smtClean="0">
                <a:solidFill>
                  <a:srgbClr val="000053"/>
                </a:solidFill>
                <a:latin typeface="Arial" pitchFamily="-1" charset="0"/>
                <a:ea typeface="Arial" pitchFamily="-1" charset="0"/>
                <a:cs typeface="Arial" pitchFamily="-1" charset="0"/>
              </a:rPr>
              <a:t>at the end of the emergency exposure situation, </a:t>
            </a:r>
            <a:r>
              <a:rPr lang="en-GB" sz="2000" b="1" dirty="0" smtClean="0">
                <a:solidFill>
                  <a:srgbClr val="800000"/>
                </a:solidFill>
                <a:latin typeface="Arial" pitchFamily="-1" charset="0"/>
                <a:ea typeface="Arial" pitchFamily="-1" charset="0"/>
                <a:cs typeface="Arial" pitchFamily="-1" charset="0"/>
              </a:rPr>
              <a:t>to allow people to live permanently</a:t>
            </a:r>
            <a:r>
              <a:rPr lang="en-GB" sz="2000" b="1" dirty="0" smtClean="0">
                <a:solidFill>
                  <a:srgbClr val="000053"/>
                </a:solidFill>
                <a:latin typeface="Arial" pitchFamily="-1" charset="0"/>
                <a:ea typeface="Arial" pitchFamily="-1" charset="0"/>
                <a:cs typeface="Arial" pitchFamily="-1" charset="0"/>
              </a:rPr>
              <a:t> </a:t>
            </a:r>
            <a:r>
              <a:rPr lang="en-GB" sz="2000" dirty="0" smtClean="0">
                <a:solidFill>
                  <a:srgbClr val="000053"/>
                </a:solidFill>
                <a:latin typeface="Arial" pitchFamily="-1" charset="0"/>
                <a:ea typeface="Arial" pitchFamily="-1" charset="0"/>
                <a:cs typeface="Arial" pitchFamily="-1" charset="0"/>
              </a:rPr>
              <a:t>in the long term contaminated territories in conjunction with the setting of radiological protection criterion and the implementation of a set of protection actions judged to </a:t>
            </a:r>
            <a:r>
              <a:rPr lang="en-GB" sz="2000" b="1" dirty="0" smtClean="0">
                <a:solidFill>
                  <a:srgbClr val="800000"/>
                </a:solidFill>
                <a:latin typeface="Arial" pitchFamily="-1" charset="0"/>
                <a:ea typeface="Arial" pitchFamily="-1" charset="0"/>
                <a:cs typeface="Arial" pitchFamily="-1" charset="0"/>
              </a:rPr>
              <a:t>do more good than harm</a:t>
            </a:r>
          </a:p>
          <a:p>
            <a:pPr lvl="1" algn="ctr" eaLnBrk="1" hangingPunct="1">
              <a:spcBef>
                <a:spcPct val="0"/>
              </a:spcBef>
              <a:spcAft>
                <a:spcPts val="600"/>
              </a:spcAft>
              <a:buFont typeface="Wingdings 2" pitchFamily="-1" charset="2"/>
              <a:buNone/>
            </a:pPr>
            <a:r>
              <a:rPr lang="en-GB" sz="2000" b="1" dirty="0" smtClean="0">
                <a:solidFill>
                  <a:srgbClr val="800000"/>
                </a:solidFill>
                <a:latin typeface="Arial" pitchFamily="-1" charset="0"/>
                <a:ea typeface="Arial" pitchFamily="-1" charset="0"/>
                <a:cs typeface="Arial" pitchFamily="-1" charset="0"/>
              </a:rPr>
              <a:t>Mandatory relocation may be necessary</a:t>
            </a:r>
          </a:p>
          <a:p>
            <a:pPr lvl="1" algn="ctr" eaLnBrk="1" hangingPunct="1">
              <a:spcBef>
                <a:spcPct val="0"/>
              </a:spcBef>
              <a:spcAft>
                <a:spcPts val="1800"/>
              </a:spcAft>
              <a:buFont typeface="Wingdings 2" pitchFamily="-1" charset="2"/>
              <a:buNone/>
            </a:pPr>
            <a:r>
              <a:rPr lang="en-GB" sz="2000" b="1" dirty="0" smtClean="0">
                <a:solidFill>
                  <a:srgbClr val="800000"/>
                </a:solidFill>
                <a:latin typeface="Arial" pitchFamily="-1" charset="0"/>
                <a:ea typeface="Arial" pitchFamily="-1" charset="0"/>
                <a:cs typeface="Arial" pitchFamily="-1" charset="0"/>
              </a:rPr>
              <a:t>Voluntary relocation should be always possible</a:t>
            </a:r>
            <a:endParaRPr lang="en-GB" sz="1800" b="1" dirty="0" smtClean="0">
              <a:solidFill>
                <a:srgbClr val="000053"/>
              </a:solidFill>
              <a:latin typeface="Arial" pitchFamily="-1" charset="0"/>
              <a:ea typeface="Arial" pitchFamily="-1" charset="0"/>
              <a:cs typeface="Arial" pitchFamily="-1" charset="0"/>
            </a:endParaRPr>
          </a:p>
          <a:p>
            <a:pPr eaLnBrk="1" hangingPunct="1">
              <a:spcBef>
                <a:spcPct val="0"/>
              </a:spcBef>
              <a:spcAft>
                <a:spcPts val="1800"/>
              </a:spcAft>
            </a:pPr>
            <a:r>
              <a:rPr lang="en-GB" sz="2000" b="1" dirty="0" smtClean="0">
                <a:solidFill>
                  <a:srgbClr val="000053"/>
                </a:solidFill>
                <a:latin typeface="Arial" pitchFamily="-1" charset="0"/>
                <a:ea typeface="ＭＳ Ｐゴシック" pitchFamily="-1" charset="-128"/>
                <a:cs typeface="ＭＳ Ｐゴシック" pitchFamily="-1" charset="-128"/>
              </a:rPr>
              <a:t>Optimization of the protection strategy</a:t>
            </a:r>
          </a:p>
          <a:p>
            <a:pPr lvl="1" eaLnBrk="1" hangingPunct="1">
              <a:spcBef>
                <a:spcPct val="0"/>
              </a:spcBef>
              <a:spcAft>
                <a:spcPts val="1200"/>
              </a:spcAft>
            </a:pPr>
            <a:r>
              <a:rPr lang="en-GB" sz="2000" b="1" dirty="0" smtClean="0">
                <a:solidFill>
                  <a:srgbClr val="800000"/>
                </a:solidFill>
                <a:latin typeface="Arial" pitchFamily="-1" charset="0"/>
                <a:ea typeface="Arial" pitchFamily="-1" charset="0"/>
                <a:cs typeface="Arial" pitchFamily="-1" charset="0"/>
              </a:rPr>
              <a:t>Transparent step by step process </a:t>
            </a:r>
            <a:r>
              <a:rPr lang="en-GB" sz="2000" dirty="0" smtClean="0">
                <a:solidFill>
                  <a:srgbClr val="000053"/>
                </a:solidFill>
                <a:latin typeface="Arial" pitchFamily="-1" charset="0"/>
                <a:ea typeface="Arial" pitchFamily="-1" charset="0"/>
                <a:cs typeface="Arial" pitchFamily="-1" charset="0"/>
              </a:rPr>
              <a:t>to reduce and maintain exposures ALARA with the use of </a:t>
            </a:r>
            <a:r>
              <a:rPr lang="fr-FR" sz="2000" dirty="0" smtClean="0">
                <a:solidFill>
                  <a:srgbClr val="000053"/>
                </a:solidFill>
                <a:latin typeface="Arial" pitchFamily="-1" charset="0"/>
                <a:ea typeface="Arial" pitchFamily="-1" charset="0"/>
                <a:cs typeface="Arial" pitchFamily="-1" charset="0"/>
              </a:rPr>
              <a:t>a</a:t>
            </a:r>
            <a:r>
              <a:rPr lang="en-GB" sz="2000" dirty="0" smtClean="0">
                <a:solidFill>
                  <a:srgbClr val="000053"/>
                </a:solidFill>
                <a:latin typeface="Arial" pitchFamily="-1" charset="0"/>
                <a:ea typeface="Arial" pitchFamily="-1" charset="0"/>
                <a:cs typeface="Arial" pitchFamily="-1" charset="0"/>
              </a:rPr>
              <a:t> </a:t>
            </a:r>
            <a:r>
              <a:rPr lang="en-GB" sz="2000" b="1" dirty="0" smtClean="0">
                <a:solidFill>
                  <a:srgbClr val="800000"/>
                </a:solidFill>
                <a:latin typeface="Arial" pitchFamily="-1" charset="0"/>
                <a:ea typeface="Arial" pitchFamily="-1" charset="0"/>
                <a:cs typeface="Arial" pitchFamily="-1" charset="0"/>
              </a:rPr>
              <a:t>reference level to restrict individual exposures </a:t>
            </a:r>
            <a:r>
              <a:rPr lang="en-GB" sz="2000" dirty="0" smtClean="0">
                <a:solidFill>
                  <a:srgbClr val="000053"/>
                </a:solidFill>
                <a:latin typeface="Arial" pitchFamily="-1" charset="0"/>
                <a:ea typeface="Arial" pitchFamily="-1" charset="0"/>
                <a:cs typeface="Arial" pitchFamily="-1" charset="0"/>
              </a:rPr>
              <a:t>taking into account the </a:t>
            </a:r>
            <a:r>
              <a:rPr lang="en-GB" sz="2000" b="1" dirty="0" smtClean="0">
                <a:solidFill>
                  <a:srgbClr val="800000"/>
                </a:solidFill>
                <a:latin typeface="Arial" pitchFamily="-1" charset="0"/>
                <a:ea typeface="Arial" pitchFamily="-1" charset="0"/>
                <a:cs typeface="Arial" pitchFamily="-1" charset="0"/>
              </a:rPr>
              <a:t>prevailing circumstances</a:t>
            </a:r>
            <a:endParaRPr lang="en-GB" sz="2000" dirty="0" smtClean="0">
              <a:solidFill>
                <a:srgbClr val="800000"/>
              </a:solidFill>
              <a:latin typeface="Arial" pitchFamily="-1" charset="0"/>
              <a:ea typeface="Arial" pitchFamily="-1" charset="0"/>
              <a:cs typeface="Arial" pitchFamily="-1" charset="0"/>
            </a:endParaRPr>
          </a:p>
          <a:p>
            <a:pPr lvl="1" algn="ctr" eaLnBrk="1" hangingPunct="1">
              <a:spcBef>
                <a:spcPct val="0"/>
              </a:spcBef>
              <a:spcAft>
                <a:spcPts val="600"/>
              </a:spcAft>
              <a:buFont typeface="Wingdings 2" pitchFamily="-1" charset="2"/>
              <a:buNone/>
            </a:pPr>
            <a:r>
              <a:rPr lang="en-GB" sz="1800" dirty="0" smtClean="0">
                <a:solidFill>
                  <a:srgbClr val="000053"/>
                </a:solidFill>
                <a:latin typeface="Arial" pitchFamily="-1" charset="0"/>
                <a:ea typeface="Arial" pitchFamily="-1" charset="0"/>
                <a:cs typeface="Arial" pitchFamily="-1" charset="0"/>
              </a:rPr>
              <a:t>	</a:t>
            </a:r>
            <a:endParaRPr lang="en-GB" sz="1800" b="1" dirty="0" smtClean="0">
              <a:solidFill>
                <a:srgbClr val="000053"/>
              </a:solidFill>
              <a:latin typeface="Arial" pitchFamily="-1" charset="0"/>
              <a:ea typeface="Arial" pitchFamily="-1" charset="0"/>
              <a:cs typeface="Arial" pitchFamily="-1" charset="0"/>
            </a:endParaRPr>
          </a:p>
          <a:p>
            <a:pPr lvl="1" eaLnBrk="1" hangingPunct="1">
              <a:spcBef>
                <a:spcPct val="0"/>
              </a:spcBef>
              <a:spcAft>
                <a:spcPts val="600"/>
              </a:spcAft>
              <a:buFont typeface="Wingdings 2" pitchFamily="-1" charset="2"/>
              <a:buNone/>
            </a:pPr>
            <a:endParaRPr lang="en-GB" sz="1800" b="1" dirty="0" smtClean="0">
              <a:solidFill>
                <a:srgbClr val="000053"/>
              </a:solidFill>
              <a:latin typeface="Arial" pitchFamily="-1" charset="0"/>
              <a:ea typeface="Arial" pitchFamily="-1" charset="0"/>
              <a:cs typeface="Arial" pitchFamily="-1" charset="0"/>
            </a:endParaRPr>
          </a:p>
          <a:p>
            <a:pPr lvl="1" eaLnBrk="1" hangingPunct="1">
              <a:spcBef>
                <a:spcPct val="0"/>
              </a:spcBef>
              <a:spcAft>
                <a:spcPts val="600"/>
              </a:spcAft>
              <a:buFont typeface="Wingdings 2" pitchFamily="-1" charset="2"/>
              <a:buNone/>
            </a:pPr>
            <a:endParaRPr lang="en-GB" sz="1800" b="1" dirty="0" smtClean="0">
              <a:solidFill>
                <a:srgbClr val="000053"/>
              </a:solidFill>
              <a:latin typeface="Arial" pitchFamily="-1" charset="0"/>
              <a:ea typeface="Arial" pitchFamily="-1" charset="0"/>
              <a:cs typeface="Arial" pitchFamily="-1" charset="0"/>
            </a:endParaRPr>
          </a:p>
          <a:p>
            <a:pPr lvl="1" eaLnBrk="1" hangingPunct="1">
              <a:spcBef>
                <a:spcPct val="0"/>
              </a:spcBef>
              <a:spcAft>
                <a:spcPts val="2400"/>
              </a:spcAft>
            </a:pPr>
            <a:endParaRPr lang="en-GB" sz="1800" b="1" dirty="0" smtClean="0">
              <a:solidFill>
                <a:srgbClr val="000053"/>
              </a:solidFill>
              <a:latin typeface="Arial" pitchFamily="-1" charset="0"/>
              <a:ea typeface="Arial" pitchFamily="-1" charset="0"/>
              <a:cs typeface="Arial" pitchFamily="-1" charset="0"/>
            </a:endParaRPr>
          </a:p>
          <a:p>
            <a:pPr lvl="1" eaLnBrk="1" hangingPunct="1">
              <a:lnSpc>
                <a:spcPct val="130000"/>
              </a:lnSpc>
            </a:pPr>
            <a:endParaRPr lang="en-GB" sz="1800" dirty="0" smtClean="0">
              <a:latin typeface="Arial" pitchFamily="-1" charset="0"/>
              <a:ea typeface="ＭＳ Ｐゴシック" pitchFamily="-1" charset="-128"/>
              <a:cs typeface="ＭＳ Ｐゴシック" pitchFamily="-1" charset="-128"/>
            </a:endParaRPr>
          </a:p>
          <a:p>
            <a:pPr eaLnBrk="1" hangingPunct="1">
              <a:lnSpc>
                <a:spcPct val="130000"/>
              </a:lnSpc>
              <a:buFont typeface="Wingdings 2" pitchFamily="-1" charset="2"/>
              <a:buNone/>
            </a:pPr>
            <a:r>
              <a:rPr lang="en-GB" sz="2000" b="1" dirty="0" smtClean="0">
                <a:solidFill>
                  <a:srgbClr val="000000"/>
                </a:solidFill>
                <a:latin typeface="Arial" pitchFamily="-1" charset="0"/>
                <a:ea typeface="ＭＳ Ｐゴシック" pitchFamily="-1" charset="-128"/>
                <a:cs typeface="ＭＳ Ｐゴシック" pitchFamily="-1" charset="-128"/>
              </a:rPr>
              <a:t>	</a:t>
            </a:r>
            <a:endParaRPr lang="en-GB" sz="1400" i="1" dirty="0" smtClean="0">
              <a:latin typeface="Arial" pitchFamily="-1" charset="0"/>
              <a:ea typeface="ＭＳ Ｐゴシック" pitchFamily="-1" charset="-128"/>
              <a:cs typeface="ＭＳ Ｐゴシック" pitchFamily="-1" charset="-128"/>
            </a:endParaRPr>
          </a:p>
          <a:p>
            <a:pPr lvl="1" eaLnBrk="1" hangingPunct="1">
              <a:lnSpc>
                <a:spcPct val="140000"/>
              </a:lnSpc>
            </a:pPr>
            <a:endParaRPr lang="en-GB" sz="1400" dirty="0" smtClean="0">
              <a:latin typeface="Arial" pitchFamily="-1" charset="0"/>
              <a:ea typeface="ＭＳ Ｐゴシック" pitchFamily="-1" charset="-128"/>
              <a:cs typeface="ＭＳ Ｐゴシック" pitchFamily="-1" charset="-128"/>
            </a:endParaRPr>
          </a:p>
          <a:p>
            <a:pPr lvl="1" eaLnBrk="1" hangingPunct="1">
              <a:lnSpc>
                <a:spcPct val="130000"/>
              </a:lnSpc>
            </a:pPr>
            <a:endParaRPr lang="en-GB" sz="1800" b="1" dirty="0" smtClean="0">
              <a:solidFill>
                <a:schemeClr val="tx2"/>
              </a:solidFill>
              <a:latin typeface="Arial" pitchFamily="-1" charset="0"/>
              <a:ea typeface="ＭＳ Ｐゴシック" pitchFamily="-1" charset="-128"/>
              <a:cs typeface="ＭＳ Ｐゴシック" pitchFamily="-1" charset="-128"/>
            </a:endParaRPr>
          </a:p>
          <a:p>
            <a:pPr eaLnBrk="1" hangingPunct="1">
              <a:lnSpc>
                <a:spcPct val="130000"/>
              </a:lnSpc>
            </a:pPr>
            <a:endParaRPr lang="en-GB" sz="2000" b="1" dirty="0" smtClean="0">
              <a:latin typeface="Arial" pitchFamily="-1" charset="0"/>
              <a:ea typeface="ＭＳ Ｐゴシック" pitchFamily="-1" charset="-128"/>
              <a:cs typeface="ＭＳ Ｐゴシック" pitchFamily="-1" charset="-128"/>
            </a:endParaRPr>
          </a:p>
          <a:p>
            <a:pPr eaLnBrk="1" hangingPunct="1">
              <a:lnSpc>
                <a:spcPct val="180000"/>
              </a:lnSpc>
            </a:pPr>
            <a:endParaRPr lang="en-GB" sz="2000" dirty="0" smtClean="0">
              <a:latin typeface="Arial" pitchFamily="-1" charset="0"/>
              <a:ea typeface="ＭＳ Ｐゴシック" pitchFamily="-1" charset="-128"/>
              <a:cs typeface="ＭＳ Ｐゴシック" pitchFamily="-1" charset="-128"/>
            </a:endParaRPr>
          </a:p>
          <a:p>
            <a:pPr eaLnBrk="1" hangingPunct="1">
              <a:lnSpc>
                <a:spcPct val="180000"/>
              </a:lnSpc>
            </a:pPr>
            <a:endParaRPr lang="en-GB" sz="2000" dirty="0" smtClean="0">
              <a:latin typeface="Arial" pitchFamily="-1" charset="0"/>
              <a:ea typeface="ＭＳ Ｐゴシック" pitchFamily="-1" charset="-128"/>
              <a:cs typeface="ＭＳ Ｐゴシック" pitchFamily="-1" charset="-128"/>
            </a:endParaRPr>
          </a:p>
        </p:txBody>
      </p:sp>
      <p:sp>
        <p:nvSpPr>
          <p:cNvPr id="38916" name="Slide Number Placeholder 3"/>
          <p:cNvSpPr>
            <a:spLocks noGrp="1"/>
          </p:cNvSpPr>
          <p:nvPr>
            <p:ph type="sldNum" sz="quarter" idx="4294967295"/>
          </p:nvPr>
        </p:nvSpPr>
        <p:spPr bwMode="auto">
          <a:xfrm>
            <a:off x="8832850" y="6477001"/>
            <a:ext cx="825500" cy="276999"/>
          </a:xfrm>
          <a:noFill/>
          <a:ln>
            <a:miter lim="800000"/>
            <a:headEnd/>
            <a:tailEnd/>
          </a:ln>
        </p:spPr>
        <p:txBody>
          <a:bodyPr lIns="91440" tIns="45720" rIns="91440" bIns="45720" anchor="t"/>
          <a:lstStyle/>
          <a:p>
            <a:pPr algn="r"/>
            <a:fld id="{6AC77FAC-2ABF-8641-83A2-F9F2C629A208}" type="slidenum">
              <a:rPr lang="en-US" smtClean="0">
                <a:solidFill>
                  <a:schemeClr val="tx1"/>
                </a:solidFill>
                <a:latin typeface="Arial" pitchFamily="-1" charset="0"/>
                <a:ea typeface="ＭＳ Ｐゴシック" pitchFamily="-1" charset="-128"/>
                <a:cs typeface="ＭＳ Ｐゴシック" pitchFamily="-1" charset="-128"/>
              </a:rPr>
              <a:pPr algn="r"/>
              <a:t>41</a:t>
            </a:fld>
            <a:endParaRPr lang="en-US" smtClean="0">
              <a:solidFill>
                <a:schemeClr val="tx1"/>
              </a:solidFill>
              <a:latin typeface="Arial" pitchFamily="-1" charset="0"/>
              <a:ea typeface="ＭＳ Ｐゴシック" pitchFamily="-1" charset="-128"/>
              <a:cs typeface="ＭＳ Ｐゴシック" pitchFamily="-1" charset="-128"/>
            </a:endParaRPr>
          </a:p>
        </p:txBody>
      </p:sp>
      <p:sp>
        <p:nvSpPr>
          <p:cNvPr id="6" name="Title 4"/>
          <p:cNvSpPr>
            <a:spLocks noGrp="1"/>
          </p:cNvSpPr>
          <p:nvPr>
            <p:ph type="title" idx="4294967295"/>
          </p:nvPr>
        </p:nvSpPr>
        <p:spPr>
          <a:xfrm>
            <a:off x="0" y="71717"/>
            <a:ext cx="9740900" cy="797615"/>
          </a:xfrm>
        </p:spPr>
        <p:txBody>
          <a:bodyPr>
            <a:normAutofit/>
          </a:bodyPr>
          <a:lstStyle/>
          <a:p>
            <a:pPr marL="342900" lvl="1" indent="-342900">
              <a:lnSpc>
                <a:spcPct val="80000"/>
              </a:lnSpc>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2. Protection strategies (1) </a:t>
            </a:r>
            <a:endParaRPr lang="en-GB" sz="2400" b="1" kern="1200" dirty="0">
              <a:solidFill>
                <a:srgbClr val="FF00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831183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495300" y="1143000"/>
            <a:ext cx="8832850" cy="5181600"/>
          </a:xfrm>
        </p:spPr>
        <p:txBody>
          <a:bodyPr/>
          <a:lstStyle/>
          <a:p>
            <a:r>
              <a:rPr lang="en-GB" sz="2000" b="0" dirty="0">
                <a:solidFill>
                  <a:srgbClr val="000053"/>
                </a:solidFill>
                <a:latin typeface="Arial" pitchFamily="-1" charset="0"/>
                <a:ea typeface="ＭＳ Ｐゴシック" pitchFamily="-1" charset="-128"/>
                <a:cs typeface="ＭＳ Ｐゴシック" pitchFamily="-1" charset="-128"/>
              </a:rPr>
              <a:t>A combination of protection actions implemented by authorities at the national and local level and by the affected population itself </a:t>
            </a:r>
            <a:endParaRPr lang="en-GB" sz="2000" b="0" dirty="0" smtClean="0">
              <a:solidFill>
                <a:srgbClr val="000053"/>
              </a:solidFill>
              <a:latin typeface="Arial" pitchFamily="-1" charset="0"/>
              <a:ea typeface="ＭＳ Ｐゴシック" pitchFamily="-1" charset="-128"/>
              <a:cs typeface="ＭＳ Ｐゴシック" pitchFamily="-1" charset="-128"/>
            </a:endParaRPr>
          </a:p>
          <a:p>
            <a:pPr algn="ctr">
              <a:buFontTx/>
              <a:buNone/>
            </a:pPr>
            <a:r>
              <a:rPr lang="en-GB" sz="2000" b="1" dirty="0" smtClean="0">
                <a:solidFill>
                  <a:srgbClr val="800000"/>
                </a:solidFill>
                <a:latin typeface="Arial" pitchFamily="-1" charset="0"/>
                <a:ea typeface="Arial" pitchFamily="-1" charset="0"/>
                <a:cs typeface="Arial" pitchFamily="-1" charset="0"/>
              </a:rPr>
              <a:t>= self help protection actions</a:t>
            </a:r>
          </a:p>
          <a:p>
            <a:pPr>
              <a:buFontTx/>
              <a:buNone/>
            </a:pPr>
            <a:endParaRPr lang="en-GB" sz="1000" dirty="0" smtClean="0">
              <a:solidFill>
                <a:srgbClr val="000053"/>
              </a:solidFill>
              <a:latin typeface="Arial" pitchFamily="-1" charset="0"/>
              <a:ea typeface="ＭＳ Ｐゴシック" pitchFamily="-1" charset="-128"/>
              <a:cs typeface="ＭＳ Ｐゴシック" pitchFamily="-1" charset="-128"/>
            </a:endParaRPr>
          </a:p>
          <a:p>
            <a:pPr>
              <a:buFontTx/>
              <a:buNone/>
            </a:pPr>
            <a:endParaRPr lang="en-GB" sz="1000" dirty="0" smtClean="0">
              <a:solidFill>
                <a:srgbClr val="000053"/>
              </a:solidFill>
              <a:latin typeface="Arial" pitchFamily="-1" charset="0"/>
              <a:ea typeface="ＭＳ Ｐゴシック" pitchFamily="-1" charset="-128"/>
              <a:cs typeface="ＭＳ Ｐゴシック" pitchFamily="-1" charset="-128"/>
            </a:endParaRPr>
          </a:p>
          <a:p>
            <a:r>
              <a:rPr lang="en-GB" sz="2000" b="0" dirty="0">
                <a:solidFill>
                  <a:srgbClr val="000053"/>
                </a:solidFill>
                <a:latin typeface="Arial" pitchFamily="-1" charset="0"/>
                <a:ea typeface="ＭＳ Ｐゴシック" pitchFamily="-1" charset="-128"/>
                <a:cs typeface="ＭＳ Ｐゴシック" pitchFamily="-1" charset="-128"/>
              </a:rPr>
              <a:t>Past experience has demonstrated that the </a:t>
            </a:r>
            <a:r>
              <a:rPr lang="en-GB" sz="2000" b="1" dirty="0">
                <a:solidFill>
                  <a:srgbClr val="800000"/>
                </a:solidFill>
                <a:latin typeface="Arial" pitchFamily="-1" charset="0"/>
                <a:ea typeface="ＭＳ Ｐゴシック" pitchFamily="-1" charset="-128"/>
                <a:cs typeface="ＭＳ Ｐゴシック" pitchFamily="-1" charset="-128"/>
              </a:rPr>
              <a:t>involvement of local</a:t>
            </a:r>
            <a:r>
              <a:rPr lang="en-GB" sz="2000" b="1" dirty="0" smtClean="0">
                <a:solidFill>
                  <a:srgbClr val="800000"/>
                </a:solidFill>
                <a:latin typeface="Arial" pitchFamily="-1" charset="0"/>
                <a:ea typeface="ＭＳ Ｐゴシック" pitchFamily="-1" charset="-128"/>
                <a:cs typeface="ＭＳ Ｐゴシック" pitchFamily="-1" charset="-128"/>
              </a:rPr>
              <a:t> authorities, professionals </a:t>
            </a:r>
            <a:r>
              <a:rPr lang="en-GB" sz="2000" b="1" dirty="0">
                <a:solidFill>
                  <a:srgbClr val="800000"/>
                </a:solidFill>
                <a:latin typeface="Arial" pitchFamily="-1" charset="0"/>
                <a:ea typeface="ＭＳ Ｐゴシック" pitchFamily="-1" charset="-128"/>
                <a:cs typeface="ＭＳ Ｐゴシック" pitchFamily="-1" charset="-128"/>
              </a:rPr>
              <a:t>and inhabitants </a:t>
            </a:r>
            <a:r>
              <a:rPr lang="en-GB" sz="2000" b="0" dirty="0">
                <a:solidFill>
                  <a:srgbClr val="000053"/>
                </a:solidFill>
                <a:latin typeface="Arial" pitchFamily="-1" charset="0"/>
                <a:ea typeface="ＭＳ Ｐゴシック" pitchFamily="-1" charset="-128"/>
                <a:cs typeface="ＭＳ Ｐゴシック" pitchFamily="-1" charset="-128"/>
              </a:rPr>
              <a:t>in the implementation of protection strategies is key to the</a:t>
            </a:r>
            <a:r>
              <a:rPr lang="en-GB" sz="2000" b="0" dirty="0" smtClean="0">
                <a:solidFill>
                  <a:srgbClr val="000053"/>
                </a:solidFill>
                <a:latin typeface="Arial" pitchFamily="-1" charset="0"/>
                <a:ea typeface="ＭＳ Ｐゴシック" pitchFamily="-1" charset="-128"/>
                <a:cs typeface="ＭＳ Ｐゴシック" pitchFamily="-1" charset="-128"/>
              </a:rPr>
              <a:t> success and sustainability </a:t>
            </a:r>
            <a:r>
              <a:rPr lang="en-GB" sz="2000" b="0" dirty="0">
                <a:solidFill>
                  <a:srgbClr val="000053"/>
                </a:solidFill>
                <a:latin typeface="Arial" pitchFamily="-1" charset="0"/>
                <a:ea typeface="ＭＳ Ｐゴシック" pitchFamily="-1" charset="-128"/>
                <a:cs typeface="ＭＳ Ｐゴシック" pitchFamily="-1" charset="-128"/>
              </a:rPr>
              <a:t>of rehabilitation </a:t>
            </a:r>
            <a:r>
              <a:rPr lang="en-GB" sz="2000" b="0" dirty="0" smtClean="0">
                <a:solidFill>
                  <a:srgbClr val="000053"/>
                </a:solidFill>
                <a:latin typeface="Arial" pitchFamily="-1" charset="0"/>
                <a:ea typeface="ＭＳ Ｐゴシック" pitchFamily="-1" charset="-128"/>
                <a:cs typeface="ＭＳ Ｐゴシック" pitchFamily="-1" charset="-128"/>
              </a:rPr>
              <a:t>programs</a:t>
            </a:r>
          </a:p>
          <a:p>
            <a:pPr>
              <a:buFont typeface="Wingdings 2" pitchFamily="-1" charset="2"/>
              <a:buNone/>
            </a:pPr>
            <a:endParaRPr lang="en-GB" sz="2000" b="1" dirty="0" smtClean="0">
              <a:solidFill>
                <a:srgbClr val="000053"/>
              </a:solidFill>
              <a:latin typeface="Arial" pitchFamily="-1" charset="0"/>
              <a:ea typeface="ＭＳ Ｐゴシック" pitchFamily="-1" charset="-128"/>
              <a:cs typeface="ＭＳ Ｐゴシック" pitchFamily="-1" charset="-128"/>
            </a:endParaRPr>
          </a:p>
          <a:p>
            <a:r>
              <a:rPr lang="en-GB" sz="2000" b="0" dirty="0" smtClean="0">
                <a:solidFill>
                  <a:srgbClr val="000053"/>
                </a:solidFill>
                <a:latin typeface="Arial" pitchFamily="-1" charset="0"/>
                <a:ea typeface="ＭＳ Ｐゴシック" pitchFamily="-1" charset="-128"/>
                <a:cs typeface="ＭＳ Ｐゴシック" pitchFamily="-1" charset="-128"/>
              </a:rPr>
              <a:t>It is the </a:t>
            </a:r>
            <a:r>
              <a:rPr lang="en-GB" sz="2000" b="1" dirty="0" smtClean="0">
                <a:solidFill>
                  <a:srgbClr val="800000"/>
                </a:solidFill>
                <a:latin typeface="Arial" pitchFamily="-1" charset="0"/>
                <a:ea typeface="ＭＳ Ｐゴシック" pitchFamily="-1" charset="-128"/>
                <a:cs typeface="ＭＳ Ｐゴシック" pitchFamily="-1" charset="-128"/>
              </a:rPr>
              <a:t>responsibility of authorities to establish conditions to allow the effective engagement of the population </a:t>
            </a:r>
            <a:r>
              <a:rPr lang="en-GB" sz="2000" b="0" dirty="0" smtClean="0">
                <a:solidFill>
                  <a:srgbClr val="000053"/>
                </a:solidFill>
                <a:latin typeface="Arial" pitchFamily="-1" charset="0"/>
                <a:ea typeface="ＭＳ Ｐゴシック" pitchFamily="-1" charset="-128"/>
                <a:cs typeface="ＭＳ Ｐゴシック" pitchFamily="-1" charset="-128"/>
              </a:rPr>
              <a:t>and particularly to provide the means </a:t>
            </a:r>
            <a:r>
              <a:rPr lang="en-GB" sz="2000" b="0" dirty="0" smtClean="0">
                <a:latin typeface="Arial" pitchFamily="-1" charset="0"/>
                <a:ea typeface="ＭＳ Ｐゴシック" pitchFamily="-1" charset="-128"/>
                <a:cs typeface="ＭＳ Ｐゴシック" pitchFamily="-1" charset="-128"/>
              </a:rPr>
              <a:t>to individuals to have access to their own exposure exposures </a:t>
            </a:r>
            <a:r>
              <a:rPr lang="en-GB" sz="2000" dirty="0" smtClean="0">
                <a:solidFill>
                  <a:srgbClr val="800000"/>
                </a:solidFill>
                <a:latin typeface="Arial" pitchFamily="-1" charset="0"/>
                <a:ea typeface="ＭＳ Ｐゴシック" pitchFamily="-1" charset="-128"/>
                <a:cs typeface="ＭＳ Ｐゴシック" pitchFamily="-1" charset="-128"/>
              </a:rPr>
              <a:t>through individual measurements</a:t>
            </a:r>
            <a:endParaRPr lang="en-GB" sz="2400" dirty="0">
              <a:solidFill>
                <a:srgbClr val="800000"/>
              </a:solidFill>
              <a:latin typeface="Arial" pitchFamily="-1" charset="0"/>
              <a:ea typeface="ＭＳ Ｐゴシック" pitchFamily="-1" charset="-128"/>
              <a:cs typeface="ＭＳ Ｐゴシック" pitchFamily="-1" charset="-128"/>
            </a:endParaRPr>
          </a:p>
        </p:txBody>
      </p:sp>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C111E266-A78D-7D40-A89C-60583C733C78}" type="slidenum">
              <a:rPr lang="fr-FR" sz="1200"/>
              <a:pPr algn="r"/>
              <a:t>42</a:t>
            </a:fld>
            <a:endParaRPr lang="fr-FR" sz="1200" dirty="0"/>
          </a:p>
        </p:txBody>
      </p:sp>
      <p:sp>
        <p:nvSpPr>
          <p:cNvPr id="6" name="Title 4"/>
          <p:cNvSpPr txBox="1">
            <a:spLocks/>
          </p:cNvSpPr>
          <p:nvPr/>
        </p:nvSpPr>
        <p:spPr>
          <a:xfrm>
            <a:off x="0" y="228601"/>
            <a:ext cx="9740900" cy="797615"/>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5000" kern="1200">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lnSpc>
                <a:spcPct val="80000"/>
              </a:lnSpc>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2. Protection strategies</a:t>
            </a:r>
            <a:r>
              <a:rPr lang="ja-JP" altLang="en-US"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(2)</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endParaRPr lang="en-GB" sz="2400" b="1" kern="1200" dirty="0" smtClean="0">
              <a:solidFill>
                <a:srgbClr val="FF0000"/>
              </a:solidFill>
              <a:effectLst>
                <a:outerShdw blurRad="38100" dist="38100" dir="2700000" algn="tl">
                  <a:srgbClr val="000000">
                    <a:alpha val="43137"/>
                  </a:srgbClr>
                </a:outerShdw>
              </a:effectLst>
              <a:latin typeface="Arial" pitchFamily="34" charset="0"/>
              <a:cs typeface="Arial" pitchFamily="34" charset="0"/>
            </a:endParaRPr>
          </a:p>
          <a:p>
            <a:pPr marL="342900" lvl="1" indent="-342900">
              <a:lnSpc>
                <a:spcPct val="80000"/>
              </a:lnSpc>
              <a:buClr>
                <a:srgbClr val="22228B"/>
              </a:buClr>
              <a:buSzPct val="120000"/>
              <a:defRPr/>
            </a:pPr>
            <a:r>
              <a:rPr lang="en-GB" sz="20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Optimization - </a:t>
            </a:r>
            <a:endPar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42130712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3"/>
          <p:cNvSpPr>
            <a:spLocks noGrp="1" noChangeArrowheads="1"/>
          </p:cNvSpPr>
          <p:nvPr>
            <p:ph type="body" idx="1"/>
          </p:nvPr>
        </p:nvSpPr>
        <p:spPr>
          <a:xfrm>
            <a:off x="495300" y="990600"/>
            <a:ext cx="8832850" cy="5410200"/>
          </a:xfrm>
        </p:spPr>
        <p:txBody>
          <a:bodyPr/>
          <a:lstStyle/>
          <a:p>
            <a:pPr eaLnBrk="1" hangingPunct="1">
              <a:spcBef>
                <a:spcPts val="600"/>
              </a:spcBef>
              <a:spcAft>
                <a:spcPts val="1800"/>
              </a:spcAft>
            </a:pPr>
            <a:r>
              <a:rPr lang="en-GB" sz="2000" b="0" dirty="0" smtClean="0">
                <a:solidFill>
                  <a:srgbClr val="003366"/>
                </a:solidFill>
                <a:latin typeface="Arial" pitchFamily="-1" charset="0"/>
                <a:ea typeface="ＭＳ Ｐゴシック" pitchFamily="-1" charset="-128"/>
                <a:cs typeface="ＭＳ Ｐゴシック" pitchFamily="-1" charset="-128"/>
              </a:rPr>
              <a:t>Evaluation of exposure situations to identify the need for action </a:t>
            </a:r>
            <a:r>
              <a:rPr lang="en-GB" sz="2000" dirty="0" smtClean="0">
                <a:solidFill>
                  <a:srgbClr val="003366"/>
                </a:solidFill>
                <a:latin typeface="Arial" pitchFamily="-1" charset="0"/>
                <a:ea typeface="ＭＳ Ｐゴシック" pitchFamily="-1" charset="-128"/>
                <a:cs typeface="ＭＳ Ｐゴシック" pitchFamily="-1" charset="-128"/>
              </a:rPr>
              <a:t>– </a:t>
            </a:r>
            <a:r>
              <a:rPr lang="en-GB" sz="2000" b="1" dirty="0" smtClean="0">
                <a:solidFill>
                  <a:srgbClr val="800000"/>
                </a:solidFill>
                <a:latin typeface="Arial" pitchFamily="-1" charset="0"/>
                <a:ea typeface="ＭＳ Ｐゴシック" pitchFamily="-1" charset="-128"/>
                <a:cs typeface="ＭＳ Ｐゴシック" pitchFamily="-1" charset="-128"/>
              </a:rPr>
              <a:t>Where , when and how people are exposed</a:t>
            </a:r>
          </a:p>
          <a:p>
            <a:pPr eaLnBrk="1" hangingPunct="1">
              <a:spcBef>
                <a:spcPts val="600"/>
              </a:spcBef>
              <a:spcAft>
                <a:spcPts val="1800"/>
              </a:spcAft>
            </a:pPr>
            <a:r>
              <a:rPr lang="en-GB" sz="2000" b="0" dirty="0" smtClean="0">
                <a:solidFill>
                  <a:srgbClr val="003366"/>
                </a:solidFill>
                <a:latin typeface="Arial" pitchFamily="-1" charset="0"/>
                <a:ea typeface="ＭＳ Ｐゴシック" pitchFamily="-1" charset="-128"/>
                <a:cs typeface="ＭＳ Ｐゴシック" pitchFamily="-1" charset="-128"/>
              </a:rPr>
              <a:t>Identification of protective actions – Decontamination, soil remediation and adaptation of agriculture, management of contaminated foodstuffs and commodities, waste management,… and </a:t>
            </a:r>
            <a:r>
              <a:rPr lang="en-GB" sz="2000" b="1" dirty="0" smtClean="0">
                <a:solidFill>
                  <a:srgbClr val="800000"/>
                </a:solidFill>
                <a:latin typeface="Arial" pitchFamily="-1" charset="0"/>
                <a:ea typeface="ＭＳ Ｐゴシック" pitchFamily="-1" charset="-128"/>
                <a:cs typeface="ＭＳ Ｐゴシック" pitchFamily="-1" charset="-128"/>
              </a:rPr>
              <a:t>self-help protection actions</a:t>
            </a:r>
          </a:p>
          <a:p>
            <a:pPr eaLnBrk="1" hangingPunct="1">
              <a:spcBef>
                <a:spcPts val="600"/>
              </a:spcBef>
              <a:spcAft>
                <a:spcPts val="1800"/>
              </a:spcAft>
            </a:pPr>
            <a:r>
              <a:rPr lang="en-GB" sz="2000" b="0" dirty="0" smtClean="0">
                <a:solidFill>
                  <a:srgbClr val="003366"/>
                </a:solidFill>
                <a:latin typeface="Arial" pitchFamily="-1" charset="0"/>
                <a:ea typeface="ＭＳ Ｐゴシック" pitchFamily="-1" charset="-128"/>
                <a:cs typeface="ＭＳ Ｐゴシック" pitchFamily="-1" charset="-128"/>
              </a:rPr>
              <a:t>Selection of the best actions under the prevailing circumstances</a:t>
            </a:r>
            <a:r>
              <a:rPr lang="en-GB" sz="2000" dirty="0" smtClean="0">
                <a:solidFill>
                  <a:srgbClr val="003366"/>
                </a:solidFill>
                <a:latin typeface="Arial" pitchFamily="-1" charset="0"/>
                <a:ea typeface="ＭＳ Ｐゴシック" pitchFamily="-1" charset="-128"/>
                <a:cs typeface="ＭＳ Ｐゴシック" pitchFamily="-1" charset="-128"/>
              </a:rPr>
              <a:t> </a:t>
            </a:r>
            <a:r>
              <a:rPr lang="en-GB" sz="2000" b="0" dirty="0" smtClean="0">
                <a:solidFill>
                  <a:srgbClr val="003366"/>
                </a:solidFill>
                <a:latin typeface="Arial" pitchFamily="-1" charset="0"/>
                <a:ea typeface="ＭＳ Ｐゴシック" pitchFamily="-1" charset="-128"/>
                <a:cs typeface="ＭＳ Ｐゴシック" pitchFamily="-1" charset="-128"/>
              </a:rPr>
              <a:t>- </a:t>
            </a:r>
            <a:r>
              <a:rPr lang="en-GB" sz="2000" dirty="0" smtClean="0">
                <a:solidFill>
                  <a:srgbClr val="003366"/>
                </a:solidFill>
                <a:latin typeface="Arial" pitchFamily="-1" charset="0"/>
                <a:ea typeface="ＭＳ Ｐゴシック" pitchFamily="-1" charset="-128"/>
                <a:cs typeface="ＭＳ Ｐゴシック" pitchFamily="-1" charset="-128"/>
              </a:rPr>
              <a:t> </a:t>
            </a:r>
            <a:r>
              <a:rPr lang="en-GB" sz="2000" b="1" dirty="0" smtClean="0">
                <a:solidFill>
                  <a:srgbClr val="800000"/>
                </a:solidFill>
                <a:latin typeface="Arial" pitchFamily="-1" charset="0"/>
                <a:ea typeface="ＭＳ Ｐゴシック" pitchFamily="-1" charset="-128"/>
                <a:cs typeface="ＭＳ Ｐゴシック" pitchFamily="-1" charset="-128"/>
              </a:rPr>
              <a:t>Priority is to protect people with the highest exposure, and in parallel to reduce all exposures ALARA</a:t>
            </a:r>
          </a:p>
          <a:p>
            <a:pPr eaLnBrk="1" hangingPunct="1">
              <a:spcBef>
                <a:spcPts val="600"/>
              </a:spcBef>
              <a:spcAft>
                <a:spcPts val="1800"/>
              </a:spcAft>
            </a:pPr>
            <a:r>
              <a:rPr lang="en-GB" sz="2000" b="0" dirty="0" smtClean="0">
                <a:solidFill>
                  <a:srgbClr val="003366"/>
                </a:solidFill>
                <a:latin typeface="Arial" pitchFamily="-1" charset="0"/>
                <a:ea typeface="ＭＳ Ｐゴシック" pitchFamily="-1" charset="-128"/>
                <a:cs typeface="ＭＳ Ｐゴシック" pitchFamily="-1" charset="-128"/>
              </a:rPr>
              <a:t>Implementation of the protective actions – By </a:t>
            </a:r>
            <a:r>
              <a:rPr lang="en-GB" sz="2000" b="1" dirty="0" smtClean="0">
                <a:solidFill>
                  <a:srgbClr val="800000"/>
                </a:solidFill>
                <a:latin typeface="Arial" pitchFamily="-1" charset="0"/>
                <a:ea typeface="ＭＳ Ｐゴシック" pitchFamily="-1" charset="-128"/>
                <a:cs typeface="ＭＳ Ｐゴシック" pitchFamily="-1" charset="-128"/>
              </a:rPr>
              <a:t>national and local authorities</a:t>
            </a:r>
            <a:r>
              <a:rPr lang="en-GB" sz="2000" b="1" dirty="0" smtClean="0">
                <a:solidFill>
                  <a:srgbClr val="003366"/>
                </a:solidFill>
                <a:latin typeface="Arial" pitchFamily="-1" charset="0"/>
                <a:ea typeface="ＭＳ Ｐゴシック" pitchFamily="-1" charset="-128"/>
                <a:cs typeface="ＭＳ Ｐゴシック" pitchFamily="-1" charset="-128"/>
              </a:rPr>
              <a:t> </a:t>
            </a:r>
            <a:r>
              <a:rPr lang="en-GB" sz="2000" b="0" dirty="0" smtClean="0">
                <a:solidFill>
                  <a:srgbClr val="003366"/>
                </a:solidFill>
                <a:latin typeface="Arial" pitchFamily="-1" charset="0"/>
                <a:ea typeface="ＭＳ Ｐゴシック" pitchFamily="-1" charset="-128"/>
                <a:cs typeface="ＭＳ Ｐゴシック" pitchFamily="-1" charset="-128"/>
              </a:rPr>
              <a:t>and by the </a:t>
            </a:r>
            <a:r>
              <a:rPr lang="en-GB" sz="2000" b="1" dirty="0" smtClean="0">
                <a:solidFill>
                  <a:srgbClr val="800000"/>
                </a:solidFill>
                <a:latin typeface="Arial" pitchFamily="-1" charset="0"/>
                <a:ea typeface="ＭＳ Ｐゴシック" pitchFamily="-1" charset="-128"/>
                <a:cs typeface="ＭＳ Ｐゴシック" pitchFamily="-1" charset="-128"/>
              </a:rPr>
              <a:t>affected stakeholders </a:t>
            </a:r>
          </a:p>
          <a:p>
            <a:pPr eaLnBrk="1" hangingPunct="1">
              <a:spcBef>
                <a:spcPts val="600"/>
              </a:spcBef>
              <a:spcAft>
                <a:spcPts val="1800"/>
              </a:spcAft>
            </a:pPr>
            <a:r>
              <a:rPr lang="en-GB" sz="2000" b="0" dirty="0" smtClean="0">
                <a:solidFill>
                  <a:srgbClr val="003366"/>
                </a:solidFill>
                <a:latin typeface="Arial" pitchFamily="-1" charset="0"/>
                <a:ea typeface="ＭＳ Ｐゴシック" pitchFamily="-1" charset="-128"/>
                <a:cs typeface="ＭＳ Ｐゴシック" pitchFamily="-1" charset="-128"/>
              </a:rPr>
              <a:t>Evaluation of the performance – On going </a:t>
            </a:r>
            <a:r>
              <a:rPr lang="en-GB" sz="2000" b="1" dirty="0" smtClean="0">
                <a:solidFill>
                  <a:srgbClr val="800000"/>
                </a:solidFill>
                <a:latin typeface="Arial" pitchFamily="-1" charset="0"/>
                <a:ea typeface="ＭＳ Ｐゴシック" pitchFamily="-1" charset="-128"/>
                <a:cs typeface="ＭＳ Ｐゴシック" pitchFamily="-1" charset="-128"/>
              </a:rPr>
              <a:t>monitoring of individual exposures</a:t>
            </a:r>
            <a:r>
              <a:rPr lang="en-GB" sz="2000" b="1" dirty="0" smtClean="0">
                <a:solidFill>
                  <a:srgbClr val="003366"/>
                </a:solidFill>
                <a:latin typeface="Arial" pitchFamily="-1" charset="0"/>
                <a:ea typeface="ＭＳ Ｐゴシック" pitchFamily="-1" charset="-128"/>
                <a:cs typeface="ＭＳ Ｐゴシック" pitchFamily="-1" charset="-128"/>
              </a:rPr>
              <a:t> </a:t>
            </a:r>
            <a:r>
              <a:rPr lang="en-GB" sz="2000" b="0" dirty="0" smtClean="0">
                <a:solidFill>
                  <a:srgbClr val="003366"/>
                </a:solidFill>
                <a:latin typeface="Arial" pitchFamily="-1" charset="0"/>
                <a:ea typeface="ＭＳ Ｐゴシック" pitchFamily="-1" charset="-128"/>
                <a:cs typeface="ＭＳ Ｐゴシック" pitchFamily="-1" charset="-128"/>
              </a:rPr>
              <a:t>and</a:t>
            </a:r>
            <a:r>
              <a:rPr lang="en-GB" sz="2000" dirty="0" smtClean="0">
                <a:solidFill>
                  <a:srgbClr val="003366"/>
                </a:solidFill>
                <a:latin typeface="Arial" pitchFamily="-1" charset="0"/>
                <a:ea typeface="ＭＳ Ｐゴシック" pitchFamily="-1" charset="-128"/>
                <a:cs typeface="ＭＳ Ｐゴシック" pitchFamily="-1" charset="-128"/>
              </a:rPr>
              <a:t> </a:t>
            </a:r>
            <a:r>
              <a:rPr lang="en-GB" sz="2000" b="1" dirty="0" smtClean="0">
                <a:solidFill>
                  <a:srgbClr val="800000"/>
                </a:solidFill>
                <a:latin typeface="Arial" pitchFamily="-1" charset="0"/>
                <a:ea typeface="ＭＳ Ｐゴシック" pitchFamily="-1" charset="-128"/>
                <a:cs typeface="ＭＳ Ｐゴシック" pitchFamily="-1" charset="-128"/>
              </a:rPr>
              <a:t>health surveillance of the population</a:t>
            </a:r>
          </a:p>
          <a:p>
            <a:pPr eaLnBrk="1" hangingPunct="1">
              <a:spcBef>
                <a:spcPts val="600"/>
              </a:spcBef>
              <a:buFont typeface="Wingdings" pitchFamily="-1" charset="2"/>
              <a:buNone/>
            </a:pPr>
            <a:endParaRPr lang="en-GB" sz="2000" b="1" dirty="0" smtClean="0">
              <a:solidFill>
                <a:srgbClr val="003366"/>
              </a:solidFill>
              <a:latin typeface="Arial" pitchFamily="-1" charset="0"/>
              <a:ea typeface="ＭＳ Ｐゴシック" pitchFamily="-1" charset="-128"/>
              <a:cs typeface="ＭＳ Ｐゴシック" pitchFamily="-1" charset="-128"/>
            </a:endParaRPr>
          </a:p>
        </p:txBody>
      </p:sp>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C111E266-A78D-7D40-A89C-60583C733C78}" type="slidenum">
              <a:rPr lang="fr-FR" sz="1200"/>
              <a:pPr algn="r"/>
              <a:t>43</a:t>
            </a:fld>
            <a:endParaRPr lang="fr-FR" sz="1200" dirty="0"/>
          </a:p>
        </p:txBody>
      </p:sp>
      <p:sp>
        <p:nvSpPr>
          <p:cNvPr id="6" name="Title 4"/>
          <p:cNvSpPr txBox="1">
            <a:spLocks/>
          </p:cNvSpPr>
          <p:nvPr/>
        </p:nvSpPr>
        <p:spPr>
          <a:xfrm>
            <a:off x="0" y="228601"/>
            <a:ext cx="9740900" cy="797615"/>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5000" kern="1200">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lnSpc>
                <a:spcPct val="80000"/>
              </a:lnSpc>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4.2</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Protection strategies (3)</a:t>
            </a:r>
          </a:p>
          <a:p>
            <a:pPr marL="342900" lvl="1" indent="-342900">
              <a:lnSpc>
                <a:spcPct val="80000"/>
              </a:lnSpc>
              <a:buClr>
                <a:srgbClr val="22228B"/>
              </a:buClr>
              <a:buSzPct val="120000"/>
              <a:defRPr/>
            </a:pPr>
            <a:r>
              <a:rPr lang="en-GB" sz="20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Optimization - </a:t>
            </a:r>
            <a:endPar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24772761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p:cNvSpPr>
            <a:spLocks noGrp="1"/>
          </p:cNvSpPr>
          <p:nvPr>
            <p:ph idx="1"/>
          </p:nvPr>
        </p:nvSpPr>
        <p:spPr>
          <a:xfrm>
            <a:off x="495300" y="990600"/>
            <a:ext cx="8915400" cy="5410200"/>
          </a:xfrm>
        </p:spPr>
        <p:txBody>
          <a:bodyPr/>
          <a:lstStyle/>
          <a:p>
            <a:pPr>
              <a:spcAft>
                <a:spcPts val="1200"/>
              </a:spcAft>
            </a:pPr>
            <a:r>
              <a:rPr lang="en-GB" sz="2000" b="0" dirty="0">
                <a:latin typeface="Arial" charset="0"/>
                <a:ea typeface="ＭＳ Ｐゴシック" charset="0"/>
                <a:cs typeface="Arial" charset="0"/>
              </a:rPr>
              <a:t>The objective is the monitoring of the levels of contamination in the environment in order </a:t>
            </a:r>
            <a:r>
              <a:rPr lang="en-GB" sz="2000" b="1" dirty="0">
                <a:solidFill>
                  <a:srgbClr val="800000"/>
                </a:solidFill>
                <a:latin typeface="Arial" charset="0"/>
                <a:ea typeface="ＭＳ Ｐゴシック" charset="0"/>
                <a:cs typeface="Arial" charset="0"/>
              </a:rPr>
              <a:t>to assess the current levels of exposure of individuals </a:t>
            </a:r>
            <a:r>
              <a:rPr lang="en-GB" sz="2000" b="0" dirty="0">
                <a:latin typeface="Arial" charset="0"/>
                <a:ea typeface="ＭＳ Ｐゴシック" charset="0"/>
                <a:cs typeface="Arial" charset="0"/>
              </a:rPr>
              <a:t>(both external and internal) and</a:t>
            </a:r>
            <a:r>
              <a:rPr lang="en-GB" sz="2000" b="0" dirty="0">
                <a:solidFill>
                  <a:srgbClr val="800000"/>
                </a:solidFill>
                <a:latin typeface="Arial" charset="0"/>
                <a:ea typeface="ＭＳ Ｐゴシック" charset="0"/>
                <a:cs typeface="Arial" charset="0"/>
              </a:rPr>
              <a:t> </a:t>
            </a:r>
            <a:r>
              <a:rPr lang="en-GB" sz="2000" b="1" dirty="0">
                <a:solidFill>
                  <a:srgbClr val="800000"/>
                </a:solidFill>
                <a:latin typeface="Arial" charset="0"/>
                <a:ea typeface="ＭＳ Ｐゴシック" charset="0"/>
                <a:cs typeface="Arial" charset="0"/>
              </a:rPr>
              <a:t>to allow the prediction of their evolution</a:t>
            </a:r>
            <a:r>
              <a:rPr lang="en-GB" sz="2000" dirty="0">
                <a:latin typeface="Arial" charset="0"/>
                <a:ea typeface="ＭＳ Ｐゴシック" charset="0"/>
                <a:cs typeface="Arial" charset="0"/>
              </a:rPr>
              <a:t> </a:t>
            </a:r>
            <a:r>
              <a:rPr lang="en-GB" sz="2000" b="0" dirty="0">
                <a:latin typeface="Arial" charset="0"/>
                <a:ea typeface="ＭＳ Ｐゴシック" charset="0"/>
                <a:cs typeface="Arial" charset="0"/>
              </a:rPr>
              <a:t>in the future</a:t>
            </a:r>
          </a:p>
          <a:p>
            <a:pPr marL="273050" lvl="1" indent="-273050">
              <a:spcAft>
                <a:spcPts val="1200"/>
              </a:spcAft>
              <a:buSzPct val="95000"/>
            </a:pPr>
            <a:r>
              <a:rPr lang="en-GB" sz="2000" dirty="0">
                <a:latin typeface="Arial" charset="0"/>
                <a:ea typeface="ＭＳ Ｐゴシック" charset="0"/>
                <a:cs typeface="Arial" charset="0"/>
              </a:rPr>
              <a:t>Radiation monitoring should provide measurements of </a:t>
            </a:r>
          </a:p>
          <a:p>
            <a:pPr marL="547687" lvl="2" indent="-273050">
              <a:lnSpc>
                <a:spcPct val="70000"/>
              </a:lnSpc>
              <a:spcAft>
                <a:spcPts val="1200"/>
              </a:spcAft>
            </a:pPr>
            <a:r>
              <a:rPr lang="en-GB" sz="2000" dirty="0" smtClean="0">
                <a:latin typeface="Arial" charset="0"/>
                <a:ea typeface="ＭＳ Ｐゴシック" charset="0"/>
                <a:cs typeface="Arial" charset="0"/>
              </a:rPr>
              <a:t>Individual external dose</a:t>
            </a:r>
          </a:p>
          <a:p>
            <a:pPr marL="547687" lvl="2" indent="-273050">
              <a:lnSpc>
                <a:spcPct val="70000"/>
              </a:lnSpc>
              <a:spcAft>
                <a:spcPts val="1200"/>
              </a:spcAft>
            </a:pPr>
            <a:r>
              <a:rPr lang="en-GB" altLang="ja-JP" sz="2000" dirty="0">
                <a:latin typeface="Arial" charset="0"/>
                <a:ea typeface="ＭＳ Ｐゴシック" charset="0"/>
                <a:cs typeface="Arial" charset="0"/>
              </a:rPr>
              <a:t>Ambient dose </a:t>
            </a:r>
            <a:r>
              <a:rPr lang="en-GB" altLang="ja-JP" sz="2000" dirty="0" smtClean="0">
                <a:latin typeface="Arial" charset="0"/>
                <a:ea typeface="ＭＳ Ｐゴシック" charset="0"/>
                <a:cs typeface="Arial" charset="0"/>
              </a:rPr>
              <a:t>rates</a:t>
            </a:r>
            <a:endParaRPr lang="en-GB" sz="2000" dirty="0">
              <a:latin typeface="Arial" charset="0"/>
              <a:ea typeface="ＭＳ Ｐゴシック" charset="0"/>
              <a:cs typeface="Arial" charset="0"/>
            </a:endParaRPr>
          </a:p>
          <a:p>
            <a:pPr marL="547687" lvl="2" indent="-273050">
              <a:lnSpc>
                <a:spcPct val="70000"/>
              </a:lnSpc>
              <a:spcAft>
                <a:spcPts val="1200"/>
              </a:spcAft>
            </a:pPr>
            <a:r>
              <a:rPr lang="en-GB" sz="2000" dirty="0">
                <a:latin typeface="Arial" charset="0"/>
                <a:ea typeface="ＭＳ Ｐゴシック" charset="0"/>
                <a:cs typeface="Arial" charset="0"/>
              </a:rPr>
              <a:t>Concentrations of radionuclides in foodstuffs, commodities and in the environment</a:t>
            </a:r>
          </a:p>
          <a:p>
            <a:pPr marL="547687" lvl="2" indent="-273050">
              <a:lnSpc>
                <a:spcPct val="70000"/>
              </a:lnSpc>
              <a:spcAft>
                <a:spcPts val="1200"/>
              </a:spcAft>
            </a:pPr>
            <a:r>
              <a:rPr lang="en-GB" sz="2000" dirty="0">
                <a:latin typeface="Arial" charset="0"/>
                <a:ea typeface="ＭＳ Ｐゴシック" charset="0"/>
                <a:cs typeface="Arial" charset="0"/>
              </a:rPr>
              <a:t>Whole-body contamination of individuals.</a:t>
            </a:r>
          </a:p>
          <a:p>
            <a:pPr>
              <a:spcAft>
                <a:spcPts val="1200"/>
              </a:spcAft>
            </a:pPr>
            <a:r>
              <a:rPr lang="en-GB" sz="2000" b="0" dirty="0">
                <a:latin typeface="Arial" charset="0"/>
                <a:ea typeface="ＭＳ Ｐゴシック" charset="0"/>
                <a:cs typeface="Arial" charset="0"/>
              </a:rPr>
              <a:t>The effectiveness of the monitoring system relies on its </a:t>
            </a:r>
            <a:r>
              <a:rPr lang="en-GB" sz="2000" b="1" dirty="0">
                <a:solidFill>
                  <a:srgbClr val="800000"/>
                </a:solidFill>
                <a:latin typeface="Arial" charset="0"/>
                <a:ea typeface="ＭＳ Ｐゴシック" charset="0"/>
                <a:cs typeface="Arial" charset="0"/>
              </a:rPr>
              <a:t>ability to cope with local </a:t>
            </a:r>
            <a:r>
              <a:rPr lang="en-GB" sz="2000" b="1" dirty="0" smtClean="0">
                <a:solidFill>
                  <a:srgbClr val="800000"/>
                </a:solidFill>
                <a:latin typeface="Arial" charset="0"/>
                <a:ea typeface="ＭＳ Ｐゴシック" charset="0"/>
                <a:cs typeface="Arial" charset="0"/>
              </a:rPr>
              <a:t>particularities</a:t>
            </a:r>
          </a:p>
          <a:p>
            <a:pPr marL="273050" lvl="1" indent="-273050">
              <a:spcAft>
                <a:spcPts val="1200"/>
              </a:spcAft>
              <a:buSzPct val="95000"/>
            </a:pPr>
            <a:r>
              <a:rPr lang="en-US" altLang="ja-JP" sz="2000" dirty="0">
                <a:latin typeface="Arial" charset="0"/>
                <a:ea typeface="ＭＳ Ｐゴシック" charset="0"/>
                <a:cs typeface="ＭＳ Ｐゴシック" charset="0"/>
              </a:rPr>
              <a:t>Individual monitoring </a:t>
            </a:r>
            <a:r>
              <a:rPr lang="en-US" altLang="ja-JP" sz="2000" dirty="0" smtClean="0">
                <a:latin typeface="Arial" charset="0"/>
                <a:ea typeface="ＭＳ Ｐゴシック" charset="0"/>
                <a:cs typeface="ＭＳ Ｐゴシック" charset="0"/>
              </a:rPr>
              <a:t>is effective </a:t>
            </a:r>
            <a:r>
              <a:rPr lang="en-US" altLang="ja-JP" sz="2000" dirty="0">
                <a:latin typeface="Arial" charset="0"/>
                <a:ea typeface="ＭＳ Ｐゴシック" charset="0"/>
                <a:cs typeface="ＭＳ Ｐゴシック" charset="0"/>
              </a:rPr>
              <a:t>to </a:t>
            </a:r>
            <a:r>
              <a:rPr lang="en-US" altLang="ja-JP" sz="2000" b="1" dirty="0" smtClean="0">
                <a:solidFill>
                  <a:srgbClr val="800000"/>
                </a:solidFill>
                <a:latin typeface="Arial" charset="0"/>
                <a:ea typeface="ＭＳ Ｐゴシック" charset="0"/>
                <a:cs typeface="ＭＳ Ｐゴシック" charset="0"/>
              </a:rPr>
              <a:t>support communication </a:t>
            </a:r>
            <a:r>
              <a:rPr lang="en-US" altLang="ja-JP" sz="2000" dirty="0" smtClean="0">
                <a:latin typeface="Arial" charset="0"/>
                <a:ea typeface="ＭＳ Ｐゴシック" charset="0"/>
                <a:cs typeface="ＭＳ Ｐゴシック" charset="0"/>
              </a:rPr>
              <a:t>with </a:t>
            </a:r>
            <a:r>
              <a:rPr lang="en-US" altLang="ja-JP" sz="2000" dirty="0">
                <a:latin typeface="Arial" charset="0"/>
                <a:ea typeface="ＭＳ Ｐゴシック" charset="0"/>
                <a:cs typeface="ＭＳ Ｐゴシック" charset="0"/>
              </a:rPr>
              <a:t>affected people</a:t>
            </a:r>
            <a:r>
              <a:rPr lang="en-US" altLang="ja-JP" sz="1700" dirty="0">
                <a:latin typeface="Arial" charset="0"/>
                <a:ea typeface="ＭＳ Ｐゴシック" charset="0"/>
                <a:cs typeface="ＭＳ Ｐゴシック" charset="0"/>
              </a:rPr>
              <a:t>.</a:t>
            </a:r>
          </a:p>
          <a:p>
            <a:pPr>
              <a:spcAft>
                <a:spcPts val="1200"/>
              </a:spcAft>
            </a:pPr>
            <a:endParaRPr lang="en-GB" sz="2000" b="1" dirty="0">
              <a:solidFill>
                <a:srgbClr val="800000"/>
              </a:solidFill>
              <a:latin typeface="Arial" charset="0"/>
              <a:ea typeface="ＭＳ Ｐゴシック" charset="0"/>
              <a:cs typeface="Arial" charset="0"/>
            </a:endParaRPr>
          </a:p>
          <a:p>
            <a:endParaRPr lang="en-GB" dirty="0">
              <a:latin typeface="Arial" charset="0"/>
              <a:ea typeface="ＭＳ Ｐゴシック" charset="0"/>
              <a:cs typeface="Arial" charset="0"/>
            </a:endParaRPr>
          </a:p>
        </p:txBody>
      </p:sp>
      <p:sp>
        <p:nvSpPr>
          <p:cNvPr id="54275"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ＭＳ Ｐゴシック" charset="0"/>
              </a:defRPr>
            </a:lvl1pPr>
            <a:lvl2pPr marL="742950" indent="-285750" eaLnBrk="0" hangingPunct="0">
              <a:defRPr sz="2400">
                <a:solidFill>
                  <a:schemeClr val="tx1"/>
                </a:solidFill>
                <a:latin typeface="Constantia" charset="0"/>
                <a:ea typeface="ＭＳ Ｐゴシック" charset="0"/>
              </a:defRPr>
            </a:lvl2pPr>
            <a:lvl3pPr marL="1143000" indent="-228600" eaLnBrk="0" hangingPunct="0">
              <a:defRPr sz="2400">
                <a:solidFill>
                  <a:schemeClr val="tx1"/>
                </a:solidFill>
                <a:latin typeface="Constantia" charset="0"/>
                <a:ea typeface="ＭＳ Ｐゴシック" charset="0"/>
              </a:defRPr>
            </a:lvl3pPr>
            <a:lvl4pPr marL="1600200" indent="-228600" eaLnBrk="0" hangingPunct="0">
              <a:defRPr sz="2400">
                <a:solidFill>
                  <a:schemeClr val="tx1"/>
                </a:solidFill>
                <a:latin typeface="Constantia" charset="0"/>
                <a:ea typeface="ＭＳ Ｐゴシック" charset="0"/>
              </a:defRPr>
            </a:lvl4pPr>
            <a:lvl5pPr marL="2057400" indent="-228600" eaLnBrk="0" hangingPunct="0">
              <a:defRPr sz="2400">
                <a:solidFill>
                  <a:schemeClr val="tx1"/>
                </a:solidFill>
                <a:latin typeface="Constantia" charset="0"/>
                <a:ea typeface="ＭＳ Ｐゴシック" charset="0"/>
              </a:defRPr>
            </a:lvl5pPr>
            <a:lvl6pPr marL="2514600" indent="-228600" eaLnBrk="0" fontAlgn="base" hangingPunct="0">
              <a:spcBef>
                <a:spcPct val="0"/>
              </a:spcBef>
              <a:spcAft>
                <a:spcPct val="0"/>
              </a:spcAft>
              <a:defRPr sz="2400">
                <a:solidFill>
                  <a:schemeClr val="tx1"/>
                </a:solidFill>
                <a:latin typeface="Constantia" charset="0"/>
                <a:ea typeface="ＭＳ Ｐゴシック" charset="0"/>
              </a:defRPr>
            </a:lvl6pPr>
            <a:lvl7pPr marL="2971800" indent="-228600" eaLnBrk="0" fontAlgn="base" hangingPunct="0">
              <a:spcBef>
                <a:spcPct val="0"/>
              </a:spcBef>
              <a:spcAft>
                <a:spcPct val="0"/>
              </a:spcAft>
              <a:defRPr sz="2400">
                <a:solidFill>
                  <a:schemeClr val="tx1"/>
                </a:solidFill>
                <a:latin typeface="Constantia" charset="0"/>
                <a:ea typeface="ＭＳ Ｐゴシック" charset="0"/>
              </a:defRPr>
            </a:lvl7pPr>
            <a:lvl8pPr marL="3429000" indent="-228600" eaLnBrk="0" fontAlgn="base" hangingPunct="0">
              <a:spcBef>
                <a:spcPct val="0"/>
              </a:spcBef>
              <a:spcAft>
                <a:spcPct val="0"/>
              </a:spcAft>
              <a:defRPr sz="2400">
                <a:solidFill>
                  <a:schemeClr val="tx1"/>
                </a:solidFill>
                <a:latin typeface="Constantia" charset="0"/>
                <a:ea typeface="ＭＳ Ｐゴシック" charset="0"/>
              </a:defRPr>
            </a:lvl8pPr>
            <a:lvl9pPr marL="3886200" indent="-228600" eaLnBrk="0" fontAlgn="base" hangingPunct="0">
              <a:spcBef>
                <a:spcPct val="0"/>
              </a:spcBef>
              <a:spcAft>
                <a:spcPct val="0"/>
              </a:spcAft>
              <a:defRPr sz="2400">
                <a:solidFill>
                  <a:schemeClr val="tx1"/>
                </a:solidFill>
                <a:latin typeface="Constantia" charset="0"/>
                <a:ea typeface="ＭＳ Ｐゴシック" charset="0"/>
              </a:defRPr>
            </a:lvl9pPr>
          </a:lstStyle>
          <a:p>
            <a:pPr algn="r" eaLnBrk="1" hangingPunct="1"/>
            <a:fld id="{C6AB5493-D40D-254B-9CC5-C9837F4C9E07}" type="slidenum">
              <a:rPr lang="fr-FR" sz="1200">
                <a:latin typeface="Arial" charset="0"/>
              </a:rPr>
              <a:pPr algn="r" eaLnBrk="1" hangingPunct="1"/>
              <a:t>44</a:t>
            </a:fld>
            <a:endParaRPr lang="fr-FR" sz="1200">
              <a:latin typeface="Arial" charset="0"/>
            </a:endParaRPr>
          </a:p>
        </p:txBody>
      </p:sp>
      <p:sp>
        <p:nvSpPr>
          <p:cNvPr id="5" name="Title 4"/>
          <p:cNvSpPr txBox="1">
            <a:spLocks/>
          </p:cNvSpPr>
          <p:nvPr/>
        </p:nvSpPr>
        <p:spPr>
          <a:xfrm>
            <a:off x="0" y="152401"/>
            <a:ext cx="9740900" cy="797615"/>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5000" kern="1200">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4.3</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.1 On-going monitoring and surveillance (1)</a:t>
            </a:r>
          </a:p>
          <a:p>
            <a:pPr marL="342900" lvl="1" indent="-342900">
              <a:buClr>
                <a:srgbClr val="22228B"/>
              </a:buClr>
              <a:buSzPct val="120000"/>
              <a:defRPr/>
            </a:pP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Radiation monitoring - </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173092570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FB276780-2E15-C945-9DAE-80900FC0EB81}" type="slidenum">
              <a:rPr lang="fr-FR" sz="1200"/>
              <a:pPr algn="r" eaLnBrk="1" hangingPunct="1"/>
              <a:t>45</a:t>
            </a:fld>
            <a:endParaRPr lang="fr-FR" sz="1200" dirty="0"/>
          </a:p>
        </p:txBody>
      </p:sp>
      <p:sp>
        <p:nvSpPr>
          <p:cNvPr id="16" name="Content Placeholder 2"/>
          <p:cNvSpPr>
            <a:spLocks noGrp="1"/>
          </p:cNvSpPr>
          <p:nvPr>
            <p:ph idx="1"/>
          </p:nvPr>
        </p:nvSpPr>
        <p:spPr>
          <a:xfrm>
            <a:off x="660400" y="1295400"/>
            <a:ext cx="8832850" cy="4876800"/>
          </a:xfrm>
        </p:spPr>
        <p:txBody>
          <a:bodyPr>
            <a:noAutofit/>
          </a:bodyPr>
          <a:lstStyle/>
          <a:p>
            <a:pPr marL="388584" indent="-388584">
              <a:lnSpc>
                <a:spcPct val="110000"/>
              </a:lnSpc>
              <a:defRPr sz="1800"/>
            </a:pPr>
            <a:r>
              <a:rPr lang="en-US" sz="2000" b="0" dirty="0">
                <a:solidFill>
                  <a:srgbClr val="000051"/>
                </a:solidFill>
              </a:rPr>
              <a:t>Experiences suggest that both radiological and post-accident stress aspects of health need to be addressed</a:t>
            </a:r>
          </a:p>
          <a:p>
            <a:pPr marL="388584" indent="-388584">
              <a:lnSpc>
                <a:spcPct val="110000"/>
              </a:lnSpc>
              <a:defRPr sz="1800"/>
            </a:pPr>
            <a:r>
              <a:rPr lang="en-US" sz="2000" b="0" dirty="0">
                <a:solidFill>
                  <a:srgbClr val="000051"/>
                </a:solidFill>
              </a:rPr>
              <a:t>To plan and implement a system </a:t>
            </a:r>
            <a:r>
              <a:rPr lang="en-US" sz="2000" b="0" dirty="0"/>
              <a:t>for </a:t>
            </a:r>
            <a:r>
              <a:rPr lang="en-US" sz="2000" b="0" dirty="0" smtClean="0"/>
              <a:t>long term monitoring of the health status </a:t>
            </a:r>
            <a:r>
              <a:rPr lang="en-US" sz="2000" b="0" dirty="0"/>
              <a:t>of </a:t>
            </a:r>
            <a:r>
              <a:rPr lang="en-US" sz="2000" b="0" dirty="0" smtClean="0"/>
              <a:t>the affected population </a:t>
            </a:r>
          </a:p>
          <a:p>
            <a:pPr marL="388584" indent="-388584">
              <a:lnSpc>
                <a:spcPct val="110000"/>
              </a:lnSpc>
              <a:defRPr sz="1800"/>
            </a:pPr>
            <a:r>
              <a:rPr lang="en-US" sz="2000" b="0" dirty="0" smtClean="0">
                <a:solidFill>
                  <a:srgbClr val="000051"/>
                </a:solidFill>
              </a:rPr>
              <a:t>Stakeholder </a:t>
            </a:r>
            <a:r>
              <a:rPr lang="en-US" sz="2000" b="0" dirty="0">
                <a:solidFill>
                  <a:srgbClr val="000051"/>
                </a:solidFill>
              </a:rPr>
              <a:t>concerns and input should be clearly and transparently </a:t>
            </a:r>
            <a:r>
              <a:rPr lang="en-US" sz="2000" b="0" dirty="0">
                <a:solidFill>
                  <a:srgbClr val="000000"/>
                </a:solidFill>
              </a:rPr>
              <a:t>included in </a:t>
            </a:r>
            <a:r>
              <a:rPr lang="en-US" sz="2000" b="0" dirty="0" smtClean="0">
                <a:solidFill>
                  <a:srgbClr val="000000"/>
                </a:solidFill>
              </a:rPr>
              <a:t>designing the health </a:t>
            </a:r>
            <a:r>
              <a:rPr lang="en-US" sz="2000" b="0" dirty="0" smtClean="0">
                <a:solidFill>
                  <a:srgbClr val="000051"/>
                </a:solidFill>
              </a:rPr>
              <a:t>surveillance </a:t>
            </a:r>
            <a:r>
              <a:rPr lang="en-US" sz="2000" b="0" dirty="0">
                <a:solidFill>
                  <a:srgbClr val="000051"/>
                </a:solidFill>
              </a:rPr>
              <a:t>program</a:t>
            </a:r>
          </a:p>
          <a:p>
            <a:pPr marL="388584" indent="-388584">
              <a:lnSpc>
                <a:spcPct val="110000"/>
              </a:lnSpc>
              <a:defRPr sz="1800"/>
            </a:pPr>
            <a:r>
              <a:rPr lang="en-US" sz="2000" b="0" dirty="0">
                <a:solidFill>
                  <a:srgbClr val="000051"/>
                </a:solidFill>
              </a:rPr>
              <a:t>Healthcare </a:t>
            </a:r>
            <a:r>
              <a:rPr lang="en-US" sz="2000" b="0" dirty="0" smtClean="0">
                <a:solidFill>
                  <a:srgbClr val="000000"/>
                </a:solidFill>
              </a:rPr>
              <a:t>professionals should </a:t>
            </a:r>
            <a:r>
              <a:rPr lang="en-US" sz="2000" b="0" dirty="0">
                <a:solidFill>
                  <a:srgbClr val="000000"/>
                </a:solidFill>
              </a:rPr>
              <a:t>support </a:t>
            </a:r>
            <a:r>
              <a:rPr lang="en-US" sz="2000" b="0" dirty="0" smtClean="0">
                <a:solidFill>
                  <a:srgbClr val="000000"/>
                </a:solidFill>
              </a:rPr>
              <a:t>affected people </a:t>
            </a:r>
            <a:r>
              <a:rPr lang="en-US" sz="2000" b="0" dirty="0">
                <a:solidFill>
                  <a:srgbClr val="000000"/>
                </a:solidFill>
              </a:rPr>
              <a:t>to </a:t>
            </a:r>
            <a:r>
              <a:rPr lang="en-US" sz="2000" b="0" dirty="0" smtClean="0">
                <a:solidFill>
                  <a:srgbClr val="000000"/>
                </a:solidFill>
              </a:rPr>
              <a:t>understand their radiological and health situation </a:t>
            </a:r>
          </a:p>
          <a:p>
            <a:pPr marL="388584" indent="-388584">
              <a:lnSpc>
                <a:spcPct val="110000"/>
              </a:lnSpc>
              <a:defRPr sz="1800"/>
            </a:pPr>
            <a:r>
              <a:rPr lang="en-US" sz="2000" b="0" dirty="0" smtClean="0">
                <a:solidFill>
                  <a:srgbClr val="000051"/>
                </a:solidFill>
              </a:rPr>
              <a:t>Public </a:t>
            </a:r>
            <a:r>
              <a:rPr lang="en-US" sz="2000" b="0" dirty="0">
                <a:solidFill>
                  <a:srgbClr val="000051"/>
                </a:solidFill>
              </a:rPr>
              <a:t>health authorities </a:t>
            </a:r>
            <a:r>
              <a:rPr lang="en-US" sz="2000" b="0" dirty="0" smtClean="0">
                <a:solidFill>
                  <a:srgbClr val="000051"/>
                </a:solidFill>
              </a:rPr>
              <a:t>need </a:t>
            </a:r>
            <a:r>
              <a:rPr lang="en-US" sz="2000" b="0" dirty="0">
                <a:solidFill>
                  <a:srgbClr val="000051"/>
                </a:solidFill>
              </a:rPr>
              <a:t>to consider </a:t>
            </a:r>
            <a:r>
              <a:rPr lang="en-US" sz="2000" b="0" dirty="0" smtClean="0">
                <a:solidFill>
                  <a:srgbClr val="000000"/>
                </a:solidFill>
              </a:rPr>
              <a:t>the</a:t>
            </a:r>
            <a:r>
              <a:rPr lang="en-US" sz="2000" dirty="0" smtClean="0">
                <a:solidFill>
                  <a:srgbClr val="800000"/>
                </a:solidFill>
              </a:rPr>
              <a:t> well-being</a:t>
            </a:r>
            <a:r>
              <a:rPr lang="en-US" sz="2000" b="0" dirty="0" smtClean="0">
                <a:solidFill>
                  <a:srgbClr val="000051"/>
                </a:solidFill>
              </a:rPr>
              <a:t> of the </a:t>
            </a:r>
            <a:r>
              <a:rPr lang="en-US" sz="2000" b="0" dirty="0">
                <a:solidFill>
                  <a:srgbClr val="000051"/>
                </a:solidFill>
              </a:rPr>
              <a:t>population for </a:t>
            </a:r>
            <a:r>
              <a:rPr lang="en-US" sz="2000" b="0" dirty="0" smtClean="0">
                <a:solidFill>
                  <a:srgbClr val="000051"/>
                </a:solidFill>
              </a:rPr>
              <a:t>promoting health rather </a:t>
            </a:r>
            <a:r>
              <a:rPr lang="en-US" sz="2000" b="0" dirty="0">
                <a:solidFill>
                  <a:srgbClr val="000051"/>
                </a:solidFill>
              </a:rPr>
              <a:t>than </a:t>
            </a:r>
            <a:r>
              <a:rPr lang="en-US" sz="2000" b="0" dirty="0" smtClean="0">
                <a:solidFill>
                  <a:srgbClr val="000051"/>
                </a:solidFill>
              </a:rPr>
              <a:t>just </a:t>
            </a:r>
            <a:r>
              <a:rPr lang="en-US" sz="2000" b="0" dirty="0" smtClean="0">
                <a:solidFill>
                  <a:srgbClr val="000000"/>
                </a:solidFill>
              </a:rPr>
              <a:t>addressing </a:t>
            </a:r>
            <a:r>
              <a:rPr lang="en-US" sz="2000" b="0" dirty="0" smtClean="0">
                <a:solidFill>
                  <a:srgbClr val="000051"/>
                </a:solidFill>
              </a:rPr>
              <a:t>radiation risk</a:t>
            </a:r>
            <a:endParaRPr lang="en-US" sz="2000" b="0" dirty="0">
              <a:solidFill>
                <a:srgbClr val="000051"/>
              </a:solidFill>
            </a:endParaRPr>
          </a:p>
          <a:p>
            <a:pPr marL="388584" indent="-388584">
              <a:lnSpc>
                <a:spcPct val="110000"/>
              </a:lnSpc>
              <a:defRPr sz="1800"/>
            </a:pPr>
            <a:r>
              <a:rPr lang="en-US" sz="2000" b="0" dirty="0">
                <a:solidFill>
                  <a:srgbClr val="000051"/>
                </a:solidFill>
              </a:rPr>
              <a:t>Mitigation of social and psychological impacts should be taken into </a:t>
            </a:r>
            <a:r>
              <a:rPr lang="en-US" sz="2000" b="0" dirty="0" smtClean="0">
                <a:solidFill>
                  <a:srgbClr val="000051"/>
                </a:solidFill>
              </a:rPr>
              <a:t>account</a:t>
            </a:r>
            <a:endParaRPr lang="en-US" sz="2000" b="0" dirty="0">
              <a:solidFill>
                <a:srgbClr val="000051"/>
              </a:solidFill>
            </a:endParaRPr>
          </a:p>
        </p:txBody>
      </p:sp>
      <p:sp>
        <p:nvSpPr>
          <p:cNvPr id="5" name="Title 4"/>
          <p:cNvSpPr txBox="1">
            <a:spLocks/>
          </p:cNvSpPr>
          <p:nvPr/>
        </p:nvSpPr>
        <p:spPr>
          <a:xfrm>
            <a:off x="0" y="152401"/>
            <a:ext cx="9740900" cy="797615"/>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5000" kern="1200">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4.3</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.1 On-going monitoring and surveillance (2)</a:t>
            </a:r>
          </a:p>
          <a:p>
            <a:pPr marL="342900" lvl="1" indent="-342900">
              <a:buClr>
                <a:srgbClr val="22228B"/>
              </a:buClr>
              <a:buSzPct val="120000"/>
              <a:defRPr/>
            </a:pP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Health surveillance - </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448078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6"/>
          <p:cNvSpPr>
            <a:spLocks noGrp="1"/>
          </p:cNvSpPr>
          <p:nvPr>
            <p:ph idx="1"/>
          </p:nvPr>
        </p:nvSpPr>
        <p:spPr>
          <a:xfrm>
            <a:off x="412750" y="990600"/>
            <a:ext cx="9338469" cy="5486400"/>
          </a:xfrm>
        </p:spPr>
        <p:txBody>
          <a:bodyPr/>
          <a:lstStyle/>
          <a:p>
            <a:pPr>
              <a:lnSpc>
                <a:spcPct val="90000"/>
              </a:lnSpc>
              <a:spcAft>
                <a:spcPts val="1200"/>
              </a:spcAft>
              <a:buFont typeface="Wingdings" charset="2"/>
              <a:buChar char="l"/>
            </a:pPr>
            <a:r>
              <a:rPr lang="en-GB" sz="2000" dirty="0" smtClean="0">
                <a:latin typeface="Arial" charset="0"/>
                <a:ea typeface="ＭＳ Ｐゴシック" charset="0"/>
                <a:cs typeface="Arial" charset="0"/>
              </a:rPr>
              <a:t>General considerations</a:t>
            </a:r>
          </a:p>
          <a:p>
            <a:pPr lvl="1">
              <a:lnSpc>
                <a:spcPct val="90000"/>
              </a:lnSpc>
              <a:spcAft>
                <a:spcPts val="1200"/>
              </a:spcAft>
              <a:buFont typeface="Wingdings" charset="2"/>
              <a:buChar char="l"/>
            </a:pPr>
            <a:r>
              <a:rPr lang="en-GB" sz="2000" dirty="0" smtClean="0">
                <a:latin typeface="Arial" charset="0"/>
                <a:ea typeface="ＭＳ Ｐゴシック" charset="0"/>
                <a:cs typeface="Arial" charset="0"/>
              </a:rPr>
              <a:t>Very sensitive issue, especially for children </a:t>
            </a:r>
          </a:p>
          <a:p>
            <a:pPr lvl="1">
              <a:lnSpc>
                <a:spcPct val="90000"/>
              </a:lnSpc>
              <a:spcAft>
                <a:spcPts val="1200"/>
              </a:spcAft>
              <a:buFont typeface="Wingdings" charset="2"/>
              <a:buChar char="l"/>
            </a:pPr>
            <a:r>
              <a:rPr lang="en-GB" sz="2000" dirty="0" smtClean="0">
                <a:latin typeface="Arial" charset="0"/>
                <a:ea typeface="ＭＳ Ｐゴシック" charset="0"/>
                <a:cs typeface="Arial" charset="0"/>
              </a:rPr>
              <a:t>Ingestion may be important pathway</a:t>
            </a:r>
            <a:r>
              <a:rPr lang="en-GB" sz="2000" dirty="0">
                <a:latin typeface="Arial" charset="0"/>
                <a:ea typeface="ＭＳ Ｐゴシック" charset="0"/>
                <a:cs typeface="Arial" charset="0"/>
              </a:rPr>
              <a:t> </a:t>
            </a:r>
            <a:r>
              <a:rPr lang="en-GB" sz="2000" dirty="0" smtClean="0">
                <a:latin typeface="Arial" charset="0"/>
                <a:ea typeface="ＭＳ Ｐゴシック" charset="0"/>
                <a:cs typeface="Arial" charset="0"/>
              </a:rPr>
              <a:t>for local population</a:t>
            </a:r>
          </a:p>
          <a:p>
            <a:pPr lvl="1">
              <a:lnSpc>
                <a:spcPct val="90000"/>
              </a:lnSpc>
              <a:spcAft>
                <a:spcPts val="1200"/>
              </a:spcAft>
              <a:buFont typeface="Wingdings" charset="2"/>
              <a:buChar char="l"/>
            </a:pPr>
            <a:r>
              <a:rPr lang="en-GB" sz="2000" dirty="0" smtClean="0">
                <a:latin typeface="Arial" charset="0"/>
                <a:ea typeface="ＭＳ Ｐゴシック" charset="0"/>
                <a:cs typeface="Arial" charset="0"/>
              </a:rPr>
              <a:t>Production, consumption and distribution are controllable </a:t>
            </a:r>
            <a:endParaRPr lang="en-GB" sz="2000" strike="sngStrike" dirty="0" smtClean="0">
              <a:solidFill>
                <a:srgbClr val="FF0000"/>
              </a:solidFill>
              <a:latin typeface="Arial" charset="0"/>
              <a:ea typeface="ＭＳ Ｐゴシック" charset="0"/>
              <a:cs typeface="Arial" charset="0"/>
            </a:endParaRPr>
          </a:p>
          <a:p>
            <a:pPr lvl="1">
              <a:lnSpc>
                <a:spcPct val="90000"/>
              </a:lnSpc>
              <a:spcAft>
                <a:spcPts val="1200"/>
              </a:spcAft>
              <a:buFont typeface="Wingdings" charset="2"/>
              <a:buChar char="l"/>
            </a:pPr>
            <a:r>
              <a:rPr lang="en-GB" sz="2000" dirty="0" smtClean="0">
                <a:solidFill>
                  <a:srgbClr val="000000"/>
                </a:solidFill>
                <a:latin typeface="Arial" charset="0"/>
                <a:ea typeface="ＭＳ Ｐゴシック" charset="0"/>
                <a:cs typeface="ＭＳ Ｐゴシック" charset="0"/>
              </a:rPr>
              <a:t>Future of agriculture in contaminated area is challenged </a:t>
            </a:r>
          </a:p>
          <a:p>
            <a:pPr lvl="1">
              <a:lnSpc>
                <a:spcPct val="90000"/>
              </a:lnSpc>
              <a:spcAft>
                <a:spcPts val="1200"/>
              </a:spcAft>
              <a:buFont typeface="Wingdings" charset="2"/>
              <a:buChar char="l"/>
            </a:pPr>
            <a:r>
              <a:rPr lang="en-GB" sz="2000" dirty="0" smtClean="0">
                <a:solidFill>
                  <a:srgbClr val="000000"/>
                </a:solidFill>
                <a:latin typeface="Arial" charset="0"/>
                <a:ea typeface="ＭＳ Ｐゴシック" charset="0"/>
                <a:cs typeface="Arial" charset="0"/>
              </a:rPr>
              <a:t>Many dimensions are affected </a:t>
            </a:r>
            <a:r>
              <a:rPr lang="en-GB" sz="2000" dirty="0" smtClean="0">
                <a:latin typeface="Arial" charset="0"/>
                <a:ea typeface="ＭＳ Ｐゴシック" charset="0"/>
                <a:cs typeface="Arial" charset="0"/>
              </a:rPr>
              <a:t>: health, environmental, societal, </a:t>
            </a:r>
            <a:r>
              <a:rPr lang="en-GB" sz="2000" dirty="0" smtClean="0">
                <a:solidFill>
                  <a:srgbClr val="000000"/>
                </a:solidFill>
                <a:latin typeface="Arial" charset="0"/>
                <a:ea typeface="ＭＳ Ｐゴシック" charset="0"/>
                <a:cs typeface="Arial" charset="0"/>
              </a:rPr>
              <a:t>economic, </a:t>
            </a:r>
            <a:r>
              <a:rPr lang="en-GB" sz="2000" dirty="0" smtClean="0">
                <a:latin typeface="Arial" charset="0"/>
                <a:ea typeface="ＭＳ Ｐゴシック" charset="0"/>
                <a:cs typeface="Arial" charset="0"/>
              </a:rPr>
              <a:t>etc.</a:t>
            </a:r>
          </a:p>
          <a:p>
            <a:pPr lvl="1">
              <a:lnSpc>
                <a:spcPct val="90000"/>
              </a:lnSpc>
              <a:spcAft>
                <a:spcPts val="1200"/>
              </a:spcAft>
              <a:buFont typeface="Wingdings" charset="2"/>
              <a:buChar char="l"/>
            </a:pPr>
            <a:r>
              <a:rPr lang="en-GB" sz="2000" dirty="0" smtClean="0">
                <a:latin typeface="Arial" charset="0"/>
                <a:ea typeface="ＭＳ Ｐゴシック" charset="0"/>
                <a:cs typeface="Arial" charset="0"/>
              </a:rPr>
              <a:t>Variable situation, depending on the severity of the accident and the vulnerability of the areas affected </a:t>
            </a:r>
          </a:p>
          <a:p>
            <a:pPr lvl="1">
              <a:lnSpc>
                <a:spcPct val="90000"/>
              </a:lnSpc>
              <a:spcAft>
                <a:spcPts val="1200"/>
              </a:spcAft>
              <a:buFont typeface="Wingdings" charset="2"/>
              <a:buChar char="l"/>
            </a:pPr>
            <a:r>
              <a:rPr lang="en-GB" sz="2000" dirty="0" smtClean="0">
                <a:solidFill>
                  <a:srgbClr val="000000"/>
                </a:solidFill>
                <a:latin typeface="Arial" charset="0"/>
                <a:ea typeface="ＭＳ Ｐゴシック" charset="0"/>
                <a:cs typeface="Arial" charset="0"/>
              </a:rPr>
              <a:t>Exposures are depending on individual behaviours, e.g. local garden, </a:t>
            </a:r>
            <a:r>
              <a:rPr lang="en-GB" sz="2000" dirty="0" err="1" smtClean="0">
                <a:solidFill>
                  <a:srgbClr val="000000"/>
                </a:solidFill>
                <a:latin typeface="Arial" charset="0"/>
                <a:ea typeface="ＭＳ Ｐゴシック" charset="0"/>
                <a:cs typeface="Arial" charset="0"/>
              </a:rPr>
              <a:t>sansai</a:t>
            </a:r>
            <a:r>
              <a:rPr lang="en-GB" sz="2000" dirty="0" smtClean="0">
                <a:solidFill>
                  <a:srgbClr val="000000"/>
                </a:solidFill>
                <a:latin typeface="Arial" charset="0"/>
                <a:ea typeface="ＭＳ Ｐゴシック" charset="0"/>
                <a:cs typeface="Arial" charset="0"/>
              </a:rPr>
              <a:t>,…</a:t>
            </a:r>
          </a:p>
          <a:p>
            <a:pPr lvl="1">
              <a:lnSpc>
                <a:spcPct val="90000"/>
              </a:lnSpc>
              <a:spcAft>
                <a:spcPts val="1200"/>
              </a:spcAft>
              <a:buFont typeface="Wingdings" charset="2"/>
              <a:buChar char="l"/>
            </a:pPr>
            <a:r>
              <a:rPr lang="en-GB" sz="2000" dirty="0">
                <a:latin typeface="Arial" charset="0"/>
                <a:ea typeface="ＭＳ Ｐゴシック" charset="0"/>
                <a:cs typeface="Arial" charset="0"/>
              </a:rPr>
              <a:t>C</a:t>
            </a:r>
            <a:r>
              <a:rPr lang="en-GB" sz="2000" dirty="0" smtClean="0">
                <a:latin typeface="Arial" charset="0"/>
                <a:ea typeface="ＭＳ Ｐゴシック" charset="0"/>
                <a:cs typeface="Arial" charset="0"/>
              </a:rPr>
              <a:t>onsumers</a:t>
            </a:r>
            <a:r>
              <a:rPr lang="en-GB" sz="2000" dirty="0">
                <a:latin typeface="Arial" charset="0"/>
                <a:ea typeface="ＭＳ Ｐゴシック" charset="0"/>
                <a:cs typeface="Arial" charset="0"/>
              </a:rPr>
              <a:t>/</a:t>
            </a:r>
            <a:r>
              <a:rPr lang="en-GB" sz="2000" dirty="0" smtClean="0">
                <a:latin typeface="Arial" charset="0"/>
                <a:ea typeface="ＭＳ Ｐゴシック" charset="0"/>
                <a:cs typeface="Arial" charset="0"/>
              </a:rPr>
              <a:t>producers/distributers may have different interests</a:t>
            </a:r>
          </a:p>
        </p:txBody>
      </p:sp>
      <p:sp>
        <p:nvSpPr>
          <p:cNvPr id="52227"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ＭＳ Ｐゴシック" charset="0"/>
              </a:defRPr>
            </a:lvl1pPr>
            <a:lvl2pPr marL="742950" indent="-285750" eaLnBrk="0" hangingPunct="0">
              <a:defRPr sz="2400">
                <a:solidFill>
                  <a:schemeClr val="tx1"/>
                </a:solidFill>
                <a:latin typeface="Constantia" charset="0"/>
                <a:ea typeface="ＭＳ Ｐゴシック" charset="0"/>
              </a:defRPr>
            </a:lvl2pPr>
            <a:lvl3pPr marL="1143000" indent="-228600" eaLnBrk="0" hangingPunct="0">
              <a:defRPr sz="2400">
                <a:solidFill>
                  <a:schemeClr val="tx1"/>
                </a:solidFill>
                <a:latin typeface="Constantia" charset="0"/>
                <a:ea typeface="ＭＳ Ｐゴシック" charset="0"/>
              </a:defRPr>
            </a:lvl3pPr>
            <a:lvl4pPr marL="1600200" indent="-228600" eaLnBrk="0" hangingPunct="0">
              <a:defRPr sz="2400">
                <a:solidFill>
                  <a:schemeClr val="tx1"/>
                </a:solidFill>
                <a:latin typeface="Constantia" charset="0"/>
                <a:ea typeface="ＭＳ Ｐゴシック" charset="0"/>
              </a:defRPr>
            </a:lvl4pPr>
            <a:lvl5pPr marL="2057400" indent="-228600" eaLnBrk="0" hangingPunct="0">
              <a:defRPr sz="2400">
                <a:solidFill>
                  <a:schemeClr val="tx1"/>
                </a:solidFill>
                <a:latin typeface="Constantia" charset="0"/>
                <a:ea typeface="ＭＳ Ｐゴシック" charset="0"/>
              </a:defRPr>
            </a:lvl5pPr>
            <a:lvl6pPr marL="2514600" indent="-228600" eaLnBrk="0" fontAlgn="base" hangingPunct="0">
              <a:spcBef>
                <a:spcPct val="0"/>
              </a:spcBef>
              <a:spcAft>
                <a:spcPct val="0"/>
              </a:spcAft>
              <a:defRPr sz="2400">
                <a:solidFill>
                  <a:schemeClr val="tx1"/>
                </a:solidFill>
                <a:latin typeface="Constantia" charset="0"/>
                <a:ea typeface="ＭＳ Ｐゴシック" charset="0"/>
              </a:defRPr>
            </a:lvl6pPr>
            <a:lvl7pPr marL="2971800" indent="-228600" eaLnBrk="0" fontAlgn="base" hangingPunct="0">
              <a:spcBef>
                <a:spcPct val="0"/>
              </a:spcBef>
              <a:spcAft>
                <a:spcPct val="0"/>
              </a:spcAft>
              <a:defRPr sz="2400">
                <a:solidFill>
                  <a:schemeClr val="tx1"/>
                </a:solidFill>
                <a:latin typeface="Constantia" charset="0"/>
                <a:ea typeface="ＭＳ Ｐゴシック" charset="0"/>
              </a:defRPr>
            </a:lvl7pPr>
            <a:lvl8pPr marL="3429000" indent="-228600" eaLnBrk="0" fontAlgn="base" hangingPunct="0">
              <a:spcBef>
                <a:spcPct val="0"/>
              </a:spcBef>
              <a:spcAft>
                <a:spcPct val="0"/>
              </a:spcAft>
              <a:defRPr sz="2400">
                <a:solidFill>
                  <a:schemeClr val="tx1"/>
                </a:solidFill>
                <a:latin typeface="Constantia" charset="0"/>
                <a:ea typeface="ＭＳ Ｐゴシック" charset="0"/>
              </a:defRPr>
            </a:lvl8pPr>
            <a:lvl9pPr marL="3886200" indent="-228600" eaLnBrk="0" fontAlgn="base" hangingPunct="0">
              <a:spcBef>
                <a:spcPct val="0"/>
              </a:spcBef>
              <a:spcAft>
                <a:spcPct val="0"/>
              </a:spcAft>
              <a:defRPr sz="2400">
                <a:solidFill>
                  <a:schemeClr val="tx1"/>
                </a:solidFill>
                <a:latin typeface="Constantia" charset="0"/>
                <a:ea typeface="ＭＳ Ｐゴシック" charset="0"/>
              </a:defRPr>
            </a:lvl9pPr>
          </a:lstStyle>
          <a:p>
            <a:pPr algn="r" eaLnBrk="1" hangingPunct="1"/>
            <a:fld id="{30161E67-6B2B-F248-A89B-2E7006ECD33A}" type="slidenum">
              <a:rPr lang="fr-FR" sz="1200">
                <a:latin typeface="Arial" charset="0"/>
              </a:rPr>
              <a:pPr algn="r" eaLnBrk="1" hangingPunct="1"/>
              <a:t>46</a:t>
            </a:fld>
            <a:endParaRPr lang="fr-FR" sz="1200">
              <a:latin typeface="Arial" charset="0"/>
            </a:endParaRPr>
          </a:p>
        </p:txBody>
      </p:sp>
      <p:sp>
        <p:nvSpPr>
          <p:cNvPr id="5" name="Title 4"/>
          <p:cNvSpPr txBox="1">
            <a:spLocks/>
          </p:cNvSpPr>
          <p:nvPr/>
        </p:nvSpPr>
        <p:spPr>
          <a:xfrm>
            <a:off x="0" y="152401"/>
            <a:ext cx="9740900" cy="797615"/>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5000" kern="1200">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4.3.2.1</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Foodstuff management (1)</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425174783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6"/>
          <p:cNvSpPr>
            <a:spLocks noGrp="1"/>
          </p:cNvSpPr>
          <p:nvPr>
            <p:ph idx="1"/>
          </p:nvPr>
        </p:nvSpPr>
        <p:spPr>
          <a:xfrm>
            <a:off x="330200" y="1066800"/>
            <a:ext cx="9163050" cy="5257800"/>
          </a:xfrm>
        </p:spPr>
        <p:txBody>
          <a:bodyPr/>
          <a:lstStyle/>
          <a:p>
            <a:pPr marL="393700" lvl="1" indent="0">
              <a:lnSpc>
                <a:spcPct val="80000"/>
              </a:lnSpc>
              <a:spcAft>
                <a:spcPts val="1200"/>
              </a:spcAft>
              <a:buNone/>
            </a:pPr>
            <a:endParaRPr lang="en-GB" sz="2000" strike="sngStrike" dirty="0" smtClean="0">
              <a:solidFill>
                <a:srgbClr val="FF0000"/>
              </a:solidFill>
              <a:latin typeface="Arial" charset="0"/>
              <a:ea typeface="ＭＳ Ｐゴシック" charset="0"/>
              <a:cs typeface="Arial" charset="0"/>
            </a:endParaRPr>
          </a:p>
          <a:p>
            <a:pPr lvl="1">
              <a:lnSpc>
                <a:spcPct val="80000"/>
              </a:lnSpc>
              <a:spcAft>
                <a:spcPts val="1200"/>
              </a:spcAft>
              <a:buFont typeface="Wingdings" charset="2"/>
              <a:buChar char="l"/>
            </a:pPr>
            <a:r>
              <a:rPr lang="en-GB" sz="2000" dirty="0" smtClean="0">
                <a:latin typeface="Arial" charset="0"/>
                <a:ea typeface="ＭＳ Ｐゴシック" charset="0"/>
                <a:cs typeface="Arial" charset="0"/>
              </a:rPr>
              <a:t>Foodstuff management should consider both protection of people and</a:t>
            </a:r>
            <a:r>
              <a:rPr lang="en-GB" sz="2000" dirty="0" smtClean="0">
                <a:solidFill>
                  <a:srgbClr val="000000"/>
                </a:solidFill>
                <a:latin typeface="Arial" charset="0"/>
                <a:ea typeface="ＭＳ Ｐゴシック" charset="0"/>
                <a:cs typeface="Arial" charset="0"/>
              </a:rPr>
              <a:t> the </a:t>
            </a:r>
            <a:r>
              <a:rPr lang="en-GB" sz="2000" dirty="0" smtClean="0">
                <a:latin typeface="Arial" charset="0"/>
                <a:ea typeface="ＭＳ Ｐゴシック" charset="0"/>
                <a:cs typeface="Arial" charset="0"/>
              </a:rPr>
              <a:t>sustainable development in affected territory</a:t>
            </a:r>
          </a:p>
          <a:p>
            <a:pPr lvl="1">
              <a:lnSpc>
                <a:spcPct val="80000"/>
              </a:lnSpc>
              <a:spcAft>
                <a:spcPts val="1200"/>
              </a:spcAft>
              <a:buFont typeface="Wingdings" charset="2"/>
              <a:buChar char="l"/>
            </a:pPr>
            <a:r>
              <a:rPr lang="en-GB" sz="2000" dirty="0" smtClean="0">
                <a:latin typeface="Arial" charset="0"/>
                <a:ea typeface="ＭＳ Ｐゴシック" charset="0"/>
                <a:cs typeface="Arial" charset="0"/>
              </a:rPr>
              <a:t>Criteria may be below or above Codex values; specific criteria may be set locally</a:t>
            </a:r>
          </a:p>
          <a:p>
            <a:pPr lvl="1">
              <a:lnSpc>
                <a:spcPct val="80000"/>
              </a:lnSpc>
              <a:spcAft>
                <a:spcPts val="1200"/>
              </a:spcAft>
              <a:buFont typeface="Wingdings" charset="2"/>
              <a:buChar char="l"/>
            </a:pPr>
            <a:r>
              <a:rPr lang="en-GB" sz="2000" dirty="0" smtClean="0">
                <a:latin typeface="Arial" charset="0"/>
                <a:ea typeface="ＭＳ Ｐゴシック" charset="0"/>
                <a:cs typeface="Arial" charset="0"/>
              </a:rPr>
              <a:t>Late phase: long-term criteria, continuation of recovery actions as necessary, dissemination of RP culture, </a:t>
            </a:r>
            <a:r>
              <a:rPr lang="en-GB" sz="2000" dirty="0">
                <a:latin typeface="Arial" charset="0"/>
                <a:ea typeface="ＭＳ Ｐゴシック" charset="0"/>
                <a:cs typeface="Arial" charset="0"/>
              </a:rPr>
              <a:t>self-help actions, </a:t>
            </a:r>
            <a:r>
              <a:rPr lang="en-GB" sz="2000" dirty="0" smtClean="0">
                <a:latin typeface="Arial" charset="0"/>
                <a:ea typeface="ＭＳ Ｐゴシック" charset="0"/>
                <a:cs typeface="Arial" charset="0"/>
              </a:rPr>
              <a:t>action towards most exposed people</a:t>
            </a:r>
          </a:p>
          <a:p>
            <a:pPr lvl="1">
              <a:lnSpc>
                <a:spcPct val="80000"/>
              </a:lnSpc>
              <a:spcAft>
                <a:spcPts val="1200"/>
              </a:spcAft>
            </a:pPr>
            <a:endParaRPr lang="en-GB" sz="2000" dirty="0">
              <a:latin typeface="Arial" charset="0"/>
              <a:ea typeface="ＭＳ Ｐゴシック" charset="0"/>
              <a:cs typeface="Arial" charset="0"/>
            </a:endParaRPr>
          </a:p>
          <a:p>
            <a:pPr lvl="1">
              <a:lnSpc>
                <a:spcPct val="80000"/>
              </a:lnSpc>
              <a:spcAft>
                <a:spcPts val="1200"/>
              </a:spcAft>
            </a:pPr>
            <a:endParaRPr lang="en-GB" sz="2000" dirty="0" smtClean="0">
              <a:latin typeface="Arial" charset="0"/>
              <a:ea typeface="ＭＳ Ｐゴシック" charset="0"/>
              <a:cs typeface="Arial" charset="0"/>
            </a:endParaRPr>
          </a:p>
          <a:p>
            <a:pPr marL="393700" lvl="1" indent="0">
              <a:lnSpc>
                <a:spcPct val="80000"/>
              </a:lnSpc>
              <a:spcAft>
                <a:spcPts val="1200"/>
              </a:spcAft>
              <a:buNone/>
            </a:pPr>
            <a:r>
              <a:rPr lang="ja-JP" altLang="en-US" sz="2000" dirty="0" smtClean="0">
                <a:latin typeface="Arial" charset="0"/>
                <a:ea typeface="ＭＳ Ｐゴシック" charset="0"/>
                <a:cs typeface="Arial" charset="0"/>
              </a:rPr>
              <a:t> </a:t>
            </a:r>
            <a:r>
              <a:rPr lang="en-US" altLang="ja-JP" sz="2000" dirty="0" smtClean="0">
                <a:latin typeface="Arial" charset="0"/>
                <a:ea typeface="ＭＳ Ｐゴシック" charset="0"/>
                <a:cs typeface="Arial" charset="0"/>
              </a:rPr>
              <a:t>Note:</a:t>
            </a:r>
            <a:r>
              <a:rPr lang="ja-JP" altLang="en-US" sz="2000" dirty="0" smtClean="0">
                <a:latin typeface="Arial" charset="0"/>
                <a:ea typeface="ＭＳ Ｐゴシック" charset="0"/>
                <a:cs typeface="Arial" charset="0"/>
              </a:rPr>
              <a:t>  </a:t>
            </a:r>
            <a:r>
              <a:rPr lang="en-US" altLang="ja-JP" sz="2000" dirty="0" smtClean="0">
                <a:latin typeface="Arial" charset="0"/>
                <a:ea typeface="ＭＳ Ｐゴシック" charset="0"/>
                <a:cs typeface="Arial" charset="0"/>
              </a:rPr>
              <a:t>Early</a:t>
            </a:r>
            <a:r>
              <a:rPr lang="ja-JP" altLang="en-US" sz="2000" dirty="0" smtClean="0">
                <a:latin typeface="Arial" charset="0"/>
                <a:ea typeface="ＭＳ Ｐゴシック" charset="0"/>
                <a:cs typeface="Arial" charset="0"/>
              </a:rPr>
              <a:t> </a:t>
            </a:r>
            <a:r>
              <a:rPr lang="en-US" altLang="ja-JP" sz="2000" dirty="0" smtClean="0">
                <a:latin typeface="Arial" charset="0"/>
                <a:ea typeface="ＭＳ Ｐゴシック" charset="0"/>
                <a:cs typeface="Arial" charset="0"/>
              </a:rPr>
              <a:t>and</a:t>
            </a:r>
            <a:r>
              <a:rPr lang="ja-JP" altLang="en-US" sz="2000" dirty="0" smtClean="0">
                <a:latin typeface="Arial" charset="0"/>
                <a:ea typeface="ＭＳ Ｐゴシック" charset="0"/>
                <a:cs typeface="Arial" charset="0"/>
              </a:rPr>
              <a:t> </a:t>
            </a:r>
            <a:r>
              <a:rPr lang="en-US" altLang="ja-JP" sz="2000" dirty="0" smtClean="0">
                <a:latin typeface="Arial" charset="0"/>
                <a:ea typeface="ＭＳ Ｐゴシック" charset="0"/>
                <a:cs typeface="Arial" charset="0"/>
              </a:rPr>
              <a:t>intermediate</a:t>
            </a:r>
            <a:r>
              <a:rPr lang="ja-JP" altLang="en-US" sz="2000" dirty="0" smtClean="0">
                <a:latin typeface="Arial" charset="0"/>
                <a:ea typeface="ＭＳ Ｐゴシック" charset="0"/>
                <a:cs typeface="Arial" charset="0"/>
              </a:rPr>
              <a:t> </a:t>
            </a:r>
            <a:r>
              <a:rPr lang="en-US" altLang="ja-JP" sz="2000" dirty="0" smtClean="0">
                <a:latin typeface="Arial" charset="0"/>
                <a:ea typeface="ＭＳ Ｐゴシック" charset="0"/>
                <a:cs typeface="Arial" charset="0"/>
              </a:rPr>
              <a:t>phases are described  </a:t>
            </a:r>
            <a:r>
              <a:rPr lang="en-US" altLang="ja-JP" sz="2000" b="1" dirty="0" smtClean="0">
                <a:latin typeface="Arial" charset="0"/>
                <a:ea typeface="ＭＳ Ｐゴシック" charset="0"/>
                <a:cs typeface="Arial" charset="0"/>
              </a:rPr>
              <a:t>in Section</a:t>
            </a:r>
          </a:p>
          <a:p>
            <a:pPr marL="393700" lvl="1" indent="0">
              <a:lnSpc>
                <a:spcPct val="80000"/>
              </a:lnSpc>
              <a:spcAft>
                <a:spcPts val="1200"/>
              </a:spcAft>
              <a:buNone/>
            </a:pPr>
            <a:r>
              <a:rPr lang="ja-JP" altLang="en-US" sz="2000" b="1" dirty="0" smtClean="0">
                <a:latin typeface="Arial" charset="0"/>
                <a:ea typeface="ＭＳ Ｐゴシック" charset="0"/>
                <a:cs typeface="Arial" charset="0"/>
              </a:rPr>
              <a:t> </a:t>
            </a:r>
            <a:r>
              <a:rPr lang="en-US" altLang="ja-JP" sz="2000" b="1" dirty="0" smtClean="0">
                <a:latin typeface="Arial" charset="0"/>
                <a:ea typeface="ＭＳ Ｐゴシック" charset="0"/>
                <a:cs typeface="Arial" charset="0"/>
              </a:rPr>
              <a:t>           3.3.2.4</a:t>
            </a:r>
            <a:r>
              <a:rPr lang="ja-JP" altLang="en-US" sz="2000" b="1" dirty="0" smtClean="0">
                <a:latin typeface="Arial" charset="0"/>
                <a:ea typeface="ＭＳ Ｐゴシック" charset="0"/>
                <a:cs typeface="Arial" charset="0"/>
              </a:rPr>
              <a:t> </a:t>
            </a:r>
            <a:r>
              <a:rPr lang="en-US" altLang="ja-JP" sz="2000" b="1" dirty="0" smtClean="0">
                <a:latin typeface="Arial" charset="0"/>
                <a:ea typeface="ＭＳ Ｐゴシック" charset="0"/>
                <a:cs typeface="Arial" charset="0"/>
              </a:rPr>
              <a:t> </a:t>
            </a:r>
            <a:r>
              <a:rPr lang="ja-JP" altLang="ja-JP" sz="2000" b="1" dirty="0" smtClean="0">
                <a:latin typeface="Arial" charset="0"/>
                <a:ea typeface="ＭＳ Ｐゴシック" charset="0"/>
                <a:cs typeface="Arial" charset="0"/>
              </a:rPr>
              <a:t>o</a:t>
            </a:r>
            <a:r>
              <a:rPr lang="en-US" altLang="ja-JP" sz="2000" b="1" dirty="0" smtClean="0">
                <a:latin typeface="Arial" charset="0"/>
                <a:ea typeface="ＭＳ Ｐゴシック" charset="0"/>
                <a:cs typeface="Arial" charset="0"/>
              </a:rPr>
              <a:t>f</a:t>
            </a:r>
            <a:r>
              <a:rPr lang="ja-JP" altLang="en-US" sz="2000" b="1" dirty="0" smtClean="0">
                <a:latin typeface="Arial" charset="0"/>
                <a:ea typeface="ＭＳ Ｐゴシック" charset="0"/>
                <a:cs typeface="Arial" charset="0"/>
              </a:rPr>
              <a:t> </a:t>
            </a:r>
            <a:r>
              <a:rPr lang="en-US" altLang="ja-JP" sz="2000" b="1" dirty="0" smtClean="0">
                <a:latin typeface="Arial" charset="0"/>
                <a:ea typeface="ＭＳ Ｐゴシック" charset="0"/>
                <a:cs typeface="Arial" charset="0"/>
              </a:rPr>
              <a:t>EMERGENCY</a:t>
            </a:r>
            <a:endParaRPr lang="en-GB" sz="2000" b="1" dirty="0" smtClean="0">
              <a:latin typeface="Arial" charset="0"/>
              <a:ea typeface="ＭＳ Ｐゴシック" charset="0"/>
              <a:cs typeface="Arial" charset="0"/>
            </a:endParaRPr>
          </a:p>
        </p:txBody>
      </p:sp>
      <p:sp>
        <p:nvSpPr>
          <p:cNvPr id="52227"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ＭＳ Ｐゴシック" charset="0"/>
              </a:defRPr>
            </a:lvl1pPr>
            <a:lvl2pPr marL="742950" indent="-285750" eaLnBrk="0" hangingPunct="0">
              <a:defRPr sz="2400">
                <a:solidFill>
                  <a:schemeClr val="tx1"/>
                </a:solidFill>
                <a:latin typeface="Constantia" charset="0"/>
                <a:ea typeface="ＭＳ Ｐゴシック" charset="0"/>
              </a:defRPr>
            </a:lvl2pPr>
            <a:lvl3pPr marL="1143000" indent="-228600" eaLnBrk="0" hangingPunct="0">
              <a:defRPr sz="2400">
                <a:solidFill>
                  <a:schemeClr val="tx1"/>
                </a:solidFill>
                <a:latin typeface="Constantia" charset="0"/>
                <a:ea typeface="ＭＳ Ｐゴシック" charset="0"/>
              </a:defRPr>
            </a:lvl3pPr>
            <a:lvl4pPr marL="1600200" indent="-228600" eaLnBrk="0" hangingPunct="0">
              <a:defRPr sz="2400">
                <a:solidFill>
                  <a:schemeClr val="tx1"/>
                </a:solidFill>
                <a:latin typeface="Constantia" charset="0"/>
                <a:ea typeface="ＭＳ Ｐゴシック" charset="0"/>
              </a:defRPr>
            </a:lvl4pPr>
            <a:lvl5pPr marL="2057400" indent="-228600" eaLnBrk="0" hangingPunct="0">
              <a:defRPr sz="2400">
                <a:solidFill>
                  <a:schemeClr val="tx1"/>
                </a:solidFill>
                <a:latin typeface="Constantia" charset="0"/>
                <a:ea typeface="ＭＳ Ｐゴシック" charset="0"/>
              </a:defRPr>
            </a:lvl5pPr>
            <a:lvl6pPr marL="2514600" indent="-228600" eaLnBrk="0" fontAlgn="base" hangingPunct="0">
              <a:spcBef>
                <a:spcPct val="0"/>
              </a:spcBef>
              <a:spcAft>
                <a:spcPct val="0"/>
              </a:spcAft>
              <a:defRPr sz="2400">
                <a:solidFill>
                  <a:schemeClr val="tx1"/>
                </a:solidFill>
                <a:latin typeface="Constantia" charset="0"/>
                <a:ea typeface="ＭＳ Ｐゴシック" charset="0"/>
              </a:defRPr>
            </a:lvl6pPr>
            <a:lvl7pPr marL="2971800" indent="-228600" eaLnBrk="0" fontAlgn="base" hangingPunct="0">
              <a:spcBef>
                <a:spcPct val="0"/>
              </a:spcBef>
              <a:spcAft>
                <a:spcPct val="0"/>
              </a:spcAft>
              <a:defRPr sz="2400">
                <a:solidFill>
                  <a:schemeClr val="tx1"/>
                </a:solidFill>
                <a:latin typeface="Constantia" charset="0"/>
                <a:ea typeface="ＭＳ Ｐゴシック" charset="0"/>
              </a:defRPr>
            </a:lvl7pPr>
            <a:lvl8pPr marL="3429000" indent="-228600" eaLnBrk="0" fontAlgn="base" hangingPunct="0">
              <a:spcBef>
                <a:spcPct val="0"/>
              </a:spcBef>
              <a:spcAft>
                <a:spcPct val="0"/>
              </a:spcAft>
              <a:defRPr sz="2400">
                <a:solidFill>
                  <a:schemeClr val="tx1"/>
                </a:solidFill>
                <a:latin typeface="Constantia" charset="0"/>
                <a:ea typeface="ＭＳ Ｐゴシック" charset="0"/>
              </a:defRPr>
            </a:lvl8pPr>
            <a:lvl9pPr marL="3886200" indent="-228600" eaLnBrk="0" fontAlgn="base" hangingPunct="0">
              <a:spcBef>
                <a:spcPct val="0"/>
              </a:spcBef>
              <a:spcAft>
                <a:spcPct val="0"/>
              </a:spcAft>
              <a:defRPr sz="2400">
                <a:solidFill>
                  <a:schemeClr val="tx1"/>
                </a:solidFill>
                <a:latin typeface="Constantia" charset="0"/>
                <a:ea typeface="ＭＳ Ｐゴシック" charset="0"/>
              </a:defRPr>
            </a:lvl9pPr>
          </a:lstStyle>
          <a:p>
            <a:pPr algn="r" eaLnBrk="1" hangingPunct="1"/>
            <a:fld id="{30161E67-6B2B-F248-A89B-2E7006ECD33A}" type="slidenum">
              <a:rPr lang="fr-FR" sz="1200">
                <a:latin typeface="Arial" charset="0"/>
              </a:rPr>
              <a:pPr algn="r" eaLnBrk="1" hangingPunct="1"/>
              <a:t>47</a:t>
            </a:fld>
            <a:endParaRPr lang="fr-FR" sz="1200">
              <a:latin typeface="Arial" charset="0"/>
            </a:endParaRPr>
          </a:p>
        </p:txBody>
      </p:sp>
      <p:sp>
        <p:nvSpPr>
          <p:cNvPr id="5" name="Title 4"/>
          <p:cNvSpPr txBox="1">
            <a:spLocks/>
          </p:cNvSpPr>
          <p:nvPr/>
        </p:nvSpPr>
        <p:spPr>
          <a:xfrm>
            <a:off x="0" y="228601"/>
            <a:ext cx="9740900" cy="797615"/>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5000" kern="1200">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4.3.2.1</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Foodstuff management (2)</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151466192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sz="half" idx="1"/>
          </p:nvPr>
        </p:nvSpPr>
        <p:spPr>
          <a:xfrm>
            <a:off x="412750" y="1219200"/>
            <a:ext cx="8750300" cy="5257800"/>
          </a:xfrm>
        </p:spPr>
        <p:txBody>
          <a:bodyPr>
            <a:normAutofit fontScale="77500" lnSpcReduction="20000"/>
          </a:bodyPr>
          <a:lstStyle/>
          <a:p>
            <a:pPr marL="742950" lvl="2" indent="-342900">
              <a:lnSpc>
                <a:spcPct val="130000"/>
              </a:lnSpc>
              <a:spcAft>
                <a:spcPts val="600"/>
              </a:spcAft>
              <a:buSzPct val="95000"/>
              <a:buFont typeface="Wingdings" charset="2"/>
              <a:buChar char="§"/>
              <a:defRPr/>
            </a:pPr>
            <a:r>
              <a:rPr lang="en-GB" sz="2400" dirty="0">
                <a:solidFill>
                  <a:srgbClr val="000000"/>
                </a:solidFill>
                <a:latin typeface="Arial" charset="0"/>
                <a:cs typeface="Arial" charset="0"/>
              </a:rPr>
              <a:t>To </a:t>
            </a:r>
            <a:r>
              <a:rPr lang="en-GB" sz="2400" b="1" dirty="0">
                <a:solidFill>
                  <a:srgbClr val="800000"/>
                </a:solidFill>
                <a:latin typeface="Arial" charset="0"/>
                <a:cs typeface="Arial" charset="0"/>
              </a:rPr>
              <a:t>characterise</a:t>
            </a:r>
            <a:r>
              <a:rPr lang="en-GB" sz="2400" dirty="0">
                <a:solidFill>
                  <a:srgbClr val="000000"/>
                </a:solidFill>
                <a:latin typeface="Arial" charset="0"/>
                <a:cs typeface="Arial" charset="0"/>
              </a:rPr>
              <a:t> the radiological situation with measurements </a:t>
            </a:r>
          </a:p>
          <a:p>
            <a:pPr marL="742950" lvl="2" indent="-342900">
              <a:lnSpc>
                <a:spcPct val="130000"/>
              </a:lnSpc>
              <a:spcAft>
                <a:spcPts val="600"/>
              </a:spcAft>
              <a:buSzPct val="95000"/>
              <a:buFont typeface="Wingdings" charset="2"/>
              <a:buChar char="§"/>
              <a:defRPr/>
            </a:pPr>
            <a:r>
              <a:rPr lang="en-GB" sz="2400" dirty="0" smtClean="0">
                <a:solidFill>
                  <a:srgbClr val="000000"/>
                </a:solidFill>
                <a:latin typeface="Arial" charset="0"/>
                <a:cs typeface="Arial" charset="0"/>
              </a:rPr>
              <a:t>To </a:t>
            </a:r>
            <a:r>
              <a:rPr lang="en-GB" sz="2400" b="1" dirty="0">
                <a:solidFill>
                  <a:srgbClr val="800000"/>
                </a:solidFill>
                <a:latin typeface="Arial" charset="0"/>
                <a:cs typeface="Arial" charset="0"/>
              </a:rPr>
              <a:t>aid the decision making process </a:t>
            </a:r>
            <a:r>
              <a:rPr lang="en-GB" sz="2400" dirty="0">
                <a:solidFill>
                  <a:srgbClr val="000000"/>
                </a:solidFill>
                <a:latin typeface="Arial" charset="0"/>
                <a:cs typeface="Arial" charset="0"/>
              </a:rPr>
              <a:t>about protective actions</a:t>
            </a:r>
          </a:p>
          <a:p>
            <a:pPr marL="742950" lvl="2" indent="-342900">
              <a:lnSpc>
                <a:spcPct val="130000"/>
              </a:lnSpc>
              <a:spcAft>
                <a:spcPts val="600"/>
              </a:spcAft>
              <a:buSzPct val="95000"/>
              <a:buFont typeface="Wingdings" charset="2"/>
              <a:buChar char="§"/>
              <a:defRPr/>
            </a:pPr>
            <a:r>
              <a:rPr lang="en-GB" sz="2400" dirty="0">
                <a:solidFill>
                  <a:srgbClr val="000000"/>
                </a:solidFill>
                <a:latin typeface="Arial" charset="0"/>
                <a:cs typeface="Arial" charset="0"/>
              </a:rPr>
              <a:t>To </a:t>
            </a:r>
            <a:r>
              <a:rPr lang="en-GB" sz="2400" b="1" dirty="0">
                <a:solidFill>
                  <a:srgbClr val="800000"/>
                </a:solidFill>
                <a:latin typeface="Arial" charset="0"/>
                <a:cs typeface="Arial" charset="0"/>
              </a:rPr>
              <a:t>inform</a:t>
            </a:r>
            <a:r>
              <a:rPr lang="en-GB" sz="2400" dirty="0">
                <a:solidFill>
                  <a:srgbClr val="000000"/>
                </a:solidFill>
                <a:latin typeface="Arial" charset="0"/>
                <a:cs typeface="Arial" charset="0"/>
              </a:rPr>
              <a:t> </a:t>
            </a:r>
            <a:r>
              <a:rPr lang="en-GB" sz="2400" dirty="0" smtClean="0">
                <a:solidFill>
                  <a:srgbClr val="000000"/>
                </a:solidFill>
                <a:latin typeface="Arial" charset="0"/>
                <a:cs typeface="Arial" charset="0"/>
              </a:rPr>
              <a:t>about </a:t>
            </a:r>
            <a:r>
              <a:rPr lang="en-GB" sz="2400" dirty="0">
                <a:solidFill>
                  <a:srgbClr val="000000"/>
                </a:solidFill>
                <a:latin typeface="Arial" charset="0"/>
                <a:cs typeface="Arial" charset="0"/>
              </a:rPr>
              <a:t>the radiological situation </a:t>
            </a:r>
            <a:r>
              <a:rPr lang="en-GB" sz="2400" dirty="0" smtClean="0">
                <a:solidFill>
                  <a:srgbClr val="000000"/>
                </a:solidFill>
                <a:latin typeface="Arial" charset="0"/>
                <a:cs typeface="Arial" charset="0"/>
              </a:rPr>
              <a:t>and </a:t>
            </a:r>
            <a:r>
              <a:rPr lang="en-GB" sz="2400" b="1" dirty="0" smtClean="0">
                <a:solidFill>
                  <a:srgbClr val="800000"/>
                </a:solidFill>
                <a:latin typeface="Arial" charset="0"/>
                <a:cs typeface="Arial" charset="0"/>
              </a:rPr>
              <a:t>disseminate good practice </a:t>
            </a:r>
          </a:p>
          <a:p>
            <a:pPr marL="742950" lvl="2" indent="-342900">
              <a:lnSpc>
                <a:spcPct val="130000"/>
              </a:lnSpc>
              <a:spcAft>
                <a:spcPts val="600"/>
              </a:spcAft>
              <a:buSzPct val="95000"/>
              <a:buFont typeface="Wingdings" charset="2"/>
              <a:buChar char="§"/>
              <a:defRPr/>
            </a:pPr>
            <a:r>
              <a:rPr lang="en-GB" sz="2400" dirty="0" smtClean="0">
                <a:solidFill>
                  <a:srgbClr val="000000"/>
                </a:solidFill>
                <a:latin typeface="Arial" charset="0"/>
                <a:cs typeface="Arial" charset="0"/>
              </a:rPr>
              <a:t>To </a:t>
            </a:r>
            <a:r>
              <a:rPr lang="en-GB" sz="2400" b="1" dirty="0" smtClean="0">
                <a:solidFill>
                  <a:srgbClr val="800000"/>
                </a:solidFill>
                <a:latin typeface="Arial" charset="0"/>
                <a:cs typeface="Arial" charset="0"/>
              </a:rPr>
              <a:t>train</a:t>
            </a:r>
            <a:r>
              <a:rPr lang="en-GB" sz="2400" dirty="0" smtClean="0">
                <a:solidFill>
                  <a:srgbClr val="000000"/>
                </a:solidFill>
                <a:latin typeface="Arial" charset="0"/>
                <a:cs typeface="Arial" charset="0"/>
              </a:rPr>
              <a:t> professional community workers: teachers, nurses,…</a:t>
            </a:r>
          </a:p>
          <a:p>
            <a:pPr marL="125413" lvl="1" indent="0">
              <a:lnSpc>
                <a:spcPct val="130000"/>
              </a:lnSpc>
              <a:spcAft>
                <a:spcPts val="600"/>
              </a:spcAft>
              <a:buSzPct val="95000"/>
              <a:buNone/>
              <a:defRPr/>
            </a:pPr>
            <a:r>
              <a:rPr lang="en-GB" b="1" dirty="0">
                <a:solidFill>
                  <a:srgbClr val="000000"/>
                </a:solidFill>
                <a:latin typeface="Arial" charset="0"/>
                <a:cs typeface="Arial" charset="0"/>
              </a:rPr>
              <a:t>But the key role of </a:t>
            </a:r>
            <a:r>
              <a:rPr lang="en-GB" b="1" dirty="0" smtClean="0">
                <a:solidFill>
                  <a:srgbClr val="000000"/>
                </a:solidFill>
                <a:latin typeface="Arial" charset="0"/>
                <a:cs typeface="Arial" charset="0"/>
              </a:rPr>
              <a:t>experts </a:t>
            </a:r>
            <a:r>
              <a:rPr lang="en-GB" b="1" dirty="0">
                <a:solidFill>
                  <a:srgbClr val="000000"/>
                </a:solidFill>
                <a:latin typeface="Arial" charset="0"/>
                <a:cs typeface="Arial" charset="0"/>
              </a:rPr>
              <a:t>is </a:t>
            </a:r>
            <a:r>
              <a:rPr lang="en-GB" b="1" dirty="0">
                <a:solidFill>
                  <a:srgbClr val="800000"/>
                </a:solidFill>
                <a:latin typeface="Arial" charset="0"/>
                <a:cs typeface="Arial" charset="0"/>
              </a:rPr>
              <a:t>to work with </a:t>
            </a:r>
            <a:r>
              <a:rPr lang="en-GB" b="1" dirty="0" smtClean="0">
                <a:solidFill>
                  <a:srgbClr val="000000"/>
                </a:solidFill>
                <a:latin typeface="Arial" charset="0"/>
                <a:cs typeface="Arial" charset="0"/>
              </a:rPr>
              <a:t>the affected </a:t>
            </a:r>
            <a:r>
              <a:rPr lang="en-GB" b="1" dirty="0">
                <a:solidFill>
                  <a:srgbClr val="000000"/>
                </a:solidFill>
                <a:latin typeface="Arial" charset="0"/>
                <a:cs typeface="Arial" charset="0"/>
              </a:rPr>
              <a:t>individuals and </a:t>
            </a:r>
            <a:r>
              <a:rPr lang="en-GB" b="1" dirty="0" smtClean="0">
                <a:solidFill>
                  <a:srgbClr val="000000"/>
                </a:solidFill>
                <a:latin typeface="Arial" charset="0"/>
                <a:cs typeface="Arial" charset="0"/>
              </a:rPr>
              <a:t>communities </a:t>
            </a:r>
            <a:endParaRPr lang="en-GB" b="1" dirty="0">
              <a:solidFill>
                <a:srgbClr val="000000"/>
              </a:solidFill>
              <a:latin typeface="Arial" charset="0"/>
              <a:cs typeface="Arial" charset="0"/>
            </a:endParaRPr>
          </a:p>
          <a:p>
            <a:pPr marL="742950" lvl="2" indent="-342900">
              <a:lnSpc>
                <a:spcPct val="130000"/>
              </a:lnSpc>
              <a:spcAft>
                <a:spcPts val="600"/>
              </a:spcAft>
              <a:buSzPct val="95000"/>
              <a:buFont typeface="Wingdings" charset="2"/>
              <a:buChar char="§"/>
              <a:defRPr/>
            </a:pPr>
            <a:r>
              <a:rPr lang="en-GB" sz="2400" dirty="0">
                <a:solidFill>
                  <a:srgbClr val="000000"/>
                </a:solidFill>
                <a:latin typeface="Arial" charset="0"/>
                <a:cs typeface="Arial" charset="0"/>
              </a:rPr>
              <a:t>To </a:t>
            </a:r>
            <a:r>
              <a:rPr lang="en-GB" sz="2400" dirty="0" smtClean="0">
                <a:solidFill>
                  <a:srgbClr val="000000"/>
                </a:solidFill>
                <a:latin typeface="Arial" charset="0"/>
                <a:cs typeface="Arial" charset="0"/>
              </a:rPr>
              <a:t>bring </a:t>
            </a:r>
            <a:r>
              <a:rPr lang="en-GB" sz="2400" b="1" dirty="0" smtClean="0">
                <a:solidFill>
                  <a:srgbClr val="800000"/>
                </a:solidFill>
                <a:latin typeface="Arial" charset="0"/>
                <a:cs typeface="Arial" charset="0"/>
              </a:rPr>
              <a:t>practical</a:t>
            </a:r>
            <a:r>
              <a:rPr lang="en-GB" sz="2400" dirty="0" smtClean="0">
                <a:solidFill>
                  <a:srgbClr val="000000"/>
                </a:solidFill>
                <a:latin typeface="Arial" charset="0"/>
                <a:cs typeface="Arial" charset="0"/>
              </a:rPr>
              <a:t> </a:t>
            </a:r>
            <a:r>
              <a:rPr lang="en-GB" sz="2400" b="1" dirty="0" smtClean="0">
                <a:solidFill>
                  <a:srgbClr val="800000"/>
                </a:solidFill>
                <a:latin typeface="Arial" charset="0"/>
                <a:cs typeface="Arial" charset="0"/>
              </a:rPr>
              <a:t>responses</a:t>
            </a:r>
            <a:r>
              <a:rPr lang="en-GB" sz="2400" dirty="0" smtClean="0">
                <a:solidFill>
                  <a:srgbClr val="000000"/>
                </a:solidFill>
                <a:latin typeface="Arial" charset="0"/>
                <a:cs typeface="Arial" charset="0"/>
              </a:rPr>
              <a:t> </a:t>
            </a:r>
            <a:r>
              <a:rPr lang="en-GB" sz="2400" dirty="0">
                <a:solidFill>
                  <a:srgbClr val="000000"/>
                </a:solidFill>
                <a:latin typeface="Arial" charset="0"/>
                <a:cs typeface="Arial" charset="0"/>
              </a:rPr>
              <a:t>to </a:t>
            </a:r>
            <a:r>
              <a:rPr lang="en-GB" sz="2400" dirty="0" smtClean="0">
                <a:solidFill>
                  <a:srgbClr val="000000"/>
                </a:solidFill>
                <a:latin typeface="Arial" charset="0"/>
                <a:cs typeface="Arial" charset="0"/>
              </a:rPr>
              <a:t>their concerns, needs and expectations </a:t>
            </a:r>
          </a:p>
          <a:p>
            <a:pPr marL="742950" lvl="2" indent="-342900">
              <a:lnSpc>
                <a:spcPct val="130000"/>
              </a:lnSpc>
              <a:spcAft>
                <a:spcPts val="600"/>
              </a:spcAft>
              <a:buSzPct val="95000"/>
              <a:buFont typeface="Wingdings" charset="2"/>
              <a:buChar char="§"/>
              <a:defRPr/>
            </a:pPr>
            <a:r>
              <a:rPr lang="en-GB" sz="2400" dirty="0">
                <a:solidFill>
                  <a:srgbClr val="000000"/>
                </a:solidFill>
                <a:latin typeface="Arial" charset="0"/>
                <a:cs typeface="Arial" charset="0"/>
              </a:rPr>
              <a:t>To </a:t>
            </a:r>
            <a:r>
              <a:rPr lang="en-GB" sz="2400" dirty="0" smtClean="0">
                <a:solidFill>
                  <a:srgbClr val="000000"/>
                </a:solidFill>
                <a:latin typeface="Arial" charset="0"/>
                <a:cs typeface="Arial" charset="0"/>
              </a:rPr>
              <a:t>help them to regain their </a:t>
            </a:r>
            <a:r>
              <a:rPr lang="en-GB" sz="2400" b="1" dirty="0">
                <a:solidFill>
                  <a:srgbClr val="800000"/>
                </a:solidFill>
                <a:latin typeface="Arial" charset="0"/>
                <a:cs typeface="Arial" charset="0"/>
              </a:rPr>
              <a:t>autonomy</a:t>
            </a:r>
            <a:r>
              <a:rPr lang="en-GB" sz="2400" dirty="0">
                <a:solidFill>
                  <a:srgbClr val="000000"/>
                </a:solidFill>
                <a:latin typeface="Arial" charset="0"/>
                <a:cs typeface="Arial" charset="0"/>
              </a:rPr>
              <a:t>, that is to say their ability to make </a:t>
            </a:r>
            <a:r>
              <a:rPr lang="en-GB" sz="2400" b="1" dirty="0">
                <a:solidFill>
                  <a:srgbClr val="800000"/>
                </a:solidFill>
                <a:latin typeface="Arial" charset="0"/>
                <a:cs typeface="Arial" charset="0"/>
              </a:rPr>
              <a:t>informed decisions </a:t>
            </a:r>
            <a:r>
              <a:rPr lang="en-GB" sz="2400" dirty="0">
                <a:solidFill>
                  <a:srgbClr val="000000"/>
                </a:solidFill>
                <a:latin typeface="Arial" charset="0"/>
                <a:cs typeface="Arial" charset="0"/>
              </a:rPr>
              <a:t>given </a:t>
            </a:r>
            <a:r>
              <a:rPr lang="en-GB" sz="2400" dirty="0" smtClean="0">
                <a:solidFill>
                  <a:srgbClr val="000000"/>
                </a:solidFill>
                <a:latin typeface="Arial" charset="0"/>
                <a:cs typeface="Arial" charset="0"/>
              </a:rPr>
              <a:t>the prevailing circumstances</a:t>
            </a:r>
          </a:p>
          <a:p>
            <a:pPr marL="742950" lvl="2" indent="-342900">
              <a:lnSpc>
                <a:spcPct val="130000"/>
              </a:lnSpc>
              <a:spcAft>
                <a:spcPts val="600"/>
              </a:spcAft>
              <a:buSzPct val="95000"/>
              <a:buFont typeface="Wingdings" charset="2"/>
              <a:buChar char="§"/>
              <a:defRPr/>
            </a:pPr>
            <a:r>
              <a:rPr lang="en-GB" sz="2400" dirty="0" smtClean="0">
                <a:solidFill>
                  <a:srgbClr val="000000"/>
                </a:solidFill>
                <a:latin typeface="Arial" charset="0"/>
                <a:cs typeface="Arial" charset="0"/>
              </a:rPr>
              <a:t>To restore </a:t>
            </a:r>
            <a:r>
              <a:rPr lang="en-GB" sz="2400" b="1" dirty="0" smtClean="0">
                <a:solidFill>
                  <a:srgbClr val="800000"/>
                </a:solidFill>
                <a:latin typeface="Arial" charset="0"/>
                <a:cs typeface="Arial" charset="0"/>
              </a:rPr>
              <a:t>social trust </a:t>
            </a:r>
            <a:r>
              <a:rPr lang="en-GB" sz="2400" dirty="0" smtClean="0">
                <a:solidFill>
                  <a:srgbClr val="000000"/>
                </a:solidFill>
                <a:latin typeface="Arial" charset="0"/>
                <a:cs typeface="Arial" charset="0"/>
              </a:rPr>
              <a:t>in the affected areas </a:t>
            </a:r>
            <a:endParaRPr lang="en-GB" sz="2400" dirty="0">
              <a:solidFill>
                <a:srgbClr val="000000"/>
              </a:solidFill>
              <a:latin typeface="Arial" charset="0"/>
              <a:cs typeface="Arial" charset="0"/>
            </a:endParaRPr>
          </a:p>
          <a:p>
            <a:pPr lvl="1" eaLnBrk="1" hangingPunct="1">
              <a:lnSpc>
                <a:spcPct val="180000"/>
              </a:lnSpc>
              <a:defRPr/>
            </a:pPr>
            <a:endParaRPr lang="en-GB" sz="1800" dirty="0" smtClean="0">
              <a:latin typeface="Arial" pitchFamily="-107" charset="0"/>
              <a:ea typeface="ＭＳ Ｐゴシック" pitchFamily="-107" charset="-128"/>
              <a:cs typeface="ＭＳ Ｐゴシック" pitchFamily="-107" charset="-128"/>
            </a:endParaRPr>
          </a:p>
          <a:p>
            <a:pPr eaLnBrk="1" hangingPunct="1">
              <a:lnSpc>
                <a:spcPct val="180000"/>
              </a:lnSpc>
              <a:defRPr/>
            </a:pPr>
            <a:endParaRPr lang="en-GB" sz="2000" dirty="0" smtClean="0">
              <a:latin typeface="Arial" pitchFamily="-107" charset="0"/>
              <a:ea typeface="ＭＳ Ｐゴシック" pitchFamily="-107" charset="-128"/>
              <a:cs typeface="ＭＳ Ｐゴシック" pitchFamily="-107" charset="-128"/>
            </a:endParaRPr>
          </a:p>
        </p:txBody>
      </p:sp>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48</a:t>
            </a:fld>
            <a:endParaRPr lang="fr-FR" sz="1200" dirty="0"/>
          </a:p>
        </p:txBody>
      </p:sp>
      <p:sp>
        <p:nvSpPr>
          <p:cNvPr id="6" name="Rectangle 5"/>
          <p:cNvSpPr/>
          <p:nvPr/>
        </p:nvSpPr>
        <p:spPr>
          <a:xfrm>
            <a:off x="0" y="152401"/>
            <a:ext cx="9906000" cy="769441"/>
          </a:xfrm>
          <a:prstGeom prst="rect">
            <a:avLst/>
          </a:prstGeom>
        </p:spPr>
        <p:txBody>
          <a:bodyPr wrap="square">
            <a:spAutoFit/>
          </a:bodyPr>
          <a:lstStyle/>
          <a:p>
            <a:pPr algn="ct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US"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r>
              <a:rPr lang="en-GB"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Co-expertise, RP culture </a:t>
            </a:r>
            <a:r>
              <a:rPr lang="en-GB"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and self-help </a:t>
            </a: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protection (</a:t>
            </a: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1</a:t>
            </a: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r>
              <a:rPr lang="en-GB"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r>
            <a:br>
              <a:rPr lang="en-GB"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br>
            <a:r>
              <a:rPr lang="en-GB" sz="20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The role of experts - </a:t>
            </a:r>
            <a:endParaRPr lang="fr-FR" sz="2000" dirty="0"/>
          </a:p>
        </p:txBody>
      </p:sp>
    </p:spTree>
    <p:extLst>
      <p:ext uri="{BB962C8B-B14F-4D97-AF65-F5344CB8AC3E}">
        <p14:creationId xmlns:p14="http://schemas.microsoft.com/office/powerpoint/2010/main" val="3298620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Espace réservé du contenu 7"/>
          <p:cNvSpPr>
            <a:spLocks noGrp="1"/>
          </p:cNvSpPr>
          <p:nvPr>
            <p:ph idx="1"/>
          </p:nvPr>
        </p:nvSpPr>
        <p:spPr>
          <a:xfrm>
            <a:off x="330201" y="914400"/>
            <a:ext cx="9045117" cy="5221938"/>
          </a:xfrm>
        </p:spPr>
        <p:txBody>
          <a:bodyPr wrap="square">
            <a:spAutoFit/>
          </a:bodyPr>
          <a:lstStyle/>
          <a:p>
            <a:pPr marL="0" indent="0">
              <a:buNone/>
            </a:pPr>
            <a:r>
              <a:rPr lang="en-GB" sz="2000" b="0" dirty="0" smtClean="0">
                <a:solidFill>
                  <a:srgbClr val="000045"/>
                </a:solidFill>
                <a:latin typeface="Arial" charset="0"/>
                <a:ea typeface="ＭＳ Ｐゴシック" charset="0"/>
                <a:cs typeface="Arial" charset="0"/>
              </a:rPr>
              <a:t>This process relies </a:t>
            </a:r>
            <a:r>
              <a:rPr lang="en-GB" sz="2000" b="0" dirty="0">
                <a:solidFill>
                  <a:srgbClr val="000045"/>
                </a:solidFill>
                <a:latin typeface="Arial" charset="0"/>
                <a:ea typeface="ＭＳ Ｐゴシック" charset="0"/>
                <a:cs typeface="Arial" charset="0"/>
              </a:rPr>
              <a:t>on: </a:t>
            </a:r>
          </a:p>
          <a:p>
            <a:pPr marL="0" indent="0">
              <a:buNone/>
            </a:pPr>
            <a:endParaRPr lang="en-GB" sz="1000" dirty="0" smtClean="0">
              <a:latin typeface="Helvetica" charset="0"/>
              <a:ea typeface="ＭＳ Ｐゴシック" charset="0"/>
              <a:cs typeface="ＭＳ Ｐゴシック" charset="0"/>
            </a:endParaRPr>
          </a:p>
          <a:p>
            <a:pPr marL="742950" lvl="2" indent="-342900">
              <a:lnSpc>
                <a:spcPct val="120000"/>
              </a:lnSpc>
              <a:spcAft>
                <a:spcPts val="600"/>
              </a:spcAft>
              <a:buSzPct val="95000"/>
              <a:buFont typeface="Wingdings" charset="2"/>
              <a:buChar char="§"/>
              <a:defRPr/>
            </a:pPr>
            <a:r>
              <a:rPr lang="en-GB" sz="2000" dirty="0">
                <a:solidFill>
                  <a:srgbClr val="000000"/>
                </a:solidFill>
                <a:latin typeface="Arial" charset="0"/>
                <a:cs typeface="Arial" charset="0"/>
              </a:rPr>
              <a:t>The establishment of </a:t>
            </a:r>
            <a:r>
              <a:rPr lang="en-GB" sz="2000" b="1" dirty="0">
                <a:solidFill>
                  <a:srgbClr val="800000"/>
                </a:solidFill>
                <a:latin typeface="Arial" charset="0"/>
                <a:cs typeface="Arial" charset="0"/>
              </a:rPr>
              <a:t>places for dialogue </a:t>
            </a:r>
            <a:r>
              <a:rPr lang="en-GB" sz="2000" dirty="0">
                <a:solidFill>
                  <a:srgbClr val="000000"/>
                </a:solidFill>
                <a:latin typeface="Arial" charset="0"/>
                <a:cs typeface="Arial" charset="0"/>
              </a:rPr>
              <a:t>allowing experts to listen and to discuss together with affected people about their questions, concerns, challenges</a:t>
            </a:r>
            <a:r>
              <a:rPr lang="en-GB" sz="2000" dirty="0" smtClean="0">
                <a:solidFill>
                  <a:srgbClr val="000000"/>
                </a:solidFill>
                <a:latin typeface="Arial" charset="0"/>
                <a:cs typeface="Arial" charset="0"/>
              </a:rPr>
              <a:t>,…</a:t>
            </a:r>
            <a:endParaRPr lang="en-GB" sz="2000" dirty="0">
              <a:solidFill>
                <a:srgbClr val="000000"/>
              </a:solidFill>
              <a:latin typeface="Arial" charset="0"/>
              <a:cs typeface="Arial" charset="0"/>
            </a:endParaRPr>
          </a:p>
          <a:p>
            <a:pPr marL="742950" lvl="2" indent="-342900">
              <a:lnSpc>
                <a:spcPct val="120000"/>
              </a:lnSpc>
              <a:spcAft>
                <a:spcPts val="600"/>
              </a:spcAft>
              <a:buSzPct val="95000"/>
              <a:buFont typeface="Wingdings" charset="2"/>
              <a:buChar char="§"/>
              <a:defRPr/>
            </a:pPr>
            <a:r>
              <a:rPr lang="en-GB" sz="2000" dirty="0">
                <a:solidFill>
                  <a:srgbClr val="000000"/>
                </a:solidFill>
                <a:latin typeface="Arial" charset="0"/>
                <a:cs typeface="Arial" charset="0"/>
              </a:rPr>
              <a:t>An </a:t>
            </a:r>
            <a:r>
              <a:rPr lang="en-GB" sz="2000" b="1" dirty="0">
                <a:solidFill>
                  <a:srgbClr val="800000"/>
                </a:solidFill>
                <a:latin typeface="Arial" charset="0"/>
                <a:cs typeface="Arial" charset="0"/>
              </a:rPr>
              <a:t>assessment </a:t>
            </a:r>
            <a:r>
              <a:rPr lang="en-GB" sz="2000" b="1" dirty="0" smtClean="0">
                <a:solidFill>
                  <a:srgbClr val="800000"/>
                </a:solidFill>
                <a:latin typeface="Arial" charset="0"/>
                <a:cs typeface="Arial" charset="0"/>
              </a:rPr>
              <a:t>of the radiological situation </a:t>
            </a:r>
            <a:r>
              <a:rPr lang="en-GB" sz="2000" dirty="0" smtClean="0">
                <a:latin typeface="Arial" charset="0"/>
                <a:cs typeface="Arial" charset="0"/>
              </a:rPr>
              <a:t>conducted </a:t>
            </a:r>
            <a:r>
              <a:rPr lang="en-GB" sz="2000" dirty="0">
                <a:latin typeface="Arial" charset="0"/>
                <a:cs typeface="Arial" charset="0"/>
              </a:rPr>
              <a:t>jointly by </a:t>
            </a:r>
            <a:r>
              <a:rPr lang="en-GB" sz="2000" dirty="0" smtClean="0">
                <a:latin typeface="Arial" charset="0"/>
                <a:cs typeface="Arial" charset="0"/>
              </a:rPr>
              <a:t>local inhabitants </a:t>
            </a:r>
            <a:r>
              <a:rPr lang="en-GB" sz="2000" dirty="0">
                <a:latin typeface="Arial" charset="0"/>
                <a:cs typeface="Arial" charset="0"/>
              </a:rPr>
              <a:t>and experts </a:t>
            </a:r>
            <a:r>
              <a:rPr lang="en-GB" sz="2000" dirty="0" smtClean="0">
                <a:solidFill>
                  <a:srgbClr val="000000"/>
                </a:solidFill>
                <a:latin typeface="Arial" charset="0"/>
                <a:cs typeface="Arial" charset="0"/>
              </a:rPr>
              <a:t>in </a:t>
            </a:r>
            <a:r>
              <a:rPr lang="en-GB" sz="2000" dirty="0">
                <a:solidFill>
                  <a:srgbClr val="000000"/>
                </a:solidFill>
                <a:latin typeface="Arial" charset="0"/>
                <a:cs typeface="Arial" charset="0"/>
              </a:rPr>
              <a:t>order to identify the </a:t>
            </a:r>
            <a:r>
              <a:rPr lang="en-GB" sz="2000" b="1" dirty="0">
                <a:solidFill>
                  <a:srgbClr val="800000"/>
                </a:solidFill>
                <a:latin typeface="Arial" charset="0"/>
                <a:cs typeface="Arial" charset="0"/>
              </a:rPr>
              <a:t>room for manoeuver </a:t>
            </a:r>
            <a:r>
              <a:rPr lang="en-GB" sz="2000" dirty="0">
                <a:solidFill>
                  <a:srgbClr val="000000"/>
                </a:solidFill>
                <a:latin typeface="Arial" charset="0"/>
                <a:cs typeface="Arial" charset="0"/>
              </a:rPr>
              <a:t>to improve </a:t>
            </a:r>
            <a:r>
              <a:rPr lang="en-GB" sz="2000" dirty="0" smtClean="0">
                <a:solidFill>
                  <a:srgbClr val="000000"/>
                </a:solidFill>
                <a:latin typeface="Arial" charset="0"/>
                <a:cs typeface="Arial" charset="0"/>
              </a:rPr>
              <a:t>this </a:t>
            </a:r>
            <a:r>
              <a:rPr lang="en-GB" sz="2000" dirty="0">
                <a:solidFill>
                  <a:srgbClr val="000000"/>
                </a:solidFill>
                <a:latin typeface="Arial" charset="0"/>
                <a:cs typeface="Arial" charset="0"/>
              </a:rPr>
              <a:t>situation </a:t>
            </a:r>
            <a:r>
              <a:rPr lang="en-GB" sz="2000" dirty="0" smtClean="0">
                <a:solidFill>
                  <a:srgbClr val="000000"/>
                </a:solidFill>
                <a:latin typeface="Arial" charset="0"/>
                <a:cs typeface="Arial" charset="0"/>
              </a:rPr>
              <a:t>taking into account the </a:t>
            </a:r>
            <a:r>
              <a:rPr lang="en-GB" sz="2000" dirty="0">
                <a:solidFill>
                  <a:srgbClr val="000000"/>
                </a:solidFill>
                <a:latin typeface="Arial" charset="0"/>
                <a:cs typeface="Arial" charset="0"/>
              </a:rPr>
              <a:t>prevailing circumstances for the </a:t>
            </a:r>
            <a:r>
              <a:rPr lang="en-GB" sz="2000" b="1" dirty="0">
                <a:solidFill>
                  <a:srgbClr val="800000"/>
                </a:solidFill>
                <a:latin typeface="Arial" charset="0"/>
                <a:cs typeface="Arial" charset="0"/>
              </a:rPr>
              <a:t>individuals and the community </a:t>
            </a:r>
          </a:p>
          <a:p>
            <a:pPr marL="742950" lvl="2" indent="-342900">
              <a:lnSpc>
                <a:spcPct val="120000"/>
              </a:lnSpc>
              <a:spcAft>
                <a:spcPts val="600"/>
              </a:spcAft>
              <a:buSzPct val="95000"/>
              <a:buFont typeface="Wingdings" charset="2"/>
              <a:buChar char="§"/>
              <a:defRPr/>
            </a:pPr>
            <a:r>
              <a:rPr lang="en-GB" sz="2000" dirty="0">
                <a:solidFill>
                  <a:srgbClr val="000000"/>
                </a:solidFill>
                <a:latin typeface="Arial" charset="0"/>
                <a:cs typeface="Arial" charset="0"/>
              </a:rPr>
              <a:t>The implementation of </a:t>
            </a:r>
            <a:r>
              <a:rPr lang="en-GB" sz="2000" b="1" dirty="0">
                <a:solidFill>
                  <a:srgbClr val="800000"/>
                </a:solidFill>
                <a:latin typeface="Arial" charset="0"/>
                <a:cs typeface="Arial" charset="0"/>
              </a:rPr>
              <a:t>local projects </a:t>
            </a:r>
            <a:r>
              <a:rPr lang="en-GB" sz="2000" dirty="0">
                <a:solidFill>
                  <a:srgbClr val="000000"/>
                </a:solidFill>
                <a:latin typeface="Arial" charset="0"/>
                <a:cs typeface="Arial" charset="0"/>
              </a:rPr>
              <a:t>to address the problems identified at the </a:t>
            </a:r>
            <a:r>
              <a:rPr lang="en-GB" sz="2000" b="1" dirty="0">
                <a:solidFill>
                  <a:srgbClr val="800000"/>
                </a:solidFill>
                <a:latin typeface="Arial" charset="0"/>
                <a:cs typeface="Arial" charset="0"/>
              </a:rPr>
              <a:t>individual and the community levels </a:t>
            </a:r>
            <a:r>
              <a:rPr lang="en-GB" sz="2000" dirty="0">
                <a:solidFill>
                  <a:srgbClr val="000000"/>
                </a:solidFill>
                <a:latin typeface="Arial" charset="0"/>
                <a:cs typeface="Arial" charset="0"/>
              </a:rPr>
              <a:t>with the support of </a:t>
            </a:r>
            <a:r>
              <a:rPr lang="en-GB" sz="2000" dirty="0" smtClean="0">
                <a:solidFill>
                  <a:srgbClr val="000000"/>
                </a:solidFill>
                <a:latin typeface="Arial" charset="0"/>
                <a:cs typeface="Arial" charset="0"/>
              </a:rPr>
              <a:t>local authorities, experts </a:t>
            </a:r>
            <a:r>
              <a:rPr lang="en-GB" sz="2000" dirty="0">
                <a:solidFill>
                  <a:srgbClr val="000000"/>
                </a:solidFill>
                <a:latin typeface="Arial" charset="0"/>
                <a:cs typeface="Arial" charset="0"/>
              </a:rPr>
              <a:t>and professional community workers </a:t>
            </a:r>
          </a:p>
          <a:p>
            <a:pPr marL="742950" lvl="2" indent="-342900">
              <a:lnSpc>
                <a:spcPct val="120000"/>
              </a:lnSpc>
              <a:spcAft>
                <a:spcPts val="600"/>
              </a:spcAft>
              <a:buSzPct val="95000"/>
              <a:buFont typeface="Wingdings" charset="2"/>
              <a:buChar char="§"/>
              <a:defRPr/>
            </a:pPr>
            <a:r>
              <a:rPr lang="en-GB" sz="2000" dirty="0">
                <a:solidFill>
                  <a:srgbClr val="000000"/>
                </a:solidFill>
                <a:latin typeface="Arial" charset="0"/>
                <a:cs typeface="Arial" charset="0"/>
              </a:rPr>
              <a:t>The evaluation and </a:t>
            </a:r>
            <a:r>
              <a:rPr lang="en-GB" sz="2000" b="1" dirty="0">
                <a:solidFill>
                  <a:srgbClr val="800000"/>
                </a:solidFill>
                <a:latin typeface="Arial" charset="0"/>
                <a:cs typeface="Arial" charset="0"/>
              </a:rPr>
              <a:t>dissemination</a:t>
            </a:r>
            <a:r>
              <a:rPr lang="en-GB" sz="2000" dirty="0">
                <a:solidFill>
                  <a:srgbClr val="000000"/>
                </a:solidFill>
                <a:latin typeface="Arial" charset="0"/>
                <a:cs typeface="Arial" charset="0"/>
              </a:rPr>
              <a:t> of results</a:t>
            </a:r>
          </a:p>
        </p:txBody>
      </p:sp>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49</a:t>
            </a:fld>
            <a:endParaRPr lang="fr-FR" sz="1200" dirty="0"/>
          </a:p>
        </p:txBody>
      </p:sp>
      <p:sp>
        <p:nvSpPr>
          <p:cNvPr id="6" name="Rectangle 5"/>
          <p:cNvSpPr/>
          <p:nvPr/>
        </p:nvSpPr>
        <p:spPr>
          <a:xfrm>
            <a:off x="0" y="152401"/>
            <a:ext cx="9906000" cy="769441"/>
          </a:xfrm>
          <a:prstGeom prst="rect">
            <a:avLst/>
          </a:prstGeom>
        </p:spPr>
        <p:txBody>
          <a:bodyPr wrap="square">
            <a:spAutoFit/>
          </a:bodyPr>
          <a:lstStyle/>
          <a:p>
            <a:pPr algn="ct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US"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r>
              <a:rPr lang="en-GB"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Co-expertise, RP culture </a:t>
            </a:r>
            <a:r>
              <a:rPr lang="en-GB"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and self-help </a:t>
            </a: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protection (</a:t>
            </a:r>
            <a:r>
              <a:rPr lang="en-US"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2</a:t>
            </a:r>
            <a:r>
              <a:rPr lang="en-GB"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r>
              <a:rPr lang="en-GB"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r>
            <a:br>
              <a:rPr lang="en-GB"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br>
            <a:r>
              <a:rPr lang="en-GB" sz="20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The co-expertise process - </a:t>
            </a:r>
            <a:endParaRPr lang="fr-FR" sz="2000" dirty="0"/>
          </a:p>
        </p:txBody>
      </p:sp>
    </p:spTree>
    <p:extLst>
      <p:ext uri="{BB962C8B-B14F-4D97-AF65-F5344CB8AC3E}">
        <p14:creationId xmlns:p14="http://schemas.microsoft.com/office/powerpoint/2010/main" val="21220758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Espace réservé du contenu 7"/>
          <p:cNvSpPr>
            <a:spLocks noGrp="1"/>
          </p:cNvSpPr>
          <p:nvPr>
            <p:ph idx="1"/>
          </p:nvPr>
        </p:nvSpPr>
        <p:spPr>
          <a:xfrm>
            <a:off x="330200" y="1447800"/>
            <a:ext cx="8997950" cy="5047536"/>
          </a:xfrm>
        </p:spPr>
        <p:txBody>
          <a:bodyPr wrap="square">
            <a:spAutoFit/>
          </a:bodyPr>
          <a:lstStyle/>
          <a:p>
            <a:pPr marL="468313" lvl="1" indent="-342900">
              <a:spcAft>
                <a:spcPts val="600"/>
              </a:spcAft>
              <a:buSzPct val="95000"/>
              <a:buFont typeface="Wingdings" charset="2"/>
              <a:buChar char="§"/>
              <a:defRPr/>
            </a:pPr>
            <a:r>
              <a:rPr lang="en-GB" sz="2000" dirty="0">
                <a:solidFill>
                  <a:srgbClr val="000000"/>
                </a:solidFill>
                <a:latin typeface="Arial" charset="0"/>
                <a:cs typeface="Arial" charset="0"/>
              </a:rPr>
              <a:t>The co-expertise process facilitates the emergence of a </a:t>
            </a:r>
            <a:r>
              <a:rPr lang="en-GB" sz="2000" b="1" dirty="0">
                <a:solidFill>
                  <a:srgbClr val="800000"/>
                </a:solidFill>
                <a:latin typeface="Arial" charset="0"/>
                <a:cs typeface="Arial" charset="0"/>
              </a:rPr>
              <a:t>practical radiological protection culture </a:t>
            </a:r>
            <a:r>
              <a:rPr lang="en-GB" sz="2000" dirty="0">
                <a:solidFill>
                  <a:srgbClr val="000000"/>
                </a:solidFill>
                <a:latin typeface="Arial" charset="0"/>
                <a:cs typeface="Arial" charset="0"/>
              </a:rPr>
              <a:t>among the affected communities, gradually allowing </a:t>
            </a:r>
            <a:r>
              <a:rPr lang="en-GB" sz="2000" dirty="0" smtClean="0">
                <a:solidFill>
                  <a:srgbClr val="000000"/>
                </a:solidFill>
                <a:latin typeface="Arial" charset="0"/>
                <a:cs typeface="Arial" charset="0"/>
              </a:rPr>
              <a:t>people: </a:t>
            </a:r>
            <a:endParaRPr lang="en-GB" sz="2000" dirty="0">
              <a:solidFill>
                <a:srgbClr val="000000"/>
              </a:solidFill>
              <a:latin typeface="Arial" charset="0"/>
              <a:cs typeface="Arial" charset="0"/>
            </a:endParaRPr>
          </a:p>
          <a:p>
            <a:pPr marL="742950" lvl="2" indent="-342900">
              <a:spcAft>
                <a:spcPts val="600"/>
              </a:spcAft>
              <a:buSzPct val="95000"/>
              <a:buFont typeface="Wingdings" charset="2"/>
              <a:buChar char="§"/>
              <a:defRPr/>
            </a:pPr>
            <a:r>
              <a:rPr lang="en-GB" sz="2000" dirty="0">
                <a:solidFill>
                  <a:srgbClr val="000000"/>
                </a:solidFill>
                <a:latin typeface="Arial" charset="0"/>
                <a:cs typeface="Arial" charset="0"/>
              </a:rPr>
              <a:t>To </a:t>
            </a:r>
            <a:r>
              <a:rPr lang="en-GB" sz="2000" b="1" dirty="0">
                <a:solidFill>
                  <a:srgbClr val="800000"/>
                </a:solidFill>
                <a:latin typeface="Arial" charset="0"/>
                <a:cs typeface="Arial" charset="0"/>
              </a:rPr>
              <a:t>interpret results of measurements</a:t>
            </a:r>
            <a:r>
              <a:rPr lang="en-GB" sz="2000" dirty="0">
                <a:solidFill>
                  <a:srgbClr val="000000"/>
                </a:solidFill>
                <a:latin typeface="Arial" charset="0"/>
                <a:cs typeface="Arial" charset="0"/>
              </a:rPr>
              <a:t>: ambient levels, external and internal doses, contamination of products </a:t>
            </a:r>
          </a:p>
          <a:p>
            <a:pPr marL="742950" lvl="2" indent="-342900">
              <a:spcAft>
                <a:spcPts val="600"/>
              </a:spcAft>
              <a:buSzPct val="95000"/>
              <a:buFont typeface="Wingdings" charset="2"/>
              <a:buChar char="§"/>
              <a:defRPr/>
            </a:pPr>
            <a:r>
              <a:rPr lang="en-GB" sz="2000" dirty="0">
                <a:solidFill>
                  <a:srgbClr val="000000"/>
                </a:solidFill>
                <a:latin typeface="Arial" charset="0"/>
                <a:cs typeface="Arial" charset="0"/>
              </a:rPr>
              <a:t>To </a:t>
            </a:r>
            <a:r>
              <a:rPr lang="en-GB" sz="2000" b="1" dirty="0">
                <a:solidFill>
                  <a:srgbClr val="800000"/>
                </a:solidFill>
                <a:latin typeface="Arial" charset="0"/>
                <a:cs typeface="Arial" charset="0"/>
              </a:rPr>
              <a:t>orient themselves </a:t>
            </a:r>
            <a:r>
              <a:rPr lang="en-GB" sz="2000" dirty="0">
                <a:solidFill>
                  <a:srgbClr val="000000"/>
                </a:solidFill>
                <a:latin typeface="Arial" charset="0"/>
                <a:cs typeface="Arial" charset="0"/>
              </a:rPr>
              <a:t>in relation to radioactivity in everyday </a:t>
            </a:r>
            <a:r>
              <a:rPr lang="en-GB" sz="2000" dirty="0" smtClean="0">
                <a:solidFill>
                  <a:srgbClr val="000000"/>
                </a:solidFill>
                <a:latin typeface="Arial" charset="0"/>
                <a:cs typeface="Arial" charset="0"/>
              </a:rPr>
              <a:t>life by understanding where, when and how they are exposed</a:t>
            </a:r>
            <a:endParaRPr lang="en-GB" sz="2000" dirty="0">
              <a:solidFill>
                <a:srgbClr val="000000"/>
              </a:solidFill>
              <a:latin typeface="Arial" charset="0"/>
              <a:cs typeface="Arial" charset="0"/>
            </a:endParaRPr>
          </a:p>
          <a:p>
            <a:pPr marL="742950" lvl="2" indent="-342900">
              <a:spcAft>
                <a:spcPts val="600"/>
              </a:spcAft>
              <a:buSzPct val="95000"/>
              <a:buFont typeface="Wingdings" charset="2"/>
              <a:buChar char="§"/>
              <a:defRPr/>
            </a:pPr>
            <a:r>
              <a:rPr lang="en-GB" sz="2000" dirty="0">
                <a:solidFill>
                  <a:srgbClr val="000000"/>
                </a:solidFill>
                <a:latin typeface="Arial" charset="0"/>
                <a:cs typeface="Arial" charset="0"/>
              </a:rPr>
              <a:t>To build </a:t>
            </a:r>
            <a:r>
              <a:rPr lang="en-GB" sz="2000" dirty="0" smtClean="0">
                <a:solidFill>
                  <a:srgbClr val="000000"/>
                </a:solidFill>
                <a:latin typeface="Arial" charset="0"/>
                <a:cs typeface="Arial" charset="0"/>
              </a:rPr>
              <a:t>their </a:t>
            </a:r>
            <a:r>
              <a:rPr lang="en-GB" sz="2000" b="1" dirty="0" smtClean="0">
                <a:solidFill>
                  <a:srgbClr val="800000"/>
                </a:solidFill>
                <a:latin typeface="Arial" charset="0"/>
                <a:cs typeface="Arial" charset="0"/>
              </a:rPr>
              <a:t>own </a:t>
            </a:r>
            <a:r>
              <a:rPr lang="en-GB" sz="2000" b="1" dirty="0">
                <a:solidFill>
                  <a:srgbClr val="800000"/>
                </a:solidFill>
                <a:latin typeface="Arial" charset="0"/>
                <a:cs typeface="Arial" charset="0"/>
              </a:rPr>
              <a:t>benchmarks </a:t>
            </a:r>
            <a:r>
              <a:rPr lang="en-GB" sz="2000" dirty="0">
                <a:solidFill>
                  <a:srgbClr val="000000"/>
                </a:solidFill>
                <a:latin typeface="Arial" charset="0"/>
                <a:cs typeface="Arial" charset="0"/>
              </a:rPr>
              <a:t>against radioactivity in day-to-day life </a:t>
            </a:r>
          </a:p>
          <a:p>
            <a:pPr marL="742950" lvl="2" indent="-342900">
              <a:spcAft>
                <a:spcPts val="600"/>
              </a:spcAft>
              <a:buSzPct val="95000"/>
              <a:buFont typeface="Wingdings" charset="2"/>
              <a:buChar char="§"/>
              <a:defRPr/>
            </a:pPr>
            <a:r>
              <a:rPr lang="en-GB" sz="2000" dirty="0">
                <a:solidFill>
                  <a:srgbClr val="000000"/>
                </a:solidFill>
                <a:latin typeface="Arial" charset="0"/>
                <a:cs typeface="Arial" charset="0"/>
              </a:rPr>
              <a:t>To gather elements to make </a:t>
            </a:r>
            <a:r>
              <a:rPr lang="en-GB" sz="2000" b="1" dirty="0">
                <a:solidFill>
                  <a:srgbClr val="800000"/>
                </a:solidFill>
                <a:latin typeface="Arial" charset="0"/>
                <a:cs typeface="Arial" charset="0"/>
              </a:rPr>
              <a:t>informed decisions </a:t>
            </a:r>
            <a:r>
              <a:rPr lang="en-GB" sz="2000" dirty="0">
                <a:solidFill>
                  <a:srgbClr val="000000"/>
                </a:solidFill>
                <a:latin typeface="Arial" charset="0"/>
                <a:cs typeface="Arial" charset="0"/>
              </a:rPr>
              <a:t>and take actions = </a:t>
            </a:r>
            <a:r>
              <a:rPr lang="en-GB" sz="2000" b="1" dirty="0">
                <a:solidFill>
                  <a:srgbClr val="800000"/>
                </a:solidFill>
                <a:latin typeface="Arial" charset="0"/>
                <a:cs typeface="Arial" charset="0"/>
              </a:rPr>
              <a:t>self-help protection </a:t>
            </a:r>
          </a:p>
          <a:p>
            <a:pPr marL="742950" lvl="2" indent="-342900">
              <a:spcAft>
                <a:spcPts val="600"/>
              </a:spcAft>
              <a:buSzPct val="95000"/>
              <a:buFont typeface="Wingdings" charset="2"/>
              <a:buChar char="§"/>
              <a:defRPr/>
            </a:pPr>
            <a:r>
              <a:rPr lang="en-GB" sz="2000" dirty="0">
                <a:solidFill>
                  <a:srgbClr val="000000"/>
                </a:solidFill>
                <a:latin typeface="Arial" charset="0"/>
                <a:cs typeface="Arial" charset="0"/>
              </a:rPr>
              <a:t>To judge the </a:t>
            </a:r>
            <a:r>
              <a:rPr lang="en-GB" sz="2000" b="1" dirty="0">
                <a:solidFill>
                  <a:srgbClr val="800000"/>
                </a:solidFill>
                <a:latin typeface="Arial" charset="0"/>
                <a:cs typeface="Arial" charset="0"/>
              </a:rPr>
              <a:t>effectiveness of the protective actions </a:t>
            </a:r>
            <a:r>
              <a:rPr lang="en-GB" sz="2000" dirty="0">
                <a:solidFill>
                  <a:srgbClr val="000000"/>
                </a:solidFill>
                <a:latin typeface="Arial" charset="0"/>
                <a:cs typeface="Arial" charset="0"/>
              </a:rPr>
              <a:t>they implement themselves and those implemented by the authorities </a:t>
            </a:r>
          </a:p>
          <a:p>
            <a:pPr marL="742950" lvl="2" indent="-342900">
              <a:spcAft>
                <a:spcPts val="600"/>
              </a:spcAft>
              <a:buSzPct val="95000"/>
              <a:defRPr/>
            </a:pPr>
            <a:endParaRPr lang="en-GB" sz="1000" b="1" dirty="0" smtClean="0">
              <a:solidFill>
                <a:srgbClr val="800000"/>
              </a:solidFill>
              <a:latin typeface="Arial"/>
              <a:cs typeface="Arial"/>
            </a:endParaRPr>
          </a:p>
        </p:txBody>
      </p:sp>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50</a:t>
            </a:fld>
            <a:endParaRPr lang="fr-FR" sz="1200" dirty="0"/>
          </a:p>
        </p:txBody>
      </p:sp>
      <p:sp>
        <p:nvSpPr>
          <p:cNvPr id="6" name="Rectangle 3"/>
          <p:cNvSpPr>
            <a:spLocks noGrp="1" noChangeArrowheads="1"/>
          </p:cNvSpPr>
          <p:nvPr>
            <p:ph type="title"/>
          </p:nvPr>
        </p:nvSpPr>
        <p:spPr>
          <a:xfrm>
            <a:off x="0" y="76200"/>
            <a:ext cx="9906000" cy="1187450"/>
          </a:xfrm>
        </p:spPr>
        <p:txBody>
          <a:bodyPr>
            <a:noAutofit/>
          </a:bodyPr>
          <a:lstStyle/>
          <a:p>
            <a:pPr marL="342900" lvl="1" indent="-342900">
              <a:buClr>
                <a:srgbClr val="22228B"/>
              </a:buClr>
              <a:buSzPct val="120000"/>
              <a:defRPr/>
            </a:pP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US"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r>
              <a:rPr lang="en-GB" altLang="ja-JP"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Co-expertise, RP culture </a:t>
            </a:r>
            <a:r>
              <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and self-help </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protection</a:t>
            </a:r>
            <a:r>
              <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b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b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T</a:t>
            </a: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he </a:t>
            </a:r>
            <a:r>
              <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development of the </a:t>
            </a: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practical</a:t>
            </a:r>
            <a:r>
              <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a:t>
            </a: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radiological </a:t>
            </a:r>
            <a:r>
              <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protection </a:t>
            </a: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culture -  </a:t>
            </a:r>
            <a:endPar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endParaRPr>
          </a:p>
        </p:txBody>
      </p:sp>
    </p:spTree>
    <p:extLst>
      <p:ext uri="{BB962C8B-B14F-4D97-AF65-F5344CB8AC3E}">
        <p14:creationId xmlns:p14="http://schemas.microsoft.com/office/powerpoint/2010/main" val="31824851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Espace réservé du contenu 7"/>
          <p:cNvSpPr>
            <a:spLocks noGrp="1"/>
          </p:cNvSpPr>
          <p:nvPr>
            <p:ph idx="1"/>
          </p:nvPr>
        </p:nvSpPr>
        <p:spPr>
          <a:xfrm>
            <a:off x="495300" y="1295400"/>
            <a:ext cx="8915400" cy="5109087"/>
          </a:xfrm>
        </p:spPr>
        <p:txBody>
          <a:bodyPr wrap="square">
            <a:spAutoFit/>
          </a:bodyPr>
          <a:lstStyle/>
          <a:p>
            <a:pPr marL="468313" lvl="1" indent="-342900">
              <a:spcAft>
                <a:spcPts val="600"/>
              </a:spcAft>
              <a:buSzPct val="95000"/>
              <a:buFont typeface="Wingdings" charset="2"/>
              <a:buChar char="§"/>
              <a:defRPr/>
            </a:pPr>
            <a:r>
              <a:rPr lang="en-GB" sz="2000" b="1" dirty="0">
                <a:solidFill>
                  <a:srgbClr val="000000"/>
                </a:solidFill>
                <a:latin typeface="Arial" charset="0"/>
                <a:cs typeface="Arial" charset="0"/>
              </a:rPr>
              <a:t>A proposed </a:t>
            </a:r>
            <a:r>
              <a:rPr lang="en-GB" sz="2000" b="1" dirty="0">
                <a:solidFill>
                  <a:srgbClr val="FF0000"/>
                </a:solidFill>
                <a:latin typeface="Arial" charset="0"/>
                <a:cs typeface="Arial" charset="0"/>
              </a:rPr>
              <a:t>definition</a:t>
            </a:r>
            <a:r>
              <a:rPr lang="en-GB" sz="2000" dirty="0" smtClean="0">
                <a:latin typeface="Arial" charset="0"/>
                <a:cs typeface="Arial" charset="0"/>
              </a:rPr>
              <a:t>:</a:t>
            </a:r>
          </a:p>
          <a:p>
            <a:pPr marL="468313" lvl="1" indent="-342900">
              <a:spcAft>
                <a:spcPts val="600"/>
              </a:spcAft>
              <a:buSzPct val="95000"/>
              <a:buFont typeface="Wingdings" charset="2"/>
              <a:buChar char="§"/>
              <a:defRPr/>
            </a:pPr>
            <a:endParaRPr lang="en-GB" sz="2000" dirty="0">
              <a:latin typeface="Arial" charset="0"/>
              <a:cs typeface="Arial" charset="0"/>
            </a:endParaRPr>
          </a:p>
          <a:p>
            <a:pPr marL="125413" lvl="1" indent="0" algn="ctr">
              <a:spcAft>
                <a:spcPts val="600"/>
              </a:spcAft>
              <a:buSzPct val="95000"/>
              <a:buNone/>
              <a:defRPr/>
            </a:pPr>
            <a:r>
              <a:rPr lang="en-GB" sz="2400" b="1" dirty="0" smtClean="0">
                <a:solidFill>
                  <a:srgbClr val="000000"/>
                </a:solidFill>
                <a:latin typeface="Arial" charset="0"/>
                <a:cs typeface="Arial" charset="0"/>
              </a:rPr>
              <a:t>the </a:t>
            </a:r>
            <a:r>
              <a:rPr lang="en-GB" sz="2400" b="1" dirty="0">
                <a:solidFill>
                  <a:srgbClr val="000000"/>
                </a:solidFill>
                <a:latin typeface="Arial" charset="0"/>
                <a:cs typeface="Arial" charset="0"/>
              </a:rPr>
              <a:t>knowledge, skills and resources </a:t>
            </a:r>
            <a:r>
              <a:rPr lang="en-GB" sz="2400" b="1" dirty="0" smtClean="0">
                <a:solidFill>
                  <a:srgbClr val="000000"/>
                </a:solidFill>
                <a:latin typeface="Arial" charset="0"/>
                <a:cs typeface="Arial" charset="0"/>
              </a:rPr>
              <a:t>enabling </a:t>
            </a:r>
            <a:r>
              <a:rPr lang="en-GB" sz="2400" b="1" dirty="0">
                <a:solidFill>
                  <a:srgbClr val="000000"/>
                </a:solidFill>
                <a:latin typeface="Arial" charset="0"/>
                <a:cs typeface="Arial" charset="0"/>
              </a:rPr>
              <a:t>citizens and communities </a:t>
            </a:r>
            <a:r>
              <a:rPr lang="en-GB" sz="2400" b="1" dirty="0" smtClean="0">
                <a:solidFill>
                  <a:srgbClr val="000000"/>
                </a:solidFill>
                <a:latin typeface="Arial" charset="0"/>
                <a:cs typeface="Arial" charset="0"/>
              </a:rPr>
              <a:t>to </a:t>
            </a:r>
            <a:r>
              <a:rPr lang="en-GB" sz="2400" b="1" dirty="0">
                <a:solidFill>
                  <a:srgbClr val="000000"/>
                </a:solidFill>
                <a:latin typeface="Arial" charset="0"/>
                <a:cs typeface="Arial" charset="0"/>
              </a:rPr>
              <a:t>make informed and effective choices and to act </a:t>
            </a:r>
            <a:r>
              <a:rPr lang="en-GB" sz="2400" b="1" dirty="0" err="1" smtClean="0">
                <a:solidFill>
                  <a:srgbClr val="000000"/>
                </a:solidFill>
                <a:latin typeface="Arial" charset="0"/>
                <a:cs typeface="Arial" charset="0"/>
              </a:rPr>
              <a:t>wiselyin</a:t>
            </a:r>
            <a:r>
              <a:rPr lang="en-GB" sz="2400" b="1" dirty="0" smtClean="0">
                <a:solidFill>
                  <a:srgbClr val="000000"/>
                </a:solidFill>
                <a:latin typeface="Arial" charset="0"/>
                <a:cs typeface="Arial" charset="0"/>
              </a:rPr>
              <a:t> </a:t>
            </a:r>
            <a:r>
              <a:rPr lang="en-GB" sz="2400" b="1" dirty="0">
                <a:solidFill>
                  <a:srgbClr val="000000"/>
                </a:solidFill>
                <a:latin typeface="Arial" charset="0"/>
                <a:cs typeface="Arial" charset="0"/>
              </a:rPr>
              <a:t>situations involving </a:t>
            </a:r>
            <a:r>
              <a:rPr lang="en-GB" sz="2400" b="1" dirty="0" err="1" smtClean="0">
                <a:solidFill>
                  <a:srgbClr val="000000"/>
                </a:solidFill>
                <a:latin typeface="Arial" charset="0"/>
                <a:cs typeface="Arial" charset="0"/>
              </a:rPr>
              <a:t>exposureto</a:t>
            </a:r>
            <a:r>
              <a:rPr lang="en-GB" sz="2400" b="1" dirty="0" smtClean="0">
                <a:solidFill>
                  <a:srgbClr val="000000"/>
                </a:solidFill>
                <a:latin typeface="Arial" charset="0"/>
                <a:cs typeface="Arial" charset="0"/>
              </a:rPr>
              <a:t> </a:t>
            </a:r>
            <a:r>
              <a:rPr lang="en-GB" sz="2400" b="1" dirty="0">
                <a:solidFill>
                  <a:srgbClr val="000000"/>
                </a:solidFill>
                <a:latin typeface="Arial" charset="0"/>
                <a:cs typeface="Arial" charset="0"/>
              </a:rPr>
              <a:t>ionizing radiation </a:t>
            </a:r>
            <a:endParaRPr lang="en-GB" sz="2400" b="1" dirty="0" smtClean="0">
              <a:solidFill>
                <a:srgbClr val="000000"/>
              </a:solidFill>
              <a:latin typeface="Arial" charset="0"/>
              <a:cs typeface="Arial" charset="0"/>
            </a:endParaRPr>
          </a:p>
          <a:p>
            <a:pPr marL="125413" lvl="1" indent="0" algn="ctr">
              <a:spcAft>
                <a:spcPts val="600"/>
              </a:spcAft>
              <a:buSzPct val="95000"/>
              <a:buNone/>
              <a:defRPr/>
            </a:pPr>
            <a:endParaRPr lang="en-GB" sz="2000" b="1" dirty="0">
              <a:solidFill>
                <a:srgbClr val="000000"/>
              </a:solidFill>
              <a:latin typeface="Arial" charset="0"/>
              <a:cs typeface="Arial" charset="0"/>
            </a:endParaRPr>
          </a:p>
          <a:p>
            <a:pPr marL="468313" lvl="1" indent="-342900">
              <a:spcAft>
                <a:spcPts val="600"/>
              </a:spcAft>
              <a:buSzPct val="95000"/>
              <a:buFont typeface="Wingdings" charset="2"/>
              <a:buChar char="§"/>
              <a:defRPr/>
            </a:pPr>
            <a:r>
              <a:rPr lang="en-GB" sz="2000" b="1" dirty="0" smtClean="0">
                <a:solidFill>
                  <a:srgbClr val="800000"/>
                </a:solidFill>
                <a:latin typeface="Arial" charset="0"/>
                <a:cs typeface="Arial" charset="0"/>
              </a:rPr>
              <a:t>Individual </a:t>
            </a:r>
            <a:r>
              <a:rPr lang="en-GB" sz="2000" b="1" dirty="0">
                <a:solidFill>
                  <a:srgbClr val="800000"/>
                </a:solidFill>
                <a:latin typeface="Arial" charset="0"/>
                <a:cs typeface="Arial" charset="0"/>
              </a:rPr>
              <a:t>measurements </a:t>
            </a:r>
            <a:r>
              <a:rPr lang="en-GB" sz="2000" dirty="0">
                <a:solidFill>
                  <a:srgbClr val="000000"/>
                </a:solidFill>
                <a:latin typeface="Arial" charset="0"/>
                <a:cs typeface="Arial" charset="0"/>
              </a:rPr>
              <a:t>with suitable devices is </a:t>
            </a:r>
            <a:r>
              <a:rPr lang="en-GB" sz="2000" b="1" dirty="0">
                <a:solidFill>
                  <a:srgbClr val="800000"/>
                </a:solidFill>
                <a:latin typeface="Arial" charset="0"/>
                <a:cs typeface="Arial" charset="0"/>
              </a:rPr>
              <a:t>critical</a:t>
            </a:r>
            <a:r>
              <a:rPr lang="en-GB" sz="2000" dirty="0">
                <a:solidFill>
                  <a:srgbClr val="000000"/>
                </a:solidFill>
                <a:latin typeface="Arial" charset="0"/>
                <a:cs typeface="Arial" charset="0"/>
              </a:rPr>
              <a:t> to ensure the development of this culture</a:t>
            </a:r>
          </a:p>
          <a:p>
            <a:pPr marL="468313" lvl="1" indent="-342900">
              <a:spcAft>
                <a:spcPts val="600"/>
              </a:spcAft>
              <a:buSzPct val="95000"/>
              <a:buFont typeface="Wingdings" charset="2"/>
              <a:buChar char="§"/>
              <a:defRPr/>
            </a:pPr>
            <a:r>
              <a:rPr lang="en-GB" sz="2000" dirty="0" smtClean="0">
                <a:solidFill>
                  <a:srgbClr val="000000"/>
                </a:solidFill>
                <a:latin typeface="Arial" charset="0"/>
                <a:cs typeface="Arial" charset="0"/>
              </a:rPr>
              <a:t>The development of a practical radiological </a:t>
            </a:r>
            <a:r>
              <a:rPr lang="en-GB" sz="2000" dirty="0">
                <a:solidFill>
                  <a:srgbClr val="000000"/>
                </a:solidFill>
                <a:latin typeface="Arial" charset="0"/>
                <a:cs typeface="Arial" charset="0"/>
              </a:rPr>
              <a:t>protection culture is a </a:t>
            </a:r>
            <a:r>
              <a:rPr lang="en-GB" sz="2000" b="1" dirty="0">
                <a:solidFill>
                  <a:srgbClr val="800000"/>
                </a:solidFill>
                <a:latin typeface="Arial" charset="0"/>
                <a:cs typeface="Arial" charset="0"/>
              </a:rPr>
              <a:t>decisive factor </a:t>
            </a:r>
            <a:r>
              <a:rPr lang="en-GB" sz="2000" dirty="0" smtClean="0">
                <a:cs typeface="ＭＳ Ｐゴシック" pitchFamily="33" charset="-128"/>
              </a:rPr>
              <a:t>for </a:t>
            </a:r>
            <a:r>
              <a:rPr lang="en-GB" sz="2000" dirty="0">
                <a:cs typeface="ＭＳ Ｐゴシック" pitchFamily="33" charset="-128"/>
              </a:rPr>
              <a:t>each </a:t>
            </a:r>
            <a:r>
              <a:rPr lang="en-GB" sz="2000" dirty="0" smtClean="0">
                <a:cs typeface="ＭＳ Ｐゴシック" pitchFamily="33" charset="-128"/>
              </a:rPr>
              <a:t>individual </a:t>
            </a:r>
            <a:r>
              <a:rPr lang="en-GB" sz="2000" b="1" dirty="0">
                <a:solidFill>
                  <a:srgbClr val="800000"/>
                </a:solidFill>
                <a:cs typeface="ＭＳ Ｐゴシック" pitchFamily="33" charset="-128"/>
              </a:rPr>
              <a:t>to restore her/his autonomy of </a:t>
            </a:r>
            <a:r>
              <a:rPr lang="en-GB" sz="2000" b="1" dirty="0" smtClean="0">
                <a:solidFill>
                  <a:srgbClr val="800000"/>
                </a:solidFill>
                <a:cs typeface="ＭＳ Ｐゴシック" pitchFamily="33" charset="-128"/>
              </a:rPr>
              <a:t>decision </a:t>
            </a:r>
            <a:r>
              <a:rPr lang="en-GB" sz="2000" dirty="0" smtClean="0">
                <a:solidFill>
                  <a:srgbClr val="000000"/>
                </a:solidFill>
                <a:cs typeface="ＭＳ Ｐゴシック" pitchFamily="33" charset="-128"/>
              </a:rPr>
              <a:t>with regard </a:t>
            </a:r>
            <a:r>
              <a:rPr lang="en-GB" sz="2000" dirty="0" smtClean="0">
                <a:cs typeface="ＭＳ Ｐゴシック" pitchFamily="33" charset="-128"/>
              </a:rPr>
              <a:t>the radiological </a:t>
            </a:r>
            <a:r>
              <a:rPr lang="en-GB" sz="2000" dirty="0">
                <a:cs typeface="ＭＳ Ｐゴシック" pitchFamily="33" charset="-128"/>
              </a:rPr>
              <a:t>situation </a:t>
            </a:r>
            <a:r>
              <a:rPr lang="en-GB" sz="2000" dirty="0" smtClean="0">
                <a:solidFill>
                  <a:srgbClr val="000000"/>
                </a:solidFill>
                <a:cs typeface="ＭＳ Ｐゴシック" pitchFamily="33" charset="-128"/>
              </a:rPr>
              <a:t>i.e.</a:t>
            </a:r>
            <a:r>
              <a:rPr lang="en-GB" sz="2000" b="1" dirty="0" smtClean="0">
                <a:solidFill>
                  <a:srgbClr val="800000"/>
                </a:solidFill>
                <a:cs typeface="ＭＳ Ｐゴシック" pitchFamily="33" charset="-128"/>
              </a:rPr>
              <a:t> to regain control </a:t>
            </a:r>
            <a:r>
              <a:rPr lang="en-GB" sz="2000" dirty="0" smtClean="0">
                <a:solidFill>
                  <a:srgbClr val="000000"/>
                </a:solidFill>
                <a:cs typeface="ＭＳ Ｐゴシック" pitchFamily="33" charset="-128"/>
              </a:rPr>
              <a:t>on her/his daily life</a:t>
            </a:r>
            <a:endParaRPr lang="en-GB" sz="2000" dirty="0">
              <a:solidFill>
                <a:srgbClr val="000000"/>
              </a:solidFill>
              <a:cs typeface="ＭＳ Ｐゴシック" pitchFamily="33" charset="-128"/>
            </a:endParaRPr>
          </a:p>
        </p:txBody>
      </p:sp>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51</a:t>
            </a:fld>
            <a:endParaRPr lang="fr-FR" sz="1200" dirty="0"/>
          </a:p>
        </p:txBody>
      </p:sp>
      <p:sp>
        <p:nvSpPr>
          <p:cNvPr id="6" name="Rectangle 3"/>
          <p:cNvSpPr>
            <a:spLocks noGrp="1" noChangeArrowheads="1"/>
          </p:cNvSpPr>
          <p:nvPr>
            <p:ph type="title"/>
          </p:nvPr>
        </p:nvSpPr>
        <p:spPr>
          <a:xfrm>
            <a:off x="0" y="76200"/>
            <a:ext cx="9906000" cy="1187450"/>
          </a:xfrm>
        </p:spPr>
        <p:txBody>
          <a:bodyPr>
            <a:noAutofit/>
          </a:bodyPr>
          <a:lstStyle/>
          <a:p>
            <a:pPr marL="342900" lvl="1" indent="-342900">
              <a:buClr>
                <a:srgbClr val="22228B"/>
              </a:buClr>
              <a:buSzPct val="120000"/>
              <a:defRPr/>
            </a:pP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US"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r>
              <a:rPr lang="en-GB" altLang="ja-JP"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Co-expertise, RP culture </a:t>
            </a:r>
            <a:r>
              <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and self-help </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protection</a:t>
            </a:r>
            <a:r>
              <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b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b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T</a:t>
            </a: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he </a:t>
            </a:r>
            <a:r>
              <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development of the </a:t>
            </a: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practical</a:t>
            </a:r>
            <a:r>
              <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 </a:t>
            </a: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radiological </a:t>
            </a:r>
            <a:r>
              <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protection </a:t>
            </a:r>
            <a:r>
              <a:rPr lang="en-GB" sz="2000" b="1" kern="1200" dirty="0" smtClean="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rPr>
              <a:t>culture -  </a:t>
            </a:r>
            <a:endParaRPr lang="en-GB" sz="2000" b="1" kern="1200" dirty="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endParaRPr>
          </a:p>
        </p:txBody>
      </p:sp>
    </p:spTree>
    <p:extLst>
      <p:ext uri="{BB962C8B-B14F-4D97-AF65-F5344CB8AC3E}">
        <p14:creationId xmlns:p14="http://schemas.microsoft.com/office/powerpoint/2010/main" val="73043766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5778500" y="1219200"/>
            <a:ext cx="3549650" cy="4876800"/>
          </a:xfrm>
          <a:solidFill>
            <a:srgbClr val="FFFEE8"/>
          </a:solidFill>
          <a:ln>
            <a:solidFill>
              <a:srgbClr val="000000"/>
            </a:solidFill>
          </a:ln>
        </p:spPr>
        <p:txBody>
          <a:bodyPr anchor="ctr">
            <a:noAutofit/>
          </a:bodyPr>
          <a:lstStyle/>
          <a:p>
            <a:pPr>
              <a:lnSpc>
                <a:spcPct val="120000"/>
              </a:lnSpc>
            </a:pPr>
            <a:r>
              <a:rPr lang="en-GB" sz="1800" b="0" dirty="0" smtClean="0">
                <a:solidFill>
                  <a:srgbClr val="000000"/>
                </a:solidFill>
              </a:rPr>
              <a:t>Citizens dialogue with experts and authorities and engage themselves in the recovery process</a:t>
            </a:r>
          </a:p>
          <a:p>
            <a:pPr marL="0" indent="0">
              <a:lnSpc>
                <a:spcPct val="120000"/>
              </a:lnSpc>
              <a:buNone/>
            </a:pPr>
            <a:endParaRPr lang="en-GB" sz="1800" b="0" dirty="0">
              <a:solidFill>
                <a:srgbClr val="000000"/>
              </a:solidFill>
            </a:endParaRPr>
          </a:p>
          <a:p>
            <a:pPr>
              <a:lnSpc>
                <a:spcPct val="120000"/>
              </a:lnSpc>
            </a:pPr>
            <a:r>
              <a:rPr lang="en-GB" sz="1800" b="0" dirty="0" smtClean="0">
                <a:solidFill>
                  <a:srgbClr val="000000"/>
                </a:solidFill>
              </a:rPr>
              <a:t>They progressively understand when, where, and how they are exposed and what they can do to control their exposures</a:t>
            </a:r>
          </a:p>
          <a:p>
            <a:pPr marL="0" indent="0">
              <a:lnSpc>
                <a:spcPct val="120000"/>
              </a:lnSpc>
              <a:buNone/>
            </a:pPr>
            <a:endParaRPr lang="en-GB" sz="1800" b="0" dirty="0">
              <a:solidFill>
                <a:srgbClr val="000000"/>
              </a:solidFill>
            </a:endParaRPr>
          </a:p>
          <a:p>
            <a:pPr>
              <a:lnSpc>
                <a:spcPct val="120000"/>
              </a:lnSpc>
            </a:pPr>
            <a:r>
              <a:rPr lang="en-GB" sz="1800" b="0" dirty="0" smtClean="0">
                <a:solidFill>
                  <a:srgbClr val="000000"/>
                </a:solidFill>
              </a:rPr>
              <a:t>T</a:t>
            </a:r>
            <a:r>
              <a:rPr lang="en-CA" sz="1800" b="0" dirty="0" smtClean="0">
                <a:solidFill>
                  <a:srgbClr val="000000"/>
                </a:solidFill>
              </a:rPr>
              <a:t>hey take effective actions to improve their living conditions</a:t>
            </a:r>
            <a:endParaRPr lang="en-GB" sz="1800" b="0" dirty="0" smtClean="0">
              <a:solidFill>
                <a:srgbClr val="000000"/>
              </a:solidFill>
            </a:endParaRPr>
          </a:p>
        </p:txBody>
      </p:sp>
      <p:sp>
        <p:nvSpPr>
          <p:cNvPr id="27" name="Rectangle 26"/>
          <p:cNvSpPr/>
          <p:nvPr/>
        </p:nvSpPr>
        <p:spPr>
          <a:xfrm>
            <a:off x="908050" y="4876800"/>
            <a:ext cx="2641600" cy="990600"/>
          </a:xfrm>
          <a:prstGeom prst="rect">
            <a:avLst/>
          </a:prstGeom>
          <a:solidFill>
            <a:srgbClr val="FFFEE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2" name="Grouper 1"/>
          <p:cNvGrpSpPr/>
          <p:nvPr/>
        </p:nvGrpSpPr>
        <p:grpSpPr>
          <a:xfrm>
            <a:off x="660400" y="1219200"/>
            <a:ext cx="3549650" cy="4876800"/>
            <a:chOff x="381000" y="1219200"/>
            <a:chExt cx="3276600" cy="4876800"/>
          </a:xfrm>
        </p:grpSpPr>
        <p:sp>
          <p:nvSpPr>
            <p:cNvPr id="24" name="Rectangle 23"/>
            <p:cNvSpPr/>
            <p:nvPr/>
          </p:nvSpPr>
          <p:spPr>
            <a:xfrm>
              <a:off x="381000" y="1219200"/>
              <a:ext cx="3276600" cy="4876800"/>
            </a:xfrm>
            <a:prstGeom prst="rect">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Rectangle 24"/>
            <p:cNvSpPr/>
            <p:nvPr/>
          </p:nvSpPr>
          <p:spPr>
            <a:xfrm>
              <a:off x="838200" y="1447800"/>
              <a:ext cx="2438400" cy="914400"/>
            </a:xfrm>
            <a:prstGeom prst="rect">
              <a:avLst/>
            </a:prstGeom>
            <a:solidFill>
              <a:srgbClr val="FFFEE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28" name="Grouper 27"/>
            <p:cNvGrpSpPr/>
            <p:nvPr/>
          </p:nvGrpSpPr>
          <p:grpSpPr>
            <a:xfrm>
              <a:off x="838200" y="1481277"/>
              <a:ext cx="2438652" cy="4386123"/>
              <a:chOff x="838200" y="1481277"/>
              <a:chExt cx="2438652" cy="4386123"/>
            </a:xfrm>
          </p:grpSpPr>
          <p:sp>
            <p:nvSpPr>
              <p:cNvPr id="26" name="Rectangle 25"/>
              <p:cNvSpPr/>
              <p:nvPr/>
            </p:nvSpPr>
            <p:spPr>
              <a:xfrm>
                <a:off x="838200" y="2971800"/>
                <a:ext cx="2438400" cy="1371600"/>
              </a:xfrm>
              <a:prstGeom prst="rect">
                <a:avLst/>
              </a:prstGeom>
              <a:solidFill>
                <a:srgbClr val="FFF4B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3" name="Grouper 2"/>
              <p:cNvGrpSpPr/>
              <p:nvPr/>
            </p:nvGrpSpPr>
            <p:grpSpPr>
              <a:xfrm>
                <a:off x="838200" y="1481277"/>
                <a:ext cx="2438652" cy="4386123"/>
                <a:chOff x="914400" y="1176477"/>
                <a:chExt cx="2438652" cy="4386123"/>
              </a:xfrm>
            </p:grpSpPr>
            <p:sp>
              <p:nvSpPr>
                <p:cNvPr id="23" name="Rectangle 22"/>
                <p:cNvSpPr/>
                <p:nvPr/>
              </p:nvSpPr>
              <p:spPr>
                <a:xfrm>
                  <a:off x="954737" y="1176477"/>
                  <a:ext cx="2398315" cy="8047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000" b="1" kern="1200" dirty="0" smtClean="0">
                      <a:solidFill>
                        <a:schemeClr val="tx1"/>
                      </a:solidFill>
                    </a:rPr>
                    <a:t>Co-expertise</a:t>
                  </a:r>
                  <a:endParaRPr lang="en-GB" sz="2000" b="1" kern="1200" dirty="0">
                    <a:solidFill>
                      <a:schemeClr val="tx1"/>
                    </a:solidFill>
                  </a:endParaRPr>
                </a:p>
              </p:txBody>
            </p:sp>
            <p:grpSp>
              <p:nvGrpSpPr>
                <p:cNvPr id="10" name="Grouper 9"/>
                <p:cNvGrpSpPr/>
                <p:nvPr/>
              </p:nvGrpSpPr>
              <p:grpSpPr>
                <a:xfrm>
                  <a:off x="1828799" y="2133601"/>
                  <a:ext cx="594380" cy="625106"/>
                  <a:chOff x="1025559" y="1373158"/>
                  <a:chExt cx="619747" cy="440004"/>
                </a:xfrm>
              </p:grpSpPr>
              <p:sp>
                <p:nvSpPr>
                  <p:cNvPr id="20" name="Flèche vers la droite 19"/>
                  <p:cNvSpPr/>
                  <p:nvPr/>
                </p:nvSpPr>
                <p:spPr>
                  <a:xfrm rot="5400000">
                    <a:off x="1174387" y="1224330"/>
                    <a:ext cx="322092" cy="619747"/>
                  </a:xfrm>
                  <a:prstGeom prst="rightArrow">
                    <a:avLst>
                      <a:gd name="adj1" fmla="val 60000"/>
                      <a:gd name="adj2" fmla="val 50000"/>
                    </a:avLst>
                  </a:prstGeom>
                  <a:solidFill>
                    <a:srgbClr val="0B5395"/>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1" name="Flèche vers la droite 6"/>
                  <p:cNvSpPr/>
                  <p:nvPr/>
                </p:nvSpPr>
                <p:spPr>
                  <a:xfrm>
                    <a:off x="1165380" y="1587698"/>
                    <a:ext cx="371849" cy="2254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GB" sz="1600" kern="1200"/>
                  </a:p>
                </p:txBody>
              </p:sp>
            </p:grpSp>
            <p:sp>
              <p:nvSpPr>
                <p:cNvPr id="19" name="Rectangle 18"/>
                <p:cNvSpPr/>
                <p:nvPr/>
              </p:nvSpPr>
              <p:spPr>
                <a:xfrm>
                  <a:off x="990600" y="2819400"/>
                  <a:ext cx="2286000" cy="10668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000" b="1" kern="1200" dirty="0" smtClean="0">
                      <a:solidFill>
                        <a:srgbClr val="000000"/>
                      </a:solidFill>
                    </a:rPr>
                    <a:t>Practical radiological protection </a:t>
                  </a:r>
                  <a:r>
                    <a:rPr lang="en-GB" sz="2000" b="1" dirty="0">
                      <a:solidFill>
                        <a:srgbClr val="000000"/>
                      </a:solidFill>
                    </a:rPr>
                    <a:t>c</a:t>
                  </a:r>
                  <a:r>
                    <a:rPr lang="en-GB" sz="2000" b="1" kern="1200" dirty="0" smtClean="0">
                      <a:solidFill>
                        <a:srgbClr val="000000"/>
                      </a:solidFill>
                    </a:rPr>
                    <a:t>ulture</a:t>
                  </a:r>
                  <a:endParaRPr lang="en-GB" sz="2000" b="1" kern="1200" dirty="0">
                    <a:solidFill>
                      <a:srgbClr val="000000"/>
                    </a:solidFill>
                  </a:endParaRPr>
                </a:p>
              </p:txBody>
            </p:sp>
            <p:grpSp>
              <p:nvGrpSpPr>
                <p:cNvPr id="12" name="Grouper 11"/>
                <p:cNvGrpSpPr/>
                <p:nvPr/>
              </p:nvGrpSpPr>
              <p:grpSpPr>
                <a:xfrm>
                  <a:off x="1828799" y="4114801"/>
                  <a:ext cx="619747" cy="463835"/>
                  <a:chOff x="1041430" y="3341920"/>
                  <a:chExt cx="619747" cy="516457"/>
                </a:xfrm>
              </p:grpSpPr>
              <p:sp>
                <p:nvSpPr>
                  <p:cNvPr id="16" name="Flèche vers la droite 15"/>
                  <p:cNvSpPr/>
                  <p:nvPr/>
                </p:nvSpPr>
                <p:spPr>
                  <a:xfrm rot="5400000">
                    <a:off x="1093076" y="3290275"/>
                    <a:ext cx="516456" cy="619747"/>
                  </a:xfrm>
                  <a:prstGeom prst="rightArrow">
                    <a:avLst>
                      <a:gd name="adj1" fmla="val 60000"/>
                      <a:gd name="adj2" fmla="val 50000"/>
                    </a:avLst>
                  </a:prstGeom>
                  <a:solidFill>
                    <a:srgbClr val="0B5395"/>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Flèche vers la droite 10"/>
                  <p:cNvSpPr/>
                  <p:nvPr/>
                </p:nvSpPr>
                <p:spPr>
                  <a:xfrm>
                    <a:off x="1193831" y="3341920"/>
                    <a:ext cx="371849" cy="3615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GB" sz="2100" kern="1200"/>
                  </a:p>
                </p:txBody>
              </p:sp>
            </p:grpSp>
            <p:sp>
              <p:nvSpPr>
                <p:cNvPr id="15" name="Rectangle 14"/>
                <p:cNvSpPr/>
                <p:nvPr/>
              </p:nvSpPr>
              <p:spPr>
                <a:xfrm>
                  <a:off x="914400" y="4648200"/>
                  <a:ext cx="2413027" cy="914400"/>
                </a:xfrm>
                <a:prstGeom prst="rect">
                  <a:avLst/>
                </a:prstGeom>
                <a:solidFill>
                  <a:srgbClr val="FFFEE8"/>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000" b="1" kern="1200" dirty="0" smtClean="0">
                      <a:solidFill>
                        <a:srgbClr val="000000"/>
                      </a:solidFill>
                    </a:rPr>
                    <a:t>Self-help Protection</a:t>
                  </a:r>
                  <a:endParaRPr lang="en-GB" sz="2000" b="1" kern="1200" dirty="0">
                    <a:solidFill>
                      <a:srgbClr val="000000"/>
                    </a:solidFill>
                  </a:endParaRPr>
                </a:p>
              </p:txBody>
            </p:sp>
          </p:grpSp>
        </p:grpSp>
      </p:grpSp>
      <p:sp>
        <p:nvSpPr>
          <p:cNvPr id="29"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F72CEA54-A0E3-094E-8312-B6F3071A02F7}" type="slidenum">
              <a:rPr lang="fr-FR" sz="1200"/>
              <a:pPr algn="r" eaLnBrk="1" hangingPunct="1"/>
              <a:t>52</a:t>
            </a:fld>
            <a:endParaRPr lang="fr-FR" sz="1200"/>
          </a:p>
        </p:txBody>
      </p:sp>
      <p:sp>
        <p:nvSpPr>
          <p:cNvPr id="4" name="Double flèche horizontale 3"/>
          <p:cNvSpPr/>
          <p:nvPr/>
        </p:nvSpPr>
        <p:spPr>
          <a:xfrm>
            <a:off x="4375150" y="3124200"/>
            <a:ext cx="1238250" cy="91440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Title 5"/>
          <p:cNvSpPr>
            <a:spLocks noGrp="1"/>
          </p:cNvSpPr>
          <p:nvPr>
            <p:ph type="title"/>
          </p:nvPr>
        </p:nvSpPr>
        <p:spPr>
          <a:xfrm>
            <a:off x="0" y="152400"/>
            <a:ext cx="9906000" cy="838200"/>
          </a:xfrm>
        </p:spPr>
        <p:txBody>
          <a:bodyPr>
            <a:normAutofit/>
          </a:bodyPr>
          <a:lstStyle/>
          <a:p>
            <a:pPr marL="342900" lvl="1" indent="-342900">
              <a:buClr>
                <a:srgbClr val="22228B"/>
              </a:buClr>
              <a:buSzPct val="120000"/>
              <a:tabLst>
                <a:tab pos="1079500" algn="l"/>
              </a:tabLst>
              <a:defRPr/>
            </a:pP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US"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r>
              <a:rPr lang="en-GB" altLang="ja-JP"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3</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Co-expertise, RP culture </a:t>
            </a:r>
            <a:r>
              <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and self-help </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protection</a:t>
            </a:r>
            <a:r>
              <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r>
              <a:rPr lang="en-US"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5</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a:t>
            </a:r>
            <a:b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b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Summary- </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3944671072"/>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0"/>
            <a:ext cx="9906000" cy="1371600"/>
          </a:xfrm>
        </p:spPr>
        <p:txBody>
          <a:bodyPr>
            <a:normAutofit/>
          </a:bodyPr>
          <a:lstStyle/>
          <a:p>
            <a:pPr marL="342900" lvl="1" indent="-342900">
              <a:lnSpc>
                <a:spcPct val="80000"/>
              </a:lnSpc>
              <a:buClr>
                <a:srgbClr val="22228B"/>
              </a:buClr>
              <a:buSzPct val="120000"/>
              <a:defRPr/>
            </a:pP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GB" altLang="ja-JP"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Protection of recovery </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responders (1)</a:t>
            </a:r>
            <a:b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b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r>
            <a:b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b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On site</a:t>
            </a:r>
            <a:r>
              <a:rPr lang="ja-JP" altLang="en-US"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recovery</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phase-</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
        <p:nvSpPr>
          <p:cNvPr id="56323"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ＭＳ Ｐゴシック" charset="0"/>
              </a:defRPr>
            </a:lvl1pPr>
            <a:lvl2pPr marL="742950" indent="-285750" eaLnBrk="0" hangingPunct="0">
              <a:defRPr sz="2400">
                <a:solidFill>
                  <a:schemeClr val="tx1"/>
                </a:solidFill>
                <a:latin typeface="Constantia" charset="0"/>
                <a:ea typeface="ＭＳ Ｐゴシック" charset="0"/>
              </a:defRPr>
            </a:lvl2pPr>
            <a:lvl3pPr marL="1143000" indent="-228600" eaLnBrk="0" hangingPunct="0">
              <a:defRPr sz="2400">
                <a:solidFill>
                  <a:schemeClr val="tx1"/>
                </a:solidFill>
                <a:latin typeface="Constantia" charset="0"/>
                <a:ea typeface="ＭＳ Ｐゴシック" charset="0"/>
              </a:defRPr>
            </a:lvl3pPr>
            <a:lvl4pPr marL="1600200" indent="-228600" eaLnBrk="0" hangingPunct="0">
              <a:defRPr sz="2400">
                <a:solidFill>
                  <a:schemeClr val="tx1"/>
                </a:solidFill>
                <a:latin typeface="Constantia" charset="0"/>
                <a:ea typeface="ＭＳ Ｐゴシック" charset="0"/>
              </a:defRPr>
            </a:lvl4pPr>
            <a:lvl5pPr marL="2057400" indent="-228600" eaLnBrk="0" hangingPunct="0">
              <a:defRPr sz="2400">
                <a:solidFill>
                  <a:schemeClr val="tx1"/>
                </a:solidFill>
                <a:latin typeface="Constantia" charset="0"/>
                <a:ea typeface="ＭＳ Ｐゴシック" charset="0"/>
              </a:defRPr>
            </a:lvl5pPr>
            <a:lvl6pPr marL="2514600" indent="-228600" eaLnBrk="0" fontAlgn="base" hangingPunct="0">
              <a:spcBef>
                <a:spcPct val="0"/>
              </a:spcBef>
              <a:spcAft>
                <a:spcPct val="0"/>
              </a:spcAft>
              <a:defRPr sz="2400">
                <a:solidFill>
                  <a:schemeClr val="tx1"/>
                </a:solidFill>
                <a:latin typeface="Constantia" charset="0"/>
                <a:ea typeface="ＭＳ Ｐゴシック" charset="0"/>
              </a:defRPr>
            </a:lvl6pPr>
            <a:lvl7pPr marL="2971800" indent="-228600" eaLnBrk="0" fontAlgn="base" hangingPunct="0">
              <a:spcBef>
                <a:spcPct val="0"/>
              </a:spcBef>
              <a:spcAft>
                <a:spcPct val="0"/>
              </a:spcAft>
              <a:defRPr sz="2400">
                <a:solidFill>
                  <a:schemeClr val="tx1"/>
                </a:solidFill>
                <a:latin typeface="Constantia" charset="0"/>
                <a:ea typeface="ＭＳ Ｐゴシック" charset="0"/>
              </a:defRPr>
            </a:lvl7pPr>
            <a:lvl8pPr marL="3429000" indent="-228600" eaLnBrk="0" fontAlgn="base" hangingPunct="0">
              <a:spcBef>
                <a:spcPct val="0"/>
              </a:spcBef>
              <a:spcAft>
                <a:spcPct val="0"/>
              </a:spcAft>
              <a:defRPr sz="2400">
                <a:solidFill>
                  <a:schemeClr val="tx1"/>
                </a:solidFill>
                <a:latin typeface="Constantia" charset="0"/>
                <a:ea typeface="ＭＳ Ｐゴシック" charset="0"/>
              </a:defRPr>
            </a:lvl8pPr>
            <a:lvl9pPr marL="3886200" indent="-228600" eaLnBrk="0" fontAlgn="base" hangingPunct="0">
              <a:spcBef>
                <a:spcPct val="0"/>
              </a:spcBef>
              <a:spcAft>
                <a:spcPct val="0"/>
              </a:spcAft>
              <a:defRPr sz="2400">
                <a:solidFill>
                  <a:schemeClr val="tx1"/>
                </a:solidFill>
                <a:latin typeface="Constantia" charset="0"/>
                <a:ea typeface="ＭＳ Ｐゴシック" charset="0"/>
              </a:defRPr>
            </a:lvl9pPr>
          </a:lstStyle>
          <a:p>
            <a:pPr algn="r" eaLnBrk="1" hangingPunct="1"/>
            <a:fld id="{A3352A38-6426-6842-A6C9-AF8C3820D1B4}" type="slidenum">
              <a:rPr lang="fr-FR" sz="1200">
                <a:latin typeface="Arial" charset="0"/>
              </a:rPr>
              <a:pPr algn="r" eaLnBrk="1" hangingPunct="1"/>
              <a:t>53</a:t>
            </a:fld>
            <a:endParaRPr lang="fr-FR" sz="1200">
              <a:latin typeface="Arial" charset="0"/>
            </a:endParaRPr>
          </a:p>
        </p:txBody>
      </p:sp>
      <p:sp>
        <p:nvSpPr>
          <p:cNvPr id="6" name="Content Placeholder 5"/>
          <p:cNvSpPr>
            <a:spLocks noGrp="1"/>
          </p:cNvSpPr>
          <p:nvPr>
            <p:ph idx="1"/>
          </p:nvPr>
        </p:nvSpPr>
        <p:spPr>
          <a:xfrm>
            <a:off x="495300" y="1371600"/>
            <a:ext cx="8915400" cy="4724400"/>
          </a:xfrm>
        </p:spPr>
        <p:txBody>
          <a:bodyPr/>
          <a:lstStyle/>
          <a:p>
            <a:pPr marL="457200" indent="-457200" eaLnBrk="1" hangingPunct="1">
              <a:lnSpc>
                <a:spcPct val="90000"/>
              </a:lnSpc>
            </a:pPr>
            <a:r>
              <a:rPr lang="en-GB" b="1" dirty="0" smtClean="0">
                <a:solidFill>
                  <a:srgbClr val="000000"/>
                </a:solidFill>
                <a:latin typeface="Arial" charset="0"/>
                <a:cs typeface="Arial" charset="0"/>
              </a:rPr>
              <a:t>WHO?:</a:t>
            </a:r>
          </a:p>
          <a:p>
            <a:pPr marL="823913" lvl="1" indent="-457200" eaLnBrk="1" hangingPunct="1">
              <a:lnSpc>
                <a:spcPct val="90000"/>
              </a:lnSpc>
            </a:pPr>
            <a:r>
              <a:rPr lang="en-GB" dirty="0" smtClean="0">
                <a:solidFill>
                  <a:srgbClr val="000000"/>
                </a:solidFill>
                <a:latin typeface="Arial" charset="0"/>
                <a:cs typeface="Arial" charset="0"/>
              </a:rPr>
              <a:t>Regular </a:t>
            </a:r>
            <a:r>
              <a:rPr lang="en-GB" dirty="0">
                <a:solidFill>
                  <a:srgbClr val="000000"/>
                </a:solidFill>
                <a:latin typeface="Arial" charset="0"/>
                <a:cs typeface="Arial" charset="0"/>
              </a:rPr>
              <a:t>workers (occupationally exposed</a:t>
            </a:r>
            <a:r>
              <a:rPr lang="en-GB" dirty="0" smtClean="0">
                <a:solidFill>
                  <a:srgbClr val="000000"/>
                </a:solidFill>
                <a:latin typeface="Arial" charset="0"/>
                <a:cs typeface="Arial" charset="0"/>
              </a:rPr>
              <a:t>)</a:t>
            </a:r>
          </a:p>
          <a:p>
            <a:pPr marL="823913" lvl="1" indent="-457200" eaLnBrk="1" hangingPunct="1">
              <a:lnSpc>
                <a:spcPct val="90000"/>
              </a:lnSpc>
            </a:pPr>
            <a:r>
              <a:rPr lang="en-GB" dirty="0" smtClean="0">
                <a:solidFill>
                  <a:srgbClr val="000000"/>
                </a:solidFill>
                <a:latin typeface="Arial" charset="0"/>
                <a:cs typeface="Arial" charset="0"/>
              </a:rPr>
              <a:t>Possibility </a:t>
            </a:r>
            <a:r>
              <a:rPr lang="en-GB" dirty="0">
                <a:solidFill>
                  <a:srgbClr val="000000"/>
                </a:solidFill>
                <a:latin typeface="Arial" charset="0"/>
                <a:cs typeface="Arial" charset="0"/>
              </a:rPr>
              <a:t>of a specific status for a limited period of </a:t>
            </a:r>
            <a:r>
              <a:rPr lang="en-GB" dirty="0" smtClean="0">
                <a:solidFill>
                  <a:srgbClr val="000000"/>
                </a:solidFill>
                <a:latin typeface="Arial" charset="0"/>
                <a:cs typeface="Arial" charset="0"/>
              </a:rPr>
              <a:t>time</a:t>
            </a:r>
          </a:p>
          <a:p>
            <a:pPr marL="823913" lvl="1" indent="-457200" eaLnBrk="1" hangingPunct="1">
              <a:lnSpc>
                <a:spcPct val="90000"/>
              </a:lnSpc>
            </a:pPr>
            <a:endParaRPr lang="en-GB" dirty="0">
              <a:solidFill>
                <a:srgbClr val="000051"/>
              </a:solidFill>
              <a:latin typeface="Arial" charset="0"/>
              <a:cs typeface="Arial" charset="0"/>
            </a:endParaRPr>
          </a:p>
          <a:p>
            <a:pPr marL="457200" indent="-457200" eaLnBrk="1" hangingPunct="1">
              <a:lnSpc>
                <a:spcPct val="90000"/>
              </a:lnSpc>
            </a:pPr>
            <a:r>
              <a:rPr lang="en-GB" dirty="0" smtClean="0">
                <a:solidFill>
                  <a:srgbClr val="000000"/>
                </a:solidFill>
                <a:latin typeface="Arial" charset="0"/>
                <a:cs typeface="Arial" charset="0"/>
              </a:rPr>
              <a:t>Requisites: </a:t>
            </a:r>
          </a:p>
          <a:p>
            <a:pPr marL="823913" lvl="1" indent="-457200" eaLnBrk="1" hangingPunct="1">
              <a:lnSpc>
                <a:spcPct val="90000"/>
              </a:lnSpc>
            </a:pPr>
            <a:r>
              <a:rPr lang="en-GB" dirty="0" smtClean="0">
                <a:solidFill>
                  <a:srgbClr val="000000"/>
                </a:solidFill>
                <a:latin typeface="Arial" charset="0"/>
                <a:cs typeface="Arial" charset="0"/>
              </a:rPr>
              <a:t>Occupational requisites</a:t>
            </a:r>
          </a:p>
          <a:p>
            <a:pPr marL="823913" lvl="1" indent="-457200" eaLnBrk="1" hangingPunct="1">
              <a:lnSpc>
                <a:spcPct val="90000"/>
              </a:lnSpc>
            </a:pPr>
            <a:r>
              <a:rPr lang="en-GB" dirty="0" smtClean="0">
                <a:solidFill>
                  <a:srgbClr val="000000"/>
                </a:solidFill>
                <a:latin typeface="Arial" charset="0"/>
                <a:cs typeface="Arial" charset="0"/>
              </a:rPr>
              <a:t>Learning process</a:t>
            </a:r>
          </a:p>
          <a:p>
            <a:pPr marL="823913" lvl="1" indent="-457200" eaLnBrk="1" hangingPunct="1">
              <a:lnSpc>
                <a:spcPct val="90000"/>
              </a:lnSpc>
            </a:pPr>
            <a:r>
              <a:rPr lang="en-GB" dirty="0" smtClean="0">
                <a:solidFill>
                  <a:srgbClr val="000000"/>
                </a:solidFill>
                <a:latin typeface="Arial" charset="0"/>
                <a:cs typeface="Arial" charset="0"/>
              </a:rPr>
              <a:t>Decent </a:t>
            </a:r>
            <a:r>
              <a:rPr lang="en-GB" dirty="0">
                <a:solidFill>
                  <a:srgbClr val="000000"/>
                </a:solidFill>
                <a:latin typeface="Arial" charset="0"/>
                <a:cs typeface="Arial" charset="0"/>
              </a:rPr>
              <a:t>conditions of </a:t>
            </a:r>
            <a:r>
              <a:rPr lang="en-GB" dirty="0" smtClean="0">
                <a:solidFill>
                  <a:srgbClr val="000000"/>
                </a:solidFill>
                <a:latin typeface="Arial" charset="0"/>
                <a:cs typeface="Arial" charset="0"/>
              </a:rPr>
              <a:t>work</a:t>
            </a:r>
          </a:p>
          <a:p>
            <a:pPr marL="366713" lvl="1" indent="0" eaLnBrk="1" hangingPunct="1">
              <a:lnSpc>
                <a:spcPct val="90000"/>
              </a:lnSpc>
              <a:buNone/>
            </a:pPr>
            <a:endParaRPr lang="en-GB" dirty="0" smtClean="0">
              <a:solidFill>
                <a:srgbClr val="000000"/>
              </a:solidFill>
              <a:latin typeface="Arial" charset="0"/>
              <a:cs typeface="Arial" charset="0"/>
            </a:endParaRPr>
          </a:p>
          <a:p>
            <a:pPr marL="457200" lvl="1" indent="-457200" eaLnBrk="1" hangingPunct="1">
              <a:lnSpc>
                <a:spcPct val="90000"/>
              </a:lnSpc>
              <a:buSzPct val="95000"/>
            </a:pPr>
            <a:r>
              <a:rPr lang="en-GB" sz="2200" b="1" dirty="0">
                <a:solidFill>
                  <a:srgbClr val="000000"/>
                </a:solidFill>
                <a:latin typeface="Arial" charset="0"/>
                <a:cs typeface="Arial" charset="0"/>
              </a:rPr>
              <a:t>Reference level</a:t>
            </a:r>
            <a:r>
              <a:rPr lang="en-GB" sz="2200" b="1" dirty="0" smtClean="0">
                <a:solidFill>
                  <a:srgbClr val="000000"/>
                </a:solidFill>
                <a:latin typeface="Arial" charset="0"/>
                <a:cs typeface="Arial" charset="0"/>
              </a:rPr>
              <a:t>: </a:t>
            </a:r>
            <a:r>
              <a:rPr lang="en-GB" sz="2200" b="1" dirty="0" smtClean="0">
                <a:solidFill>
                  <a:srgbClr val="FF0000"/>
                </a:solidFill>
                <a:latin typeface="Arial" charset="0"/>
                <a:cs typeface="Arial" charset="0"/>
              </a:rPr>
              <a:t>see table for recovery responders </a:t>
            </a:r>
            <a:endParaRPr lang="en-GB" dirty="0">
              <a:solidFill>
                <a:srgbClr val="FF0000"/>
              </a:solidFill>
              <a:latin typeface="Arial" charset="0"/>
              <a:cs typeface="Arial" charset="0"/>
            </a:endParaRPr>
          </a:p>
          <a:p>
            <a:pPr marL="823913" lvl="1" indent="-457200" eaLnBrk="1" hangingPunct="1">
              <a:lnSpc>
                <a:spcPct val="90000"/>
              </a:lnSpc>
            </a:pPr>
            <a:endParaRPr lang="en-GB" dirty="0">
              <a:solidFill>
                <a:srgbClr val="000051"/>
              </a:solidFill>
              <a:latin typeface="Arial" charset="0"/>
              <a:cs typeface="Arial" charset="0"/>
            </a:endParaRPr>
          </a:p>
          <a:p>
            <a:pPr marL="457200" indent="-457200" eaLnBrk="1" hangingPunct="1">
              <a:lnSpc>
                <a:spcPct val="90000"/>
              </a:lnSpc>
            </a:pPr>
            <a:endParaRPr lang="en-GB" dirty="0">
              <a:solidFill>
                <a:srgbClr val="000051"/>
              </a:solidFill>
              <a:latin typeface="Arial" charset="0"/>
              <a:cs typeface="Arial" charset="0"/>
            </a:endParaRPr>
          </a:p>
          <a:p>
            <a:pPr marL="457200" indent="-457200" eaLnBrk="1" hangingPunct="1">
              <a:lnSpc>
                <a:spcPct val="90000"/>
              </a:lnSpc>
            </a:pPr>
            <a:endParaRPr lang="en-GB" dirty="0">
              <a:solidFill>
                <a:srgbClr val="000051"/>
              </a:solidFill>
              <a:latin typeface="Arial" charset="0"/>
              <a:cs typeface="Arial" charset="0"/>
            </a:endParaRPr>
          </a:p>
          <a:p>
            <a:pPr marL="457200" indent="-457200" eaLnBrk="1" hangingPunct="1">
              <a:lnSpc>
                <a:spcPct val="90000"/>
              </a:lnSpc>
            </a:pPr>
            <a:endParaRPr lang="en-GB" dirty="0">
              <a:solidFill>
                <a:srgbClr val="000051"/>
              </a:solidFill>
              <a:latin typeface="Arial" charset="0"/>
              <a:cs typeface="Arial" charset="0"/>
            </a:endParaRPr>
          </a:p>
          <a:p>
            <a:pPr marL="457200" indent="-457200" eaLnBrk="1" hangingPunct="1">
              <a:lnSpc>
                <a:spcPct val="90000"/>
              </a:lnSpc>
            </a:pPr>
            <a:endParaRPr lang="en-GB" dirty="0">
              <a:solidFill>
                <a:srgbClr val="000051"/>
              </a:solidFill>
              <a:latin typeface="Arial" charset="0"/>
              <a:cs typeface="Arial" charset="0"/>
            </a:endParaRPr>
          </a:p>
        </p:txBody>
      </p:sp>
    </p:spTree>
    <p:extLst>
      <p:ext uri="{BB962C8B-B14F-4D97-AF65-F5344CB8AC3E}">
        <p14:creationId xmlns:p14="http://schemas.microsoft.com/office/powerpoint/2010/main" val="1844134541"/>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5"/>
          <p:cNvSpPr>
            <a:spLocks noGrp="1"/>
          </p:cNvSpPr>
          <p:nvPr>
            <p:ph idx="1"/>
          </p:nvPr>
        </p:nvSpPr>
        <p:spPr>
          <a:xfrm>
            <a:off x="495300" y="1219200"/>
            <a:ext cx="9163050" cy="4953000"/>
          </a:xfrm>
        </p:spPr>
        <p:txBody>
          <a:bodyPr/>
          <a:lstStyle/>
          <a:p>
            <a:pPr marL="457200" indent="-457200" eaLnBrk="1" hangingPunct="1">
              <a:lnSpc>
                <a:spcPct val="90000"/>
              </a:lnSpc>
            </a:pPr>
            <a:r>
              <a:rPr lang="en-GB" sz="2000" dirty="0" smtClean="0">
                <a:solidFill>
                  <a:srgbClr val="000000"/>
                </a:solidFill>
                <a:latin typeface="Arial" charset="0"/>
                <a:cs typeface="Arial" charset="0"/>
              </a:rPr>
              <a:t>General :</a:t>
            </a:r>
          </a:p>
          <a:p>
            <a:pPr marL="823913" lvl="1" indent="-457200" eaLnBrk="1" hangingPunct="1">
              <a:lnSpc>
                <a:spcPct val="90000"/>
              </a:lnSpc>
            </a:pPr>
            <a:r>
              <a:rPr lang="en-GB" sz="1900" b="0" dirty="0" smtClean="0">
                <a:solidFill>
                  <a:srgbClr val="000000"/>
                </a:solidFill>
                <a:latin typeface="Arial" charset="0"/>
                <a:cs typeface="Arial" charset="0"/>
              </a:rPr>
              <a:t>Close </a:t>
            </a:r>
            <a:r>
              <a:rPr lang="en-GB" sz="1900" b="0" dirty="0">
                <a:solidFill>
                  <a:srgbClr val="000000"/>
                </a:solidFill>
                <a:latin typeface="Arial" charset="0"/>
                <a:cs typeface="Arial" charset="0"/>
              </a:rPr>
              <a:t>to normal situation (t</a:t>
            </a:r>
            <a:r>
              <a:rPr lang="en-GB" sz="1900" b="0" dirty="0">
                <a:solidFill>
                  <a:srgbClr val="000051"/>
                </a:solidFill>
                <a:latin typeface="Arial" charset="0"/>
                <a:cs typeface="Arial" charset="0"/>
              </a:rPr>
              <a:t>aking into account mixed population</a:t>
            </a:r>
            <a:r>
              <a:rPr lang="en-GB" sz="1900" b="0" dirty="0" smtClean="0">
                <a:solidFill>
                  <a:srgbClr val="000051"/>
                </a:solidFill>
                <a:latin typeface="Arial" charset="0"/>
                <a:cs typeface="Arial" charset="0"/>
              </a:rPr>
              <a:t>)</a:t>
            </a:r>
            <a:endParaRPr lang="en-GB" sz="1900" b="0" dirty="0">
              <a:solidFill>
                <a:srgbClr val="000051"/>
              </a:solidFill>
              <a:latin typeface="Arial" charset="0"/>
              <a:cs typeface="Arial" charset="0"/>
            </a:endParaRPr>
          </a:p>
          <a:p>
            <a:pPr marL="823913" lvl="1" indent="-457200" eaLnBrk="1" hangingPunct="1">
              <a:lnSpc>
                <a:spcPct val="90000"/>
              </a:lnSpc>
            </a:pPr>
            <a:r>
              <a:rPr lang="en-GB" sz="1900" b="0" dirty="0">
                <a:solidFill>
                  <a:srgbClr val="000051"/>
                </a:solidFill>
                <a:latin typeface="Arial" charset="0"/>
                <a:cs typeface="Arial" charset="0"/>
              </a:rPr>
              <a:t>Recovery in places not open to the public: occupational </a:t>
            </a:r>
            <a:r>
              <a:rPr lang="en-GB" sz="1900" b="0" dirty="0" smtClean="0">
                <a:solidFill>
                  <a:srgbClr val="000051"/>
                </a:solidFill>
                <a:latin typeface="Arial" charset="0"/>
                <a:cs typeface="Arial" charset="0"/>
              </a:rPr>
              <a:t>exposure</a:t>
            </a:r>
            <a:endParaRPr lang="en-GB" sz="1900" b="0" dirty="0">
              <a:solidFill>
                <a:srgbClr val="000051"/>
              </a:solidFill>
              <a:latin typeface="Arial" charset="0"/>
              <a:cs typeface="Arial" charset="0"/>
            </a:endParaRPr>
          </a:p>
          <a:p>
            <a:pPr marL="823913" lvl="1" indent="-457200" eaLnBrk="1" hangingPunct="1">
              <a:lnSpc>
                <a:spcPct val="90000"/>
              </a:lnSpc>
            </a:pPr>
            <a:r>
              <a:rPr lang="en-GB" sz="1900" b="0" dirty="0">
                <a:solidFill>
                  <a:srgbClr val="000051"/>
                </a:solidFill>
                <a:latin typeface="Arial" charset="0"/>
                <a:cs typeface="Arial" charset="0"/>
              </a:rPr>
              <a:t>Recovery in places open to the public: public </a:t>
            </a:r>
            <a:r>
              <a:rPr lang="en-GB" sz="1900" b="0" dirty="0" smtClean="0">
                <a:solidFill>
                  <a:srgbClr val="000051"/>
                </a:solidFill>
                <a:latin typeface="Arial" charset="0"/>
                <a:cs typeface="Arial" charset="0"/>
              </a:rPr>
              <a:t>exposure</a:t>
            </a:r>
            <a:endParaRPr lang="en-GB" sz="1900" b="0" dirty="0">
              <a:solidFill>
                <a:srgbClr val="000051"/>
              </a:solidFill>
              <a:latin typeface="Arial" charset="0"/>
              <a:cs typeface="Arial" charset="0"/>
            </a:endParaRPr>
          </a:p>
          <a:p>
            <a:pPr marL="823913" lvl="1" indent="-457200" eaLnBrk="1" hangingPunct="1">
              <a:lnSpc>
                <a:spcPct val="90000"/>
              </a:lnSpc>
            </a:pPr>
            <a:r>
              <a:rPr lang="en-GB" sz="1900" b="0" dirty="0">
                <a:solidFill>
                  <a:srgbClr val="000051"/>
                </a:solidFill>
                <a:latin typeface="Arial" charset="0"/>
                <a:cs typeface="Arial" charset="0"/>
              </a:rPr>
              <a:t>Self-help actions: public </a:t>
            </a:r>
            <a:r>
              <a:rPr lang="en-GB" sz="1900" b="0" dirty="0" smtClean="0">
                <a:solidFill>
                  <a:srgbClr val="000051"/>
                </a:solidFill>
                <a:latin typeface="Arial" charset="0"/>
                <a:cs typeface="Arial" charset="0"/>
              </a:rPr>
              <a:t>exposure</a:t>
            </a:r>
            <a:endParaRPr lang="en-GB" sz="1900" b="0" dirty="0">
              <a:solidFill>
                <a:srgbClr val="000051"/>
              </a:solidFill>
              <a:latin typeface="Arial" charset="0"/>
              <a:cs typeface="Arial" charset="0"/>
            </a:endParaRPr>
          </a:p>
          <a:p>
            <a:pPr marL="823913" lvl="1" indent="-457200" eaLnBrk="1" hangingPunct="1">
              <a:lnSpc>
                <a:spcPct val="90000"/>
              </a:lnSpc>
            </a:pPr>
            <a:r>
              <a:rPr lang="en-GB" sz="1900" b="0" dirty="0">
                <a:solidFill>
                  <a:srgbClr val="000051"/>
                </a:solidFill>
                <a:latin typeface="Arial" charset="0"/>
                <a:cs typeface="Arial" charset="0"/>
              </a:rPr>
              <a:t>Common job in affected areas: public exposure (a few exceptions</a:t>
            </a:r>
            <a:r>
              <a:rPr lang="en-GB" sz="1900" b="0" dirty="0" smtClean="0">
                <a:solidFill>
                  <a:srgbClr val="000051"/>
                </a:solidFill>
                <a:latin typeface="Arial" charset="0"/>
                <a:cs typeface="Arial" charset="0"/>
              </a:rPr>
              <a:t>)</a:t>
            </a:r>
          </a:p>
          <a:p>
            <a:pPr marL="457200" indent="-457200" eaLnBrk="1" hangingPunct="1">
              <a:lnSpc>
                <a:spcPct val="90000"/>
              </a:lnSpc>
            </a:pPr>
            <a:endParaRPr lang="en-GB" sz="2000" b="0" dirty="0">
              <a:solidFill>
                <a:srgbClr val="000051"/>
              </a:solidFill>
              <a:latin typeface="Arial" charset="0"/>
              <a:cs typeface="Arial" charset="0"/>
            </a:endParaRPr>
          </a:p>
          <a:p>
            <a:pPr marL="457200" indent="-457200" eaLnBrk="1" hangingPunct="1">
              <a:lnSpc>
                <a:spcPct val="90000"/>
              </a:lnSpc>
            </a:pPr>
            <a:r>
              <a:rPr lang="en-GB" sz="2000" dirty="0" smtClean="0">
                <a:solidFill>
                  <a:srgbClr val="000051"/>
                </a:solidFill>
                <a:latin typeface="Arial" charset="0"/>
                <a:cs typeface="Arial" charset="0"/>
              </a:rPr>
              <a:t>Requisites:</a:t>
            </a:r>
          </a:p>
          <a:p>
            <a:pPr marL="823913" lvl="1" indent="-457200" eaLnBrk="1" hangingPunct="1">
              <a:lnSpc>
                <a:spcPct val="90000"/>
              </a:lnSpc>
            </a:pPr>
            <a:r>
              <a:rPr lang="en-GB" sz="1900" dirty="0" smtClean="0">
                <a:solidFill>
                  <a:srgbClr val="000051"/>
                </a:solidFill>
                <a:latin typeface="Arial" charset="0"/>
                <a:cs typeface="Arial" charset="0"/>
              </a:rPr>
              <a:t>Identification </a:t>
            </a:r>
            <a:r>
              <a:rPr lang="en-GB" sz="1900" dirty="0">
                <a:solidFill>
                  <a:srgbClr val="000051"/>
                </a:solidFill>
                <a:latin typeface="Arial" charset="0"/>
                <a:cs typeface="Arial" charset="0"/>
              </a:rPr>
              <a:t>(may be just-in-time)</a:t>
            </a:r>
          </a:p>
          <a:p>
            <a:pPr marL="823913" lvl="1" indent="-457200" eaLnBrk="1" hangingPunct="1">
              <a:lnSpc>
                <a:spcPct val="90000"/>
              </a:lnSpc>
            </a:pPr>
            <a:r>
              <a:rPr lang="en-GB" sz="1900" dirty="0">
                <a:solidFill>
                  <a:srgbClr val="000051"/>
                </a:solidFill>
                <a:latin typeface="Arial" charset="0"/>
                <a:cs typeface="Arial" charset="0"/>
              </a:rPr>
              <a:t>Information about tasks and risks (right to know)</a:t>
            </a:r>
          </a:p>
          <a:p>
            <a:pPr marL="823913" lvl="1" indent="-457200" eaLnBrk="1" hangingPunct="1">
              <a:lnSpc>
                <a:spcPct val="90000"/>
              </a:lnSpc>
            </a:pPr>
            <a:r>
              <a:rPr lang="en-GB" sz="1900" dirty="0">
                <a:solidFill>
                  <a:srgbClr val="000051"/>
                </a:solidFill>
                <a:latin typeface="Arial" charset="0"/>
                <a:cs typeface="Arial" charset="0"/>
              </a:rPr>
              <a:t>Traceability of exposure (dose assessment and information kept but not necessarily on an individual basis)</a:t>
            </a:r>
          </a:p>
          <a:p>
            <a:pPr marL="823913" lvl="1" indent="-457200" eaLnBrk="1" hangingPunct="1">
              <a:lnSpc>
                <a:spcPct val="90000"/>
              </a:lnSpc>
            </a:pPr>
            <a:r>
              <a:rPr lang="en-GB" sz="1900" dirty="0">
                <a:solidFill>
                  <a:srgbClr val="000051"/>
                </a:solidFill>
                <a:latin typeface="Arial" charset="0"/>
                <a:cs typeface="Arial" charset="0"/>
              </a:rPr>
              <a:t>Information about the dose </a:t>
            </a:r>
            <a:r>
              <a:rPr lang="en-GB" sz="1900" dirty="0" smtClean="0">
                <a:solidFill>
                  <a:srgbClr val="000051"/>
                </a:solidFill>
                <a:latin typeface="Arial" charset="0"/>
                <a:cs typeface="Arial" charset="0"/>
              </a:rPr>
              <a:t>received</a:t>
            </a:r>
          </a:p>
          <a:p>
            <a:pPr marL="366713" lvl="1" indent="0" eaLnBrk="1" hangingPunct="1">
              <a:lnSpc>
                <a:spcPct val="90000"/>
              </a:lnSpc>
              <a:buNone/>
            </a:pPr>
            <a:endParaRPr lang="en-GB" sz="2000" dirty="0">
              <a:solidFill>
                <a:srgbClr val="000051"/>
              </a:solidFill>
              <a:latin typeface="Arial" charset="0"/>
              <a:cs typeface="Arial" charset="0"/>
            </a:endParaRPr>
          </a:p>
          <a:p>
            <a:pPr marL="457200" indent="-457200" eaLnBrk="1" hangingPunct="1">
              <a:lnSpc>
                <a:spcPct val="90000"/>
              </a:lnSpc>
            </a:pPr>
            <a:r>
              <a:rPr lang="en-GB" sz="2000" dirty="0">
                <a:solidFill>
                  <a:srgbClr val="000051"/>
                </a:solidFill>
                <a:latin typeface="Arial" charset="0"/>
                <a:cs typeface="Arial" charset="0"/>
              </a:rPr>
              <a:t>Reference level</a:t>
            </a:r>
            <a:r>
              <a:rPr lang="en-GB" sz="2000" dirty="0" smtClean="0">
                <a:solidFill>
                  <a:srgbClr val="000051"/>
                </a:solidFill>
                <a:latin typeface="Arial" charset="0"/>
                <a:cs typeface="Arial" charset="0"/>
              </a:rPr>
              <a:t>: </a:t>
            </a:r>
            <a:r>
              <a:rPr lang="en-GB" sz="2000" dirty="0" smtClean="0">
                <a:solidFill>
                  <a:srgbClr val="FF0000"/>
                </a:solidFill>
                <a:latin typeface="Arial" charset="0"/>
                <a:cs typeface="Arial" charset="0"/>
              </a:rPr>
              <a:t>see table for recovery responders </a:t>
            </a:r>
            <a:endParaRPr lang="en-GB" sz="2000" b="0" dirty="0">
              <a:solidFill>
                <a:srgbClr val="FF0000"/>
              </a:solidFill>
              <a:latin typeface="Arial" charset="0"/>
              <a:cs typeface="Arial" charset="0"/>
            </a:endParaRPr>
          </a:p>
        </p:txBody>
      </p:sp>
      <p:sp>
        <p:nvSpPr>
          <p:cNvPr id="25604" name="Slide Number Placeholder 3"/>
          <p:cNvSpPr>
            <a:spLocks noGrp="1"/>
          </p:cNvSpPr>
          <p:nvPr>
            <p:ph type="sldNum" sz="quarter" idx="4294967295"/>
          </p:nvPr>
        </p:nvSpPr>
        <p:spPr bwMode="auto">
          <a:xfrm>
            <a:off x="8832850" y="6400801"/>
            <a:ext cx="825500" cy="2127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1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6pPr>
            <a:lvl7pPr marL="29718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7pPr>
            <a:lvl8pPr marL="34290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8pPr>
            <a:lvl9pPr marL="38862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9pPr>
          </a:lstStyle>
          <a:p>
            <a:fld id="{C6188523-2870-9F43-9D82-09CCE550F3A1}" type="slidenum">
              <a:rPr lang="en-US" sz="1200">
                <a:solidFill>
                  <a:srgbClr val="000000"/>
                </a:solidFill>
              </a:rPr>
              <a:pPr/>
              <a:t>54</a:t>
            </a:fld>
            <a:endParaRPr lang="en-US" sz="1200" dirty="0">
              <a:solidFill>
                <a:srgbClr val="000000"/>
              </a:solidFill>
            </a:endParaRPr>
          </a:p>
        </p:txBody>
      </p:sp>
      <p:sp>
        <p:nvSpPr>
          <p:cNvPr id="6" name="Rectangle 2"/>
          <p:cNvSpPr txBox="1">
            <a:spLocks noChangeArrowheads="1"/>
          </p:cNvSpPr>
          <p:nvPr/>
        </p:nvSpPr>
        <p:spPr>
          <a:xfrm>
            <a:off x="0" y="152400"/>
            <a:ext cx="9906000" cy="1143000"/>
          </a:xfrm>
          <a:prstGeom prst="rect">
            <a:avLst/>
          </a:prstGeom>
        </p:spPr>
        <p:txBody>
          <a:bodyPr vert="horz" lIns="0" rIns="0" bIns="0" anchor="ctr" anchorCtr="0">
            <a:normAutofit/>
            <a:scene3d>
              <a:camera prst="orthographicFront"/>
              <a:lightRig rig="threePt" dir="t"/>
            </a:scene3d>
            <a:sp3d extrusionH="57150">
              <a:bevelT w="38100" h="38100"/>
              <a:extrusionClr>
                <a:schemeClr val="tx1"/>
              </a:extrusionClr>
            </a:sp3d>
          </a:bodyPr>
          <a:lstStyle>
            <a:lvl1pPr algn="ctr" rtl="0" eaLnBrk="0" fontAlgn="base" hangingPunct="0">
              <a:spcBef>
                <a:spcPct val="0"/>
              </a:spcBef>
              <a:spcAft>
                <a:spcPct val="0"/>
              </a:spcAft>
              <a:defRPr sz="3600" b="1" kern="1200">
                <a:solidFill>
                  <a:schemeClr val="accent1">
                    <a:lumMod val="75000"/>
                  </a:schemeClr>
                </a:solidFill>
                <a:effectLst>
                  <a:outerShdw blurRad="38100" dist="38100" dir="2700000" algn="tl">
                    <a:srgbClr val="000000">
                      <a:alpha val="43137"/>
                    </a:srgbClr>
                  </a:outerShdw>
                </a:effectLst>
                <a:latin typeface="Arial" pitchFamily="34" charset="0"/>
                <a:ea typeface="+mj-ea"/>
                <a:cs typeface="Arial" pitchFamily="34" charset="0"/>
              </a:defRPr>
            </a:lvl1pPr>
            <a:lvl2pPr algn="ctr" rtl="0" eaLnBrk="0" fontAlgn="base" hangingPunct="0">
              <a:spcBef>
                <a:spcPct val="0"/>
              </a:spcBef>
              <a:spcAft>
                <a:spcPct val="0"/>
              </a:spcAft>
              <a:defRPr sz="5000">
                <a:solidFill>
                  <a:schemeClr val="tx2"/>
                </a:solidFill>
                <a:latin typeface="Arial" charset="0"/>
                <a:cs typeface="Arial" charset="0"/>
              </a:defRPr>
            </a:lvl2pPr>
            <a:lvl3pPr algn="ctr" rtl="0" eaLnBrk="0" fontAlgn="base" hangingPunct="0">
              <a:spcBef>
                <a:spcPct val="0"/>
              </a:spcBef>
              <a:spcAft>
                <a:spcPct val="0"/>
              </a:spcAft>
              <a:defRPr sz="5000">
                <a:solidFill>
                  <a:schemeClr val="tx2"/>
                </a:solidFill>
                <a:latin typeface="Arial" charset="0"/>
                <a:cs typeface="Arial" charset="0"/>
              </a:defRPr>
            </a:lvl3pPr>
            <a:lvl4pPr algn="ctr" rtl="0" eaLnBrk="0" fontAlgn="base" hangingPunct="0">
              <a:spcBef>
                <a:spcPct val="0"/>
              </a:spcBef>
              <a:spcAft>
                <a:spcPct val="0"/>
              </a:spcAft>
              <a:defRPr sz="5000">
                <a:solidFill>
                  <a:schemeClr val="tx2"/>
                </a:solidFill>
                <a:latin typeface="Arial" charset="0"/>
                <a:cs typeface="Arial" charset="0"/>
              </a:defRPr>
            </a:lvl4pPr>
            <a:lvl5pPr algn="ctr" rtl="0" eaLnBrk="0" fontAlgn="base" hangingPunct="0">
              <a:spcBef>
                <a:spcPct val="0"/>
              </a:spcBef>
              <a:spcAft>
                <a:spcPct val="0"/>
              </a:spcAft>
              <a:defRPr sz="5000">
                <a:solidFill>
                  <a:schemeClr val="tx2"/>
                </a:solidFill>
                <a:latin typeface="Arial" charset="0"/>
                <a:cs typeface="Arial" charset="0"/>
              </a:defRPr>
            </a:lvl5pPr>
            <a:lvl6pPr marL="457200" algn="ctr" rtl="0" fontAlgn="base">
              <a:spcBef>
                <a:spcPct val="0"/>
              </a:spcBef>
              <a:spcAft>
                <a:spcPct val="0"/>
              </a:spcAft>
              <a:defRPr sz="5000">
                <a:solidFill>
                  <a:schemeClr val="tx2"/>
                </a:solidFill>
                <a:latin typeface="Arial" charset="0"/>
                <a:cs typeface="Arial" charset="0"/>
              </a:defRPr>
            </a:lvl6pPr>
            <a:lvl7pPr marL="914400" algn="ctr" rtl="0" fontAlgn="base">
              <a:spcBef>
                <a:spcPct val="0"/>
              </a:spcBef>
              <a:spcAft>
                <a:spcPct val="0"/>
              </a:spcAft>
              <a:defRPr sz="5000">
                <a:solidFill>
                  <a:schemeClr val="tx2"/>
                </a:solidFill>
                <a:latin typeface="Arial" charset="0"/>
                <a:cs typeface="Arial" charset="0"/>
              </a:defRPr>
            </a:lvl7pPr>
            <a:lvl8pPr marL="1371600" algn="ctr" rtl="0" fontAlgn="base">
              <a:spcBef>
                <a:spcPct val="0"/>
              </a:spcBef>
              <a:spcAft>
                <a:spcPct val="0"/>
              </a:spcAft>
              <a:defRPr sz="5000">
                <a:solidFill>
                  <a:schemeClr val="tx2"/>
                </a:solidFill>
                <a:latin typeface="Arial" charset="0"/>
                <a:cs typeface="Arial" charset="0"/>
              </a:defRPr>
            </a:lvl8pPr>
            <a:lvl9pPr marL="1828800" algn="ctr" rtl="0" fontAlgn="base">
              <a:spcBef>
                <a:spcPct val="0"/>
              </a:spcBef>
              <a:spcAft>
                <a:spcPct val="0"/>
              </a:spcAft>
              <a:defRPr sz="5000">
                <a:solidFill>
                  <a:schemeClr val="tx2"/>
                </a:solidFill>
                <a:latin typeface="Arial" charset="0"/>
                <a:cs typeface="Arial" charset="0"/>
              </a:defRPr>
            </a:lvl9pPr>
          </a:lstStyle>
          <a:p>
            <a:pPr marL="342900" lvl="1" indent="-342900">
              <a:lnSpc>
                <a:spcPct val="80000"/>
              </a:lnSpc>
              <a:buClr>
                <a:srgbClr val="22228B"/>
              </a:buClr>
              <a:buSzPct val="120000"/>
              <a:defRPr/>
            </a:pPr>
            <a:r>
              <a:rPr lang="en-US" altLang="ja-JP" sz="24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GB" altLang="ja-JP" sz="2400" b="1"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4</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Protection of recovery responders (2)</a:t>
            </a:r>
          </a:p>
          <a:p>
            <a:pPr marL="342900" lvl="1" indent="-342900">
              <a:lnSpc>
                <a:spcPct val="80000"/>
              </a:lnSpc>
              <a:buClr>
                <a:srgbClr val="22228B"/>
              </a:buClr>
              <a:buSzPct val="120000"/>
              <a:defRPr/>
            </a:pP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r>
            <a:b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b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Off site</a:t>
            </a:r>
            <a:r>
              <a:rPr lang="ja-JP" altLang="en-US"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a:t>
            </a:r>
            <a:r>
              <a:rPr lang="en-US" altLang="ja-JP"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recovery</a:t>
            </a:r>
            <a:r>
              <a:rPr lang="en-GB" sz="2400" b="1" kern="1200"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 phase-</a:t>
            </a:r>
            <a:endParaRPr lang="en-GB" sz="2400" b="1" kern="1200" dirty="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75337371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290"/>
          <p:cNvSpPr/>
          <p:nvPr/>
        </p:nvSpPr>
        <p:spPr>
          <a:xfrm>
            <a:off x="3339" y="197823"/>
            <a:ext cx="9906002" cy="36933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en-GB" sz="2400" b="1" dirty="0" smtClean="0">
                <a:solidFill>
                  <a:srgbClr val="0B5395"/>
                </a:solidFill>
              </a:rPr>
              <a:t>Reference levels for recovery responders</a:t>
            </a:r>
          </a:p>
        </p:txBody>
      </p:sp>
      <p:graphicFrame>
        <p:nvGraphicFramePr>
          <p:cNvPr id="4" name="Tableau 3"/>
          <p:cNvGraphicFramePr>
            <a:graphicFrameLocks noGrp="1"/>
          </p:cNvGraphicFramePr>
          <p:nvPr>
            <p:extLst>
              <p:ext uri="{D42A27DB-BD31-4B8C-83A1-F6EECF244321}">
                <p14:modId xmlns:p14="http://schemas.microsoft.com/office/powerpoint/2010/main" val="2922810632"/>
              </p:ext>
            </p:extLst>
          </p:nvPr>
        </p:nvGraphicFramePr>
        <p:xfrm>
          <a:off x="908050" y="762000"/>
          <a:ext cx="8337550" cy="5623560"/>
        </p:xfrm>
        <a:graphic>
          <a:graphicData uri="http://schemas.openxmlformats.org/drawingml/2006/table">
            <a:tbl>
              <a:tblPr firstRow="1" bandRow="1">
                <a:tableStyleId>{5C22544A-7EE6-4342-B048-85BDC9FD1C3A}</a:tableStyleId>
              </a:tblPr>
              <a:tblGrid>
                <a:gridCol w="3674219"/>
                <a:gridCol w="4663331"/>
              </a:tblGrid>
              <a:tr h="926960">
                <a:tc>
                  <a:txBody>
                    <a:bodyPr/>
                    <a:lstStyle/>
                    <a:p>
                      <a:pPr algn="ctr"/>
                      <a:endParaRPr lang="en-GB" b="1"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c>
                  <a:txBody>
                    <a:bodyPr/>
                    <a:lstStyle/>
                    <a:p>
                      <a:pPr algn="ctr"/>
                      <a:endParaRPr lang="en-GB" sz="1600" noProof="0" dirty="0" smtClean="0"/>
                    </a:p>
                    <a:p>
                      <a:pPr algn="ctr"/>
                      <a:r>
                        <a:rPr lang="en-GB" sz="1600" noProof="0" dirty="0" smtClean="0">
                          <a:solidFill>
                            <a:srgbClr val="000000"/>
                          </a:solidFill>
                        </a:rPr>
                        <a:t>Existing exposure situation</a:t>
                      </a:r>
                      <a:endParaRPr lang="en-GB" sz="1600" noProof="0" dirty="0">
                        <a:solidFill>
                          <a:srgbClr val="000000"/>
                        </a:solidFill>
                      </a:endParaRP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9F25"/>
                    </a:solidFill>
                  </a:tcPr>
                </a:tc>
              </a:tr>
              <a:tr h="386234">
                <a:tc>
                  <a:txBody>
                    <a:bodyPr/>
                    <a:lstStyle/>
                    <a:p>
                      <a:pPr algn="ctr"/>
                      <a:r>
                        <a:rPr lang="en-GB" sz="1600" b="1" noProof="0" dirty="0" smtClean="0"/>
                        <a:t>On site</a:t>
                      </a: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c>
                  <a:txBody>
                    <a:bodyPr/>
                    <a:lstStyle/>
                    <a:p>
                      <a:endParaRPr lang="en-GB" sz="1600"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r>
              <a:tr h="1575833">
                <a:tc>
                  <a:txBody>
                    <a:bodyPr/>
                    <a:lstStyle/>
                    <a:p>
                      <a:pPr algn="ctr"/>
                      <a:endParaRPr lang="en-GB" sz="1600" baseline="0" noProof="0" dirty="0" smtClean="0"/>
                    </a:p>
                    <a:p>
                      <a:pPr algn="ctr"/>
                      <a:r>
                        <a:rPr lang="en-GB" sz="2000" baseline="0" noProof="0" dirty="0" smtClean="0"/>
                        <a:t>Regular workers </a:t>
                      </a:r>
                    </a:p>
                    <a:p>
                      <a:pPr algn="ctr"/>
                      <a:endParaRPr lang="en-GB" sz="2000" baseline="0" noProof="0" dirty="0" smtClean="0"/>
                    </a:p>
                    <a:p>
                      <a:pPr algn="ctr"/>
                      <a:r>
                        <a:rPr lang="en-GB" sz="2000" baseline="0" noProof="0" dirty="0" smtClean="0"/>
                        <a:t>Outside workers </a:t>
                      </a:r>
                      <a:endParaRPr lang="en-GB" sz="2000" noProof="0" dirty="0" smtClean="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c>
                  <a:txBody>
                    <a:bodyPr/>
                    <a:lstStyle/>
                    <a:p>
                      <a:endParaRPr lang="en-GB" sz="2000" noProof="0" dirty="0" smtClean="0"/>
                    </a:p>
                    <a:p>
                      <a:pPr algn="ctr"/>
                      <a:r>
                        <a:rPr lang="en-GB" sz="2000" noProof="0" dirty="0" smtClean="0"/>
                        <a:t>20 </a:t>
                      </a:r>
                      <a:r>
                        <a:rPr lang="en-GB" sz="2000" noProof="0" dirty="0" err="1" smtClean="0"/>
                        <a:t>mSv</a:t>
                      </a:r>
                      <a:r>
                        <a:rPr lang="en-GB" sz="2000" noProof="0" dirty="0" smtClean="0"/>
                        <a:t>/y</a:t>
                      </a:r>
                      <a:r>
                        <a:rPr lang="en-GB" sz="2000" baseline="0" noProof="0" dirty="0" smtClean="0"/>
                        <a:t> </a:t>
                      </a:r>
                      <a:r>
                        <a:rPr lang="en-GB" sz="2000" noProof="0" dirty="0" smtClean="0"/>
                        <a:t>or below</a:t>
                      </a:r>
                    </a:p>
                    <a:p>
                      <a:pPr algn="ctr"/>
                      <a:endParaRPr lang="en-GB" sz="2000" noProof="0" dirty="0" smtClean="0"/>
                    </a:p>
                    <a:p>
                      <a:pPr algn="ctr"/>
                      <a:r>
                        <a:rPr lang="en-GB" sz="2000" noProof="0" dirty="0" smtClean="0"/>
                        <a:t>possible special dispensation </a:t>
                      </a:r>
                      <a:endParaRPr lang="en-GB" sz="2000"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r>
              <a:tr h="370784">
                <a:tc>
                  <a:txBody>
                    <a:bodyPr/>
                    <a:lstStyle/>
                    <a:p>
                      <a:pPr algn="ctr"/>
                      <a:r>
                        <a:rPr lang="en-GB" b="1" noProof="0" dirty="0" smtClean="0"/>
                        <a:t>Off site</a:t>
                      </a:r>
                      <a:endParaRPr lang="en-GB" b="1"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c>
                  <a:txBody>
                    <a:bodyPr/>
                    <a:lstStyle/>
                    <a:p>
                      <a:endParaRPr lang="en-GB" noProof="0" dirty="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C243"/>
                    </a:solidFill>
                  </a:tcPr>
                </a:tc>
              </a:tr>
              <a:tr h="2363749">
                <a:tc>
                  <a:txBody>
                    <a:bodyPr/>
                    <a:lstStyle/>
                    <a:p>
                      <a:pPr algn="ctr"/>
                      <a:endParaRPr lang="en-GB" sz="1600" noProof="0" dirty="0" smtClean="0"/>
                    </a:p>
                    <a:p>
                      <a:pPr algn="ctr"/>
                      <a:endParaRPr lang="en-GB" sz="1600" noProof="0" dirty="0" smtClean="0"/>
                    </a:p>
                    <a:p>
                      <a:pPr algn="ctr"/>
                      <a:r>
                        <a:rPr lang="en-GB" sz="2000" noProof="0" dirty="0" smtClean="0"/>
                        <a:t>Skilled workers</a:t>
                      </a:r>
                    </a:p>
                    <a:p>
                      <a:pPr algn="ctr"/>
                      <a:r>
                        <a:rPr lang="en-GB" sz="2000" noProof="0" dirty="0" smtClean="0"/>
                        <a:t>and </a:t>
                      </a:r>
                    </a:p>
                    <a:p>
                      <a:pPr algn="ctr"/>
                      <a:r>
                        <a:rPr lang="en-GB" sz="2000" noProof="0" dirty="0" smtClean="0"/>
                        <a:t>other responders </a:t>
                      </a:r>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c>
                  <a:txBody>
                    <a:bodyPr/>
                    <a:lstStyle/>
                    <a:p>
                      <a:pPr algn="ctr"/>
                      <a:endParaRPr lang="en-GB" sz="1600" noProof="0" dirty="0" smtClean="0"/>
                    </a:p>
                    <a:p>
                      <a:pPr algn="ctr"/>
                      <a:endParaRPr lang="en-GB" sz="2000" noProof="0" dirty="0" smtClean="0"/>
                    </a:p>
                    <a:p>
                      <a:pPr algn="ctr"/>
                      <a:r>
                        <a:rPr lang="en-GB" sz="2000" noProof="0" dirty="0" smtClean="0"/>
                        <a:t>20 </a:t>
                      </a:r>
                      <a:r>
                        <a:rPr lang="en-GB" sz="2000" noProof="0" dirty="0" err="1" smtClean="0"/>
                        <a:t>mSv</a:t>
                      </a:r>
                      <a:r>
                        <a:rPr lang="en-GB" sz="2000" noProof="0" dirty="0" smtClean="0"/>
                        <a:t>/y or below </a:t>
                      </a:r>
                    </a:p>
                    <a:p>
                      <a:pPr algn="ctr"/>
                      <a:r>
                        <a:rPr lang="en-GB" sz="2000" noProof="0" dirty="0" smtClean="0"/>
                        <a:t>In restricted</a:t>
                      </a:r>
                      <a:r>
                        <a:rPr lang="en-GB" sz="2000" baseline="0" noProof="0" dirty="0" smtClean="0"/>
                        <a:t> </a:t>
                      </a:r>
                      <a:r>
                        <a:rPr lang="en-GB" sz="2000" noProof="0" dirty="0" smtClean="0"/>
                        <a:t>areas</a:t>
                      </a:r>
                    </a:p>
                    <a:p>
                      <a:pPr algn="ctr"/>
                      <a:endParaRPr lang="en-GB" sz="2000" noProof="0" dirty="0" smtClean="0"/>
                    </a:p>
                    <a:p>
                      <a:pPr algn="ctr"/>
                      <a:r>
                        <a:rPr lang="en-GB" sz="2000" noProof="0" dirty="0" smtClean="0"/>
                        <a:t>10</a:t>
                      </a:r>
                      <a:r>
                        <a:rPr lang="en-GB" sz="2000" baseline="0" noProof="0" dirty="0" smtClean="0"/>
                        <a:t> </a:t>
                      </a:r>
                      <a:r>
                        <a:rPr lang="en-GB" sz="2000" baseline="0" noProof="0" dirty="0" err="1" smtClean="0"/>
                        <a:t>mSv</a:t>
                      </a:r>
                      <a:r>
                        <a:rPr lang="en-GB" sz="2000" baseline="0" noProof="0" dirty="0" smtClean="0"/>
                        <a:t>/y or below </a:t>
                      </a:r>
                    </a:p>
                    <a:p>
                      <a:pPr algn="ctr"/>
                      <a:r>
                        <a:rPr lang="en-GB" sz="2000" baseline="0" noProof="0" dirty="0" smtClean="0"/>
                        <a:t>in public areas</a:t>
                      </a:r>
                      <a:endParaRPr lang="en-GB" sz="2000" noProof="0" dirty="0" smtClean="0"/>
                    </a:p>
                  </a:txBody>
                  <a:tcPr marL="99060" marR="9906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6E7"/>
                    </a:solidFill>
                  </a:tcPr>
                </a:tc>
              </a:tr>
            </a:tbl>
          </a:graphicData>
        </a:graphic>
      </p:graphicFrame>
      <p:sp>
        <p:nvSpPr>
          <p:cNvPr id="5" name="Slide Number Placeholder 3"/>
          <p:cNvSpPr>
            <a:spLocks noGrp="1"/>
          </p:cNvSpPr>
          <p:nvPr>
            <p:ph type="sldNum" sz="quarter" idx="4294967295"/>
          </p:nvPr>
        </p:nvSpPr>
        <p:spPr bwMode="auto">
          <a:xfrm>
            <a:off x="9410700" y="6534150"/>
            <a:ext cx="495300" cy="1857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Arial" charset="0"/>
                <a:ea typeface="ＭＳ Ｐゴシック"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100">
                <a:solidFill>
                  <a:schemeClr val="tx1"/>
                </a:solidFill>
                <a:latin typeface="Arial" charset="0"/>
                <a:ea typeface="Arial" charset="0"/>
                <a:cs typeface="Arial" charset="0"/>
              </a:defRPr>
            </a:lvl3pPr>
            <a:lvl4pPr marL="1600200" indent="-228600">
              <a:defRPr sz="2000">
                <a:solidFill>
                  <a:schemeClr val="tx1"/>
                </a:solidFill>
                <a:latin typeface="Arial" charset="0"/>
                <a:ea typeface="Arial" charset="0"/>
                <a:cs typeface="Arial" charset="0"/>
              </a:defRPr>
            </a:lvl4pPr>
            <a:lvl5pPr marL="2057400" indent="-228600">
              <a:defRPr sz="2000">
                <a:solidFill>
                  <a:schemeClr val="tx1"/>
                </a:solidFill>
                <a:latin typeface="Arial" charset="0"/>
                <a:ea typeface="Arial" charset="0"/>
                <a:cs typeface="Arial" charset="0"/>
              </a:defRPr>
            </a:lvl5pPr>
            <a:lvl6pPr marL="25146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6pPr>
            <a:lvl7pPr marL="2971800" indent="-228600" eaLnBrk="0" fontAlgn="base" hangingPunct="0">
              <a:spcAft>
                <a:spcPct val="0"/>
              </a:spcAft>
              <a:buClr>
                <a:srgbClr val="083763"/>
              </a:buClr>
              <a:buSzPct val="65000"/>
              <a:buFont typeface="Wingdings 2" charset="0"/>
              <a:defRPr sz="2000">
                <a:solidFill>
                  <a:schemeClr val="tx1"/>
                </a:solidFill>
                <a:latin typeface="Arial" charset="0"/>
                <a:ea typeface="Arial" charset="0"/>
                <a:cs typeface="Arial" charset="0"/>
              </a:defRPr>
            </a:lvl7pPr>
            <a:lvl8pPr marL="34290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8pPr>
            <a:lvl9pPr marL="3886200" indent="-228600" eaLnBrk="0" fontAlgn="base" hangingPunct="0">
              <a:spcAft>
                <a:spcPct val="0"/>
              </a:spcAft>
              <a:buClr>
                <a:srgbClr val="083763"/>
              </a:buClr>
              <a:buSzPct val="65000"/>
              <a:buFont typeface="Wingdings 2" charset="0"/>
              <a:buChar char=""/>
              <a:defRPr sz="2000">
                <a:solidFill>
                  <a:schemeClr val="tx1"/>
                </a:solidFill>
                <a:latin typeface="Arial" charset="0"/>
                <a:ea typeface="Arial" charset="0"/>
                <a:cs typeface="Arial" charset="0"/>
              </a:defRPr>
            </a:lvl9pPr>
          </a:lstStyle>
          <a:p>
            <a:fld id="{C6188523-2870-9F43-9D82-09CCE550F3A1}" type="slidenum">
              <a:rPr lang="en-US" sz="1200">
                <a:solidFill>
                  <a:srgbClr val="000000"/>
                </a:solidFill>
              </a:rPr>
              <a:pPr/>
              <a:t>55</a:t>
            </a:fld>
            <a:endParaRPr lang="en-US" sz="1200" dirty="0">
              <a:solidFill>
                <a:srgbClr val="000000"/>
              </a:solidFill>
            </a:endParaRPr>
          </a:p>
        </p:txBody>
      </p:sp>
    </p:spTree>
    <p:extLst>
      <p:ext uri="{BB962C8B-B14F-4D97-AF65-F5344CB8AC3E}">
        <p14:creationId xmlns:p14="http://schemas.microsoft.com/office/powerpoint/2010/main" val="424310071"/>
      </p:ext>
    </p:extLst>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Placeholder 17"/>
          <p:cNvSpPr>
            <a:spLocks noGrp="1"/>
          </p:cNvSpPr>
          <p:nvPr>
            <p:ph type="body" idx="1"/>
          </p:nvPr>
        </p:nvSpPr>
        <p:spPr>
          <a:xfrm>
            <a:off x="0" y="5181600"/>
            <a:ext cx="9906000" cy="533400"/>
          </a:xfrm>
        </p:spPr>
        <p:txBody>
          <a:bodyPr/>
          <a:lstStyle/>
          <a:p>
            <a:pPr algn="ctr" eaLnBrk="1" hangingPunct="1"/>
            <a:r>
              <a:rPr lang="en-US" altLang="en-US" u="sng" dirty="0" smtClean="0">
                <a:latin typeface="Arial" charset="0"/>
                <a:cs typeface="Arial" charset="0"/>
              </a:rPr>
              <a:t>www.icrp.org</a:t>
            </a:r>
            <a:endParaRPr lang="en-CA" altLang="en-US" u="sng" dirty="0" smtClean="0">
              <a:latin typeface="Arial" charset="0"/>
              <a:cs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628" y="2057400"/>
            <a:ext cx="7924800" cy="3749658"/>
          </a:xfrm>
          <a:prstGeom prst="rect">
            <a:avLst/>
          </a:prstGeom>
        </p:spPr>
      </p:pic>
      <p:sp>
        <p:nvSpPr>
          <p:cNvPr id="4" name="Text Placeholder 17"/>
          <p:cNvSpPr txBox="1">
            <a:spLocks/>
          </p:cNvSpPr>
          <p:nvPr/>
        </p:nvSpPr>
        <p:spPr bwMode="auto">
          <a:xfrm>
            <a:off x="-23801" y="5334000"/>
            <a:ext cx="9906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t" anchorCtr="0" compatLnSpc="1">
            <a:prstTxWarp prst="textNoShape">
              <a:avLst/>
            </a:prstTxWarp>
            <a:normAutofit/>
          </a:bodyPr>
          <a:lstStyle>
            <a:lvl1pPr marL="0" indent="0" algn="l" rtl="0" eaLnBrk="0" fontAlgn="base" hangingPunct="0">
              <a:spcBef>
                <a:spcPct val="20000"/>
              </a:spcBef>
              <a:spcAft>
                <a:spcPct val="0"/>
              </a:spcAft>
              <a:buClr>
                <a:srgbClr val="083763"/>
              </a:buClr>
              <a:buSzPct val="95000"/>
              <a:buFont typeface="Wingdings 2" pitchFamily="18" charset="2"/>
              <a:buNone/>
              <a:defRPr sz="2400" kern="1200">
                <a:solidFill>
                  <a:schemeClr val="tx1"/>
                </a:solidFill>
                <a:latin typeface="Arial" pitchFamily="34" charset="0"/>
                <a:ea typeface="+mn-ea"/>
                <a:cs typeface="Arial" pitchFamily="34" charset="0"/>
              </a:defRPr>
            </a:lvl1pPr>
            <a:lvl2pPr marL="639763" indent="-246063" algn="l" rtl="0" eaLnBrk="0" fontAlgn="base" hangingPunct="0">
              <a:spcBef>
                <a:spcPct val="20000"/>
              </a:spcBef>
              <a:spcAft>
                <a:spcPct val="0"/>
              </a:spcAft>
              <a:buClr>
                <a:srgbClr val="083763"/>
              </a:buClr>
              <a:buSzPct val="85000"/>
              <a:buFont typeface="Wingdings 2" pitchFamily="18" charset="2"/>
              <a:buNone/>
              <a:defRPr sz="1800" kern="1200">
                <a:solidFill>
                  <a:schemeClr val="tx1">
                    <a:tint val="75000"/>
                  </a:schemeClr>
                </a:solidFill>
                <a:latin typeface="Arial" pitchFamily="34" charset="0"/>
                <a:ea typeface="+mn-ea"/>
                <a:cs typeface="Arial" pitchFamily="34" charset="0"/>
              </a:defRPr>
            </a:lvl2pPr>
            <a:lvl3pPr marL="914400" indent="-246063" algn="l" rtl="0" eaLnBrk="0" fontAlgn="base" hangingPunct="0">
              <a:spcBef>
                <a:spcPct val="20000"/>
              </a:spcBef>
              <a:spcAft>
                <a:spcPct val="0"/>
              </a:spcAft>
              <a:buClr>
                <a:srgbClr val="083763"/>
              </a:buClr>
              <a:buSzPct val="70000"/>
              <a:buFont typeface="Wingdings 2" pitchFamily="18" charset="2"/>
              <a:buNone/>
              <a:defRPr sz="1600" kern="1200">
                <a:solidFill>
                  <a:schemeClr val="tx1">
                    <a:tint val="75000"/>
                  </a:schemeClr>
                </a:solidFill>
                <a:latin typeface="Arial" pitchFamily="34" charset="0"/>
                <a:ea typeface="+mn-ea"/>
                <a:cs typeface="Arial" pitchFamily="34" charset="0"/>
              </a:defRPr>
            </a:lvl3pPr>
            <a:lvl4pPr marL="1187450" indent="-209550" algn="l" rtl="0" eaLnBrk="0" fontAlgn="base" hangingPunct="0">
              <a:spcBef>
                <a:spcPct val="20000"/>
              </a:spcBef>
              <a:spcAft>
                <a:spcPct val="0"/>
              </a:spcAft>
              <a:buClr>
                <a:srgbClr val="083763"/>
              </a:buClr>
              <a:buSzPct val="65000"/>
              <a:buFont typeface="Wingdings 2" pitchFamily="18" charset="2"/>
              <a:buNone/>
              <a:defRPr sz="1400" kern="1200">
                <a:solidFill>
                  <a:schemeClr val="tx1">
                    <a:tint val="75000"/>
                  </a:schemeClr>
                </a:solidFill>
                <a:latin typeface="Arial" pitchFamily="34" charset="0"/>
                <a:ea typeface="+mn-ea"/>
                <a:cs typeface="Arial" pitchFamily="34" charset="0"/>
              </a:defRPr>
            </a:lvl4pPr>
            <a:lvl5pPr marL="1462088" indent="-209550" algn="l" rtl="0" eaLnBrk="0" fontAlgn="base" hangingPunct="0">
              <a:spcBef>
                <a:spcPct val="20000"/>
              </a:spcBef>
              <a:spcAft>
                <a:spcPct val="0"/>
              </a:spcAft>
              <a:buClr>
                <a:srgbClr val="083763"/>
              </a:buClr>
              <a:buSzPct val="65000"/>
              <a:buFont typeface="Wingdings 2" pitchFamily="18" charset="2"/>
              <a:buNone/>
              <a:defRPr sz="1400" kern="1200">
                <a:solidFill>
                  <a:schemeClr val="tx1">
                    <a:tint val="75000"/>
                  </a:schemeClr>
                </a:solidFill>
                <a:latin typeface="Arial" pitchFamily="34" charset="0"/>
                <a:ea typeface="+mn-ea"/>
                <a:cs typeface="Arial"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ctr" eaLnBrk="1" hangingPunct="1"/>
            <a:r>
              <a:rPr lang="en-GB" b="1" u="sng" dirty="0" err="1" smtClean="0">
                <a:solidFill>
                  <a:srgbClr val="000000"/>
                </a:solidFill>
              </a:rPr>
              <a:t>www.icrp.org</a:t>
            </a:r>
            <a:endParaRPr lang="en-GB" b="1" u="sng" dirty="0" smtClean="0">
              <a:solidFill>
                <a:srgbClr val="000000"/>
              </a:solidFill>
            </a:endParaRPr>
          </a:p>
        </p:txBody>
      </p:sp>
    </p:spTree>
    <p:extLst>
      <p:ext uri="{BB962C8B-B14F-4D97-AF65-F5344CB8AC3E}">
        <p14:creationId xmlns:p14="http://schemas.microsoft.com/office/powerpoint/2010/main" val="225686585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F6FC6"/>
      </a:accent1>
      <a:accent2>
        <a:srgbClr val="009DD9"/>
      </a:accent2>
      <a:accent3>
        <a:srgbClr val="8F8F8F"/>
      </a:accent3>
      <a:accent4>
        <a:srgbClr val="707070"/>
      </a:accent4>
      <a:accent5>
        <a:srgbClr val="AABADD"/>
      </a:accent5>
      <a:accent6>
        <a:srgbClr val="008EC5"/>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F6FC6"/>
          </a:solidFill>
          <a:prstDash val="solid"/>
          <a:bevel/>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F6FC6"/>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Default">
  <a:themeElements>
    <a:clrScheme name="Default">
      <a:dk1>
        <a:srgbClr val="000000"/>
      </a:dk1>
      <a:lt1>
        <a:srgbClr val="FFFFFF"/>
      </a:lt1>
      <a:dk2>
        <a:srgbClr val="A7A7A7"/>
      </a:dk2>
      <a:lt2>
        <a:srgbClr val="535353"/>
      </a:lt2>
      <a:accent1>
        <a:srgbClr val="0F6FC6"/>
      </a:accent1>
      <a:accent2>
        <a:srgbClr val="009DD9"/>
      </a:accent2>
      <a:accent3>
        <a:srgbClr val="8F8F8F"/>
      </a:accent3>
      <a:accent4>
        <a:srgbClr val="707070"/>
      </a:accent4>
      <a:accent5>
        <a:srgbClr val="AABADD"/>
      </a:accent5>
      <a:accent6>
        <a:srgbClr val="008EC5"/>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F6FC6"/>
          </a:solidFill>
          <a:prstDash val="solid"/>
          <a:bevel/>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F6FC6"/>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20</TotalTime>
  <Words>5073</Words>
  <Application>Microsoft Macintosh PowerPoint</Application>
  <PresentationFormat>Format A4 (210 x 297 mm)</PresentationFormat>
  <Paragraphs>795</Paragraphs>
  <Slides>56</Slides>
  <Notes>20</Notes>
  <HiddenSlides>0</HiddenSlides>
  <MMClips>0</MMClips>
  <ScaleCrop>false</ScaleCrop>
  <HeadingPairs>
    <vt:vector size="4" baseType="variant">
      <vt:variant>
        <vt:lpstr>Thème</vt:lpstr>
      </vt:variant>
      <vt:variant>
        <vt:i4>2</vt:i4>
      </vt:variant>
      <vt:variant>
        <vt:lpstr>Titres des diapositives</vt:lpstr>
      </vt:variant>
      <vt:variant>
        <vt:i4>56</vt:i4>
      </vt:variant>
    </vt:vector>
  </HeadingPairs>
  <TitlesOfParts>
    <vt:vector size="58" baseType="lpstr">
      <vt:lpstr>Default</vt:lpstr>
      <vt:lpstr>デザインの設定</vt:lpstr>
      <vt:lpstr>Update of ICRP Publication 109 and 111</vt:lpstr>
      <vt:lpstr>Présentation PowerPoint</vt:lpstr>
      <vt:lpstr>Présentation PowerPoint</vt:lpstr>
      <vt:lpstr>Présentation PowerPoint</vt:lpstr>
      <vt:lpstr>Key issues in update of Publication 109 </vt:lpstr>
      <vt:lpstr>Key issues in update of Publication 111 </vt:lpstr>
      <vt:lpstr>ICRP Task Group on the update of Publications 109 and 111</vt:lpstr>
      <vt:lpstr>TG93 and related meetings held</vt:lpstr>
      <vt:lpstr>7th ICRP dialogue seminar in Iwaki – November 2013</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Emergency</vt:lpstr>
      <vt:lpstr>Présentation PowerPoint</vt:lpstr>
      <vt:lpstr>Présentation PowerPoint</vt:lpstr>
      <vt:lpstr>Présentation PowerPoint</vt:lpstr>
      <vt:lpstr>3.3.1 Radiological characterisation </vt:lpstr>
      <vt:lpstr>3.3.2.4 Food (1)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Recovery</vt:lpstr>
      <vt:lpstr>Présentation PowerPoint</vt:lpstr>
      <vt:lpstr>Présentation PowerPoint</vt:lpstr>
      <vt:lpstr>Présentation PowerPoint</vt:lpstr>
      <vt:lpstr>4.2. Protection strategies (1)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4.3.3. Co-expertise, RP culture and self-help protection (3) - The development of the practical radiological protection culture -  </vt:lpstr>
      <vt:lpstr>4.3.3. Co-expertise, RP culture and self-help protection (4) - The development of the practical radiological protection culture -  </vt:lpstr>
      <vt:lpstr>4.3.3. Co-expertise, RP culture and self-help protection (5) - Summary- </vt:lpstr>
      <vt:lpstr>4.4. Protection of recovery responders (1)  - On site recovery phase-</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Mélanie Maître</cp:lastModifiedBy>
  <cp:revision>25</cp:revision>
  <dcterms:modified xsi:type="dcterms:W3CDTF">2016-04-12T06:16:49Z</dcterms:modified>
</cp:coreProperties>
</file>