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notesMasterIdLst>
    <p:notesMasterId r:id="rId17"/>
  </p:notesMasterIdLst>
  <p:sldIdLst>
    <p:sldId id="280" r:id="rId3"/>
    <p:sldId id="259" r:id="rId4"/>
    <p:sldId id="260" r:id="rId5"/>
    <p:sldId id="331" r:id="rId6"/>
    <p:sldId id="332" r:id="rId7"/>
    <p:sldId id="266" r:id="rId8"/>
    <p:sldId id="281" r:id="rId9"/>
    <p:sldId id="282" r:id="rId10"/>
    <p:sldId id="283" r:id="rId11"/>
    <p:sldId id="284" r:id="rId12"/>
    <p:sldId id="285" r:id="rId13"/>
    <p:sldId id="286" r:id="rId14"/>
    <p:sldId id="287" r:id="rId15"/>
    <p:sldId id="330" r:id="rId16"/>
  </p:sldIdLst>
  <p:sldSz cx="9906000" cy="6858000" type="A4"/>
  <p:notesSz cx="6858000" cy="9144000"/>
  <p:defaultTextStyle>
    <a:lvl1pPr>
      <a:defRPr sz="2400">
        <a:latin typeface="+mj-lt"/>
        <a:ea typeface="+mj-ea"/>
        <a:cs typeface="+mj-cs"/>
        <a:sym typeface="Helvetica"/>
      </a:defRPr>
    </a:lvl1pPr>
    <a:lvl2pPr>
      <a:defRPr sz="2400">
        <a:latin typeface="+mj-lt"/>
        <a:ea typeface="+mj-ea"/>
        <a:cs typeface="+mj-cs"/>
        <a:sym typeface="Helvetica"/>
      </a:defRPr>
    </a:lvl2pPr>
    <a:lvl3pPr>
      <a:defRPr sz="2400">
        <a:latin typeface="+mj-lt"/>
        <a:ea typeface="+mj-ea"/>
        <a:cs typeface="+mj-cs"/>
        <a:sym typeface="Helvetica"/>
      </a:defRPr>
    </a:lvl3pPr>
    <a:lvl4pPr>
      <a:defRPr sz="2400">
        <a:latin typeface="+mj-lt"/>
        <a:ea typeface="+mj-ea"/>
        <a:cs typeface="+mj-cs"/>
        <a:sym typeface="Helvetica"/>
      </a:defRPr>
    </a:lvl4pPr>
    <a:lvl5pPr>
      <a:defRPr sz="2400">
        <a:latin typeface="+mj-lt"/>
        <a:ea typeface="+mj-ea"/>
        <a:cs typeface="+mj-cs"/>
        <a:sym typeface="Helvetica"/>
      </a:defRPr>
    </a:lvl5pPr>
    <a:lvl6pPr>
      <a:defRPr sz="2400">
        <a:latin typeface="+mj-lt"/>
        <a:ea typeface="+mj-ea"/>
        <a:cs typeface="+mj-cs"/>
        <a:sym typeface="Helvetica"/>
      </a:defRPr>
    </a:lvl6pPr>
    <a:lvl7pPr>
      <a:defRPr sz="2400">
        <a:latin typeface="+mj-lt"/>
        <a:ea typeface="+mj-ea"/>
        <a:cs typeface="+mj-cs"/>
        <a:sym typeface="Helvetica"/>
      </a:defRPr>
    </a:lvl7pPr>
    <a:lvl8pPr>
      <a:defRPr sz="2400">
        <a:latin typeface="+mj-lt"/>
        <a:ea typeface="+mj-ea"/>
        <a:cs typeface="+mj-cs"/>
        <a:sym typeface="Helvetica"/>
      </a:defRPr>
    </a:lvl8pPr>
    <a:lvl9pPr>
      <a:defRPr sz="2400">
        <a:latin typeface="+mj-lt"/>
        <a:ea typeface="+mj-ea"/>
        <a:cs typeface="+mj-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4EA"/>
          </a:solidFill>
        </a:fill>
      </a:tcStyle>
    </a:wholeTbl>
    <a:band2H>
      <a:tcTxStyle/>
      <a:tcStyle>
        <a:tcBdr/>
        <a:fill>
          <a:solidFill>
            <a:srgbClr val="E6EBF5"/>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Row>
  </a:tblStyle>
  <a:tblStyle styleId="{C7B018BB-80A7-4F77-B60F-C8B233D01FF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4EA"/>
          </a:solidFill>
        </a:fill>
      </a:tcStyle>
    </a:wholeTbl>
    <a:band2H>
      <a:tcTxStyle/>
      <a:tcStyle>
        <a:tcBdr/>
        <a:fill>
          <a:solidFill>
            <a:srgbClr val="E6EBF5"/>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F6FC6"/>
          </a:solidFill>
        </a:fill>
      </a:tcStyle>
    </a:firstRow>
  </a:tblStyle>
  <a:tblStyle styleId="{EEE7283C-3CF3-47DC-8721-378D4A62B228}"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BDBDB"/>
          </a:solidFill>
        </a:fill>
      </a:tcStyle>
    </a:wholeTbl>
    <a:band2H>
      <a:tcTxStyle/>
      <a:tcStyle>
        <a:tcBdr/>
        <a:fill>
          <a:solidFill>
            <a:srgbClr val="EEEEEE"/>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F8F8F"/>
          </a:solidFill>
        </a:fill>
      </a:tcStyle>
    </a:firstRow>
  </a:tblStyle>
  <a:tblStyle styleId="{CF821DB8-F4EB-4A41-A1BA-3FCAFE7338EE}"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DAEA"/>
          </a:solidFill>
        </a:fill>
      </a:tcStyle>
    </a:wholeTbl>
    <a:band2H>
      <a:tcTxStyle/>
      <a:tcStyle>
        <a:tcBdr/>
        <a:fill>
          <a:solidFill>
            <a:srgbClr val="E6EDF5"/>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8EC5"/>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8EC5"/>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008EC5"/>
          </a:solidFill>
        </a:fill>
      </a:tcStyle>
    </a:firstRow>
  </a:tblStyle>
  <a:tblStyle styleId="{33BA23B1-9221-436E-865A-0063620EA4FD}" styleName="">
    <a:tblBg/>
    <a:wholeTbl>
      <a:tcTxStyle b="on" i="on">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F6FC6"/>
          </a:solidFill>
        </a:fill>
      </a:tcStyle>
    </a:firstCol>
    <a:lastRow>
      <a:tcTxStyle b="on" i="on">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0F6FC6"/>
          </a:solidFill>
        </a:fill>
      </a:tcStyle>
    </a:firstRow>
  </a:tblStyle>
  <a:tblStyle styleId="{2708684C-4D16-4618-839F-0558EEFCDFE6}" styleName="">
    <a:tblBg/>
    <a:wholeTbl>
      <a:tcTxStyle b="on" i="on">
        <a:fontRef idx="maj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Ref idx="maj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1" d="100"/>
          <a:sy n="111" d="100"/>
        </p:scale>
        <p:origin x="-1304" y="-104"/>
      </p:cViewPr>
      <p:guideLst>
        <p:guide orient="horz" pos="2160"/>
        <p:guide pos="312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9" name="Shape 4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50" name="Shape 5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969383609"/>
      </p:ext>
    </p:extLst>
  </p:cSld>
  <p:clrMap bg1="lt1" tx1="dk1" bg2="lt2" tx2="dk2" accent1="accent1" accent2="accent2" accent3="accent3" accent4="accent4" accent5="accent5" accent6="accent6" hlink="hlink" folHlink="folHlink"/>
  <p:notesStyle>
    <a:lvl1pPr defTabSz="457200">
      <a:lnSpc>
        <a:spcPct val="125000"/>
      </a:lnSpc>
      <a:defRPr sz="2400">
        <a:latin typeface="+mn-lt"/>
        <a:ea typeface="+mn-ea"/>
        <a:cs typeface="+mn-cs"/>
        <a:sym typeface="Avenir Roman"/>
      </a:defRPr>
    </a:lvl1pPr>
    <a:lvl2pPr indent="228600" defTabSz="457200">
      <a:lnSpc>
        <a:spcPct val="125000"/>
      </a:lnSpc>
      <a:defRPr sz="2400">
        <a:latin typeface="+mn-lt"/>
        <a:ea typeface="+mn-ea"/>
        <a:cs typeface="+mn-cs"/>
        <a:sym typeface="Avenir Roman"/>
      </a:defRPr>
    </a:lvl2pPr>
    <a:lvl3pPr indent="457200" defTabSz="457200">
      <a:lnSpc>
        <a:spcPct val="125000"/>
      </a:lnSpc>
      <a:defRPr sz="2400">
        <a:latin typeface="+mn-lt"/>
        <a:ea typeface="+mn-ea"/>
        <a:cs typeface="+mn-cs"/>
        <a:sym typeface="Avenir Roman"/>
      </a:defRPr>
    </a:lvl3pPr>
    <a:lvl4pPr indent="685800" defTabSz="457200">
      <a:lnSpc>
        <a:spcPct val="125000"/>
      </a:lnSpc>
      <a:defRPr sz="2400">
        <a:latin typeface="+mn-lt"/>
        <a:ea typeface="+mn-ea"/>
        <a:cs typeface="+mn-cs"/>
        <a:sym typeface="Avenir Roman"/>
      </a:defRPr>
    </a:lvl4pPr>
    <a:lvl5pPr indent="914400" defTabSz="457200">
      <a:lnSpc>
        <a:spcPct val="125000"/>
      </a:lnSpc>
      <a:defRPr sz="2400">
        <a:latin typeface="+mn-lt"/>
        <a:ea typeface="+mn-ea"/>
        <a:cs typeface="+mn-cs"/>
        <a:sym typeface="Avenir Roman"/>
      </a:defRPr>
    </a:lvl5pPr>
    <a:lvl6pPr indent="1143000" defTabSz="457200">
      <a:lnSpc>
        <a:spcPct val="125000"/>
      </a:lnSpc>
      <a:defRPr sz="2400">
        <a:latin typeface="+mn-lt"/>
        <a:ea typeface="+mn-ea"/>
        <a:cs typeface="+mn-cs"/>
        <a:sym typeface="Avenir Roman"/>
      </a:defRPr>
    </a:lvl6pPr>
    <a:lvl7pPr indent="1371600" defTabSz="457200">
      <a:lnSpc>
        <a:spcPct val="125000"/>
      </a:lnSpc>
      <a:defRPr sz="2400">
        <a:latin typeface="+mn-lt"/>
        <a:ea typeface="+mn-ea"/>
        <a:cs typeface="+mn-cs"/>
        <a:sym typeface="Avenir Roman"/>
      </a:defRPr>
    </a:lvl7pPr>
    <a:lvl8pPr indent="1600200" defTabSz="457200">
      <a:lnSpc>
        <a:spcPct val="125000"/>
      </a:lnSpc>
      <a:defRPr sz="2400">
        <a:latin typeface="+mn-lt"/>
        <a:ea typeface="+mn-ea"/>
        <a:cs typeface="+mn-cs"/>
        <a:sym typeface="Avenir Roman"/>
      </a:defRPr>
    </a:lvl8pPr>
    <a:lvl9pPr indent="1828800" defTabSz="457200">
      <a:lnSpc>
        <a:spcPct val="125000"/>
      </a:lnSpc>
      <a:defRPr sz="2400">
        <a:latin typeface="+mn-lt"/>
        <a:ea typeface="+mn-ea"/>
        <a:cs typeface="+mn-cs"/>
        <a:sym typeface="Avenir Roman"/>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xfrm>
            <a:off x="952500" y="685800"/>
            <a:ext cx="4953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0244" name="Slide Number Placeholder 3"/>
          <p:cNvSpPr>
            <a:spLocks noGrp="1"/>
          </p:cNvSpPr>
          <p:nvPr>
            <p:ph type="sldNum" sz="quarter" idx="5"/>
          </p:nvPr>
        </p:nvSpPr>
        <p:spPr bwMode="auto">
          <a:xfrm>
            <a:off x="3884839" y="8685611"/>
            <a:ext cx="2972027" cy="4564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defRPr/>
            </a:pPr>
            <a:fld id="{820083EE-3BCA-4BD0-8DF6-8530763649CC}" type="slidenum">
              <a:rPr lang="en-CA" altLang="en-US" smtClean="0">
                <a:latin typeface="Calibri" pitchFamily="34" charset="0"/>
              </a:rPr>
              <a:pPr fontAlgn="base">
                <a:spcBef>
                  <a:spcPct val="0"/>
                </a:spcBef>
                <a:spcAft>
                  <a:spcPct val="0"/>
                </a:spcAft>
                <a:defRPr/>
              </a:pPr>
              <a:t>1</a:t>
            </a:fld>
            <a:endParaRPr lang="en-CA" altLang="en-US" smtClean="0">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Shape 86"/>
          <p:cNvSpPr>
            <a:spLocks noGrp="1" noRot="1" noChangeAspect="1"/>
          </p:cNvSpPr>
          <p:nvPr>
            <p:ph type="sldImg"/>
          </p:nvPr>
        </p:nvSpPr>
        <p:spPr>
          <a:prstGeom prst="rect">
            <a:avLst/>
          </a:prstGeom>
        </p:spPr>
        <p:txBody>
          <a:bodyPr/>
          <a:lstStyle/>
          <a:p>
            <a:pPr lvl="0"/>
            <a:endParaRPr/>
          </a:p>
        </p:txBody>
      </p:sp>
      <p:sp>
        <p:nvSpPr>
          <p:cNvPr id="87" name="Shape 87"/>
          <p:cNvSpPr>
            <a:spLocks noGrp="1"/>
          </p:cNvSpPr>
          <p:nvPr>
            <p:ph type="body" sz="quarter" idx="1"/>
          </p:nvPr>
        </p:nvSpPr>
        <p:spPr>
          <a:prstGeom prst="rect">
            <a:avLst/>
          </a:prstGeom>
        </p:spPr>
        <p:txBody>
          <a:bodyPr/>
          <a:lstStyle/>
          <a:p>
            <a:pPr marL="228600" lvl="0" indent="-228600">
              <a:buSzPct val="100000"/>
              <a:buFont typeface="Arial"/>
              <a:buChar char="•"/>
              <a:defRPr sz="1800"/>
            </a:pPr>
            <a:r>
              <a:rPr sz="2400">
                <a:latin typeface="Arial"/>
                <a:ea typeface="Arial"/>
                <a:cs typeface="Arial"/>
                <a:sym typeface="Arial"/>
              </a:rPr>
              <a:t>Before talking the detail, just I would like to introduce the situation now in Fukushima prefecture.</a:t>
            </a:r>
          </a:p>
          <a:p>
            <a:pPr marL="228600" lvl="0" indent="-228600">
              <a:buSzPct val="100000"/>
              <a:buFont typeface="Arial"/>
              <a:buChar char="•"/>
              <a:defRPr sz="1800"/>
            </a:pPr>
            <a:r>
              <a:rPr sz="2400">
                <a:latin typeface="Arial"/>
                <a:ea typeface="Arial"/>
                <a:cs typeface="Arial"/>
                <a:sym typeface="Arial"/>
              </a:rPr>
              <a:t>Since Government Nuclear Emergency Response Headquarters announced the rearrangement of the restricted areas within a 20km radius and deliberate evacuation areas on 26 December 2011, the first lifting of evacuation order was made on 1 April 2014  from the Miyakoji district of Tamura city.</a:t>
            </a:r>
          </a:p>
          <a:p>
            <a:pPr marL="228600" lvl="0" indent="-228600">
              <a:buSzPct val="100000"/>
              <a:buFont typeface="Arial"/>
              <a:buChar char="•"/>
              <a:defRPr sz="1800"/>
            </a:pPr>
            <a:r>
              <a:rPr sz="2400">
                <a:latin typeface="Arial"/>
                <a:ea typeface="Arial"/>
                <a:cs typeface="Arial"/>
                <a:sym typeface="Arial"/>
              </a:rPr>
              <a:t>But only 81 evacuees, about 23% of the residents have been returned on 23 May.</a:t>
            </a:r>
          </a:p>
          <a:p>
            <a:pPr marL="228600" lvl="0" indent="-228600">
              <a:buSzPct val="100000"/>
              <a:buFont typeface="Arial"/>
              <a:buChar char="•"/>
              <a:defRPr sz="1800"/>
            </a:pPr>
            <a:r>
              <a:rPr sz="2400">
                <a:latin typeface="Arial"/>
                <a:ea typeface="Arial"/>
                <a:cs typeface="Arial"/>
                <a:sym typeface="Arial"/>
              </a:rPr>
              <a:t>The residents of Kawauchi village are now allowed to stay overnights till the end of July for 3 months, then they will decide whether to return.</a:t>
            </a:r>
          </a:p>
          <a:p>
            <a:pPr marL="228600" lvl="0" indent="-228600">
              <a:buSzPct val="100000"/>
              <a:buFont typeface="Arial"/>
              <a:buChar char="•"/>
              <a:defRPr sz="1800"/>
            </a:pPr>
            <a:r>
              <a:rPr sz="2400">
                <a:latin typeface="Arial"/>
                <a:ea typeface="Arial"/>
                <a:cs typeface="Arial"/>
                <a:sym typeface="Arial"/>
              </a:rPr>
              <a:t>The third candidate, Naraha town is preparing the discussion of return home.</a:t>
            </a:r>
          </a:p>
          <a:p>
            <a:pPr lvl="0">
              <a:defRPr sz="1800"/>
            </a:pPr>
            <a:endParaRPr>
              <a:latin typeface="Arial"/>
              <a:ea typeface="Arial"/>
              <a:cs typeface="Arial"/>
              <a:sym typeface="Arial"/>
            </a:endParaRPr>
          </a:p>
          <a:p>
            <a:pPr lvl="0">
              <a:defRPr sz="1800"/>
            </a:pPr>
            <a:r>
              <a:rPr sz="2400">
                <a:latin typeface="Arial"/>
                <a:ea typeface="Arial"/>
                <a:cs typeface="Arial"/>
                <a:sym typeface="Arial"/>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Shape 124"/>
          <p:cNvSpPr>
            <a:spLocks noGrp="1" noRot="1" noChangeAspect="1"/>
          </p:cNvSpPr>
          <p:nvPr>
            <p:ph type="sldImg"/>
          </p:nvPr>
        </p:nvSpPr>
        <p:spPr>
          <a:prstGeom prst="rect">
            <a:avLst/>
          </a:prstGeom>
        </p:spPr>
        <p:txBody>
          <a:bodyPr/>
          <a:lstStyle/>
          <a:p>
            <a:pPr lvl="0"/>
            <a:endParaRPr/>
          </a:p>
        </p:txBody>
      </p:sp>
      <p:sp>
        <p:nvSpPr>
          <p:cNvPr id="125" name="Shape 125"/>
          <p:cNvSpPr>
            <a:spLocks noGrp="1"/>
          </p:cNvSpPr>
          <p:nvPr>
            <p:ph type="body" sz="quarter" idx="1"/>
          </p:nvPr>
        </p:nvSpPr>
        <p:spPr>
          <a:prstGeom prst="rect">
            <a:avLst/>
          </a:prstGeom>
        </p:spPr>
        <p:txBody>
          <a:bodyPr/>
          <a:lstStyle/>
          <a:p>
            <a:pPr marL="228600" lvl="0" indent="-228600" algn="just">
              <a:buSzPct val="100000"/>
              <a:buFont typeface="Arial"/>
              <a:buChar char="•"/>
              <a:defRPr sz="1800"/>
            </a:pPr>
            <a:r>
              <a:rPr sz="2400">
                <a:latin typeface="Arial"/>
                <a:ea typeface="Arial"/>
                <a:cs typeface="Arial"/>
                <a:sym typeface="Arial"/>
              </a:rPr>
              <a:t>This shows the radiological situation at the accident.</a:t>
            </a:r>
          </a:p>
          <a:p>
            <a:pPr marL="228600" lvl="0" indent="-228600" algn="just">
              <a:buSzPct val="100000"/>
              <a:buFont typeface="Arial"/>
              <a:buChar char="•"/>
              <a:defRPr sz="1800"/>
            </a:pPr>
            <a:r>
              <a:rPr sz="2400">
                <a:latin typeface="Arial"/>
                <a:ea typeface="Arial"/>
                <a:cs typeface="Arial"/>
                <a:sym typeface="Arial"/>
              </a:rPr>
              <a:t>In the area of the Fukushima Daiichi, the circulation of sea and land breezes is a predominant factor for dispersion of released radioactivity. </a:t>
            </a:r>
          </a:p>
          <a:p>
            <a:pPr marL="228600" lvl="0" indent="-228600" algn="just">
              <a:buSzPct val="100000"/>
              <a:buFont typeface="Arial"/>
              <a:buChar char="•"/>
              <a:defRPr sz="1800"/>
            </a:pPr>
            <a:r>
              <a:rPr sz="2400">
                <a:latin typeface="Arial"/>
                <a:ea typeface="Arial"/>
                <a:cs typeface="Arial"/>
                <a:sym typeface="Arial"/>
              </a:rPr>
              <a:t>At night, the wind blows toward the sea. </a:t>
            </a:r>
          </a:p>
          <a:p>
            <a:pPr marL="228600" lvl="0" indent="-228600" algn="just">
              <a:buSzPct val="100000"/>
              <a:buFont typeface="Arial"/>
              <a:buChar char="•"/>
              <a:defRPr sz="1800"/>
            </a:pPr>
            <a:r>
              <a:rPr sz="2400">
                <a:latin typeface="Arial"/>
                <a:ea typeface="Arial"/>
                <a:cs typeface="Arial"/>
                <a:sym typeface="Arial"/>
              </a:rPr>
              <a:t>In the early morning, it shifts to the south, and during the daytime wind direction changes clockwise.</a:t>
            </a:r>
          </a:p>
          <a:p>
            <a:pPr marL="228600" lvl="0" indent="-228600" algn="just">
              <a:buSzPct val="100000"/>
              <a:buFont typeface="Arial"/>
              <a:buChar char="•"/>
              <a:defRPr sz="1800"/>
            </a:pPr>
            <a:r>
              <a:rPr sz="2400">
                <a:latin typeface="Arial"/>
                <a:ea typeface="Arial"/>
                <a:cs typeface="Arial"/>
                <a:sym typeface="Arial"/>
              </a:rPr>
              <a:t>This first peak on 12 of March was observed at Minami-soma about 20km north of the plant. This might be resulted from the releases at Unit 1.</a:t>
            </a:r>
          </a:p>
          <a:p>
            <a:pPr marL="228600" lvl="0" indent="-228600" algn="just">
              <a:buSzPct val="100000"/>
              <a:buFont typeface="Arial"/>
              <a:buChar char="•"/>
              <a:defRPr sz="1800"/>
            </a:pPr>
            <a:r>
              <a:rPr sz="2400">
                <a:latin typeface="Arial"/>
                <a:ea typeface="Arial"/>
                <a:cs typeface="Arial"/>
                <a:sym typeface="Arial"/>
              </a:rPr>
              <a:t>The releases from Unit 3 during 13th were transported toward the sea.</a:t>
            </a:r>
          </a:p>
          <a:p>
            <a:pPr marL="228600" lvl="0" indent="-228600" algn="just">
              <a:buSzPct val="100000"/>
              <a:buFont typeface="Arial"/>
              <a:buChar char="•"/>
              <a:defRPr sz="1800"/>
            </a:pPr>
            <a:r>
              <a:rPr sz="2400">
                <a:latin typeface="Arial"/>
                <a:ea typeface="Arial"/>
                <a:cs typeface="Arial"/>
                <a:sym typeface="Arial"/>
              </a:rPr>
              <a:t>The major release from Unit 2 was first observed at Iwaki in the morning on 15th. After that, in the afternoon, the plume reached the cities of Shirakawa, Koriyama and Fukushima and the airborne radiation levels rose. </a:t>
            </a:r>
          </a:p>
          <a:p>
            <a:pPr marL="228600" lvl="0" indent="-228600" algn="just">
              <a:buSzPct val="100000"/>
              <a:buFont typeface="Arial"/>
              <a:buChar char="•"/>
              <a:defRPr sz="1800"/>
            </a:pPr>
            <a:r>
              <a:rPr sz="2400">
                <a:latin typeface="Arial"/>
                <a:ea typeface="Arial"/>
                <a:cs typeface="Arial"/>
                <a:sym typeface="Arial"/>
              </a:rPr>
              <a:t>In the evening, the entire prefecture of Fukushima experienced rain and snow, depositing the radioactivity on the ground during the plume passage. </a:t>
            </a:r>
          </a:p>
          <a:p>
            <a:pPr marL="228600" lvl="0" indent="-228600" algn="just">
              <a:buSzPct val="100000"/>
              <a:buFont typeface="Arial"/>
              <a:buChar char="•"/>
              <a:defRPr sz="1800"/>
            </a:pPr>
            <a:r>
              <a:rPr sz="2400">
                <a:latin typeface="Arial"/>
                <a:ea typeface="Arial"/>
                <a:cs typeface="Arial"/>
                <a:sym typeface="Arial"/>
              </a:rPr>
              <a:t>The areas to the northwest of the plant were thus highly contaminated.</a:t>
            </a:r>
          </a:p>
          <a:p>
            <a:pPr marL="228600" lvl="0" indent="-228600" algn="just">
              <a:buSzPct val="100000"/>
              <a:buFont typeface="Arial"/>
              <a:buChar char="•"/>
              <a:defRPr sz="1800"/>
            </a:pPr>
            <a:r>
              <a:rPr sz="2400">
                <a:latin typeface="Arial"/>
                <a:ea typeface="Arial"/>
                <a:cs typeface="Arial"/>
                <a:sym typeface="Arial"/>
              </a:rPr>
              <a:t>After this event, drinking water and food restrictions were taken first on March 21 and the consideration of temporary relocation outside the evacuation zone began.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xfrm>
            <a:off x="954088" y="687388"/>
            <a:ext cx="4951412"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spcBef>
                <a:spcPct val="0"/>
              </a:spcBef>
            </a:pPr>
            <a:endParaRPr lang="en-CA">
              <a:latin typeface="Calibri" charset="0"/>
              <a:ea typeface="ＭＳ Ｐゴシック" charset="0"/>
              <a:cs typeface="ＭＳ Ｐゴシック" charset="0"/>
            </a:endParaRPr>
          </a:p>
        </p:txBody>
      </p:sp>
      <p:sp>
        <p:nvSpPr>
          <p:cNvPr id="55299" name="Slide Number Placeholder 3"/>
          <p:cNvSpPr txBox="1">
            <a:spLocks noGrp="1"/>
          </p:cNvSpPr>
          <p:nvPr/>
        </p:nvSpPr>
        <p:spPr bwMode="auto">
          <a:xfrm>
            <a:off x="3884840" y="8685612"/>
            <a:ext cx="2972027" cy="456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61" tIns="48331" rIns="96661" bIns="48331"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C9DC2EA2-F366-0446-AB3B-F53B19595695}" type="slidenum">
              <a:rPr lang="en-CA" sz="1300">
                <a:latin typeface="Calibri" charset="0"/>
              </a:rPr>
              <a:pPr algn="r" eaLnBrk="1" hangingPunct="1"/>
              <a:t>7</a:t>
            </a:fld>
            <a:endParaRPr lang="en-CA" sz="13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52500" y="685800"/>
            <a:ext cx="4953000" cy="342900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a:xfrm>
            <a:off x="3884839" y="8685611"/>
            <a:ext cx="2972027" cy="456406"/>
          </a:xfrm>
          <a:prstGeom prst="rect">
            <a:avLst/>
          </a:prstGeom>
        </p:spPr>
        <p:txBody>
          <a:bodyPr/>
          <a:lstStyle/>
          <a:p>
            <a:pPr>
              <a:defRPr/>
            </a:pPr>
            <a:fld id="{176C55EC-4F01-44C8-BF74-A79905A8F494}" type="slidenum">
              <a:rPr lang="en-CA" smtClean="0"/>
              <a:pPr>
                <a:defRPr/>
              </a:pPr>
              <a:t>13</a:t>
            </a:fld>
            <a:endParaRPr lang="en-CA"/>
          </a:p>
        </p:txBody>
      </p:sp>
    </p:spTree>
    <p:extLst>
      <p:ext uri="{BB962C8B-B14F-4D97-AF65-F5344CB8AC3E}">
        <p14:creationId xmlns:p14="http://schemas.microsoft.com/office/powerpoint/2010/main" val="32218421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292" name="Slide Number Placeholder 3"/>
          <p:cNvSpPr>
            <a:spLocks noGrp="1"/>
          </p:cNvSpPr>
          <p:nvPr>
            <p:ph type="sldNum" sz="quarter" idx="5"/>
          </p:nvPr>
        </p:nvSpPr>
        <p:spPr bwMode="auto">
          <a:xfrm>
            <a:off x="3884839" y="8685611"/>
            <a:ext cx="2972027" cy="45640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fontAlgn="base">
              <a:spcBef>
                <a:spcPct val="0"/>
              </a:spcBef>
              <a:spcAft>
                <a:spcPct val="0"/>
              </a:spcAft>
              <a:defRPr/>
            </a:pPr>
            <a:fld id="{16C2DF54-2627-47E6-A83A-74B0D407356C}" type="slidenum">
              <a:rPr lang="en-CA" altLang="en-US" smtClean="0">
                <a:latin typeface="Calibri" pitchFamily="34" charset="0"/>
              </a:rPr>
              <a:pPr fontAlgn="base">
                <a:spcBef>
                  <a:spcPct val="0"/>
                </a:spcBef>
                <a:spcAft>
                  <a:spcPct val="0"/>
                </a:spcAft>
                <a:defRPr/>
              </a:pPr>
              <a:t>14</a:t>
            </a:fld>
            <a:endParaRPr lang="en-CA" altLang="en-US" smtClean="0">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 Id="rId3"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1.xml"/><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11" name="image3.png" descr="ICRP Logo.gif"/>
          <p:cNvPicPr/>
          <p:nvPr/>
        </p:nvPicPr>
        <p:blipFill>
          <a:blip r:embed="rId3">
            <a:extLst/>
          </a:blip>
          <a:stretch>
            <a:fillRect/>
          </a:stretch>
        </p:blipFill>
        <p:spPr>
          <a:xfrm>
            <a:off x="73025" y="73025"/>
            <a:ext cx="4638675" cy="2736850"/>
          </a:xfrm>
          <a:prstGeom prst="rect">
            <a:avLst/>
          </a:prstGeom>
          <a:ln w="12700">
            <a:miter lim="400000"/>
          </a:ln>
        </p:spPr>
      </p:pic>
      <p:sp>
        <p:nvSpPr>
          <p:cNvPr id="12" name="Shape 12"/>
          <p:cNvSpPr/>
          <p:nvPr/>
        </p:nvSpPr>
        <p:spPr>
          <a:xfrm>
            <a:off x="-3" y="3200397"/>
            <a:ext cx="9080505" cy="1593"/>
          </a:xfrm>
          <a:prstGeom prst="line">
            <a:avLst/>
          </a:prstGeom>
          <a:ln w="25400" cap="rnd">
            <a:solidFill>
              <a:srgbClr val="065093"/>
            </a:solidFill>
            <a:round/>
          </a:ln>
        </p:spPr>
        <p:txBody>
          <a:bodyPr lIns="0" tIns="0" rIns="0" bIns="0"/>
          <a:lstStyle/>
          <a:p>
            <a:pPr lvl="0" defTabSz="457200">
              <a:defRPr sz="1200"/>
            </a:pPr>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7" name="Shape 7"/>
          <p:cNvSpPr>
            <a:spLocks noGrp="1"/>
          </p:cNvSpPr>
          <p:nvPr>
            <p:ph type="title"/>
          </p:nvPr>
        </p:nvSpPr>
        <p:spPr>
          <a:prstGeom prst="rect">
            <a:avLst/>
          </a:prstGeom>
        </p:spPr>
        <p:txBody>
          <a:bodyPr/>
          <a:lstStyle/>
          <a:p>
            <a:pPr lvl="0">
              <a:defRPr sz="1800">
                <a:solidFill>
                  <a:srgbClr val="000000"/>
                </a:solidFill>
              </a:defRPr>
            </a:pPr>
            <a:r>
              <a:rPr sz="5000">
                <a:solidFill>
                  <a:srgbClr val="04617B"/>
                </a:solidFill>
              </a:rPr>
              <a:t>タイトルテキスト</a:t>
            </a:r>
          </a:p>
        </p:txBody>
      </p:sp>
      <p:sp>
        <p:nvSpPr>
          <p:cNvPr id="8" name="Shape 8"/>
          <p:cNvSpPr>
            <a:spLocks noGrp="1"/>
          </p:cNvSpPr>
          <p:nvPr>
            <p:ph type="body" idx="1"/>
          </p:nvPr>
        </p:nvSpPr>
        <p:spPr>
          <a:prstGeom prst="rect">
            <a:avLst/>
          </a:prstGeom>
        </p:spPr>
        <p:txBody>
          <a:bodyPr/>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9" name="Shape 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7" name="Shape 17"/>
          <p:cNvSpPr>
            <a:spLocks noGrp="1"/>
          </p:cNvSpPr>
          <p:nvPr>
            <p:ph type="title"/>
          </p:nvPr>
        </p:nvSpPr>
        <p:spPr>
          <a:prstGeom prst="rect">
            <a:avLst/>
          </a:prstGeom>
        </p:spPr>
        <p:txBody>
          <a:bodyPr/>
          <a:lstStyle/>
          <a:p>
            <a:pPr lvl="0">
              <a:defRPr sz="1800">
                <a:solidFill>
                  <a:srgbClr val="000000"/>
                </a:solidFill>
              </a:defRPr>
            </a:pPr>
            <a:r>
              <a:rPr sz="5000">
                <a:solidFill>
                  <a:srgbClr val="04617B"/>
                </a:solidFill>
              </a:rPr>
              <a:t>タイトルテキスト</a:t>
            </a:r>
          </a:p>
        </p:txBody>
      </p:sp>
      <p:sp>
        <p:nvSpPr>
          <p:cNvPr id="18" name="Shape 18"/>
          <p:cNvSpPr>
            <a:spLocks noGrp="1"/>
          </p:cNvSpPr>
          <p:nvPr>
            <p:ph type="body" idx="1"/>
          </p:nvPr>
        </p:nvSpPr>
        <p:spPr>
          <a:prstGeom prst="rect">
            <a:avLst/>
          </a:prstGeom>
        </p:spPr>
        <p:txBody>
          <a:bodyPr/>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19" name="Shape 1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21" name="image4.png"/>
          <p:cNvPicPr/>
          <p:nvPr/>
        </p:nvPicPr>
        <p:blipFill>
          <a:blip r:embed="rId2">
            <a:extLst/>
          </a:blip>
          <a:stretch>
            <a:fillRect/>
          </a:stretch>
        </p:blipFill>
        <p:spPr>
          <a:xfrm>
            <a:off x="285750" y="414337"/>
            <a:ext cx="3054350" cy="6046788"/>
          </a:xfrm>
          <a:prstGeom prst="rect">
            <a:avLst/>
          </a:prstGeom>
          <a:ln w="12700">
            <a:miter lim="400000"/>
          </a:ln>
        </p:spPr>
      </p:pic>
      <p:sp>
        <p:nvSpPr>
          <p:cNvPr id="22" name="Shape 22"/>
          <p:cNvSpPr/>
          <p:nvPr/>
        </p:nvSpPr>
        <p:spPr>
          <a:xfrm flipH="1">
            <a:off x="3136899" y="-3"/>
            <a:ext cx="1591" cy="6326193"/>
          </a:xfrm>
          <a:prstGeom prst="line">
            <a:avLst/>
          </a:prstGeom>
          <a:ln w="25400" cap="rnd">
            <a:solidFill>
              <a:srgbClr val="065093"/>
            </a:solidFill>
            <a:round/>
          </a:ln>
        </p:spPr>
        <p:txBody>
          <a:bodyPr lIns="0" tIns="0" rIns="0" bIns="0"/>
          <a:lstStyle/>
          <a:p>
            <a:pPr lvl="0" defTabSz="457200">
              <a:defRPr sz="1200"/>
            </a:pPr>
            <a:endParaRPr/>
          </a:p>
        </p:txBody>
      </p:sp>
      <p:sp>
        <p:nvSpPr>
          <p:cNvPr id="23" name="Shape 23"/>
          <p:cNvSpPr>
            <a:spLocks noGrp="1"/>
          </p:cNvSpPr>
          <p:nvPr>
            <p:ph type="title"/>
          </p:nvPr>
        </p:nvSpPr>
        <p:spPr>
          <a:prstGeom prst="rect">
            <a:avLst/>
          </a:prstGeom>
        </p:spPr>
        <p:txBody>
          <a:bodyPr/>
          <a:lstStyle/>
          <a:p>
            <a:pPr lvl="0">
              <a:defRPr sz="1800">
                <a:solidFill>
                  <a:srgbClr val="000000"/>
                </a:solidFill>
              </a:defRPr>
            </a:pPr>
            <a:r>
              <a:rPr sz="5000">
                <a:solidFill>
                  <a:srgbClr val="04617B"/>
                </a:solidFill>
              </a:rPr>
              <a:t>タイトルテキスト</a:t>
            </a:r>
          </a:p>
        </p:txBody>
      </p:sp>
      <p:sp>
        <p:nvSpPr>
          <p:cNvPr id="24" name="Shape 24"/>
          <p:cNvSpPr>
            <a:spLocks noGrp="1"/>
          </p:cNvSpPr>
          <p:nvPr>
            <p:ph type="body" idx="1"/>
          </p:nvPr>
        </p:nvSpPr>
        <p:spPr>
          <a:prstGeom prst="rect">
            <a:avLst/>
          </a:prstGeom>
        </p:spPr>
        <p:txBody>
          <a:bodyPr/>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25" name="Shape 2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7" name="Shape 27"/>
          <p:cNvSpPr>
            <a:spLocks noGrp="1"/>
          </p:cNvSpPr>
          <p:nvPr>
            <p:ph type="title"/>
          </p:nvPr>
        </p:nvSpPr>
        <p:spPr>
          <a:prstGeom prst="rect">
            <a:avLst/>
          </a:prstGeom>
        </p:spPr>
        <p:txBody>
          <a:bodyPr/>
          <a:lstStyle/>
          <a:p>
            <a:pPr lvl="0">
              <a:defRPr sz="1800">
                <a:solidFill>
                  <a:srgbClr val="000000"/>
                </a:solidFill>
              </a:defRPr>
            </a:pPr>
            <a:r>
              <a:rPr sz="5000">
                <a:solidFill>
                  <a:srgbClr val="04617B"/>
                </a:solidFill>
              </a:rPr>
              <a:t>タイトルテキスト</a:t>
            </a:r>
          </a:p>
        </p:txBody>
      </p:sp>
      <p:sp>
        <p:nvSpPr>
          <p:cNvPr id="28" name="Shape 28"/>
          <p:cNvSpPr>
            <a:spLocks noGrp="1"/>
          </p:cNvSpPr>
          <p:nvPr>
            <p:ph type="body" idx="1"/>
          </p:nvPr>
        </p:nvSpPr>
        <p:spPr>
          <a:prstGeom prst="rect">
            <a:avLst/>
          </a:prstGeom>
        </p:spPr>
        <p:txBody>
          <a:bodyPr/>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29" name="Shape 29"/>
          <p:cNvSpPr>
            <a:spLocks noGrp="1"/>
          </p:cNvSpPr>
          <p:nvPr>
            <p:ph type="sldNum" sz="quarter" idx="2"/>
          </p:nvPr>
        </p:nvSpPr>
        <p:spPr>
          <a:xfrm>
            <a:off x="8585200" y="6364509"/>
            <a:ext cx="825500" cy="172816"/>
          </a:xfrm>
          <a:prstGeom prst="rect">
            <a:avLst/>
          </a:prstGeom>
        </p:spPr>
        <p:txBody>
          <a:bodyPr/>
          <a:lstStyle/>
          <a:p>
            <a:pPr lvl="0"/>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白紙">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cxnSp>
        <p:nvCxnSpPr>
          <p:cNvPr id="6" name="Straight Connector 5"/>
          <p:cNvCxnSpPr/>
          <p:nvPr userDrawn="1"/>
        </p:nvCxnSpPr>
        <p:spPr>
          <a:xfrm>
            <a:off x="0" y="3200400"/>
            <a:ext cx="9080500" cy="1588"/>
          </a:xfrm>
          <a:prstGeom prst="line">
            <a:avLst/>
          </a:prstGeom>
          <a:ln w="25400" cap="rnd"/>
        </p:spPr>
        <p:style>
          <a:lnRef idx="1">
            <a:schemeClr val="accent1"/>
          </a:lnRef>
          <a:fillRef idx="0">
            <a:schemeClr val="accent1"/>
          </a:fillRef>
          <a:effectRef idx="0">
            <a:schemeClr val="accent1"/>
          </a:effectRef>
          <a:fontRef idx="minor">
            <a:schemeClr val="tx1"/>
          </a:fontRef>
        </p:style>
      </p:cxnSp>
      <p:sp>
        <p:nvSpPr>
          <p:cNvPr id="9" name="Title 8"/>
          <p:cNvSpPr>
            <a:spLocks noGrp="1"/>
          </p:cNvSpPr>
          <p:nvPr>
            <p:ph type="ctrTitle"/>
          </p:nvPr>
        </p:nvSpPr>
        <p:spPr>
          <a:xfrm>
            <a:off x="577850" y="1371600"/>
            <a:ext cx="8505952" cy="1828800"/>
          </a:xfrm>
          <a:ln>
            <a:noFill/>
          </a:ln>
        </p:spPr>
        <p:txBody>
          <a:bodyPr tIns="0" rIns="18288" anchor="b">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800" b="1">
                <a:ln>
                  <a:noFill/>
                </a:ln>
                <a:solidFill>
                  <a:schemeClr val="accent1">
                    <a:lumMod val="75000"/>
                  </a:schemeClr>
                </a:solidFill>
                <a:effectLst>
                  <a:outerShdw blurRad="38100" dist="25400" dir="5400000" algn="tl" rotWithShape="0">
                    <a:srgbClr val="000000">
                      <a:alpha val="43000"/>
                    </a:srgbClr>
                  </a:outerShdw>
                </a:effectLst>
                <a:latin typeface="Arial" pitchFamily="34" charset="0"/>
                <a:ea typeface="+mj-ea"/>
                <a:cs typeface="Arial" pitchFamily="34" charset="0"/>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77850" y="3228536"/>
            <a:ext cx="8509254"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32" name="Text Placeholder 31"/>
          <p:cNvSpPr>
            <a:spLocks noGrp="1"/>
          </p:cNvSpPr>
          <p:nvPr>
            <p:ph type="body" sz="quarter" idx="10"/>
          </p:nvPr>
        </p:nvSpPr>
        <p:spPr>
          <a:xfrm>
            <a:off x="577850" y="5257800"/>
            <a:ext cx="8502650" cy="838200"/>
          </a:xfrm>
        </p:spPr>
        <p:txBody>
          <a:bodyPr>
            <a:normAutofit/>
          </a:bodyPr>
          <a:lstStyle>
            <a:lvl1pPr algn="r">
              <a:buNone/>
              <a:defRPr sz="1600"/>
            </a:lvl1pPr>
          </a:lstStyle>
          <a:p>
            <a:pPr lvl="0"/>
            <a:r>
              <a:rPr lang="en-US" dirty="0" smtClean="0"/>
              <a:t>Click to edit Master text styles</a:t>
            </a:r>
          </a:p>
        </p:txBody>
      </p:sp>
      <p:sp>
        <p:nvSpPr>
          <p:cNvPr id="4" name="Rectangle 3"/>
          <p:cNvSpPr/>
          <p:nvPr userDrawn="1"/>
        </p:nvSpPr>
        <p:spPr>
          <a:xfrm rot="19563908">
            <a:off x="268376" y="1814739"/>
            <a:ext cx="11422682" cy="5196587"/>
          </a:xfrm>
          <a:prstGeom prst="rect">
            <a:avLst/>
          </a:prstGeom>
          <a:blipFill dpi="0" rotWithShape="1">
            <a:blip r:embed="rId3">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5259729"/>
      </p:ext>
    </p:extLst>
  </p:cSld>
  <p:clrMapOvr>
    <a:overrideClrMapping bg1="dk1" tx1="lt1" bg2="dk2" tx2="lt2" accent1="accent1" accent2="accent2" accent3="accent3" accent4="accent4" accent5="accent5" accent6="accent6" hlink="hlink" folHlink="folHlink"/>
  </p:clrMapOvr>
  <p:transition xmlns:p14="http://schemas.microsoft.com/office/powerpoint/2010/mai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4548" y="1316736"/>
            <a:ext cx="8420100" cy="1362456"/>
          </a:xfrm>
          <a:ln>
            <a:noFill/>
          </a:ln>
        </p:spPr>
        <p:txBody>
          <a:bodyPr t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4000" b="1" cap="none" baseline="0" dirty="0">
                <a:ln w="635">
                  <a:noFill/>
                </a:ln>
                <a:solidFill>
                  <a:schemeClr val="accent1">
                    <a:lumMod val="75000"/>
                  </a:schemeClr>
                </a:solidFill>
                <a:effectLst>
                  <a:outerShdw blurRad="38100" dist="25400" dir="5400000" algn="tl" rotWithShape="0">
                    <a:srgbClr val="000000">
                      <a:alpha val="43000"/>
                    </a:srgbClr>
                  </a:outerShdw>
                </a:effectLst>
                <a:latin typeface="Arial" pitchFamily="34" charset="0"/>
                <a:ea typeface="+mj-ea"/>
                <a:cs typeface="Arial"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74548" y="2704664"/>
            <a:ext cx="8420100" cy="1509712"/>
          </a:xfrm>
        </p:spPr>
        <p:txBody>
          <a:bodyPr lIns="45720" rIns="45720">
            <a:normAutofit/>
          </a:bodyPr>
          <a:lstStyle>
            <a:lvl1pPr marL="0" indent="0">
              <a:buNone/>
              <a:defRPr sz="24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smtClean="0"/>
              <a:t>Click to edit Master text styles</a:t>
            </a:r>
          </a:p>
        </p:txBody>
      </p:sp>
      <p:sp>
        <p:nvSpPr>
          <p:cNvPr id="4" name="Slide Number Placeholder 5"/>
          <p:cNvSpPr>
            <a:spLocks noGrp="1"/>
          </p:cNvSpPr>
          <p:nvPr>
            <p:ph type="sldNum" sz="quarter" idx="10"/>
          </p:nvPr>
        </p:nvSpPr>
        <p:spPr>
          <a:xfrm>
            <a:off x="8585200" y="6352658"/>
            <a:ext cx="825500" cy="184666"/>
          </a:xfrm>
        </p:spPr>
        <p:txBody>
          <a:bodyPr/>
          <a:lstStyle>
            <a:lvl1pPr>
              <a:defRPr/>
            </a:lvl1pPr>
          </a:lstStyle>
          <a:p>
            <a:pPr>
              <a:defRPr/>
            </a:pPr>
            <a:fld id="{080A7019-14BD-4A65-887B-5F9FDC780F39}" type="slidenum">
              <a:rPr lang="en-US"/>
              <a:pPr>
                <a:defRPr/>
              </a:pPr>
              <a:t>‹#›</a:t>
            </a:fld>
            <a:endParaRPr lang="en-US"/>
          </a:p>
        </p:txBody>
      </p:sp>
      <p:pic>
        <p:nvPicPr>
          <p:cNvPr id="5" name="Picture 13" descr="ICRP Logo and Title.gif"/>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5931" y="6418263"/>
            <a:ext cx="4129219"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478903"/>
      </p:ext>
    </p:extLst>
  </p:cSld>
  <p:clrMapOvr>
    <a:overrideClrMapping bg1="dk1" tx1="lt1" bg2="dk2" tx2="lt2" accent1="accent1" accent2="accent2" accent3="accent3" accent4="accent4" accent5="accent5" accent6="accent6" hlink="hlink" folHlink="folHlink"/>
  </p:clrMapOvr>
  <p:transition xmlns:p14="http://schemas.microsoft.com/office/powerpoint/2010/mai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2084088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4289779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696571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2850430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371617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7079937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1534444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23407264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1436730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842682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CC7C361-0AAF-DF4C-AA9F-4B30EA262015}" type="datetimeFigureOut">
              <a:rPr kumimoji="1" lang="ja-JP" altLang="en-US" smtClean="0"/>
              <a:t>11/04/16</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4713557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2" Type="http://schemas.openxmlformats.org/officeDocument/2006/relationships/theme" Target="../theme/theme2.xml"/><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FF"/>
            </a:gs>
            <a:gs pos="60000">
              <a:srgbClr val="F1F5FC"/>
            </a:gs>
            <a:gs pos="100000">
              <a:srgbClr val="91C6F7"/>
            </a:gs>
          </a:gsLst>
          <a:lin ang="16200000" scaled="0"/>
        </a:gradFill>
        <a:effectLst/>
      </p:bgPr>
    </p:bg>
    <p:spTree>
      <p:nvGrpSpPr>
        <p:cNvPr id="1" name=""/>
        <p:cNvGrpSpPr/>
        <p:nvPr/>
      </p:nvGrpSpPr>
      <p:grpSpPr>
        <a:xfrm>
          <a:off x="0" y="0"/>
          <a:ext cx="0" cy="0"/>
          <a:chOff x="0" y="0"/>
          <a:chExt cx="0" cy="0"/>
        </a:xfrm>
      </p:grpSpPr>
      <p:pic>
        <p:nvPicPr>
          <p:cNvPr id="2" name="image1.png" descr="ICRP Logo and Title.gif"/>
          <p:cNvPicPr/>
          <p:nvPr/>
        </p:nvPicPr>
        <p:blipFill>
          <a:blip r:embed="rId10">
            <a:extLst/>
          </a:blip>
          <a:stretch>
            <a:fillRect/>
          </a:stretch>
        </p:blipFill>
        <p:spPr>
          <a:xfrm>
            <a:off x="246060" y="6418262"/>
            <a:ext cx="4129091" cy="317504"/>
          </a:xfrm>
          <a:prstGeom prst="rect">
            <a:avLst/>
          </a:prstGeom>
          <a:ln w="12700">
            <a:miter lim="400000"/>
          </a:ln>
        </p:spPr>
      </p:pic>
      <p:sp>
        <p:nvSpPr>
          <p:cNvPr id="3" name="Shape 3"/>
          <p:cNvSpPr>
            <a:spLocks noGrp="1"/>
          </p:cNvSpPr>
          <p:nvPr>
            <p:ph type="title"/>
          </p:nvPr>
        </p:nvSpPr>
        <p:spPr>
          <a:xfrm>
            <a:off x="495300" y="152400"/>
            <a:ext cx="8915400" cy="14478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lstStyle/>
          <a:p>
            <a:pPr lvl="0">
              <a:defRPr sz="1800">
                <a:solidFill>
                  <a:srgbClr val="000000"/>
                </a:solidFill>
              </a:defRPr>
            </a:pPr>
            <a:r>
              <a:rPr sz="5000">
                <a:solidFill>
                  <a:srgbClr val="04617B"/>
                </a:solidFill>
              </a:rPr>
              <a:t>タイトルテキスト</a:t>
            </a:r>
          </a:p>
        </p:txBody>
      </p:sp>
      <p:sp>
        <p:nvSpPr>
          <p:cNvPr id="4" name="Shape 4"/>
          <p:cNvSpPr>
            <a:spLocks noGrp="1"/>
          </p:cNvSpPr>
          <p:nvPr>
            <p:ph type="body" idx="1"/>
          </p:nvPr>
        </p:nvSpPr>
        <p:spPr>
          <a:xfrm>
            <a:off x="495300" y="1600200"/>
            <a:ext cx="8915400" cy="525780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lstStyle/>
          <a:p>
            <a:pPr lvl="0">
              <a:defRPr sz="1800"/>
            </a:pPr>
            <a:r>
              <a:rPr sz="2600"/>
              <a:t>本文レベル1</a:t>
            </a:r>
          </a:p>
          <a:p>
            <a:pPr lvl="1">
              <a:defRPr sz="1800"/>
            </a:pPr>
            <a:r>
              <a:rPr sz="2600"/>
              <a:t>本文レベル2</a:t>
            </a:r>
          </a:p>
          <a:p>
            <a:pPr lvl="2">
              <a:defRPr sz="1800"/>
            </a:pPr>
            <a:r>
              <a:rPr sz="2600"/>
              <a:t>本文レベル3</a:t>
            </a:r>
          </a:p>
          <a:p>
            <a:pPr lvl="3">
              <a:defRPr sz="1800"/>
            </a:pPr>
            <a:r>
              <a:rPr sz="2600"/>
              <a:t>本文レベル4</a:t>
            </a:r>
          </a:p>
          <a:p>
            <a:pPr lvl="4">
              <a:defRPr sz="1800"/>
            </a:pPr>
            <a:r>
              <a:rPr sz="2600"/>
              <a:t>本文レベル 5</a:t>
            </a:r>
          </a:p>
        </p:txBody>
      </p:sp>
      <p:sp>
        <p:nvSpPr>
          <p:cNvPr id="5" name="Shape 5"/>
          <p:cNvSpPr>
            <a:spLocks noGrp="1"/>
          </p:cNvSpPr>
          <p:nvPr>
            <p:ph type="sldNum" sz="quarter" idx="2"/>
          </p:nvPr>
        </p:nvSpPr>
        <p:spPr>
          <a:xfrm>
            <a:off x="8585200" y="6364509"/>
            <a:ext cx="825500" cy="172815"/>
          </a:xfrm>
          <a:prstGeom prst="rect">
            <a:avLst/>
          </a:prstGeom>
          <a:ln w="12700">
            <a:miter lim="400000"/>
          </a:ln>
        </p:spPr>
        <p:txBody>
          <a:bodyPr lIns="0" tIns="0" rIns="0" bIns="0" anchor="b">
            <a:spAutoFit/>
          </a:bodyPr>
          <a:lstStyle>
            <a:lvl1pPr algn="ctr">
              <a:defRPr sz="1200">
                <a:solidFill>
                  <a:srgbClr val="045C75"/>
                </a:solidFill>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 id="2147483653" r:id="rId3"/>
    <p:sldLayoutId id="2147483654" r:id="rId4"/>
    <p:sldLayoutId id="2147483655" r:id="rId5"/>
    <p:sldLayoutId id="2147483657" r:id="rId6"/>
    <p:sldLayoutId id="2147483658" r:id="rId7"/>
    <p:sldLayoutId id="2147483671" r:id="rId8"/>
  </p:sldLayoutIdLst>
  <p:transition xmlns:p14="http://schemas.microsoft.com/office/powerpoint/2010/main" spd="med"/>
  <p:txStyles>
    <p:titleStyle>
      <a:lvl1pPr algn="ctr">
        <a:defRPr sz="5000">
          <a:solidFill>
            <a:srgbClr val="04617B"/>
          </a:solidFill>
          <a:latin typeface="Arial"/>
          <a:ea typeface="Arial"/>
          <a:cs typeface="Arial"/>
          <a:sym typeface="Arial"/>
        </a:defRPr>
      </a:lvl1pPr>
      <a:lvl2pPr algn="ctr">
        <a:defRPr sz="5000">
          <a:solidFill>
            <a:srgbClr val="04617B"/>
          </a:solidFill>
          <a:latin typeface="Arial"/>
          <a:ea typeface="Arial"/>
          <a:cs typeface="Arial"/>
          <a:sym typeface="Arial"/>
        </a:defRPr>
      </a:lvl2pPr>
      <a:lvl3pPr algn="ctr">
        <a:defRPr sz="5000">
          <a:solidFill>
            <a:srgbClr val="04617B"/>
          </a:solidFill>
          <a:latin typeface="Arial"/>
          <a:ea typeface="Arial"/>
          <a:cs typeface="Arial"/>
          <a:sym typeface="Arial"/>
        </a:defRPr>
      </a:lvl3pPr>
      <a:lvl4pPr algn="ctr">
        <a:defRPr sz="5000">
          <a:solidFill>
            <a:srgbClr val="04617B"/>
          </a:solidFill>
          <a:latin typeface="Arial"/>
          <a:ea typeface="Arial"/>
          <a:cs typeface="Arial"/>
          <a:sym typeface="Arial"/>
        </a:defRPr>
      </a:lvl4pPr>
      <a:lvl5pPr algn="ctr">
        <a:defRPr sz="5000">
          <a:solidFill>
            <a:srgbClr val="04617B"/>
          </a:solidFill>
          <a:latin typeface="Arial"/>
          <a:ea typeface="Arial"/>
          <a:cs typeface="Arial"/>
          <a:sym typeface="Arial"/>
        </a:defRPr>
      </a:lvl5pPr>
      <a:lvl6pPr algn="ctr">
        <a:defRPr sz="5000">
          <a:solidFill>
            <a:srgbClr val="04617B"/>
          </a:solidFill>
          <a:latin typeface="Arial"/>
          <a:ea typeface="Arial"/>
          <a:cs typeface="Arial"/>
          <a:sym typeface="Arial"/>
        </a:defRPr>
      </a:lvl6pPr>
      <a:lvl7pPr algn="ctr">
        <a:defRPr sz="5000">
          <a:solidFill>
            <a:srgbClr val="04617B"/>
          </a:solidFill>
          <a:latin typeface="Arial"/>
          <a:ea typeface="Arial"/>
          <a:cs typeface="Arial"/>
          <a:sym typeface="Arial"/>
        </a:defRPr>
      </a:lvl7pPr>
      <a:lvl8pPr algn="ctr">
        <a:defRPr sz="5000">
          <a:solidFill>
            <a:srgbClr val="04617B"/>
          </a:solidFill>
          <a:latin typeface="Arial"/>
          <a:ea typeface="Arial"/>
          <a:cs typeface="Arial"/>
          <a:sym typeface="Arial"/>
        </a:defRPr>
      </a:lvl8pPr>
      <a:lvl9pPr algn="ctr">
        <a:defRPr sz="5000">
          <a:solidFill>
            <a:srgbClr val="04617B"/>
          </a:solidFill>
          <a:latin typeface="Arial"/>
          <a:ea typeface="Arial"/>
          <a:cs typeface="Arial"/>
          <a:sym typeface="Arial"/>
        </a:defRPr>
      </a:lvl9pPr>
    </p:titleStyle>
    <p:bodyStyle>
      <a:lvl1pPr marL="273050" indent="-273050">
        <a:spcBef>
          <a:spcPts val="600"/>
        </a:spcBef>
        <a:buClr>
          <a:srgbClr val="083763"/>
        </a:buClr>
        <a:buSzPct val="95000"/>
        <a:buFont typeface="Wingdings 2"/>
        <a:buChar char="●"/>
        <a:defRPr sz="2600">
          <a:latin typeface="Arial"/>
          <a:ea typeface="Arial"/>
          <a:cs typeface="Arial"/>
          <a:sym typeface="Arial"/>
        </a:defRPr>
      </a:lvl1pPr>
      <a:lvl2pPr marL="660267" indent="-266565">
        <a:spcBef>
          <a:spcPts val="600"/>
        </a:spcBef>
        <a:buClr>
          <a:srgbClr val="083763"/>
        </a:buClr>
        <a:buSzPct val="85000"/>
        <a:buFont typeface="Wingdings 2"/>
        <a:buChar char="●"/>
        <a:defRPr sz="2600">
          <a:latin typeface="Arial"/>
          <a:ea typeface="Arial"/>
          <a:cs typeface="Arial"/>
          <a:sym typeface="Arial"/>
        </a:defRPr>
      </a:lvl2pPr>
      <a:lvl3pPr marL="972984" indent="-304647">
        <a:spcBef>
          <a:spcPts val="600"/>
        </a:spcBef>
        <a:buClr>
          <a:srgbClr val="083763"/>
        </a:buClr>
        <a:buSzPct val="70000"/>
        <a:buFont typeface="Wingdings 2"/>
        <a:buChar char="●"/>
        <a:defRPr sz="2600">
          <a:latin typeface="Arial"/>
          <a:ea typeface="Arial"/>
          <a:cs typeface="Arial"/>
          <a:sym typeface="Arial"/>
        </a:defRPr>
      </a:lvl3pPr>
      <a:lvl4pPr marL="1250313" indent="-272413">
        <a:spcBef>
          <a:spcPts val="600"/>
        </a:spcBef>
        <a:buClr>
          <a:srgbClr val="083763"/>
        </a:buClr>
        <a:buSzPct val="65000"/>
        <a:buFont typeface="Wingdings 2"/>
        <a:buChar char="●"/>
        <a:defRPr sz="2600">
          <a:latin typeface="Arial"/>
          <a:ea typeface="Arial"/>
          <a:cs typeface="Arial"/>
          <a:sym typeface="Arial"/>
        </a:defRPr>
      </a:lvl4pPr>
      <a:lvl5pPr marL="1555219" indent="-302682">
        <a:spcBef>
          <a:spcPts val="600"/>
        </a:spcBef>
        <a:buClr>
          <a:srgbClr val="083763"/>
        </a:buClr>
        <a:buSzPct val="65000"/>
        <a:buFont typeface="Wingdings 2"/>
        <a:buChar char="●"/>
        <a:defRPr sz="2600">
          <a:latin typeface="Arial"/>
          <a:ea typeface="Arial"/>
          <a:cs typeface="Arial"/>
          <a:sym typeface="Arial"/>
        </a:defRPr>
      </a:lvl5pPr>
      <a:lvl6pPr marL="2012419" indent="-302683">
        <a:spcBef>
          <a:spcPts val="600"/>
        </a:spcBef>
        <a:buClr>
          <a:srgbClr val="083763"/>
        </a:buClr>
        <a:buSzPct val="65000"/>
        <a:buFont typeface="Wingdings 2"/>
        <a:buChar char="•"/>
        <a:defRPr sz="2600">
          <a:latin typeface="Arial"/>
          <a:ea typeface="Arial"/>
          <a:cs typeface="Arial"/>
          <a:sym typeface="Arial"/>
        </a:defRPr>
      </a:lvl6pPr>
      <a:lvl7pPr marL="2469619" indent="-302683">
        <a:spcBef>
          <a:spcPts val="600"/>
        </a:spcBef>
        <a:buClr>
          <a:srgbClr val="083763"/>
        </a:buClr>
        <a:buSzPct val="65000"/>
        <a:buFont typeface="Wingdings 2"/>
        <a:buChar char="•"/>
        <a:defRPr sz="2600">
          <a:latin typeface="Arial"/>
          <a:ea typeface="Arial"/>
          <a:cs typeface="Arial"/>
          <a:sym typeface="Arial"/>
        </a:defRPr>
      </a:lvl7pPr>
      <a:lvl8pPr marL="2926819" indent="-302683">
        <a:spcBef>
          <a:spcPts val="600"/>
        </a:spcBef>
        <a:buClr>
          <a:srgbClr val="083763"/>
        </a:buClr>
        <a:buSzPct val="65000"/>
        <a:buFont typeface="Wingdings 2"/>
        <a:buChar char="•"/>
        <a:defRPr sz="2600">
          <a:latin typeface="Arial"/>
          <a:ea typeface="Arial"/>
          <a:cs typeface="Arial"/>
          <a:sym typeface="Arial"/>
        </a:defRPr>
      </a:lvl8pPr>
      <a:lvl9pPr marL="3384020" indent="-302683">
        <a:spcBef>
          <a:spcPts val="600"/>
        </a:spcBef>
        <a:buClr>
          <a:srgbClr val="083763"/>
        </a:buClr>
        <a:buSzPct val="65000"/>
        <a:buFont typeface="Wingdings 2"/>
        <a:buChar char="•"/>
        <a:defRPr sz="2600">
          <a:latin typeface="Arial"/>
          <a:ea typeface="Arial"/>
          <a:cs typeface="Arial"/>
          <a:sym typeface="Arial"/>
        </a:defRPr>
      </a:lvl9pPr>
    </p:bodyStyle>
    <p:otherStyle>
      <a:lvl1pPr algn="ctr">
        <a:defRPr sz="1200">
          <a:solidFill>
            <a:schemeClr val="tx1"/>
          </a:solidFill>
          <a:latin typeface="+mn-lt"/>
          <a:ea typeface="+mn-ea"/>
          <a:cs typeface="+mn-cs"/>
          <a:sym typeface="Arial"/>
        </a:defRPr>
      </a:lvl1pPr>
      <a:lvl2pPr algn="ctr">
        <a:defRPr sz="1200">
          <a:solidFill>
            <a:schemeClr val="tx1"/>
          </a:solidFill>
          <a:latin typeface="+mn-lt"/>
          <a:ea typeface="+mn-ea"/>
          <a:cs typeface="+mn-cs"/>
          <a:sym typeface="Arial"/>
        </a:defRPr>
      </a:lvl2pPr>
      <a:lvl3pPr algn="ctr">
        <a:defRPr sz="1200">
          <a:solidFill>
            <a:schemeClr val="tx1"/>
          </a:solidFill>
          <a:latin typeface="+mn-lt"/>
          <a:ea typeface="+mn-ea"/>
          <a:cs typeface="+mn-cs"/>
          <a:sym typeface="Arial"/>
        </a:defRPr>
      </a:lvl3pPr>
      <a:lvl4pPr algn="ctr">
        <a:defRPr sz="1200">
          <a:solidFill>
            <a:schemeClr val="tx1"/>
          </a:solidFill>
          <a:latin typeface="+mn-lt"/>
          <a:ea typeface="+mn-ea"/>
          <a:cs typeface="+mn-cs"/>
          <a:sym typeface="Arial"/>
        </a:defRPr>
      </a:lvl4pPr>
      <a:lvl5pPr algn="ctr">
        <a:defRPr sz="1200">
          <a:solidFill>
            <a:schemeClr val="tx1"/>
          </a:solidFill>
          <a:latin typeface="+mn-lt"/>
          <a:ea typeface="+mn-ea"/>
          <a:cs typeface="+mn-cs"/>
          <a:sym typeface="Arial"/>
        </a:defRPr>
      </a:lvl5pPr>
      <a:lvl6pPr algn="ctr">
        <a:defRPr sz="1200">
          <a:solidFill>
            <a:schemeClr val="tx1"/>
          </a:solidFill>
          <a:latin typeface="+mn-lt"/>
          <a:ea typeface="+mn-ea"/>
          <a:cs typeface="+mn-cs"/>
          <a:sym typeface="Arial"/>
        </a:defRPr>
      </a:lvl6pPr>
      <a:lvl7pPr algn="ctr">
        <a:defRPr sz="1200">
          <a:solidFill>
            <a:schemeClr val="tx1"/>
          </a:solidFill>
          <a:latin typeface="+mn-lt"/>
          <a:ea typeface="+mn-ea"/>
          <a:cs typeface="+mn-cs"/>
          <a:sym typeface="Arial"/>
        </a:defRPr>
      </a:lvl7pPr>
      <a:lvl8pPr algn="ctr">
        <a:defRPr sz="1200">
          <a:solidFill>
            <a:schemeClr val="tx1"/>
          </a:solidFill>
          <a:latin typeface="+mn-lt"/>
          <a:ea typeface="+mn-ea"/>
          <a:cs typeface="+mn-cs"/>
          <a:sym typeface="Arial"/>
        </a:defRPr>
      </a:lvl8pPr>
      <a:lvl9pPr algn="ctr">
        <a:defRPr sz="1200">
          <a:solidFill>
            <a:schemeClr val="tx1"/>
          </a:solidFill>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C7C361-0AAF-DF4C-AA9F-4B30EA262015}" type="datetimeFigureOut">
              <a:rPr kumimoji="1" lang="ja-JP" altLang="en-US" smtClean="0"/>
              <a:t>11/04/16</a:t>
            </a:fld>
            <a:endParaRPr kumimoji="1" lang="ja-JP" altLang="en-US"/>
          </a:p>
        </p:txBody>
      </p:sp>
      <p:sp>
        <p:nvSpPr>
          <p:cNvPr id="5" name="フッター プレースホルダー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B19D15-9469-B947-B3A0-BD0BABF530FE}" type="slidenum">
              <a:rPr kumimoji="1" lang="ja-JP" altLang="en-US" smtClean="0"/>
              <a:t>‹#›</a:t>
            </a:fld>
            <a:endParaRPr kumimoji="1" lang="ja-JP" altLang="en-US"/>
          </a:p>
        </p:txBody>
      </p:sp>
    </p:spTree>
    <p:extLst>
      <p:ext uri="{BB962C8B-B14F-4D97-AF65-F5344CB8AC3E}">
        <p14:creationId xmlns:p14="http://schemas.microsoft.com/office/powerpoint/2010/main" val="2415992032"/>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1371600"/>
            <a:ext cx="8505825" cy="1828800"/>
          </a:xfrm>
        </p:spPr>
        <p:txBody>
          <a:bodyPr>
            <a:normAutofit/>
          </a:bodyPr>
          <a:lstStyle/>
          <a:p>
            <a:pPr algn="ctr" eaLnBrk="1" fontAlgn="auto" hangingPunct="1">
              <a:spcAft>
                <a:spcPts val="0"/>
              </a:spcAft>
              <a:defRPr/>
            </a:pPr>
            <a:r>
              <a:rPr lang="en-GB" sz="3200" dirty="0" smtClean="0">
                <a:solidFill>
                  <a:schemeClr val="bg1"/>
                </a:solidFill>
                <a:effectLst/>
              </a:rPr>
              <a:t>Update of ICRP Publication 109 and 111</a:t>
            </a:r>
            <a:endParaRPr lang="en-GB" sz="3200" dirty="0">
              <a:solidFill>
                <a:schemeClr val="bg1"/>
              </a:solidFill>
              <a:effectLst/>
            </a:endParaRPr>
          </a:p>
        </p:txBody>
      </p:sp>
      <p:sp>
        <p:nvSpPr>
          <p:cNvPr id="8" name="Shape 54"/>
          <p:cNvSpPr/>
          <p:nvPr/>
        </p:nvSpPr>
        <p:spPr>
          <a:xfrm>
            <a:off x="2482643" y="4207934"/>
            <a:ext cx="5093698" cy="1112095"/>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lvl="0" algn="ctr">
              <a:lnSpc>
                <a:spcPct val="120000"/>
              </a:lnSpc>
              <a:defRPr sz="1800"/>
            </a:pPr>
            <a:r>
              <a:rPr lang="en-US" sz="2800" dirty="0" smtClean="0">
                <a:solidFill>
                  <a:schemeClr val="bg1"/>
                </a:solidFill>
                <a:latin typeface="+mn-lt"/>
                <a:ea typeface="+mn-ea"/>
                <a:cs typeface="+mn-cs"/>
                <a:sym typeface="Avenir Book"/>
              </a:rPr>
              <a:t>Michiaki KAI, </a:t>
            </a:r>
            <a:r>
              <a:rPr lang="en-US" sz="2800" dirty="0" err="1" smtClean="0">
                <a:solidFill>
                  <a:schemeClr val="bg1"/>
                </a:solidFill>
                <a:latin typeface="+mn-lt"/>
                <a:ea typeface="+mn-ea"/>
                <a:cs typeface="+mn-cs"/>
                <a:sym typeface="Avenir Book"/>
              </a:rPr>
              <a:t>Ph.D</a:t>
            </a:r>
            <a:endParaRPr lang="en-US" sz="2800" dirty="0" smtClean="0">
              <a:solidFill>
                <a:schemeClr val="bg1"/>
              </a:solidFill>
              <a:latin typeface="+mn-lt"/>
              <a:ea typeface="+mn-ea"/>
              <a:cs typeface="+mn-cs"/>
              <a:sym typeface="Avenir Book"/>
            </a:endParaRPr>
          </a:p>
          <a:p>
            <a:pPr lvl="0">
              <a:lnSpc>
                <a:spcPct val="120000"/>
              </a:lnSpc>
              <a:defRPr sz="1800"/>
            </a:pPr>
            <a:r>
              <a:rPr lang="en-US" sz="2800" dirty="0" smtClean="0">
                <a:solidFill>
                  <a:schemeClr val="bg1"/>
                </a:solidFill>
                <a:latin typeface="+mn-lt"/>
                <a:ea typeface="+mn-ea"/>
                <a:cs typeface="+mn-cs"/>
                <a:sym typeface="Avenir Book"/>
              </a:rPr>
              <a:t>Chair </a:t>
            </a:r>
            <a:r>
              <a:rPr sz="2800" dirty="0" smtClean="0">
                <a:solidFill>
                  <a:schemeClr val="bg1"/>
                </a:solidFill>
                <a:latin typeface="+mn-lt"/>
                <a:ea typeface="+mn-ea"/>
                <a:cs typeface="+mn-cs"/>
                <a:sym typeface="Avenir Book"/>
              </a:rPr>
              <a:t>TG93</a:t>
            </a:r>
            <a:r>
              <a:rPr sz="2800" dirty="0">
                <a:solidFill>
                  <a:schemeClr val="bg1"/>
                </a:solidFill>
                <a:latin typeface="+mn-lt"/>
                <a:ea typeface="+mn-ea"/>
                <a:cs typeface="+mn-cs"/>
                <a:sym typeface="Avenir Book"/>
              </a:rPr>
              <a:t>, ICRP Committee </a:t>
            </a:r>
            <a:r>
              <a:rPr sz="2400" dirty="0">
                <a:solidFill>
                  <a:schemeClr val="bg1"/>
                </a:solidFill>
                <a:latin typeface="+mn-lt"/>
                <a:ea typeface="+mn-ea"/>
                <a:cs typeface="+mn-cs"/>
                <a:sym typeface="Avenir Book"/>
              </a:rPr>
              <a:t>4</a:t>
            </a:r>
          </a:p>
        </p:txBody>
      </p:sp>
      <p:sp>
        <p:nvSpPr>
          <p:cNvPr id="3" name="テキスト ボックス 2"/>
          <p:cNvSpPr txBox="1"/>
          <p:nvPr/>
        </p:nvSpPr>
        <p:spPr>
          <a:xfrm>
            <a:off x="3813024" y="5551714"/>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4" name="テキスト ボックス 3"/>
          <p:cNvSpPr txBox="1"/>
          <p:nvPr/>
        </p:nvSpPr>
        <p:spPr>
          <a:xfrm>
            <a:off x="1073150" y="1447800"/>
            <a:ext cx="7842250" cy="914400"/>
          </a:xfrm>
          <a:prstGeom prst="rect">
            <a:avLst/>
          </a:prstGeom>
        </p:spPr>
        <p:txBody>
          <a:bodyPr vert="horz" wrap="none" lIns="0" rIns="18288" rtlCol="0">
            <a:normAutofit/>
          </a:bodyPr>
          <a:lstStyle/>
          <a:p>
            <a:pPr marL="0" marR="45720" indent="0"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3200" b="0"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 name="テキスト ボックス 4"/>
          <p:cNvSpPr txBox="1"/>
          <p:nvPr/>
        </p:nvSpPr>
        <p:spPr>
          <a:xfrm>
            <a:off x="2082800" y="5681134"/>
            <a:ext cx="5987843" cy="609600"/>
          </a:xfrm>
          <a:prstGeom prst="rect">
            <a:avLst/>
          </a:prstGeom>
        </p:spPr>
        <p:txBody>
          <a:bodyPr vert="horz" wrap="none" lIns="0" rIns="18288" rtlCol="0">
            <a:normAutofit/>
          </a:bodyPr>
          <a:lstStyle/>
          <a:p>
            <a:pPr marL="0" marR="45720" indent="0" algn="ctr" defTabSz="914400" rtl="0" eaLnBrk="1" fontAlgn="auto" latinLnBrk="0" hangingPunct="1">
              <a:lnSpc>
                <a:spcPct val="100000"/>
              </a:lnSpc>
              <a:spcBef>
                <a:spcPct val="20000"/>
              </a:spcBef>
              <a:spcAft>
                <a:spcPts val="0"/>
              </a:spcAft>
              <a:buClr>
                <a:schemeClr val="accent3"/>
              </a:buClr>
              <a:buSzPct val="95000"/>
              <a:buFont typeface="Wingdings 2"/>
              <a:buNone/>
              <a:tabLst/>
            </a:pPr>
            <a:r>
              <a:rPr lang="en-US" altLang="ja-JP" dirty="0" smtClean="0">
                <a:solidFill>
                  <a:schemeClr val="bg1"/>
                </a:solidFill>
                <a:latin typeface="+mn-lt"/>
                <a:cs typeface="+mn-cs"/>
              </a:rPr>
              <a:t>NERIS</a:t>
            </a:r>
            <a:r>
              <a:rPr kumimoji="0" lang="en-US" altLang="ja-JP" b="0" i="0" u="none" strike="noStrike" kern="1200" cap="none" spc="0" normalizeH="0" baseline="0" noProof="0" dirty="0" smtClean="0">
                <a:ln>
                  <a:noFill/>
                </a:ln>
                <a:solidFill>
                  <a:schemeClr val="bg1"/>
                </a:solidFill>
                <a:effectLst/>
                <a:uLnTx/>
                <a:uFillTx/>
                <a:latin typeface="+mn-lt"/>
                <a:ea typeface="+mn-ea"/>
                <a:cs typeface="+mn-cs"/>
              </a:rPr>
              <a:t> meeting in </a:t>
            </a:r>
            <a:r>
              <a:rPr lang="en-US" altLang="ja-JP" dirty="0" smtClean="0">
                <a:solidFill>
                  <a:schemeClr val="bg1"/>
                </a:solidFill>
                <a:latin typeface="+mn-lt"/>
                <a:cs typeface="+mn-cs"/>
              </a:rPr>
              <a:t>Paris</a:t>
            </a:r>
            <a:r>
              <a:rPr kumimoji="0" lang="en-US" altLang="ja-JP" b="0" i="0" u="none" strike="noStrike" kern="1200" cap="none" spc="0" normalizeH="0" baseline="0" noProof="0" dirty="0" smtClean="0">
                <a:ln>
                  <a:noFill/>
                </a:ln>
                <a:solidFill>
                  <a:schemeClr val="bg1"/>
                </a:solidFill>
                <a:effectLst/>
                <a:uLnTx/>
                <a:uFillTx/>
                <a:latin typeface="+mn-lt"/>
                <a:ea typeface="+mn-ea"/>
                <a:cs typeface="+mn-cs"/>
              </a:rPr>
              <a:t>, 11-12 April,2016</a:t>
            </a:r>
            <a:endParaRPr kumimoji="0" lang="ja-JP" altLang="en-US" b="0" i="0" u="none" strike="noStrike" kern="1200" cap="none" spc="0" normalizeH="0" baseline="0" noProof="0" dirty="0" smtClean="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311878957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8"/>
          <p:cNvGrpSpPr/>
          <p:nvPr/>
        </p:nvGrpSpPr>
        <p:grpSpPr>
          <a:xfrm>
            <a:off x="9185400" y="39681"/>
            <a:ext cx="629431" cy="341308"/>
            <a:chOff x="-7" y="-5"/>
            <a:chExt cx="629429" cy="341307"/>
          </a:xfrm>
        </p:grpSpPr>
        <p:sp>
          <p:nvSpPr>
            <p:cNvPr id="66" name="Shape 66"/>
            <p:cNvSpPr/>
            <p:nvPr/>
          </p:nvSpPr>
          <p:spPr>
            <a:xfrm>
              <a:off x="-8" y="-6"/>
              <a:ext cx="629430" cy="34130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FFCC"/>
            </a:solidFill>
            <a:ln w="9525" cap="flat">
              <a:solidFill>
                <a:srgbClr val="000000"/>
              </a:solidFill>
              <a:prstDash val="solid"/>
              <a:round/>
            </a:ln>
            <a:effectLst/>
          </p:spPr>
          <p:txBody>
            <a:bodyPr wrap="square" lIns="0" tIns="0" rIns="0" bIns="0" numCol="1" anchor="ctr">
              <a:noAutofit/>
            </a:bodyPr>
            <a:lstStyle/>
            <a:p>
              <a:pPr lvl="0" algn="ctr">
                <a:defRPr sz="2000">
                  <a:latin typeface="Arial"/>
                  <a:ea typeface="Arial"/>
                  <a:cs typeface="Arial"/>
                  <a:sym typeface="Arial"/>
                </a:defRPr>
              </a:pPr>
              <a:endParaRPr/>
            </a:p>
          </p:txBody>
        </p:sp>
        <p:sp>
          <p:nvSpPr>
            <p:cNvPr id="67" name="Shape 67"/>
            <p:cNvSpPr/>
            <p:nvPr/>
          </p:nvSpPr>
          <p:spPr>
            <a:xfrm>
              <a:off x="219740" y="10760"/>
              <a:ext cx="189964" cy="3197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8000" tIns="18000" rIns="18000" bIns="18000" numCol="1" anchor="ctr">
              <a:spAutoFit/>
            </a:bodyPr>
            <a:lstStyle>
              <a:lvl1pPr algn="ctr">
                <a:defRPr sz="2000">
                  <a:latin typeface="Arial"/>
                  <a:ea typeface="Arial"/>
                  <a:cs typeface="Arial"/>
                  <a:sym typeface="Arial"/>
                </a:defRPr>
              </a:lvl1pPr>
            </a:lstStyle>
            <a:p>
              <a:pPr lvl="0">
                <a:defRPr sz="1800"/>
              </a:pPr>
              <a:r>
                <a:rPr sz="2000"/>
                <a:t>4</a:t>
              </a:r>
            </a:p>
          </p:txBody>
        </p:sp>
      </p:grpSp>
      <p:pic>
        <p:nvPicPr>
          <p:cNvPr id="69" name="image5.png"/>
          <p:cNvPicPr/>
          <p:nvPr/>
        </p:nvPicPr>
        <p:blipFill>
          <a:blip r:embed="rId3">
            <a:extLst/>
          </a:blip>
          <a:srcRect t="3029" r="4266" b="9363"/>
          <a:stretch>
            <a:fillRect/>
          </a:stretch>
        </p:blipFill>
        <p:spPr>
          <a:xfrm>
            <a:off x="5538954" y="2126344"/>
            <a:ext cx="4193207" cy="4687034"/>
          </a:xfrm>
          <a:prstGeom prst="rect">
            <a:avLst/>
          </a:prstGeom>
          <a:ln w="12700">
            <a:miter lim="400000"/>
          </a:ln>
        </p:spPr>
      </p:pic>
      <p:pic>
        <p:nvPicPr>
          <p:cNvPr id="70" name="image6.png"/>
          <p:cNvPicPr/>
          <p:nvPr/>
        </p:nvPicPr>
        <p:blipFill>
          <a:blip r:embed="rId4">
            <a:extLst/>
          </a:blip>
          <a:srcRect l="2507" t="1766" r="1024" b="482"/>
          <a:stretch>
            <a:fillRect/>
          </a:stretch>
        </p:blipFill>
        <p:spPr>
          <a:xfrm>
            <a:off x="311999" y="945375"/>
            <a:ext cx="4524001" cy="5868001"/>
          </a:xfrm>
          <a:prstGeom prst="rect">
            <a:avLst/>
          </a:prstGeom>
          <a:ln w="12700">
            <a:miter lim="400000"/>
          </a:ln>
        </p:spPr>
      </p:pic>
      <p:sp>
        <p:nvSpPr>
          <p:cNvPr id="71" name="Shape 71"/>
          <p:cNvSpPr/>
          <p:nvPr/>
        </p:nvSpPr>
        <p:spPr>
          <a:xfrm>
            <a:off x="7137232" y="4797144"/>
            <a:ext cx="702062" cy="648057"/>
          </a:xfrm>
          <a:custGeom>
            <a:avLst/>
            <a:gdLst/>
            <a:ahLst/>
            <a:cxnLst>
              <a:cxn ang="0">
                <a:pos x="wd2" y="hd2"/>
              </a:cxn>
              <a:cxn ang="5400000">
                <a:pos x="wd2" y="hd2"/>
              </a:cxn>
              <a:cxn ang="10800000">
                <a:pos x="wd2" y="hd2"/>
              </a:cxn>
              <a:cxn ang="16200000">
                <a:pos x="wd2" y="hd2"/>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9050">
            <a:solidFill>
              <a:srgbClr val="FF0000"/>
            </a:solidFill>
            <a:round/>
          </a:ln>
        </p:spPr>
        <p:txBody>
          <a:bodyPr lIns="0" tIns="0" rIns="0" bIns="0"/>
          <a:lstStyle/>
          <a:p>
            <a:pPr lvl="0">
              <a:defRPr>
                <a:latin typeface="Times New Roman"/>
                <a:ea typeface="Times New Roman"/>
                <a:cs typeface="Times New Roman"/>
                <a:sym typeface="Times New Roman"/>
              </a:defRPr>
            </a:pPr>
            <a:endParaRPr/>
          </a:p>
        </p:txBody>
      </p:sp>
      <p:sp>
        <p:nvSpPr>
          <p:cNvPr id="72" name="Shape 72"/>
          <p:cNvSpPr/>
          <p:nvPr/>
        </p:nvSpPr>
        <p:spPr>
          <a:xfrm>
            <a:off x="6352463" y="728612"/>
            <a:ext cx="2878506" cy="336551"/>
          </a:xfrm>
          <a:prstGeom prst="rect">
            <a:avLst/>
          </a:prstGeom>
          <a:blipFill>
            <a:blip r:embed="rId5"/>
          </a:blipFill>
          <a:ln w="19050">
            <a:solidFill>
              <a:srgbClr val="FF3399"/>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Area 3 ( 50mSv&lt; )   : 24,800</a:t>
            </a:r>
          </a:p>
        </p:txBody>
      </p:sp>
      <p:sp>
        <p:nvSpPr>
          <p:cNvPr id="73" name="Shape 73"/>
          <p:cNvSpPr/>
          <p:nvPr/>
        </p:nvSpPr>
        <p:spPr>
          <a:xfrm>
            <a:off x="6345516" y="1202866"/>
            <a:ext cx="2865933" cy="336551"/>
          </a:xfrm>
          <a:prstGeom prst="rect">
            <a:avLst/>
          </a:prstGeom>
          <a:blipFill>
            <a:blip r:embed="rId6"/>
          </a:blipFill>
          <a:ln w="19050">
            <a:solidFill>
              <a:srgbClr val="FFC819"/>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Area 2 (20 - 50mSv): 23,400</a:t>
            </a:r>
          </a:p>
        </p:txBody>
      </p:sp>
      <p:sp>
        <p:nvSpPr>
          <p:cNvPr id="74" name="Shape 74"/>
          <p:cNvSpPr/>
          <p:nvPr/>
        </p:nvSpPr>
        <p:spPr>
          <a:xfrm>
            <a:off x="6345516" y="1663732"/>
            <a:ext cx="2878506" cy="336551"/>
          </a:xfrm>
          <a:prstGeom prst="rect">
            <a:avLst/>
          </a:prstGeom>
          <a:blipFill>
            <a:blip r:embed="rId7"/>
          </a:blipFill>
          <a:ln w="19050">
            <a:solidFill>
              <a:srgbClr val="66FF33"/>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Area 1 ( 20mSv&gt; )   : 33,100</a:t>
            </a:r>
          </a:p>
        </p:txBody>
      </p:sp>
      <p:sp>
        <p:nvSpPr>
          <p:cNvPr id="75" name="Shape 75"/>
          <p:cNvSpPr/>
          <p:nvPr/>
        </p:nvSpPr>
        <p:spPr>
          <a:xfrm>
            <a:off x="2006437" y="230419"/>
            <a:ext cx="3051786" cy="336551"/>
          </a:xfrm>
          <a:prstGeom prst="rect">
            <a:avLst/>
          </a:prstGeom>
          <a:ln w="19050">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Fukushima  : 146,000 people </a:t>
            </a:r>
          </a:p>
        </p:txBody>
      </p:sp>
      <p:sp>
        <p:nvSpPr>
          <p:cNvPr id="76" name="Shape 76"/>
          <p:cNvSpPr/>
          <p:nvPr/>
        </p:nvSpPr>
        <p:spPr>
          <a:xfrm>
            <a:off x="5983494" y="230419"/>
            <a:ext cx="2433651" cy="336551"/>
          </a:xfrm>
          <a:prstGeom prst="rect">
            <a:avLst/>
          </a:prstGeom>
          <a:ln w="19050">
            <a:solidFill/>
          </a:ln>
          <a:extLst>
            <a:ext uri="{C572A759-6A51-4108-AA02-DFA0A04FC94B}">
              <ma14:wrappingTextBoxFlag xmlns:ma14="http://schemas.microsoft.com/office/mac/drawingml/2011/main" val="1"/>
            </a:ext>
          </a:extLst>
        </p:spPr>
        <p:txBody>
          <a:bodyPr wrap="none" lIns="0" tIns="0" rIns="0" bIns="0">
            <a:spAutoFit/>
          </a:bodyPr>
          <a:lstStyle>
            <a:lvl1pPr>
              <a:defRPr sz="1800">
                <a:latin typeface="+mn-lt"/>
                <a:ea typeface="+mn-ea"/>
                <a:cs typeface="+mn-cs"/>
                <a:sym typeface="Avenir Roman"/>
              </a:defRPr>
            </a:lvl1pPr>
          </a:lstStyle>
          <a:p>
            <a:pPr lvl="0"/>
            <a:r>
              <a:t>Exclusion zone : 81,300</a:t>
            </a:r>
          </a:p>
        </p:txBody>
      </p:sp>
      <p:cxnSp>
        <p:nvCxnSpPr>
          <p:cNvPr id="77" name="Connector 77"/>
          <p:cNvCxnSpPr>
            <a:stCxn id="75" idx="0"/>
            <a:endCxn id="76" idx="0"/>
          </p:cNvCxnSpPr>
          <p:nvPr/>
        </p:nvCxnSpPr>
        <p:spPr>
          <a:xfrm>
            <a:off x="3532330" y="398694"/>
            <a:ext cx="3667990" cy="1"/>
          </a:xfrm>
          <a:prstGeom prst="straightConnector1">
            <a:avLst/>
          </a:prstGeom>
          <a:ln>
            <a:solidFill/>
            <a:round/>
          </a:ln>
        </p:spPr>
      </p:cxnSp>
      <p:sp>
        <p:nvSpPr>
          <p:cNvPr id="78" name="Shape 78"/>
          <p:cNvSpPr/>
          <p:nvPr/>
        </p:nvSpPr>
        <p:spPr>
          <a:xfrm rot="16200000" flipH="1">
            <a:off x="5326738" y="829622"/>
            <a:ext cx="1433314" cy="60424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a:solidFill/>
            <a:round/>
          </a:ln>
        </p:spPr>
        <p:txBody>
          <a:bodyPr lIns="0" tIns="0" rIns="0" bIns="0"/>
          <a:lstStyle/>
          <a:p>
            <a:pPr lvl="0"/>
            <a:endParaRPr/>
          </a:p>
        </p:txBody>
      </p:sp>
      <p:sp>
        <p:nvSpPr>
          <p:cNvPr id="79" name="Shape 79"/>
          <p:cNvSpPr/>
          <p:nvPr/>
        </p:nvSpPr>
        <p:spPr>
          <a:xfrm>
            <a:off x="5741277" y="1387534"/>
            <a:ext cx="604241" cy="1"/>
          </a:xfrm>
          <a:prstGeom prst="line">
            <a:avLst/>
          </a:prstGeom>
          <a:solidFill>
            <a:srgbClr val="0F6FC6"/>
          </a:solidFill>
          <a:ln>
            <a:solidFill/>
            <a:round/>
          </a:ln>
        </p:spPr>
        <p:txBody>
          <a:bodyPr lIns="0" tIns="0" rIns="0" bIns="0"/>
          <a:lstStyle/>
          <a:p>
            <a:pPr lvl="0" defTabSz="457200">
              <a:defRPr sz="1200"/>
            </a:pPr>
            <a:endParaRPr/>
          </a:p>
        </p:txBody>
      </p:sp>
      <p:sp>
        <p:nvSpPr>
          <p:cNvPr id="80" name="Shape 80"/>
          <p:cNvSpPr/>
          <p:nvPr/>
        </p:nvSpPr>
        <p:spPr>
          <a:xfrm>
            <a:off x="5741277" y="913280"/>
            <a:ext cx="611188" cy="1"/>
          </a:xfrm>
          <a:prstGeom prst="line">
            <a:avLst/>
          </a:prstGeom>
          <a:solidFill>
            <a:srgbClr val="0F6FC6"/>
          </a:solidFill>
          <a:ln>
            <a:solidFill/>
            <a:round/>
          </a:ln>
        </p:spPr>
        <p:txBody>
          <a:bodyPr lIns="0" tIns="0" rIns="0" bIns="0"/>
          <a:lstStyle/>
          <a:p>
            <a:pPr lvl="0" defTabSz="457200">
              <a:defRPr sz="1200"/>
            </a:pPr>
            <a:endParaRPr/>
          </a:p>
        </p:txBody>
      </p:sp>
      <p:sp>
        <p:nvSpPr>
          <p:cNvPr id="81" name="Shape 81"/>
          <p:cNvSpPr/>
          <p:nvPr/>
        </p:nvSpPr>
        <p:spPr>
          <a:xfrm>
            <a:off x="7215243" y="5733246"/>
            <a:ext cx="624056" cy="648058"/>
          </a:xfrm>
          <a:custGeom>
            <a:avLst/>
            <a:gdLst/>
            <a:ahLst/>
            <a:cxnLst>
              <a:cxn ang="0">
                <a:pos x="wd2" y="hd2"/>
              </a:cxn>
              <a:cxn ang="5400000">
                <a:pos x="wd2" y="hd2"/>
              </a:cxn>
              <a:cxn ang="10800000">
                <a:pos x="wd2" y="hd2"/>
              </a:cxn>
              <a:cxn ang="16200000">
                <a:pos x="wd2" y="hd2"/>
              </a:cxn>
            </a:cxnLst>
            <a:rect l="0" t="0" r="r" b="b"/>
            <a:pathLst>
              <a:path w="19679"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9050">
            <a:solidFill>
              <a:srgbClr val="FF0000"/>
            </a:solidFill>
            <a:prstDash val="sysDot"/>
            <a:round/>
          </a:ln>
        </p:spPr>
        <p:txBody>
          <a:bodyPr lIns="0" tIns="0" rIns="0" bIns="0"/>
          <a:lstStyle/>
          <a:p>
            <a:pPr lvl="0">
              <a:defRPr>
                <a:latin typeface="Times New Roman"/>
                <a:ea typeface="Times New Roman"/>
                <a:cs typeface="Times New Roman"/>
                <a:sym typeface="Times New Roman"/>
              </a:defRPr>
            </a:pPr>
            <a:endParaRPr/>
          </a:p>
        </p:txBody>
      </p:sp>
      <p:sp>
        <p:nvSpPr>
          <p:cNvPr id="82" name="Shape 82"/>
          <p:cNvSpPr/>
          <p:nvPr/>
        </p:nvSpPr>
        <p:spPr>
          <a:xfrm>
            <a:off x="8224423" y="6130763"/>
            <a:ext cx="685683" cy="57605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19050">
            <a:solidFill>
              <a:srgbClr val="FF0000"/>
            </a:solidFill>
            <a:prstDash val="sysDot"/>
            <a:round/>
          </a:ln>
        </p:spPr>
        <p:txBody>
          <a:bodyPr lIns="0" tIns="0" rIns="0" bIns="0"/>
          <a:lstStyle/>
          <a:p>
            <a:pPr lvl="0">
              <a:defRPr>
                <a:latin typeface="Times New Roman"/>
                <a:ea typeface="Times New Roman"/>
                <a:cs typeface="Times New Roman"/>
                <a:sym typeface="Times New Roman"/>
              </a:defRPr>
            </a:pPr>
            <a:endParaRPr/>
          </a:p>
        </p:txBody>
      </p:sp>
      <p:sp>
        <p:nvSpPr>
          <p:cNvPr id="83" name="Shape 83"/>
          <p:cNvSpPr/>
          <p:nvPr/>
        </p:nvSpPr>
        <p:spPr>
          <a:xfrm>
            <a:off x="5036139" y="4725144"/>
            <a:ext cx="1824813" cy="495301"/>
          </a:xfrm>
          <a:prstGeom prst="rect">
            <a:avLst/>
          </a:prstGeom>
          <a:ln w="12700">
            <a:solidFill>
              <a:srgbClr val="002060"/>
            </a:solidFill>
          </a:ln>
          <a:extLst>
            <a:ext uri="{C572A759-6A51-4108-AA02-DFA0A04FC94B}">
              <ma14:wrappingTextBoxFlag xmlns:ma14="http://schemas.microsoft.com/office/mac/drawingml/2011/main" val="1"/>
            </a:ext>
          </a:extLst>
        </p:spPr>
        <p:txBody>
          <a:bodyPr wrap="none" lIns="0" tIns="0" rIns="0" bIns="0">
            <a:spAutoFit/>
          </a:bodyPr>
          <a:lstStyle/>
          <a:p>
            <a:pPr lvl="0">
              <a:defRPr sz="1800"/>
            </a:pPr>
            <a:r>
              <a:rPr sz="1400">
                <a:latin typeface="+mn-lt"/>
                <a:ea typeface="+mn-ea"/>
                <a:cs typeface="+mn-cs"/>
                <a:sym typeface="Avenir Roman"/>
              </a:rPr>
              <a:t>Lifted on 1 April 2014</a:t>
            </a:r>
            <a:endParaRPr>
              <a:latin typeface="+mn-lt"/>
              <a:ea typeface="+mn-ea"/>
              <a:cs typeface="+mn-cs"/>
              <a:sym typeface="Avenir Roman"/>
            </a:endParaRPr>
          </a:p>
          <a:p>
            <a:pPr lvl="0">
              <a:defRPr sz="1800"/>
            </a:pPr>
            <a:r>
              <a:rPr sz="1400">
                <a:latin typeface="+mn-lt"/>
                <a:ea typeface="+mn-ea"/>
                <a:cs typeface="+mn-cs"/>
                <a:sym typeface="Avenir Roman"/>
              </a:rPr>
              <a:t>Miyakoji, Tamura city</a:t>
            </a:r>
          </a:p>
        </p:txBody>
      </p:sp>
      <p:sp>
        <p:nvSpPr>
          <p:cNvPr id="84" name="Shape 84"/>
          <p:cNvSpPr/>
          <p:nvPr/>
        </p:nvSpPr>
        <p:spPr>
          <a:xfrm>
            <a:off x="311998" y="230418"/>
            <a:ext cx="1350007" cy="4089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sz="1800">
                <a:latin typeface="+mn-lt"/>
                <a:ea typeface="+mn-ea"/>
                <a:cs typeface="+mn-cs"/>
                <a:sym typeface="Avenir Roman"/>
              </a:defRPr>
            </a:lvl1pPr>
          </a:lstStyle>
          <a:p>
            <a:pPr lvl="0"/>
            <a:r>
              <a:t>Evacuation :</a:t>
            </a:r>
          </a:p>
        </p:txBody>
      </p:sp>
      <p:sp>
        <p:nvSpPr>
          <p:cNvPr id="85" name="Shape 85"/>
          <p:cNvSpPr/>
          <p:nvPr/>
        </p:nvSpPr>
        <p:spPr>
          <a:xfrm>
            <a:off x="4983345" y="6042876"/>
            <a:ext cx="2115338" cy="545901"/>
          </a:xfrm>
          <a:prstGeom prst="rect">
            <a:avLst/>
          </a:prstGeom>
          <a:ln w="12700">
            <a:solidFill>
              <a:srgbClr val="002060"/>
            </a:solidFill>
          </a:ln>
          <a:extLst>
            <a:ext uri="{C572A759-6A51-4108-AA02-DFA0A04FC94B}">
              <ma14:wrappingTextBoxFlag xmlns:ma14="http://schemas.microsoft.com/office/mac/drawingml/2011/main" val="1"/>
            </a:ext>
          </a:extLst>
        </p:spPr>
        <p:txBody>
          <a:bodyPr wrap="none" lIns="0" tIns="0" rIns="0" bIns="0">
            <a:spAutoFit/>
          </a:bodyPr>
          <a:lstStyle/>
          <a:p>
            <a:pPr lvl="0">
              <a:defRPr sz="1800"/>
            </a:pPr>
            <a:r>
              <a:rPr sz="1400">
                <a:latin typeface="+mn-lt"/>
                <a:ea typeface="+mn-ea"/>
                <a:cs typeface="+mn-cs"/>
                <a:sym typeface="Avenir Roman"/>
              </a:rPr>
              <a:t>Lifted on 1 October 2014</a:t>
            </a:r>
            <a:endParaRPr>
              <a:latin typeface="+mn-lt"/>
              <a:ea typeface="+mn-ea"/>
              <a:cs typeface="+mn-cs"/>
              <a:sym typeface="Avenir Roman"/>
            </a:endParaRPr>
          </a:p>
          <a:p>
            <a:pPr lvl="0">
              <a:defRPr sz="1800"/>
            </a:pPr>
            <a:r>
              <a:rPr sz="1400">
                <a:latin typeface="+mn-lt"/>
                <a:ea typeface="+mn-ea"/>
                <a:cs typeface="+mn-cs"/>
                <a:sym typeface="Avenir Roman"/>
              </a:rPr>
              <a:t>Kawauch</a:t>
            </a:r>
            <a:r>
              <a:t> </a:t>
            </a:r>
            <a:r>
              <a:rPr sz="1400">
                <a:latin typeface="+mn-lt"/>
                <a:ea typeface="+mn-ea"/>
                <a:cs typeface="+mn-cs"/>
                <a:sym typeface="Avenir Roman"/>
              </a:rPr>
              <a:t>village</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image10.png"/>
          <p:cNvPicPr/>
          <p:nvPr/>
        </p:nvPicPr>
        <p:blipFill>
          <a:blip r:embed="rId3">
            <a:extLst/>
          </a:blip>
          <a:stretch>
            <a:fillRect/>
          </a:stretch>
        </p:blipFill>
        <p:spPr>
          <a:xfrm>
            <a:off x="-6879" y="1876425"/>
            <a:ext cx="9458854" cy="4132265"/>
          </a:xfrm>
          <a:prstGeom prst="rect">
            <a:avLst/>
          </a:prstGeom>
          <a:ln w="12700">
            <a:miter lim="400000"/>
          </a:ln>
        </p:spPr>
      </p:pic>
      <p:pic>
        <p:nvPicPr>
          <p:cNvPr id="90" name="image11.png"/>
          <p:cNvPicPr/>
          <p:nvPr/>
        </p:nvPicPr>
        <p:blipFill>
          <a:blip r:embed="rId4">
            <a:extLst/>
          </a:blip>
          <a:srcRect l="15782" t="21230" r="42766" b="12450"/>
          <a:stretch>
            <a:fillRect/>
          </a:stretch>
        </p:blipFill>
        <p:spPr>
          <a:xfrm>
            <a:off x="6686549" y="3457576"/>
            <a:ext cx="2968362" cy="2968626"/>
          </a:xfrm>
          <a:prstGeom prst="rect">
            <a:avLst/>
          </a:prstGeom>
          <a:ln w="12700">
            <a:miter lim="400000"/>
          </a:ln>
        </p:spPr>
      </p:pic>
      <p:sp>
        <p:nvSpPr>
          <p:cNvPr id="91" name="Shape 91"/>
          <p:cNvSpPr/>
          <p:nvPr/>
        </p:nvSpPr>
        <p:spPr>
          <a:xfrm>
            <a:off x="9133813" y="4783139"/>
            <a:ext cx="431668" cy="314326"/>
          </a:xfrm>
          <a:prstGeom prst="rect">
            <a:avLst/>
          </a:prstGeom>
          <a:solidFill>
            <a:srgbClr val="FFFFFF"/>
          </a:solidFill>
          <a:ln>
            <a:solidFill>
              <a:srgbClr val="FF0000"/>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solidFill>
                  <a:srgbClr val="FF0000"/>
                </a:solidFill>
                <a:latin typeface="Calibri"/>
                <a:ea typeface="Calibri"/>
                <a:cs typeface="Calibri"/>
                <a:sym typeface="Calibri"/>
              </a:defRPr>
            </a:lvl1pPr>
          </a:lstStyle>
          <a:p>
            <a:pPr lvl="0">
              <a:defRPr sz="1800" b="0">
                <a:solidFill>
                  <a:srgbClr val="000000"/>
                </a:solidFill>
              </a:defRPr>
            </a:pPr>
            <a:r>
              <a:rPr sz="1100" b="1">
                <a:solidFill>
                  <a:srgbClr val="FF0000"/>
                </a:solidFill>
              </a:rPr>
              <a:t>1F NPP</a:t>
            </a:r>
          </a:p>
        </p:txBody>
      </p:sp>
      <p:sp>
        <p:nvSpPr>
          <p:cNvPr id="92" name="Shape 92"/>
          <p:cNvSpPr/>
          <p:nvPr/>
        </p:nvSpPr>
        <p:spPr>
          <a:xfrm>
            <a:off x="7744221" y="5748337"/>
            <a:ext cx="758430" cy="1619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Shirakawa</a:t>
            </a:r>
          </a:p>
        </p:txBody>
      </p:sp>
      <p:sp>
        <p:nvSpPr>
          <p:cNvPr id="93" name="Shape 93"/>
          <p:cNvSpPr/>
          <p:nvPr/>
        </p:nvSpPr>
        <p:spPr>
          <a:xfrm>
            <a:off x="8007350" y="4727575"/>
            <a:ext cx="660400" cy="161925"/>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Koriyama</a:t>
            </a:r>
          </a:p>
        </p:txBody>
      </p:sp>
      <p:sp>
        <p:nvSpPr>
          <p:cNvPr id="94" name="Shape 94"/>
          <p:cNvSpPr/>
          <p:nvPr/>
        </p:nvSpPr>
        <p:spPr>
          <a:xfrm>
            <a:off x="7099300" y="4378326"/>
            <a:ext cx="851299" cy="3143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Aizu Wakamatsu</a:t>
            </a:r>
          </a:p>
        </p:txBody>
      </p:sp>
      <p:sp>
        <p:nvSpPr>
          <p:cNvPr id="95" name="Shape 95"/>
          <p:cNvSpPr/>
          <p:nvPr/>
        </p:nvSpPr>
        <p:spPr>
          <a:xfrm>
            <a:off x="8954957" y="4102101"/>
            <a:ext cx="503900" cy="3143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100" b="1">
                <a:latin typeface="Calibri"/>
                <a:ea typeface="Calibri"/>
                <a:cs typeface="Calibri"/>
                <a:sym typeface="Calibri"/>
              </a:rPr>
              <a:t>Minami</a:t>
            </a:r>
            <a:endParaRPr>
              <a:latin typeface="Times New Roman"/>
              <a:ea typeface="Times New Roman"/>
              <a:cs typeface="Times New Roman"/>
              <a:sym typeface="Times New Roman"/>
            </a:endParaRPr>
          </a:p>
          <a:p>
            <a:pPr lvl="0" algn="ctr">
              <a:defRPr sz="1800"/>
            </a:pPr>
            <a:r>
              <a:rPr sz="1100" b="1">
                <a:latin typeface="Calibri"/>
                <a:ea typeface="Calibri"/>
                <a:cs typeface="Calibri"/>
                <a:sym typeface="Calibri"/>
              </a:rPr>
              <a:t>Soma</a:t>
            </a:r>
          </a:p>
        </p:txBody>
      </p:sp>
      <p:sp>
        <p:nvSpPr>
          <p:cNvPr id="96" name="Shape 96"/>
          <p:cNvSpPr/>
          <p:nvPr/>
        </p:nvSpPr>
        <p:spPr>
          <a:xfrm>
            <a:off x="7030508" y="5570539"/>
            <a:ext cx="655243" cy="3143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100" b="1">
                <a:latin typeface="Calibri"/>
                <a:ea typeface="Calibri"/>
                <a:cs typeface="Calibri"/>
                <a:sym typeface="Calibri"/>
              </a:rPr>
              <a:t>Minami </a:t>
            </a:r>
            <a:endParaRPr>
              <a:latin typeface="Times New Roman"/>
              <a:ea typeface="Times New Roman"/>
              <a:cs typeface="Times New Roman"/>
              <a:sym typeface="Times New Roman"/>
            </a:endParaRPr>
          </a:p>
          <a:p>
            <a:pPr lvl="0" algn="ctr">
              <a:defRPr sz="1800"/>
            </a:pPr>
            <a:r>
              <a:rPr sz="1100" b="1">
                <a:latin typeface="Calibri"/>
                <a:ea typeface="Calibri"/>
                <a:cs typeface="Calibri"/>
                <a:sym typeface="Calibri"/>
              </a:rPr>
              <a:t>Aizu</a:t>
            </a:r>
          </a:p>
        </p:txBody>
      </p:sp>
      <p:sp>
        <p:nvSpPr>
          <p:cNvPr id="97" name="Shape 97"/>
          <p:cNvSpPr/>
          <p:nvPr/>
        </p:nvSpPr>
        <p:spPr>
          <a:xfrm>
            <a:off x="8007349" y="4033837"/>
            <a:ext cx="797986" cy="1619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Fukushima</a:t>
            </a:r>
          </a:p>
        </p:txBody>
      </p:sp>
      <p:sp>
        <p:nvSpPr>
          <p:cNvPr id="98" name="Shape 98"/>
          <p:cNvSpPr/>
          <p:nvPr/>
        </p:nvSpPr>
        <p:spPr>
          <a:xfrm flipV="1">
            <a:off x="8055503" y="5673232"/>
            <a:ext cx="2" cy="71932"/>
          </a:xfrm>
          <a:prstGeom prst="line">
            <a:avLst/>
          </a:prstGeom>
          <a:ln w="25400">
            <a:solidFill/>
            <a:tailEnd type="oval"/>
          </a:ln>
        </p:spPr>
        <p:txBody>
          <a:bodyPr lIns="0" tIns="0" rIns="0" bIns="0"/>
          <a:lstStyle/>
          <a:p>
            <a:pPr lvl="0" defTabSz="457200">
              <a:defRPr sz="1200"/>
            </a:pPr>
            <a:endParaRPr/>
          </a:p>
        </p:txBody>
      </p:sp>
      <p:sp>
        <p:nvSpPr>
          <p:cNvPr id="99" name="Shape 99"/>
          <p:cNvSpPr/>
          <p:nvPr/>
        </p:nvSpPr>
        <p:spPr>
          <a:xfrm>
            <a:off x="8908521" y="5868987"/>
            <a:ext cx="416192" cy="1619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Iwaki</a:t>
            </a:r>
          </a:p>
        </p:txBody>
      </p:sp>
      <p:sp>
        <p:nvSpPr>
          <p:cNvPr id="100" name="Shape 100"/>
          <p:cNvSpPr/>
          <p:nvPr/>
        </p:nvSpPr>
        <p:spPr>
          <a:xfrm>
            <a:off x="7610078" y="4727575"/>
            <a:ext cx="1" cy="104657"/>
          </a:xfrm>
          <a:prstGeom prst="line">
            <a:avLst/>
          </a:prstGeom>
          <a:ln w="25400">
            <a:solidFill/>
            <a:tailEnd type="oval"/>
          </a:ln>
        </p:spPr>
        <p:txBody>
          <a:bodyPr lIns="0" tIns="0" rIns="0" bIns="0"/>
          <a:lstStyle/>
          <a:p>
            <a:pPr lvl="0" defTabSz="457200">
              <a:defRPr sz="1200"/>
            </a:pPr>
            <a:endParaRPr/>
          </a:p>
        </p:txBody>
      </p:sp>
      <p:sp>
        <p:nvSpPr>
          <p:cNvPr id="101" name="Shape 101"/>
          <p:cNvSpPr/>
          <p:nvPr/>
        </p:nvSpPr>
        <p:spPr>
          <a:xfrm>
            <a:off x="8473412" y="4210050"/>
            <a:ext cx="2" cy="104657"/>
          </a:xfrm>
          <a:prstGeom prst="line">
            <a:avLst/>
          </a:prstGeom>
          <a:ln w="25400">
            <a:solidFill/>
            <a:tailEnd type="oval"/>
          </a:ln>
        </p:spPr>
        <p:txBody>
          <a:bodyPr lIns="0" tIns="0" rIns="0" bIns="0"/>
          <a:lstStyle/>
          <a:p>
            <a:pPr lvl="0" defTabSz="457200">
              <a:defRPr sz="1200"/>
            </a:pPr>
            <a:endParaRPr/>
          </a:p>
        </p:txBody>
      </p:sp>
      <p:sp>
        <p:nvSpPr>
          <p:cNvPr id="102" name="Shape 102"/>
          <p:cNvSpPr/>
          <p:nvPr/>
        </p:nvSpPr>
        <p:spPr>
          <a:xfrm flipH="1" flipV="1">
            <a:off x="7353392" y="5542711"/>
            <a:ext cx="439" cy="24654"/>
          </a:xfrm>
          <a:prstGeom prst="line">
            <a:avLst/>
          </a:prstGeom>
          <a:ln w="25400">
            <a:solidFill/>
            <a:tailEnd type="oval"/>
          </a:ln>
        </p:spPr>
        <p:txBody>
          <a:bodyPr lIns="0" tIns="0" rIns="0" bIns="0"/>
          <a:lstStyle/>
          <a:p>
            <a:pPr lvl="0" defTabSz="457200">
              <a:defRPr sz="1200"/>
            </a:pPr>
            <a:endParaRPr/>
          </a:p>
        </p:txBody>
      </p:sp>
      <p:sp>
        <p:nvSpPr>
          <p:cNvPr id="103" name="Shape 103"/>
          <p:cNvSpPr/>
          <p:nvPr/>
        </p:nvSpPr>
        <p:spPr>
          <a:xfrm>
            <a:off x="8291114" y="4905375"/>
            <a:ext cx="2" cy="104657"/>
          </a:xfrm>
          <a:prstGeom prst="line">
            <a:avLst/>
          </a:prstGeom>
          <a:ln w="25400">
            <a:solidFill/>
            <a:tailEnd type="oval"/>
          </a:ln>
        </p:spPr>
        <p:txBody>
          <a:bodyPr lIns="0" tIns="0" rIns="0" bIns="0"/>
          <a:lstStyle/>
          <a:p>
            <a:pPr lvl="0" defTabSz="457200">
              <a:defRPr sz="1200"/>
            </a:pPr>
            <a:endParaRPr/>
          </a:p>
        </p:txBody>
      </p:sp>
      <p:sp>
        <p:nvSpPr>
          <p:cNvPr id="104" name="Shape 104"/>
          <p:cNvSpPr/>
          <p:nvPr/>
        </p:nvSpPr>
        <p:spPr>
          <a:xfrm flipV="1">
            <a:off x="9111005" y="5842776"/>
            <a:ext cx="2" cy="24626"/>
          </a:xfrm>
          <a:prstGeom prst="line">
            <a:avLst/>
          </a:prstGeom>
          <a:ln w="25400">
            <a:solidFill/>
            <a:tailEnd type="oval"/>
          </a:ln>
        </p:spPr>
        <p:txBody>
          <a:bodyPr lIns="0" tIns="0" rIns="0" bIns="0"/>
          <a:lstStyle/>
          <a:p>
            <a:pPr lvl="0" defTabSz="457200">
              <a:defRPr sz="1200"/>
            </a:pPr>
            <a:endParaRPr/>
          </a:p>
        </p:txBody>
      </p:sp>
      <p:sp>
        <p:nvSpPr>
          <p:cNvPr id="105" name="Shape 105"/>
          <p:cNvSpPr/>
          <p:nvPr/>
        </p:nvSpPr>
        <p:spPr>
          <a:xfrm>
            <a:off x="9206044" y="4451350"/>
            <a:ext cx="2" cy="104657"/>
          </a:xfrm>
          <a:prstGeom prst="line">
            <a:avLst/>
          </a:prstGeom>
          <a:ln w="25400">
            <a:solidFill/>
            <a:tailEnd type="oval"/>
          </a:ln>
        </p:spPr>
        <p:txBody>
          <a:bodyPr lIns="0" tIns="0" rIns="0" bIns="0"/>
          <a:lstStyle/>
          <a:p>
            <a:pPr lvl="0" defTabSz="457200">
              <a:defRPr sz="1200"/>
            </a:pPr>
            <a:endParaRPr/>
          </a:p>
        </p:txBody>
      </p:sp>
      <p:sp>
        <p:nvSpPr>
          <p:cNvPr id="106" name="Shape 106"/>
          <p:cNvSpPr/>
          <p:nvPr/>
        </p:nvSpPr>
        <p:spPr>
          <a:xfrm>
            <a:off x="9350508" y="4941888"/>
            <a:ext cx="1" cy="11681"/>
          </a:xfrm>
          <a:prstGeom prst="line">
            <a:avLst/>
          </a:prstGeom>
          <a:ln w="25400">
            <a:solidFill>
              <a:srgbClr val="FF0000"/>
            </a:solidFill>
            <a:tailEnd type="oval"/>
          </a:ln>
        </p:spPr>
        <p:txBody>
          <a:bodyPr lIns="0" tIns="0" rIns="0" bIns="0"/>
          <a:lstStyle/>
          <a:p>
            <a:pPr lvl="0" defTabSz="457200">
              <a:defRPr sz="1200"/>
            </a:pPr>
            <a:endParaRPr/>
          </a:p>
        </p:txBody>
      </p:sp>
      <p:sp>
        <p:nvSpPr>
          <p:cNvPr id="107" name="Shape 107"/>
          <p:cNvSpPr/>
          <p:nvPr/>
        </p:nvSpPr>
        <p:spPr>
          <a:xfrm>
            <a:off x="6691710" y="6223000"/>
            <a:ext cx="340521" cy="0"/>
          </a:xfrm>
          <a:prstGeom prst="line">
            <a:avLst/>
          </a:prstGeom>
          <a:ln w="25400">
            <a:solidFill>
              <a:srgbClr val="0D0D0D"/>
            </a:solidFill>
            <a:headEnd type="triangle"/>
            <a:tailEnd type="triangle"/>
          </a:ln>
        </p:spPr>
        <p:txBody>
          <a:bodyPr lIns="0" tIns="0" rIns="0" bIns="0"/>
          <a:lstStyle/>
          <a:p>
            <a:pPr lvl="0" defTabSz="457200">
              <a:defRPr sz="1200"/>
            </a:pPr>
            <a:endParaRPr/>
          </a:p>
        </p:txBody>
      </p:sp>
      <p:sp>
        <p:nvSpPr>
          <p:cNvPr id="108" name="Shape 108"/>
          <p:cNvSpPr/>
          <p:nvPr/>
        </p:nvSpPr>
        <p:spPr>
          <a:xfrm>
            <a:off x="6691710" y="6291262"/>
            <a:ext cx="378356" cy="161926"/>
          </a:xfrm>
          <a:prstGeom prst="rect">
            <a:avLst/>
          </a:prstGeom>
          <a:solidFill>
            <a:srgbClr val="FFFFFF"/>
          </a:solidFill>
          <a:ln>
            <a:solidFill>
              <a:srgbClr val="0F6FC6"/>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20km</a:t>
            </a:r>
          </a:p>
        </p:txBody>
      </p:sp>
      <p:sp>
        <p:nvSpPr>
          <p:cNvPr id="109" name="Shape 109"/>
          <p:cNvSpPr/>
          <p:nvPr/>
        </p:nvSpPr>
        <p:spPr>
          <a:xfrm flipH="1">
            <a:off x="9336749" y="5273208"/>
            <a:ext cx="8620" cy="214782"/>
          </a:xfrm>
          <a:prstGeom prst="line">
            <a:avLst/>
          </a:prstGeom>
          <a:ln w="25400">
            <a:solidFill/>
            <a:headEnd type="oval"/>
          </a:ln>
        </p:spPr>
        <p:txBody>
          <a:bodyPr lIns="0" tIns="0" rIns="0" bIns="0"/>
          <a:lstStyle/>
          <a:p>
            <a:pPr lvl="0" defTabSz="457200">
              <a:defRPr sz="1200"/>
            </a:pPr>
            <a:endParaRPr/>
          </a:p>
        </p:txBody>
      </p:sp>
      <p:sp>
        <p:nvSpPr>
          <p:cNvPr id="110" name="Shape 110"/>
          <p:cNvSpPr/>
          <p:nvPr/>
        </p:nvSpPr>
        <p:spPr>
          <a:xfrm>
            <a:off x="9016860" y="4702167"/>
            <a:ext cx="684462" cy="68261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0000"/>
            </a:solidFill>
          </a:ln>
        </p:spPr>
        <p:txBody>
          <a:bodyPr lIns="0" tIns="0" rIns="0" bIns="0" anchor="ctr"/>
          <a:lstStyle/>
          <a:p>
            <a:pPr lvl="0" algn="ctr">
              <a:defRPr>
                <a:solidFill>
                  <a:srgbClr val="FFFFFF"/>
                </a:solidFill>
              </a:defRPr>
            </a:pPr>
            <a:endParaRPr/>
          </a:p>
        </p:txBody>
      </p:sp>
      <p:sp>
        <p:nvSpPr>
          <p:cNvPr id="111" name="Shape 111"/>
          <p:cNvSpPr/>
          <p:nvPr/>
        </p:nvSpPr>
        <p:spPr>
          <a:xfrm>
            <a:off x="8834556" y="4518012"/>
            <a:ext cx="1026692" cy="1025503"/>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w="25400">
            <a:solidFill>
              <a:srgbClr val="FF0000"/>
            </a:solidFill>
            <a:prstDash val="dash"/>
          </a:ln>
        </p:spPr>
        <p:txBody>
          <a:bodyPr lIns="0" tIns="0" rIns="0" bIns="0" anchor="ctr"/>
          <a:lstStyle/>
          <a:p>
            <a:pPr lvl="0" algn="ctr">
              <a:defRPr>
                <a:solidFill>
                  <a:srgbClr val="FFFFFF"/>
                </a:solidFill>
              </a:defRPr>
            </a:pPr>
            <a:endParaRPr/>
          </a:p>
        </p:txBody>
      </p:sp>
      <p:sp>
        <p:nvSpPr>
          <p:cNvPr id="112" name="Shape 112"/>
          <p:cNvSpPr/>
          <p:nvPr/>
        </p:nvSpPr>
        <p:spPr>
          <a:xfrm>
            <a:off x="8889603" y="5000626"/>
            <a:ext cx="378356" cy="1524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20km</a:t>
            </a:r>
          </a:p>
        </p:txBody>
      </p:sp>
      <p:sp>
        <p:nvSpPr>
          <p:cNvPr id="113" name="Shape 113"/>
          <p:cNvSpPr/>
          <p:nvPr/>
        </p:nvSpPr>
        <p:spPr>
          <a:xfrm>
            <a:off x="9109736" y="5468937"/>
            <a:ext cx="452307" cy="314326"/>
          </a:xfrm>
          <a:prstGeom prst="rect">
            <a:avLst/>
          </a:prstGeom>
          <a:solidFill>
            <a:srgbClr val="FFFFFF"/>
          </a:solidFill>
          <a:ln>
            <a:solidFill/>
            <a:miter/>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2F NPP</a:t>
            </a:r>
          </a:p>
        </p:txBody>
      </p:sp>
      <p:sp>
        <p:nvSpPr>
          <p:cNvPr id="114" name="Shape 114"/>
          <p:cNvSpPr/>
          <p:nvPr/>
        </p:nvSpPr>
        <p:spPr>
          <a:xfrm>
            <a:off x="8719342" y="5289551"/>
            <a:ext cx="380077" cy="152401"/>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0" tIns="0" rIns="0" bIns="0">
            <a:spAutoFit/>
          </a:bodyPr>
          <a:lstStyle>
            <a:lvl1pPr algn="ctr">
              <a:defRPr sz="1100" b="1">
                <a:latin typeface="Calibri"/>
                <a:ea typeface="Calibri"/>
                <a:cs typeface="Calibri"/>
                <a:sym typeface="Calibri"/>
              </a:defRPr>
            </a:lvl1pPr>
          </a:lstStyle>
          <a:p>
            <a:pPr lvl="0">
              <a:defRPr sz="1800" b="0"/>
            </a:pPr>
            <a:r>
              <a:rPr sz="1100" b="1"/>
              <a:t>30km</a:t>
            </a:r>
          </a:p>
        </p:txBody>
      </p:sp>
      <p:sp>
        <p:nvSpPr>
          <p:cNvPr id="115" name="Shape 115"/>
          <p:cNvSpPr/>
          <p:nvPr/>
        </p:nvSpPr>
        <p:spPr>
          <a:xfrm>
            <a:off x="1021554" y="1666875"/>
            <a:ext cx="5498178" cy="228600"/>
          </a:xfrm>
          <a:prstGeom prst="rightArrow">
            <a:avLst>
              <a:gd name="adj1" fmla="val 41667"/>
              <a:gd name="adj2" fmla="val 112546"/>
            </a:avLst>
          </a:prstGeom>
          <a:gradFill>
            <a:gsLst>
              <a:gs pos="0">
                <a:srgbClr val="FF0000"/>
              </a:gs>
              <a:gs pos="19000">
                <a:srgbClr val="FF0000"/>
              </a:gs>
              <a:gs pos="20000">
                <a:srgbClr val="FFC000"/>
              </a:gs>
              <a:gs pos="60000">
                <a:srgbClr val="FFC000"/>
              </a:gs>
              <a:gs pos="61000">
                <a:srgbClr val="8ADFFF"/>
              </a:gs>
              <a:gs pos="100000">
                <a:srgbClr val="8ADFFF"/>
              </a:gs>
            </a:gsLst>
          </a:gradFill>
          <a:ln>
            <a:solidFill/>
            <a:miter/>
          </a:ln>
        </p:spPr>
        <p:txBody>
          <a:bodyPr lIns="0" tIns="0" rIns="0" bIns="0" anchor="ctr"/>
          <a:lstStyle/>
          <a:p>
            <a:pPr lvl="0">
              <a:defRPr>
                <a:latin typeface="+mn-lt"/>
                <a:ea typeface="+mn-ea"/>
                <a:cs typeface="+mn-cs"/>
                <a:sym typeface="Avenir Roman"/>
              </a:defRPr>
            </a:pPr>
            <a:endParaRPr/>
          </a:p>
        </p:txBody>
      </p:sp>
      <p:sp>
        <p:nvSpPr>
          <p:cNvPr id="116" name="Shape 116"/>
          <p:cNvSpPr/>
          <p:nvPr/>
        </p:nvSpPr>
        <p:spPr>
          <a:xfrm>
            <a:off x="61913" y="1009650"/>
            <a:ext cx="2163498" cy="723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400" b="1">
                <a:solidFill>
                  <a:srgbClr val="C00000"/>
                </a:solidFill>
                <a:latin typeface="Constantia"/>
                <a:ea typeface="Constantia"/>
                <a:cs typeface="Constantia"/>
                <a:sym typeface="Constantia"/>
              </a:rPr>
              <a:t>Precautionary urgent protective actions </a:t>
            </a:r>
            <a:r>
              <a:rPr sz="1400">
                <a:solidFill>
                  <a:srgbClr val="C00000"/>
                </a:solidFill>
                <a:latin typeface="Constantia"/>
                <a:ea typeface="Constantia"/>
                <a:cs typeface="Constantia"/>
                <a:sym typeface="Constantia"/>
              </a:rPr>
              <a:t>(evacuation, sheltering)</a:t>
            </a:r>
          </a:p>
        </p:txBody>
      </p:sp>
      <p:sp>
        <p:nvSpPr>
          <p:cNvPr id="117" name="Shape 117"/>
          <p:cNvSpPr/>
          <p:nvPr/>
        </p:nvSpPr>
        <p:spPr>
          <a:xfrm>
            <a:off x="2094706" y="1009650"/>
            <a:ext cx="2548734" cy="723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400" b="1">
                <a:solidFill>
                  <a:srgbClr val="FF9900"/>
                </a:solidFill>
                <a:latin typeface="Constantia"/>
                <a:ea typeface="Constantia"/>
                <a:cs typeface="Constantia"/>
                <a:sym typeface="Constantia"/>
              </a:rPr>
              <a:t>Urgent protective actions </a:t>
            </a:r>
            <a:r>
              <a:rPr sz="1400">
                <a:solidFill>
                  <a:srgbClr val="FF9900"/>
                </a:solidFill>
                <a:latin typeface="Constantia"/>
                <a:ea typeface="Constantia"/>
                <a:cs typeface="Constantia"/>
                <a:sym typeface="Constantia"/>
              </a:rPr>
              <a:t>(foodstuff and water restrictions)</a:t>
            </a:r>
          </a:p>
        </p:txBody>
      </p:sp>
      <p:sp>
        <p:nvSpPr>
          <p:cNvPr id="118" name="Shape 118"/>
          <p:cNvSpPr/>
          <p:nvPr/>
        </p:nvSpPr>
        <p:spPr>
          <a:xfrm>
            <a:off x="4514453" y="971550"/>
            <a:ext cx="2404270" cy="723900"/>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lgn="ctr">
              <a:defRPr sz="1800"/>
            </a:pPr>
            <a:r>
              <a:rPr sz="1400" b="1">
                <a:solidFill>
                  <a:srgbClr val="0070C0"/>
                </a:solidFill>
                <a:latin typeface="Constantia"/>
                <a:ea typeface="Constantia"/>
                <a:cs typeface="Constantia"/>
                <a:sym typeface="Constantia"/>
              </a:rPr>
              <a:t>Early protective actions </a:t>
            </a:r>
            <a:r>
              <a:rPr sz="1400">
                <a:solidFill>
                  <a:srgbClr val="0070C0"/>
                </a:solidFill>
                <a:latin typeface="Constantia"/>
                <a:ea typeface="Constantia"/>
                <a:cs typeface="Constantia"/>
                <a:sym typeface="Constantia"/>
              </a:rPr>
              <a:t>(preparation for temporary relocation)</a:t>
            </a:r>
          </a:p>
        </p:txBody>
      </p:sp>
      <p:sp>
        <p:nvSpPr>
          <p:cNvPr id="119" name="Shape 119"/>
          <p:cNvSpPr/>
          <p:nvPr/>
        </p:nvSpPr>
        <p:spPr>
          <a:xfrm>
            <a:off x="247650" y="387349"/>
            <a:ext cx="9328150" cy="3556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b="1">
                <a:solidFill>
                  <a:srgbClr val="002060"/>
                </a:solidFill>
                <a:latin typeface="Calibri"/>
                <a:ea typeface="Calibri"/>
                <a:cs typeface="Calibri"/>
                <a:sym typeface="Calibri"/>
              </a:defRPr>
            </a:lvl1pPr>
          </a:lstStyle>
          <a:p>
            <a:pPr lvl="0">
              <a:defRPr sz="1800" b="0">
                <a:solidFill>
                  <a:srgbClr val="000000"/>
                </a:solidFill>
              </a:defRPr>
            </a:pPr>
            <a:r>
              <a:rPr sz="2400" b="1">
                <a:solidFill>
                  <a:srgbClr val="002060"/>
                </a:solidFill>
              </a:rPr>
              <a:t>Radiological situation and corresponding protective actions</a:t>
            </a:r>
          </a:p>
        </p:txBody>
      </p:sp>
      <p:grpSp>
        <p:nvGrpSpPr>
          <p:cNvPr id="122" name="Group 122"/>
          <p:cNvGrpSpPr/>
          <p:nvPr/>
        </p:nvGrpSpPr>
        <p:grpSpPr>
          <a:xfrm>
            <a:off x="9185400" y="39681"/>
            <a:ext cx="629431" cy="341308"/>
            <a:chOff x="-7" y="-5"/>
            <a:chExt cx="629429" cy="341307"/>
          </a:xfrm>
        </p:grpSpPr>
        <p:sp>
          <p:nvSpPr>
            <p:cNvPr id="120" name="Shape 120"/>
            <p:cNvSpPr/>
            <p:nvPr/>
          </p:nvSpPr>
          <p:spPr>
            <a:xfrm>
              <a:off x="-8" y="-6"/>
              <a:ext cx="629430" cy="341308"/>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CFFCC"/>
            </a:solidFill>
            <a:ln w="9525" cap="flat">
              <a:solidFill>
                <a:srgbClr val="000000"/>
              </a:solidFill>
              <a:prstDash val="solid"/>
              <a:round/>
            </a:ln>
            <a:effectLst/>
          </p:spPr>
          <p:txBody>
            <a:bodyPr wrap="square" lIns="0" tIns="0" rIns="0" bIns="0" numCol="1" anchor="ctr">
              <a:noAutofit/>
            </a:bodyPr>
            <a:lstStyle/>
            <a:p>
              <a:pPr lvl="0" algn="ctr">
                <a:defRPr sz="2000">
                  <a:latin typeface="Arial"/>
                  <a:ea typeface="Arial"/>
                  <a:cs typeface="Arial"/>
                  <a:sym typeface="Arial"/>
                </a:defRPr>
              </a:pPr>
              <a:endParaRPr/>
            </a:p>
          </p:txBody>
        </p:sp>
        <p:sp>
          <p:nvSpPr>
            <p:cNvPr id="121" name="Shape 121"/>
            <p:cNvSpPr/>
            <p:nvPr/>
          </p:nvSpPr>
          <p:spPr>
            <a:xfrm>
              <a:off x="219740" y="10760"/>
              <a:ext cx="189964" cy="31979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18000" tIns="18000" rIns="18000" bIns="18000" numCol="1" anchor="ctr">
              <a:spAutoFit/>
            </a:bodyPr>
            <a:lstStyle>
              <a:lvl1pPr algn="ctr">
                <a:defRPr sz="2000">
                  <a:latin typeface="Arial"/>
                  <a:ea typeface="Arial"/>
                  <a:cs typeface="Arial"/>
                  <a:sym typeface="Arial"/>
                </a:defRPr>
              </a:lvl1pPr>
            </a:lstStyle>
            <a:p>
              <a:pPr lvl="0">
                <a:defRPr sz="1800"/>
              </a:pPr>
              <a:r>
                <a:rPr sz="2000"/>
                <a:t>5</a:t>
              </a:r>
            </a:p>
          </p:txBody>
        </p:sp>
      </p:grpSp>
      <p:sp>
        <p:nvSpPr>
          <p:cNvPr id="123" name="Shape 123"/>
          <p:cNvSpPr/>
          <p:nvPr/>
        </p:nvSpPr>
        <p:spPr>
          <a:xfrm>
            <a:off x="330199" y="5916614"/>
            <a:ext cx="4749119" cy="25922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marL="214311" indent="-214311">
              <a:spcBef>
                <a:spcPts val="400"/>
              </a:spcBef>
              <a:buClr>
                <a:srgbClr val="002060"/>
              </a:buClr>
              <a:buSzPct val="100000"/>
              <a:buFont typeface="Wingdings"/>
              <a:buChar char="●"/>
              <a:defRPr sz="1800">
                <a:solidFill>
                  <a:srgbClr val="002060"/>
                </a:solidFill>
                <a:latin typeface="Arial Bold"/>
                <a:ea typeface="Arial Bold"/>
                <a:cs typeface="Arial Bold"/>
                <a:sym typeface="Arial Bold"/>
              </a:defRPr>
            </a:lvl1pPr>
          </a:lstStyle>
          <a:p>
            <a:pPr lvl="0">
              <a:defRPr>
                <a:solidFill>
                  <a:srgbClr val="000000"/>
                </a:solidFill>
              </a:defRPr>
            </a:pPr>
            <a:r>
              <a:rPr>
                <a:solidFill>
                  <a:srgbClr val="002060"/>
                </a:solidFill>
              </a:rPr>
              <a:t>Prolonged releases with multi-unit events</a:t>
            </a:r>
          </a:p>
        </p:txBody>
      </p:sp>
    </p:spTree>
  </p:cSld>
  <p:clrMapOvr>
    <a:masterClrMapping/>
  </p:clrMapOvr>
  <p:transition xmlns:p14="http://schemas.microsoft.com/office/powerpoint/2010/main" spd="med">
    <p:dissolve/>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83349" y="5847298"/>
            <a:ext cx="914400" cy="914400"/>
          </a:xfrm>
          <a:prstGeom prst="rect">
            <a:avLst/>
          </a:prstGeom>
        </p:spPr>
        <p:txBody>
          <a:bodyPr vert="horz" wrap="none" lIns="0" rIns="18288" rtlCol="0">
            <a:normAutofit/>
          </a:bodyPr>
          <a:lstStyle/>
          <a:p>
            <a:pPr marR="45720" algn="r" rtl="0">
              <a:spcBef>
                <a:spcPct val="20000"/>
              </a:spcBef>
              <a:buClr>
                <a:schemeClr val="accent3"/>
              </a:buClr>
              <a:buSzPct val="95000"/>
            </a:pPr>
            <a:endParaRPr lang="fr-FR" sz="1600" kern="1200" dirty="0">
              <a:solidFill>
                <a:schemeClr val="tx1"/>
              </a:solidFill>
              <a:latin typeface="+mn-lt"/>
              <a:ea typeface="+mn-ea"/>
              <a:cs typeface="+mn-cs"/>
            </a:endParaRPr>
          </a:p>
        </p:txBody>
      </p:sp>
      <p:sp>
        <p:nvSpPr>
          <p:cNvPr id="6" name="テキスト ボックス 1"/>
          <p:cNvSpPr txBox="1"/>
          <p:nvPr/>
        </p:nvSpPr>
        <p:spPr>
          <a:xfrm>
            <a:off x="990600" y="990600"/>
            <a:ext cx="8153400" cy="549380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ICRP Publications 109 and 111 were issued in 2009 (23 years after the Chernobyl accident) </a:t>
            </a:r>
          </a:p>
          <a:p>
            <a:pPr marL="285750" indent="-285750">
              <a:buFont typeface="Wingdings" panose="05000000000000000000" pitchFamily="2" charset="2"/>
              <a:buChar char="l"/>
            </a:pPr>
            <a:endParaRPr lang="en-US" altLang="ja-JP" sz="1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First Publications implementing the new Recommendations of the Commission (Publication 103, 2007)</a:t>
            </a:r>
          </a:p>
          <a:p>
            <a:pPr marL="285750" indent="-285750">
              <a:buFont typeface="Wingdings" panose="05000000000000000000" pitchFamily="2" charset="2"/>
              <a:buChar char="l"/>
            </a:pPr>
            <a:endParaRPr lang="en-US" altLang="ja-JP" sz="1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When the Fukushima accident occurred no authority in the world had had the time to analyze and integrate the advice of Publications 109 and 111 in regulation. However they have been influential in the management of the accident but not always well understood and applied</a:t>
            </a:r>
          </a:p>
          <a:p>
            <a:pPr marL="285750" indent="-285750">
              <a:buFont typeface="Wingdings" panose="05000000000000000000" pitchFamily="2" charset="2"/>
              <a:buChar char="l"/>
            </a:pPr>
            <a:endParaRPr lang="en-US" altLang="ja-JP" sz="1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Soon after the accident ICRP Task Group 84 was established to draw the ‘Initial Lessons from the NPP Accident in Japan vis-à-vis the ICRP System of Radiological Protection’</a:t>
            </a:r>
          </a:p>
          <a:p>
            <a:pPr marL="285750" indent="-285750">
              <a:buFont typeface="Wingdings" panose="05000000000000000000" pitchFamily="2" charset="2"/>
              <a:buChar char="l"/>
            </a:pPr>
            <a:endParaRPr lang="en-US" altLang="ja-JP" sz="1800" dirty="0">
              <a:solidFill>
                <a:srgbClr val="00206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l"/>
            </a:pPr>
            <a:r>
              <a:rPr lang="en-US" altLang="ja-JP" sz="1800" dirty="0">
                <a:solidFill>
                  <a:srgbClr val="002060"/>
                </a:solidFill>
                <a:latin typeface="Arial" panose="020B0604020202020204" pitchFamily="34" charset="0"/>
                <a:cs typeface="Arial" panose="020B0604020202020204" pitchFamily="34" charset="0"/>
              </a:rPr>
              <a:t>Released in November 2012, the Summary of the Task Group report highlighted several points requiring clarification and additions in Publications 109 and 111 </a:t>
            </a:r>
            <a:endParaRPr lang="en-US" altLang="ja-JP" sz="1800" b="1" dirty="0">
              <a:solidFill>
                <a:srgbClr val="002060"/>
              </a:solidFill>
              <a:latin typeface="Arial" panose="020B0604020202020204" pitchFamily="34" charset="0"/>
              <a:cs typeface="Arial" panose="020B0604020202020204" pitchFamily="34" charset="0"/>
            </a:endParaRPr>
          </a:p>
          <a:p>
            <a:pPr marL="285750" indent="-285750">
              <a:lnSpc>
                <a:spcPct val="150000"/>
              </a:lnSpc>
              <a:buFont typeface="Arial"/>
              <a:buChar char="•"/>
            </a:pPr>
            <a:endParaRPr lang="ja-JP" altLang="ja-JP" sz="1800" dirty="0">
              <a:solidFill>
                <a:srgbClr val="002060"/>
              </a:solidFill>
              <a:latin typeface="Arial" panose="020B0604020202020204" pitchFamily="34" charset="0"/>
              <a:cs typeface="Arial" panose="020B0604020202020204" pitchFamily="34" charset="0"/>
            </a:endParaRPr>
          </a:p>
        </p:txBody>
      </p:sp>
      <p:sp>
        <p:nvSpPr>
          <p:cNvPr id="3" name="テキスト ボックス 2"/>
          <p:cNvSpPr txBox="1"/>
          <p:nvPr/>
        </p:nvSpPr>
        <p:spPr>
          <a:xfrm>
            <a:off x="1302263" y="288000"/>
            <a:ext cx="7340252" cy="52321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1" hangingPunct="0">
              <a:lnSpc>
                <a:spcPct val="100000"/>
              </a:lnSpc>
              <a:spcBef>
                <a:spcPts val="0"/>
              </a:spcBef>
              <a:spcAft>
                <a:spcPts val="0"/>
              </a:spcAft>
              <a:buClrTx/>
              <a:buSzTx/>
              <a:buFontTx/>
              <a:buNone/>
              <a:tabLst/>
            </a:pPr>
            <a:r>
              <a:rPr kumimoji="0" lang="en-US" altLang="ja-JP" sz="2800" b="1" i="0" u="none" strike="noStrike" cap="none" spc="0" normalizeH="0" baseline="0" dirty="0" smtClean="0">
                <a:ln>
                  <a:noFill/>
                </a:ln>
                <a:solidFill>
                  <a:srgbClr val="002060"/>
                </a:solidFill>
                <a:effectLst>
                  <a:outerShdw blurRad="38100" dist="38100" dir="2700000" algn="tl">
                    <a:srgbClr val="000000">
                      <a:alpha val="43137"/>
                    </a:srgbClr>
                  </a:outerShdw>
                </a:effectLst>
                <a:uFillTx/>
                <a:latin typeface="Arial" panose="020B0604020202020204" pitchFamily="34" charset="0"/>
                <a:cs typeface="Arial" panose="020B0604020202020204" pitchFamily="34" charset="0"/>
                <a:sym typeface="Helvetica"/>
              </a:rPr>
              <a:t>Background</a:t>
            </a:r>
            <a:endParaRPr kumimoji="0" lang="ja-JP" altLang="en-US" sz="2800" b="1" i="0" u="none" strike="noStrike" cap="none" spc="0" normalizeH="0" baseline="0" dirty="0">
              <a:ln>
                <a:noFill/>
              </a:ln>
              <a:solidFill>
                <a:srgbClr val="002060"/>
              </a:solidFill>
              <a:effectLst>
                <a:outerShdw blurRad="38100" dist="38100" dir="2700000" algn="tl">
                  <a:srgbClr val="000000">
                    <a:alpha val="43137"/>
                  </a:srgbClr>
                </a:outerShdw>
              </a:effectLst>
              <a:uFillTx/>
              <a:latin typeface="Arial" panose="020B0604020202020204" pitchFamily="34" charset="0"/>
              <a:cs typeface="Arial" panose="020B0604020202020204" pitchFamily="34" charset="0"/>
              <a:sym typeface="Helvetica"/>
            </a:endParaRPr>
          </a:p>
        </p:txBody>
      </p:sp>
      <p:sp>
        <p:nvSpPr>
          <p:cNvPr id="8" name="Espace réservé du numéro de diapositive 4"/>
          <p:cNvSpPr txBox="1">
            <a:spLocks noGrp="1"/>
          </p:cNvSpPr>
          <p:nvPr/>
        </p:nvSpPr>
        <p:spPr bwMode="auto">
          <a:xfrm>
            <a:off x="7820547" y="62865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4</a:t>
            </a:fld>
            <a:endParaRPr lang="fr-FR" sz="1200">
              <a:latin typeface="Arial" charset="0"/>
            </a:endParaRPr>
          </a:p>
        </p:txBody>
      </p:sp>
    </p:spTree>
    <p:extLst>
      <p:ext uri="{BB962C8B-B14F-4D97-AF65-F5344CB8AC3E}">
        <p14:creationId xmlns:p14="http://schemas.microsoft.com/office/powerpoint/2010/main" val="113805061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p:cNvSpPr>
          <p:nvPr>
            <p:ph type="title"/>
          </p:nvPr>
        </p:nvSpPr>
        <p:spPr>
          <a:xfrm>
            <a:off x="0" y="0"/>
            <a:ext cx="9906000" cy="1143000"/>
          </a:xfrm>
          <a:prstGeom prst="rect">
            <a:avLst/>
          </a:prstGeom>
        </p:spPr>
        <p:txBody>
          <a:bodyPr>
            <a:normAutofit/>
          </a:bodyPr>
          <a:lstStyle/>
          <a:p>
            <a:pPr lvl="0">
              <a:defRPr sz="1800">
                <a:solidFill>
                  <a:srgbClr val="000000"/>
                </a:solidFill>
              </a:defRPr>
            </a:pPr>
            <a:r>
              <a:rPr sz="3600">
                <a:solidFill>
                  <a:srgbClr val="000045"/>
                </a:solidFill>
                <a:latin typeface="Arial Bold"/>
                <a:ea typeface="Arial Bold"/>
                <a:cs typeface="Arial Bold"/>
                <a:sym typeface="Arial Bold"/>
              </a:rPr>
              <a:t>Key issues in update of Pub</a:t>
            </a:r>
            <a:r>
              <a:rPr sz="3600">
                <a:latin typeface="Arial Bold"/>
                <a:ea typeface="Arial Bold"/>
                <a:cs typeface="Arial Bold"/>
                <a:sym typeface="Arial Bold"/>
              </a:rPr>
              <a:t>lication</a:t>
            </a:r>
            <a:r>
              <a:rPr sz="3600">
                <a:solidFill>
                  <a:srgbClr val="000045"/>
                </a:solidFill>
                <a:latin typeface="Arial Bold"/>
                <a:ea typeface="Arial Bold"/>
                <a:cs typeface="Arial Bold"/>
                <a:sym typeface="Arial Bold"/>
              </a:rPr>
              <a:t> 109</a:t>
            </a:r>
            <a:r>
              <a:rPr sz="3600" b="1">
                <a:solidFill>
                  <a:srgbClr val="000045"/>
                </a:solidFill>
                <a:latin typeface="Calibri"/>
                <a:ea typeface="Calibri"/>
                <a:cs typeface="Calibri"/>
                <a:sym typeface="Calibri"/>
              </a:rPr>
              <a:t> </a:t>
            </a:r>
          </a:p>
        </p:txBody>
      </p:sp>
      <p:sp>
        <p:nvSpPr>
          <p:cNvPr id="128" name="Shape 128"/>
          <p:cNvSpPr>
            <a:spLocks noGrp="1"/>
          </p:cNvSpPr>
          <p:nvPr>
            <p:ph type="body" idx="1"/>
          </p:nvPr>
        </p:nvSpPr>
        <p:spPr>
          <a:xfrm>
            <a:off x="825149" y="1066800"/>
            <a:ext cx="8457663" cy="5334000"/>
          </a:xfrm>
          <a:prstGeom prst="rect">
            <a:avLst/>
          </a:prstGeom>
        </p:spPr>
        <p:txBody>
          <a:bodyPr lIns="0" tIns="0" rIns="0" bIns="0">
            <a:normAutofit/>
          </a:bodyPr>
          <a:lstStyle/>
          <a:p>
            <a:pPr marL="259305" lvl="0" indent="-259305">
              <a:lnSpc>
                <a:spcPct val="90000"/>
              </a:lnSpc>
              <a:spcBef>
                <a:spcPts val="400"/>
              </a:spcBef>
              <a:buFont typeface="Wingdings"/>
              <a:defRPr sz="1800"/>
            </a:pPr>
            <a:r>
              <a:rPr sz="2000" dirty="0">
                <a:solidFill>
                  <a:schemeClr val="tx1"/>
                </a:solidFill>
              </a:rPr>
              <a:t>Timeline of  situations  and protective measures in emergency management </a:t>
            </a:r>
          </a:p>
          <a:p>
            <a:pPr marL="259305" lvl="0" indent="-259305">
              <a:lnSpc>
                <a:spcPct val="90000"/>
              </a:lnSpc>
              <a:spcBef>
                <a:spcPts val="400"/>
              </a:spcBef>
              <a:buFont typeface="Wingdings"/>
              <a:defRPr sz="1800"/>
            </a:pPr>
            <a:r>
              <a:rPr sz="2000" dirty="0"/>
              <a:t>Justification of protective measures (more good than harm with taking into account non-radiological consequences) </a:t>
            </a:r>
          </a:p>
          <a:p>
            <a:pPr marL="259305" lvl="0" indent="-259305">
              <a:lnSpc>
                <a:spcPct val="90000"/>
              </a:lnSpc>
              <a:spcBef>
                <a:spcPts val="400"/>
              </a:spcBef>
              <a:buFont typeface="Wingdings"/>
              <a:defRPr sz="1800"/>
            </a:pPr>
            <a:r>
              <a:rPr sz="2000" dirty="0"/>
              <a:t>Optimisation of protection strategies in emergency</a:t>
            </a:r>
          </a:p>
          <a:p>
            <a:pPr marL="646522" lvl="1" indent="-259305">
              <a:lnSpc>
                <a:spcPct val="90000"/>
              </a:lnSpc>
              <a:spcBef>
                <a:spcPts val="400"/>
              </a:spcBef>
              <a:buFont typeface="Wingdings"/>
              <a:defRPr sz="1800"/>
            </a:pPr>
            <a:r>
              <a:rPr sz="2000" dirty="0">
                <a:solidFill>
                  <a:srgbClr val="FF0000"/>
                </a:solidFill>
              </a:rPr>
              <a:t>The ICRP concept of optimising whole protection strategies (i.e. response through to recovery/rehabilitation) is </a:t>
            </a:r>
            <a:r>
              <a:rPr sz="2000" dirty="0">
                <a:solidFill>
                  <a:srgbClr val="FF0000"/>
                </a:solidFill>
                <a:latin typeface="Arial Bold"/>
                <a:ea typeface="Arial Bold"/>
                <a:cs typeface="Arial Bold"/>
                <a:sym typeface="Arial Bold"/>
              </a:rPr>
              <a:t>useful for planning</a:t>
            </a:r>
            <a:r>
              <a:rPr sz="2000" dirty="0">
                <a:solidFill>
                  <a:srgbClr val="FF0000"/>
                </a:solidFill>
              </a:rPr>
              <a:t> purposes but very </a:t>
            </a:r>
            <a:r>
              <a:rPr sz="2000" dirty="0">
                <a:solidFill>
                  <a:srgbClr val="FF0000"/>
                </a:solidFill>
                <a:latin typeface="Arial Bold"/>
                <a:ea typeface="Arial Bold"/>
                <a:cs typeface="Arial Bold"/>
                <a:sym typeface="Arial Bold"/>
              </a:rPr>
              <a:t>difficult to implement</a:t>
            </a:r>
            <a:r>
              <a:rPr sz="2000" dirty="0">
                <a:solidFill>
                  <a:srgbClr val="FF0000"/>
                </a:solidFill>
              </a:rPr>
              <a:t> in practice. </a:t>
            </a:r>
          </a:p>
          <a:p>
            <a:pPr marL="646522" lvl="1" indent="-259305">
              <a:lnSpc>
                <a:spcPct val="90000"/>
              </a:lnSpc>
              <a:spcBef>
                <a:spcPts val="400"/>
              </a:spcBef>
              <a:buFont typeface="Wingdings"/>
              <a:defRPr sz="1800"/>
            </a:pPr>
            <a:r>
              <a:rPr sz="2000" dirty="0"/>
              <a:t>There is a need for more </a:t>
            </a:r>
            <a:r>
              <a:rPr sz="2000" dirty="0">
                <a:latin typeface="Arial Bold"/>
                <a:ea typeface="Arial Bold"/>
                <a:cs typeface="Arial Bold"/>
                <a:sym typeface="Arial Bold"/>
              </a:rPr>
              <a:t>specific guidance</a:t>
            </a:r>
            <a:r>
              <a:rPr sz="2000" dirty="0"/>
              <a:t> on how to carry out optimisation following an accident. </a:t>
            </a:r>
          </a:p>
          <a:p>
            <a:pPr marL="646522" lvl="1" indent="-259305">
              <a:lnSpc>
                <a:spcPct val="90000"/>
              </a:lnSpc>
              <a:spcBef>
                <a:spcPts val="400"/>
              </a:spcBef>
              <a:buFont typeface="Wingdings"/>
              <a:defRPr sz="1800"/>
            </a:pPr>
            <a:r>
              <a:rPr sz="2000" dirty="0">
                <a:solidFill>
                  <a:srgbClr val="FF0000"/>
                </a:solidFill>
              </a:rPr>
              <a:t>Reference levels and intervention levels </a:t>
            </a:r>
          </a:p>
          <a:p>
            <a:pPr marL="259305" lvl="0" indent="-259305">
              <a:lnSpc>
                <a:spcPct val="90000"/>
              </a:lnSpc>
              <a:spcBef>
                <a:spcPts val="400"/>
              </a:spcBef>
              <a:buFont typeface="Wingdings"/>
              <a:defRPr sz="1800"/>
            </a:pPr>
            <a:r>
              <a:rPr sz="2000" dirty="0"/>
              <a:t>Lifting protective measures</a:t>
            </a:r>
            <a:endParaRPr sz="2000" dirty="0">
              <a:latin typeface="Arial Bold"/>
              <a:ea typeface="Arial Bold"/>
              <a:cs typeface="Arial Bold"/>
              <a:sym typeface="Arial Bold"/>
            </a:endParaRPr>
          </a:p>
          <a:p>
            <a:pPr marL="259305" lvl="0" indent="-259305">
              <a:lnSpc>
                <a:spcPct val="90000"/>
              </a:lnSpc>
              <a:spcBef>
                <a:spcPts val="400"/>
              </a:spcBef>
              <a:buFont typeface="Wingdings"/>
              <a:defRPr sz="1800"/>
            </a:pPr>
            <a:r>
              <a:rPr sz="2000" dirty="0">
                <a:solidFill>
                  <a:srgbClr val="000045"/>
                </a:solidFill>
                <a:latin typeface="Arial Bold"/>
                <a:ea typeface="Arial Bold"/>
                <a:cs typeface="Arial Bold"/>
                <a:sym typeface="Arial Bold"/>
              </a:rPr>
              <a:t>Criteria for the transition from emergency to existing exposure situations</a:t>
            </a:r>
          </a:p>
          <a:p>
            <a:pPr marL="210038" lvl="0" indent="-210038">
              <a:lnSpc>
                <a:spcPct val="90000"/>
              </a:lnSpc>
              <a:spcBef>
                <a:spcPts val="400"/>
              </a:spcBef>
              <a:buFont typeface="Wingdings"/>
              <a:defRPr sz="1800"/>
            </a:pPr>
            <a:endParaRPr sz="2000" dirty="0">
              <a:solidFill>
                <a:srgbClr val="000045"/>
              </a:solidFill>
              <a:latin typeface="Arial Bold"/>
              <a:ea typeface="Arial Bold"/>
              <a:cs typeface="Arial Bold"/>
              <a:sym typeface="Arial Bold"/>
            </a:endParaRPr>
          </a:p>
          <a:p>
            <a:pPr marL="259305" lvl="0" indent="-259305">
              <a:lnSpc>
                <a:spcPct val="90000"/>
              </a:lnSpc>
              <a:spcBef>
                <a:spcPts val="400"/>
              </a:spcBef>
              <a:buFont typeface="Wingdings"/>
              <a:defRPr sz="1800"/>
            </a:pPr>
            <a:r>
              <a:rPr sz="2000" dirty="0">
                <a:solidFill>
                  <a:srgbClr val="000045"/>
                </a:solidFill>
                <a:latin typeface="Arial Bold"/>
                <a:ea typeface="Arial Bold"/>
                <a:cs typeface="Arial Bold"/>
                <a:sym typeface="Arial Bold"/>
              </a:rPr>
              <a:t>Environmental monitoring and health surveillance</a:t>
            </a:r>
          </a:p>
          <a:p>
            <a:pPr marL="259305" lvl="0" indent="-259305">
              <a:lnSpc>
                <a:spcPct val="90000"/>
              </a:lnSpc>
              <a:spcBef>
                <a:spcPts val="400"/>
              </a:spcBef>
              <a:buFont typeface="Wingdings"/>
              <a:defRPr sz="1800"/>
            </a:pPr>
            <a:r>
              <a:rPr sz="2000" dirty="0">
                <a:solidFill>
                  <a:srgbClr val="000045"/>
                </a:solidFill>
                <a:latin typeface="Arial Bold"/>
                <a:ea typeface="Arial Bold"/>
                <a:cs typeface="Arial Bold"/>
                <a:sym typeface="Arial Bold"/>
              </a:rPr>
              <a:t>Foodstuff and contaminated waste management</a:t>
            </a:r>
          </a:p>
          <a:p>
            <a:pPr marL="259305" lvl="0" indent="-259305">
              <a:lnSpc>
                <a:spcPct val="90000"/>
              </a:lnSpc>
              <a:spcBef>
                <a:spcPts val="400"/>
              </a:spcBef>
              <a:buFont typeface="Wingdings"/>
              <a:defRPr sz="1800"/>
            </a:pPr>
            <a:r>
              <a:rPr sz="2000" dirty="0">
                <a:solidFill>
                  <a:srgbClr val="000045"/>
                </a:solidFill>
                <a:latin typeface="Arial Bold"/>
                <a:ea typeface="Arial Bold"/>
                <a:cs typeface="Arial Bold"/>
                <a:sym typeface="Arial Bold"/>
              </a:rPr>
              <a:t>Radiation protection of responders</a:t>
            </a:r>
          </a:p>
        </p:txBody>
      </p:sp>
    </p:spTree>
    <p:extLst>
      <p:ext uri="{BB962C8B-B14F-4D97-AF65-F5344CB8AC3E}">
        <p14:creationId xmlns:p14="http://schemas.microsoft.com/office/powerpoint/2010/main" val="3628181778"/>
      </p:ext>
    </p:extLst>
  </p:cSld>
  <p:clrMapOvr>
    <a:masterClrMapping/>
  </p:clrMapOvr>
  <p:transition xmlns:p14="http://schemas.microsoft.com/office/powerpoint/2010/main" spd="med">
    <p:dissolve/>
  </p:transition>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8">
                                            <p:bg/>
                                          </p:spTgt>
                                        </p:tgtEl>
                                        <p:attrNameLst>
                                          <p:attrName>style.visibility</p:attrName>
                                        </p:attrNameLst>
                                      </p:cBhvr>
                                      <p:to>
                                        <p:strVal val="visible"/>
                                      </p:to>
                                    </p:set>
                                  </p:childTnLst>
                                </p:cTn>
                              </p:par>
                              <p:par>
                                <p:cTn id="7" presetID="1" presetClass="entr" presetSubtype="0" fill="hold" grpId="0">
                                  <p:stCondLst>
                                    <p:cond delay="0"/>
                                  </p:stCondLst>
                                  <p:iterate>
                                    <p:tmAbs val="0"/>
                                  </p:iterate>
                                  <p:childTnLst>
                                    <p:set>
                                      <p:cBhvr>
                                        <p:cTn id="8" fill="hold"/>
                                        <p:tgtEl>
                                          <p:spTgt spid="12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iterate>
                                    <p:tmAbs val="0"/>
                                  </p:iterate>
                                  <p:childTnLst>
                                    <p:set>
                                      <p:cBhvr>
                                        <p:cTn id="12" fill="hold"/>
                                        <p:tgtEl>
                                          <p:spTgt spid="128">
                                            <p:txEl>
                                              <p:pRg st="1" end="1"/>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128">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iterate>
                                    <p:tmAbs val="0"/>
                                  </p:iterate>
                                  <p:childTnLst>
                                    <p:set>
                                      <p:cBhvr>
                                        <p:cTn id="19" fill="hold"/>
                                        <p:tgtEl>
                                          <p:spTgt spid="128">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iterate>
                                    <p:tmAbs val="0"/>
                                  </p:iterate>
                                  <p:childTnLst>
                                    <p:set>
                                      <p:cBhvr>
                                        <p:cTn id="23" fill="hold"/>
                                        <p:tgtEl>
                                          <p:spTgt spid="128">
                                            <p:txEl>
                                              <p:pRg st="4" end="4"/>
                                            </p:txEl>
                                          </p:spTgt>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iterate>
                                    <p:tmAbs val="0"/>
                                  </p:iterate>
                                  <p:childTnLst>
                                    <p:set>
                                      <p:cBhvr>
                                        <p:cTn id="26" fill="hold"/>
                                        <p:tgtEl>
                                          <p:spTgt spid="128">
                                            <p:txEl>
                                              <p:pRg st="5" end="5"/>
                                            </p:txEl>
                                          </p:spTgt>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iterate>
                                    <p:tmAbs val="0"/>
                                  </p:iterate>
                                  <p:childTnLst>
                                    <p:set>
                                      <p:cBhvr>
                                        <p:cTn id="29" fill="hold"/>
                                        <p:tgtEl>
                                          <p:spTgt spid="128">
                                            <p:txEl>
                                              <p:pRg st="6" end="6"/>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iterate>
                                    <p:tmAbs val="0"/>
                                  </p:iterate>
                                  <p:childTnLst>
                                    <p:set>
                                      <p:cBhvr>
                                        <p:cTn id="33" fill="hold"/>
                                        <p:tgtEl>
                                          <p:spTgt spid="128">
                                            <p:txEl>
                                              <p:pRg st="7" end="7"/>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iterate>
                                    <p:tmAbs val="0"/>
                                  </p:iterate>
                                  <p:childTnLst>
                                    <p:set>
                                      <p:cBhvr>
                                        <p:cTn id="37" fill="hold"/>
                                        <p:tgtEl>
                                          <p:spTgt spid="128">
                                            <p:txEl>
                                              <p:pRg st="8" end="8"/>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iterate>
                                    <p:tmAbs val="0"/>
                                  </p:iterate>
                                  <p:childTnLst>
                                    <p:set>
                                      <p:cBhvr>
                                        <p:cTn id="40" fill="hold"/>
                                        <p:tgtEl>
                                          <p:spTgt spid="128">
                                            <p:txEl>
                                              <p:pRg st="9" end="9"/>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iterate>
                                    <p:tmAbs val="0"/>
                                  </p:iterate>
                                  <p:childTnLst>
                                    <p:set>
                                      <p:cBhvr>
                                        <p:cTn id="43" fill="hold"/>
                                        <p:tgtEl>
                                          <p:spTgt spid="128">
                                            <p:txEl>
                                              <p:pRg st="10" end="10"/>
                                            </p:txEl>
                                          </p:spTgt>
                                        </p:tgtEl>
                                        <p:attrNameLst>
                                          <p:attrName>style.visibility</p:attrName>
                                        </p:attrNameLst>
                                      </p:cBhvr>
                                      <p:to>
                                        <p:strVal val="visible"/>
                                      </p:to>
                                    </p:set>
                                  </p:childTnLst>
                                </p:cTn>
                              </p:par>
                            </p:childTnLst>
                          </p:cTn>
                        </p:par>
                        <p:par>
                          <p:cTn id="44" fill="hold">
                            <p:stCondLst>
                              <p:cond delay="0"/>
                            </p:stCondLst>
                            <p:childTnLst>
                              <p:par>
                                <p:cTn id="45" presetID="1" presetClass="entr" presetSubtype="0" fill="hold" grpId="0" nodeType="afterEffect">
                                  <p:stCondLst>
                                    <p:cond delay="0"/>
                                  </p:stCondLst>
                                  <p:iterate>
                                    <p:tmAbs val="0"/>
                                  </p:iterate>
                                  <p:childTnLst>
                                    <p:set>
                                      <p:cBhvr>
                                        <p:cTn id="46" fill="hold"/>
                                        <p:tgtEl>
                                          <p:spTgt spid="12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title"/>
          </p:nvPr>
        </p:nvSpPr>
        <p:spPr>
          <a:xfrm>
            <a:off x="0" y="0"/>
            <a:ext cx="9906000" cy="1143000"/>
          </a:xfrm>
          <a:prstGeom prst="rect">
            <a:avLst/>
          </a:prstGeom>
        </p:spPr>
        <p:txBody>
          <a:bodyPr>
            <a:normAutofit/>
          </a:bodyPr>
          <a:lstStyle/>
          <a:p>
            <a:pPr lvl="0">
              <a:defRPr sz="1800">
                <a:solidFill>
                  <a:srgbClr val="000000"/>
                </a:solidFill>
              </a:defRPr>
            </a:pPr>
            <a:r>
              <a:rPr sz="3600">
                <a:solidFill>
                  <a:srgbClr val="000045"/>
                </a:solidFill>
                <a:latin typeface="Arial Bold"/>
                <a:ea typeface="Arial Bold"/>
                <a:cs typeface="Arial Bold"/>
                <a:sym typeface="Arial Bold"/>
              </a:rPr>
              <a:t>Key issues in update of Pub</a:t>
            </a:r>
            <a:r>
              <a:rPr sz="3600">
                <a:latin typeface="Arial Bold"/>
                <a:ea typeface="Arial Bold"/>
                <a:cs typeface="Arial Bold"/>
                <a:sym typeface="Arial Bold"/>
              </a:rPr>
              <a:t>lication</a:t>
            </a:r>
            <a:r>
              <a:rPr sz="3600">
                <a:solidFill>
                  <a:srgbClr val="000045"/>
                </a:solidFill>
                <a:latin typeface="Arial Bold"/>
                <a:ea typeface="Arial Bold"/>
                <a:cs typeface="Arial Bold"/>
                <a:sym typeface="Arial Bold"/>
              </a:rPr>
              <a:t> 111</a:t>
            </a:r>
            <a:r>
              <a:rPr sz="3600" b="1">
                <a:solidFill>
                  <a:srgbClr val="000045"/>
                </a:solidFill>
                <a:latin typeface="Calibri"/>
                <a:ea typeface="Calibri"/>
                <a:cs typeface="Calibri"/>
                <a:sym typeface="Calibri"/>
              </a:rPr>
              <a:t> </a:t>
            </a:r>
          </a:p>
        </p:txBody>
      </p:sp>
      <p:sp>
        <p:nvSpPr>
          <p:cNvPr id="172" name="Shape 172"/>
          <p:cNvSpPr>
            <a:spLocks noGrp="1"/>
          </p:cNvSpPr>
          <p:nvPr>
            <p:ph type="body" idx="1"/>
          </p:nvPr>
        </p:nvSpPr>
        <p:spPr>
          <a:xfrm>
            <a:off x="1095169" y="947169"/>
            <a:ext cx="8015914" cy="5334003"/>
          </a:xfrm>
          <a:prstGeom prst="rect">
            <a:avLst/>
          </a:prstGeom>
        </p:spPr>
        <p:txBody>
          <a:bodyPr lIns="0" tIns="0" rIns="0" bIns="0">
            <a:normAutofit/>
          </a:bodyPr>
          <a:lstStyle/>
          <a:p>
            <a:pPr marL="0" lvl="0" indent="0" defTabSz="896111">
              <a:lnSpc>
                <a:spcPct val="80000"/>
              </a:lnSpc>
              <a:spcBef>
                <a:spcPts val="300"/>
              </a:spcBef>
              <a:buSzTx/>
              <a:buNone/>
              <a:defRPr sz="1800"/>
            </a:pPr>
            <a:endParaRPr sz="1900"/>
          </a:p>
          <a:p>
            <a:pPr marL="330196" lvl="0" indent="-330196" defTabSz="896111">
              <a:lnSpc>
                <a:spcPct val="80000"/>
              </a:lnSpc>
              <a:spcBef>
                <a:spcPts val="300"/>
              </a:spcBef>
              <a:buFont typeface="Wingdings"/>
              <a:defRPr sz="1800"/>
            </a:pPr>
            <a:r>
              <a:rPr sz="2100"/>
              <a:t>Living in contaminated areas is an </a:t>
            </a:r>
            <a:r>
              <a:rPr sz="2100">
                <a:solidFill>
                  <a:srgbClr val="800000"/>
                </a:solidFill>
                <a:latin typeface="Arial Bold"/>
                <a:ea typeface="Arial Bold"/>
                <a:cs typeface="Arial Bold"/>
                <a:sym typeface="Arial Bold"/>
              </a:rPr>
              <a:t>existing exposure situation</a:t>
            </a:r>
            <a:endParaRPr sz="1500"/>
          </a:p>
          <a:p>
            <a:pPr marL="205836" lvl="0" indent="-205836" defTabSz="896111">
              <a:lnSpc>
                <a:spcPct val="80000"/>
              </a:lnSpc>
              <a:spcBef>
                <a:spcPts val="300"/>
              </a:spcBef>
              <a:buFont typeface="Wingdings"/>
              <a:defRPr sz="1800"/>
            </a:pPr>
            <a:endParaRPr sz="2300">
              <a:solidFill>
                <a:srgbClr val="800000"/>
              </a:solidFill>
              <a:latin typeface="Arial Bold"/>
              <a:ea typeface="Arial Bold"/>
              <a:cs typeface="Arial Bold"/>
              <a:sym typeface="Arial Bold"/>
            </a:endParaRPr>
          </a:p>
          <a:p>
            <a:pPr marL="330196" lvl="0" indent="-330196" defTabSz="896111">
              <a:lnSpc>
                <a:spcPct val="80000"/>
              </a:lnSpc>
              <a:spcBef>
                <a:spcPts val="300"/>
              </a:spcBef>
              <a:buFont typeface="Wingdings"/>
              <a:defRPr sz="1800"/>
            </a:pPr>
            <a:r>
              <a:rPr sz="2100"/>
              <a:t>The protection strategy should </a:t>
            </a:r>
            <a:r>
              <a:rPr sz="2100">
                <a:solidFill>
                  <a:srgbClr val="800000"/>
                </a:solidFill>
                <a:latin typeface="Arial Bold"/>
                <a:ea typeface="Arial Bold"/>
                <a:cs typeface="Arial Bold"/>
                <a:sym typeface="Arial Bold"/>
              </a:rPr>
              <a:t>do more good than harm</a:t>
            </a:r>
            <a:endParaRPr sz="1500"/>
          </a:p>
          <a:p>
            <a:pPr marL="205836" lvl="0" indent="-205836" defTabSz="896111">
              <a:lnSpc>
                <a:spcPct val="80000"/>
              </a:lnSpc>
              <a:spcBef>
                <a:spcPts val="300"/>
              </a:spcBef>
              <a:buFont typeface="Wingdings"/>
              <a:defRPr sz="1800"/>
            </a:pPr>
            <a:endParaRPr sz="2300"/>
          </a:p>
          <a:p>
            <a:pPr marL="330196" lvl="0" indent="-330196" defTabSz="896111">
              <a:lnSpc>
                <a:spcPct val="80000"/>
              </a:lnSpc>
              <a:spcBef>
                <a:spcPts val="300"/>
              </a:spcBef>
              <a:buFont typeface="Wingdings"/>
              <a:defRPr sz="1800"/>
            </a:pPr>
            <a:r>
              <a:rPr sz="2100"/>
              <a:t>Implementation of protection strategy</a:t>
            </a:r>
            <a:endParaRPr sz="1500"/>
          </a:p>
          <a:p>
            <a:pPr marL="709668" lvl="1" indent="-330196" defTabSz="896111">
              <a:lnSpc>
                <a:spcPct val="80000"/>
              </a:lnSpc>
              <a:spcBef>
                <a:spcPts val="300"/>
              </a:spcBef>
              <a:buFont typeface="Wingdings"/>
              <a:defRPr sz="1800"/>
            </a:pPr>
            <a:r>
              <a:rPr sz="2100"/>
              <a:t>Protection actions implemented by authorities </a:t>
            </a:r>
            <a:endParaRPr sz="1500"/>
          </a:p>
          <a:p>
            <a:pPr marL="709668" lvl="1" indent="-330196" defTabSz="896111">
              <a:lnSpc>
                <a:spcPct val="80000"/>
              </a:lnSpc>
              <a:spcBef>
                <a:spcPts val="300"/>
              </a:spcBef>
              <a:buFont typeface="Wingdings"/>
              <a:defRPr sz="1800"/>
            </a:pPr>
            <a:r>
              <a:rPr sz="2100">
                <a:solidFill>
                  <a:srgbClr val="800000"/>
                </a:solidFill>
                <a:latin typeface="Arial Bold"/>
                <a:ea typeface="Arial Bold"/>
                <a:cs typeface="Arial Bold"/>
                <a:sym typeface="Arial Bold"/>
              </a:rPr>
              <a:t>Self-help protection and radiation protection culture</a:t>
            </a:r>
          </a:p>
          <a:p>
            <a:pPr marL="0" lvl="1" indent="379471" defTabSz="896111">
              <a:lnSpc>
                <a:spcPct val="80000"/>
              </a:lnSpc>
              <a:spcBef>
                <a:spcPts val="300"/>
              </a:spcBef>
              <a:buSzTx/>
              <a:buNone/>
              <a:defRPr sz="1800"/>
            </a:pPr>
            <a:endParaRPr sz="1500"/>
          </a:p>
          <a:p>
            <a:pPr marL="330196" lvl="0" indent="-330196" defTabSz="896111">
              <a:lnSpc>
                <a:spcPct val="80000"/>
              </a:lnSpc>
              <a:spcBef>
                <a:spcPts val="300"/>
              </a:spcBef>
              <a:buFont typeface="Wingdings"/>
              <a:defRPr sz="1800"/>
            </a:pPr>
            <a:r>
              <a:rPr sz="2100"/>
              <a:t>Reference levels </a:t>
            </a:r>
            <a:endParaRPr sz="1500"/>
          </a:p>
          <a:p>
            <a:pPr marL="205836" lvl="0" indent="-205836" defTabSz="896111">
              <a:lnSpc>
                <a:spcPct val="80000"/>
              </a:lnSpc>
              <a:spcBef>
                <a:spcPts val="300"/>
              </a:spcBef>
              <a:buFont typeface="Wingdings"/>
              <a:defRPr sz="1800"/>
            </a:pPr>
            <a:endParaRPr sz="2300"/>
          </a:p>
          <a:p>
            <a:pPr marL="330196" lvl="0" indent="-330196" defTabSz="896111">
              <a:lnSpc>
                <a:spcPct val="80000"/>
              </a:lnSpc>
              <a:spcBef>
                <a:spcPts val="300"/>
              </a:spcBef>
              <a:buFont typeface="Wingdings"/>
              <a:defRPr sz="1800"/>
            </a:pPr>
            <a:r>
              <a:rPr sz="2100">
                <a:solidFill>
                  <a:srgbClr val="800000"/>
                </a:solidFill>
                <a:latin typeface="Arial Bold"/>
                <a:ea typeface="Arial Bold"/>
                <a:cs typeface="Arial Bold"/>
                <a:sym typeface="Arial Bold"/>
              </a:rPr>
              <a:t>Non-radiological aspects and human dimension</a:t>
            </a:r>
            <a:endParaRPr sz="2300">
              <a:solidFill>
                <a:srgbClr val="800000"/>
              </a:solidFill>
              <a:latin typeface="Arial Bold"/>
              <a:ea typeface="Arial Bold"/>
              <a:cs typeface="Arial Bold"/>
              <a:sym typeface="Arial Bold"/>
            </a:endParaRPr>
          </a:p>
          <a:p>
            <a:pPr marL="330196" lvl="0" indent="-330196" defTabSz="896111">
              <a:lnSpc>
                <a:spcPct val="80000"/>
              </a:lnSpc>
              <a:spcBef>
                <a:spcPts val="300"/>
              </a:spcBef>
              <a:buFont typeface="Wingdings"/>
              <a:defRPr sz="1800"/>
            </a:pPr>
            <a:r>
              <a:rPr sz="2100">
                <a:solidFill>
                  <a:srgbClr val="800000"/>
                </a:solidFill>
                <a:latin typeface="Arial Bold"/>
                <a:ea typeface="Arial Bold"/>
                <a:cs typeface="Arial Bold"/>
                <a:sym typeface="Arial Bold"/>
              </a:rPr>
              <a:t>Engaging local stakeholders</a:t>
            </a:r>
            <a:endParaRPr sz="1500"/>
          </a:p>
          <a:p>
            <a:pPr marL="205836" lvl="0" indent="-205836" defTabSz="896111">
              <a:lnSpc>
                <a:spcPct val="80000"/>
              </a:lnSpc>
              <a:spcBef>
                <a:spcPts val="300"/>
              </a:spcBef>
              <a:buFont typeface="Wingdings"/>
              <a:defRPr sz="1800"/>
            </a:pPr>
            <a:endParaRPr sz="2300">
              <a:solidFill>
                <a:srgbClr val="000045"/>
              </a:solidFill>
              <a:latin typeface="Arial Bold"/>
              <a:ea typeface="Arial Bold"/>
              <a:cs typeface="Arial Bold"/>
              <a:sym typeface="Arial Bold"/>
            </a:endParaRPr>
          </a:p>
          <a:p>
            <a:pPr marL="330196" lvl="0" indent="-330196" defTabSz="896111">
              <a:lnSpc>
                <a:spcPct val="80000"/>
              </a:lnSpc>
              <a:spcBef>
                <a:spcPts val="300"/>
              </a:spcBef>
              <a:buFont typeface="Wingdings"/>
              <a:defRPr sz="1800"/>
            </a:pPr>
            <a:r>
              <a:rPr sz="2100">
                <a:solidFill>
                  <a:srgbClr val="000045"/>
                </a:solidFill>
                <a:latin typeface="Arial Bold"/>
                <a:ea typeface="Arial Bold"/>
                <a:cs typeface="Arial Bold"/>
                <a:sym typeface="Arial Bold"/>
              </a:rPr>
              <a:t>Environmental monitoring and health surveillance</a:t>
            </a:r>
            <a:endParaRPr sz="1500"/>
          </a:p>
          <a:p>
            <a:pPr marL="330196" lvl="0" indent="-330196" defTabSz="896111">
              <a:lnSpc>
                <a:spcPct val="80000"/>
              </a:lnSpc>
              <a:spcBef>
                <a:spcPts val="300"/>
              </a:spcBef>
              <a:buFont typeface="Wingdings"/>
              <a:defRPr sz="1800"/>
            </a:pPr>
            <a:r>
              <a:rPr sz="2100">
                <a:solidFill>
                  <a:srgbClr val="000045"/>
                </a:solidFill>
                <a:latin typeface="Arial Bold"/>
                <a:ea typeface="Arial Bold"/>
                <a:cs typeface="Arial Bold"/>
                <a:sym typeface="Arial Bold"/>
              </a:rPr>
              <a:t>Foodstuff management</a:t>
            </a:r>
            <a:endParaRPr sz="1500"/>
          </a:p>
          <a:p>
            <a:pPr marL="330196" lvl="0" indent="-330196" defTabSz="896111">
              <a:lnSpc>
                <a:spcPct val="80000"/>
              </a:lnSpc>
              <a:spcBef>
                <a:spcPts val="300"/>
              </a:spcBef>
              <a:buFont typeface="Wingdings"/>
              <a:defRPr sz="1800"/>
            </a:pPr>
            <a:r>
              <a:rPr sz="2100">
                <a:solidFill>
                  <a:srgbClr val="000045"/>
                </a:solidFill>
                <a:latin typeface="Arial Bold"/>
                <a:ea typeface="Arial Bold"/>
                <a:cs typeface="Arial Bold"/>
                <a:sym typeface="Arial Bold"/>
              </a:rPr>
              <a:t>Radiation protection of recovery workers</a:t>
            </a: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FB276780-2E15-C945-9DAE-80900FC0EB81}" type="slidenum">
              <a:rPr lang="fr-FR" sz="1200"/>
              <a:pPr algn="r" eaLnBrk="1" hangingPunct="1"/>
              <a:t>7</a:t>
            </a:fld>
            <a:endParaRPr lang="fr-FR" sz="1200" dirty="0"/>
          </a:p>
        </p:txBody>
      </p:sp>
      <p:sp>
        <p:nvSpPr>
          <p:cNvPr id="6" name="Shape 288"/>
          <p:cNvSpPr/>
          <p:nvPr/>
        </p:nvSpPr>
        <p:spPr>
          <a:xfrm>
            <a:off x="599755" y="237018"/>
            <a:ext cx="9121776" cy="553998"/>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spAutoFit/>
          </a:bodyPr>
          <a:lstStyle>
            <a:lvl1pPr algn="ctr">
              <a:defRPr sz="3600" b="1">
                <a:solidFill>
                  <a:srgbClr val="002060"/>
                </a:solidFill>
                <a:latin typeface="Arial"/>
                <a:ea typeface="Arial"/>
                <a:cs typeface="Arial"/>
                <a:sym typeface="Arial"/>
              </a:defRPr>
            </a:lvl1pPr>
          </a:lstStyle>
          <a:p>
            <a:pPr lvl="0">
              <a:defRPr sz="1800" b="0">
                <a:solidFill>
                  <a:srgbClr val="000000"/>
                </a:solidFill>
              </a:defRPr>
            </a:pPr>
            <a:endParaRPr sz="3600" b="1" dirty="0">
              <a:solidFill>
                <a:srgbClr val="000090"/>
              </a:solidFill>
            </a:endParaRPr>
          </a:p>
        </p:txBody>
      </p:sp>
      <p:sp>
        <p:nvSpPr>
          <p:cNvPr id="21" name="Content Placeholder 2"/>
          <p:cNvSpPr>
            <a:spLocks noGrp="1"/>
          </p:cNvSpPr>
          <p:nvPr>
            <p:ph idx="1"/>
          </p:nvPr>
        </p:nvSpPr>
        <p:spPr>
          <a:xfrm>
            <a:off x="1320800" y="990600"/>
            <a:ext cx="8007350" cy="5410200"/>
          </a:xfrm>
        </p:spPr>
        <p:txBody>
          <a:bodyPr>
            <a:noAutofit/>
          </a:bodyPr>
          <a:lstStyle/>
          <a:p>
            <a:pPr marL="0" indent="0">
              <a:lnSpc>
                <a:spcPct val="90000"/>
              </a:lnSpc>
              <a:buNone/>
              <a:defRPr sz="1800"/>
            </a:pPr>
            <a:r>
              <a:rPr lang="en-US" altLang="ja-JP" sz="2000" b="0" dirty="0" smtClean="0">
                <a:solidFill>
                  <a:srgbClr val="000051"/>
                </a:solidFill>
              </a:rPr>
              <a:t>Michiaki </a:t>
            </a:r>
            <a:r>
              <a:rPr lang="en-US" altLang="ja-JP" sz="2000" b="0" dirty="0">
                <a:solidFill>
                  <a:srgbClr val="000051"/>
                </a:solidFill>
              </a:rPr>
              <a:t>Kai, Japan (Chair)  </a:t>
            </a:r>
          </a:p>
          <a:p>
            <a:pPr marL="0" indent="0">
              <a:lnSpc>
                <a:spcPct val="90000"/>
              </a:lnSpc>
              <a:buNone/>
              <a:defRPr sz="1800"/>
            </a:pPr>
            <a:r>
              <a:rPr lang="en-US" altLang="ja-JP" sz="2000" b="0" dirty="0" err="1">
                <a:solidFill>
                  <a:srgbClr val="000051"/>
                </a:solidFill>
              </a:rPr>
              <a:t>Toshimitsu</a:t>
            </a:r>
            <a:r>
              <a:rPr lang="en-US" altLang="ja-JP" sz="2000" b="0" dirty="0">
                <a:solidFill>
                  <a:srgbClr val="000051"/>
                </a:solidFill>
              </a:rPr>
              <a:t> Homma, Japan (Vice-chair)  </a:t>
            </a:r>
          </a:p>
          <a:p>
            <a:pPr marL="0" indent="0">
              <a:lnSpc>
                <a:spcPct val="90000"/>
              </a:lnSpc>
              <a:buNone/>
              <a:defRPr sz="1800"/>
            </a:pPr>
            <a:r>
              <a:rPr lang="en-US" altLang="ja-JP" sz="2000" b="0" dirty="0">
                <a:solidFill>
                  <a:srgbClr val="000051"/>
                </a:solidFill>
              </a:rPr>
              <a:t>Anne </a:t>
            </a:r>
            <a:r>
              <a:rPr lang="en-US" altLang="ja-JP" sz="2000" b="0" dirty="0" err="1">
                <a:solidFill>
                  <a:srgbClr val="000051"/>
                </a:solidFill>
              </a:rPr>
              <a:t>Nisbet</a:t>
            </a:r>
            <a:r>
              <a:rPr lang="en-US" altLang="ja-JP" sz="2000" b="0" dirty="0">
                <a:solidFill>
                  <a:srgbClr val="000051"/>
                </a:solidFill>
              </a:rPr>
              <a:t>, UK  </a:t>
            </a:r>
          </a:p>
          <a:p>
            <a:pPr marL="0" indent="0">
              <a:lnSpc>
                <a:spcPct val="90000"/>
              </a:lnSpc>
              <a:buNone/>
              <a:defRPr sz="1800"/>
            </a:pPr>
            <a:r>
              <a:rPr lang="en-US" altLang="ja-JP" sz="2000" b="0" dirty="0">
                <a:solidFill>
                  <a:srgbClr val="000051"/>
                </a:solidFill>
              </a:rPr>
              <a:t>Thierry Schneider, France  </a:t>
            </a:r>
          </a:p>
          <a:p>
            <a:pPr marL="0" indent="0">
              <a:lnSpc>
                <a:spcPct val="90000"/>
              </a:lnSpc>
              <a:buNone/>
              <a:defRPr sz="1800"/>
            </a:pPr>
            <a:r>
              <a:rPr lang="en-US" altLang="ja-JP" sz="2000" b="0" dirty="0">
                <a:solidFill>
                  <a:srgbClr val="000051"/>
                </a:solidFill>
              </a:rPr>
              <a:t>Victor </a:t>
            </a:r>
            <a:r>
              <a:rPr lang="en-US" altLang="ja-JP" sz="2000" b="0" dirty="0" err="1">
                <a:solidFill>
                  <a:srgbClr val="000051"/>
                </a:solidFill>
              </a:rPr>
              <a:t>Averin</a:t>
            </a:r>
            <a:r>
              <a:rPr lang="en-US" altLang="ja-JP" sz="2000" b="0" dirty="0">
                <a:solidFill>
                  <a:srgbClr val="000051"/>
                </a:solidFill>
              </a:rPr>
              <a:t>, Belarus  </a:t>
            </a:r>
          </a:p>
          <a:p>
            <a:pPr marL="0" indent="0">
              <a:lnSpc>
                <a:spcPct val="90000"/>
              </a:lnSpc>
              <a:buNone/>
              <a:defRPr sz="1800"/>
            </a:pPr>
            <a:r>
              <a:rPr lang="en-US" altLang="ja-JP" sz="2000" b="0" dirty="0">
                <a:solidFill>
                  <a:srgbClr val="000051"/>
                </a:solidFill>
              </a:rPr>
              <a:t>Ralph Andersen, USA </a:t>
            </a:r>
          </a:p>
          <a:p>
            <a:pPr marL="0" indent="0">
              <a:lnSpc>
                <a:spcPct val="90000"/>
              </a:lnSpc>
              <a:buNone/>
              <a:defRPr sz="1800"/>
            </a:pPr>
            <a:r>
              <a:rPr lang="en-US" altLang="ja-JP" sz="2000" b="0" dirty="0">
                <a:solidFill>
                  <a:srgbClr val="000051"/>
                </a:solidFill>
              </a:rPr>
              <a:t> </a:t>
            </a:r>
          </a:p>
          <a:p>
            <a:pPr marL="0" indent="0">
              <a:lnSpc>
                <a:spcPct val="90000"/>
              </a:lnSpc>
              <a:buNone/>
              <a:defRPr sz="1800"/>
            </a:pPr>
            <a:r>
              <a:rPr lang="en-US" altLang="ja-JP" sz="2000" b="0" i="1" dirty="0">
                <a:solidFill>
                  <a:srgbClr val="000051"/>
                </a:solidFill>
              </a:rPr>
              <a:t>Corresponding Members: </a:t>
            </a:r>
          </a:p>
          <a:p>
            <a:pPr marL="0" indent="0">
              <a:lnSpc>
                <a:spcPct val="90000"/>
              </a:lnSpc>
              <a:buNone/>
              <a:defRPr sz="1800"/>
            </a:pPr>
            <a:r>
              <a:rPr lang="en-US" altLang="ja-JP" sz="2000" b="0" dirty="0">
                <a:solidFill>
                  <a:srgbClr val="000051"/>
                </a:solidFill>
              </a:rPr>
              <a:t>Miroslav </a:t>
            </a:r>
            <a:r>
              <a:rPr lang="en-US" altLang="ja-JP" sz="2000" b="0" dirty="0" err="1">
                <a:solidFill>
                  <a:srgbClr val="000051"/>
                </a:solidFill>
              </a:rPr>
              <a:t>Pinak</a:t>
            </a:r>
            <a:r>
              <a:rPr lang="en-US" altLang="ja-JP" sz="2000" b="0" dirty="0">
                <a:solidFill>
                  <a:srgbClr val="000051"/>
                </a:solidFill>
              </a:rPr>
              <a:t> (IAEA)   Ted </a:t>
            </a:r>
            <a:r>
              <a:rPr lang="en-US" altLang="ja-JP" sz="2000" b="0" dirty="0" err="1">
                <a:solidFill>
                  <a:srgbClr val="000051"/>
                </a:solidFill>
              </a:rPr>
              <a:t>Lazo</a:t>
            </a:r>
            <a:r>
              <a:rPr lang="en-US" altLang="ja-JP" sz="2000" b="0" dirty="0">
                <a:solidFill>
                  <a:srgbClr val="000051"/>
                </a:solidFill>
              </a:rPr>
              <a:t> (NEA/CRPPH) </a:t>
            </a:r>
          </a:p>
          <a:p>
            <a:pPr marL="0" indent="0">
              <a:lnSpc>
                <a:spcPct val="90000"/>
              </a:lnSpc>
              <a:buNone/>
              <a:defRPr sz="1800"/>
            </a:pPr>
            <a:endParaRPr lang="en-US" altLang="ja-JP" sz="2000" b="0" dirty="0">
              <a:solidFill>
                <a:srgbClr val="000051"/>
              </a:solidFill>
            </a:endParaRPr>
          </a:p>
          <a:p>
            <a:pPr marL="0" indent="0">
              <a:lnSpc>
                <a:spcPct val="90000"/>
              </a:lnSpc>
              <a:buNone/>
              <a:defRPr sz="1800"/>
            </a:pPr>
            <a:r>
              <a:rPr lang="en-US" altLang="ja-JP" sz="2000" b="0" dirty="0">
                <a:solidFill>
                  <a:srgbClr val="000051"/>
                </a:solidFill>
              </a:rPr>
              <a:t>Collaboration with:</a:t>
            </a:r>
          </a:p>
          <a:p>
            <a:pPr marL="0" indent="0">
              <a:lnSpc>
                <a:spcPct val="90000"/>
              </a:lnSpc>
              <a:buNone/>
              <a:defRPr sz="1800"/>
            </a:pPr>
            <a:r>
              <a:rPr lang="en-US" altLang="ja-JP" sz="2000" b="0" dirty="0">
                <a:solidFill>
                  <a:srgbClr val="000051"/>
                </a:solidFill>
              </a:rPr>
              <a:t> Fukushima dialogue stakeholders</a:t>
            </a:r>
          </a:p>
          <a:p>
            <a:pPr marL="0" indent="0">
              <a:lnSpc>
                <a:spcPct val="90000"/>
              </a:lnSpc>
              <a:buNone/>
              <a:defRPr sz="1800"/>
            </a:pPr>
            <a:r>
              <a:rPr lang="en-US" altLang="ja-JP" sz="2000" b="0" dirty="0">
                <a:solidFill>
                  <a:srgbClr val="000051"/>
                </a:solidFill>
              </a:rPr>
              <a:t> ICRP members:</a:t>
            </a:r>
          </a:p>
          <a:p>
            <a:pPr marL="0" indent="0">
              <a:lnSpc>
                <a:spcPct val="90000"/>
              </a:lnSpc>
              <a:buNone/>
              <a:defRPr sz="1800"/>
            </a:pPr>
            <a:r>
              <a:rPr lang="en-US" altLang="ja-JP" sz="2000" b="0" dirty="0">
                <a:solidFill>
                  <a:srgbClr val="000051"/>
                </a:solidFill>
              </a:rPr>
              <a:t> Jacques </a:t>
            </a:r>
            <a:r>
              <a:rPr lang="en-US" altLang="ja-JP" sz="2000" b="0" dirty="0" err="1">
                <a:solidFill>
                  <a:srgbClr val="000051"/>
                </a:solidFill>
              </a:rPr>
              <a:t>Lochard</a:t>
            </a:r>
            <a:r>
              <a:rPr lang="en-US" altLang="ja-JP" sz="2000" b="0" dirty="0">
                <a:solidFill>
                  <a:srgbClr val="000051"/>
                </a:solidFill>
              </a:rPr>
              <a:t> (MC), Chris </a:t>
            </a:r>
            <a:r>
              <a:rPr lang="en-US" altLang="ja-JP" sz="2000" b="0" dirty="0" smtClean="0">
                <a:solidFill>
                  <a:srgbClr val="000051"/>
                </a:solidFill>
              </a:rPr>
              <a:t>Clement (</a:t>
            </a:r>
            <a:r>
              <a:rPr lang="en-US" altLang="ja-JP" sz="2000" b="0" dirty="0">
                <a:solidFill>
                  <a:srgbClr val="000051"/>
                </a:solidFill>
              </a:rPr>
              <a:t>Scientific Secretary), </a:t>
            </a:r>
          </a:p>
          <a:p>
            <a:pPr marL="0" indent="0">
              <a:lnSpc>
                <a:spcPct val="90000"/>
              </a:lnSpc>
              <a:buNone/>
              <a:defRPr sz="1800"/>
            </a:pPr>
            <a:r>
              <a:rPr lang="en-US" altLang="ja-JP" sz="2000" b="0" dirty="0">
                <a:solidFill>
                  <a:srgbClr val="000051"/>
                </a:solidFill>
              </a:rPr>
              <a:t> Jean-François </a:t>
            </a:r>
            <a:r>
              <a:rPr lang="en-US" altLang="ja-JP" sz="2000" b="0" dirty="0" err="1">
                <a:solidFill>
                  <a:srgbClr val="000051"/>
                </a:solidFill>
              </a:rPr>
              <a:t>Lecomte</a:t>
            </a:r>
            <a:r>
              <a:rPr lang="en-US" altLang="ja-JP" sz="2000" b="0" dirty="0">
                <a:solidFill>
                  <a:srgbClr val="000051"/>
                </a:solidFill>
              </a:rPr>
              <a:t> (C4), </a:t>
            </a:r>
            <a:r>
              <a:rPr lang="en-US" altLang="ja-JP" sz="2000" b="0" dirty="0" err="1">
                <a:solidFill>
                  <a:srgbClr val="000051"/>
                </a:solidFill>
              </a:rPr>
              <a:t>Ohtsura</a:t>
            </a:r>
            <a:r>
              <a:rPr lang="en-US" altLang="ja-JP" sz="2000" b="0" dirty="0">
                <a:solidFill>
                  <a:srgbClr val="000051"/>
                </a:solidFill>
              </a:rPr>
              <a:t> </a:t>
            </a:r>
            <a:r>
              <a:rPr lang="en-US" altLang="ja-JP" sz="2000" b="0" dirty="0" err="1" smtClean="0">
                <a:solidFill>
                  <a:srgbClr val="000051"/>
                </a:solidFill>
              </a:rPr>
              <a:t>Niwa</a:t>
            </a:r>
            <a:r>
              <a:rPr lang="en-US" altLang="ja-JP" sz="2000" b="0" dirty="0" smtClean="0">
                <a:solidFill>
                  <a:srgbClr val="000051"/>
                </a:solidFill>
              </a:rPr>
              <a:t> (</a:t>
            </a:r>
            <a:r>
              <a:rPr lang="en-US" altLang="ja-JP" sz="2000" b="0" dirty="0">
                <a:solidFill>
                  <a:srgbClr val="000051"/>
                </a:solidFill>
              </a:rPr>
              <a:t>MC),</a:t>
            </a:r>
          </a:p>
          <a:p>
            <a:pPr marL="0" indent="0">
              <a:lnSpc>
                <a:spcPct val="90000"/>
              </a:lnSpc>
              <a:buNone/>
              <a:defRPr sz="1800"/>
            </a:pPr>
            <a:r>
              <a:rPr lang="en-US" altLang="ja-JP" sz="2000" b="0" dirty="0">
                <a:solidFill>
                  <a:srgbClr val="000051"/>
                </a:solidFill>
              </a:rPr>
              <a:t> Nobuhiko Ban (C1)</a:t>
            </a:r>
          </a:p>
        </p:txBody>
      </p:sp>
      <p:sp>
        <p:nvSpPr>
          <p:cNvPr id="8" name="Title 4"/>
          <p:cNvSpPr>
            <a:spLocks noGrp="1"/>
          </p:cNvSpPr>
          <p:nvPr>
            <p:ph type="title" idx="4294967295"/>
          </p:nvPr>
        </p:nvSpPr>
        <p:spPr>
          <a:xfrm>
            <a:off x="0" y="152401"/>
            <a:ext cx="9906000" cy="797615"/>
          </a:xfrm>
        </p:spPr>
        <p:txBody>
          <a:bodyPr>
            <a:normAutofit/>
          </a:bodyPr>
          <a:lstStyle/>
          <a:p>
            <a:pPr marL="342900" indent="-342900">
              <a:lnSpc>
                <a:spcPct val="80000"/>
              </a:lnSpc>
              <a:buClr>
                <a:srgbClr val="22228B"/>
              </a:buClr>
              <a:buSzPct val="120000"/>
              <a:defRPr sz="1800" b="0">
                <a:solidFill>
                  <a:srgbClr val="000000"/>
                </a:solidFill>
              </a:defRPr>
            </a:pPr>
            <a:r>
              <a:rPr lang="en-US" sz="2400" b="1" dirty="0">
                <a:solidFill>
                  <a:srgbClr val="0B5395"/>
                </a:solidFill>
                <a:latin typeface="Arial"/>
                <a:ea typeface="Arial"/>
                <a:cs typeface="Arial"/>
                <a:sym typeface="Arial"/>
              </a:rPr>
              <a:t>ICRP Task Group on the update of Publications 109 and 111</a:t>
            </a:r>
          </a:p>
        </p:txBody>
      </p:sp>
    </p:spTree>
    <p:extLst>
      <p:ext uri="{BB962C8B-B14F-4D97-AF65-F5344CB8AC3E}">
        <p14:creationId xmlns:p14="http://schemas.microsoft.com/office/powerpoint/2010/main" val="2068456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77850" y="381000"/>
            <a:ext cx="8420100" cy="664464"/>
          </a:xfrm>
        </p:spPr>
        <p:txBody>
          <a:bodyPr/>
          <a:lstStyle/>
          <a:p>
            <a:pPr algn="ctr"/>
            <a:r>
              <a:rPr kumimoji="1" lang="en-US" altLang="ja-JP" sz="3200" dirty="0" smtClean="0"/>
              <a:t>TG93</a:t>
            </a:r>
            <a:r>
              <a:rPr kumimoji="1" lang="ja-JP" altLang="en-US" sz="3200" dirty="0" smtClean="0"/>
              <a:t> </a:t>
            </a:r>
            <a:r>
              <a:rPr kumimoji="1" lang="en-US" altLang="ja-JP" sz="3200" dirty="0" smtClean="0"/>
              <a:t>and related meetings held</a:t>
            </a:r>
            <a:endParaRPr kumimoji="1" lang="ja-JP" altLang="en-US" sz="3200" dirty="0"/>
          </a:p>
        </p:txBody>
      </p:sp>
      <p:sp>
        <p:nvSpPr>
          <p:cNvPr id="3" name="テキスト プレースホルダー 2"/>
          <p:cNvSpPr>
            <a:spLocks noGrp="1"/>
          </p:cNvSpPr>
          <p:nvPr>
            <p:ph type="body" idx="1"/>
          </p:nvPr>
        </p:nvSpPr>
        <p:spPr>
          <a:xfrm>
            <a:off x="742950" y="1752600"/>
            <a:ext cx="8420100" cy="3810000"/>
          </a:xfrm>
        </p:spPr>
        <p:txBody>
          <a:bodyPr>
            <a:normAutofit fontScale="77500" lnSpcReduction="20000"/>
          </a:bodyPr>
          <a:lstStyle/>
          <a:p>
            <a:r>
              <a:rPr kumimoji="1" lang="en-US" altLang="ja-JP" dirty="0" smtClean="0">
                <a:solidFill>
                  <a:srgbClr val="000000"/>
                </a:solidFill>
              </a:rPr>
              <a:t>TG93 meetings</a:t>
            </a:r>
          </a:p>
          <a:p>
            <a:r>
              <a:rPr kumimoji="1" lang="en-US" altLang="ja-JP" dirty="0" smtClean="0">
                <a:solidFill>
                  <a:srgbClr val="000000"/>
                </a:solidFill>
              </a:rPr>
              <a:t>	1</a:t>
            </a:r>
            <a:r>
              <a:rPr kumimoji="1" lang="en-US" altLang="ja-JP" baseline="30000" dirty="0" smtClean="0">
                <a:solidFill>
                  <a:srgbClr val="000000"/>
                </a:solidFill>
              </a:rPr>
              <a:t>st</a:t>
            </a:r>
            <a:r>
              <a:rPr kumimoji="1" lang="en-US" altLang="ja-JP" dirty="0" smtClean="0">
                <a:solidFill>
                  <a:srgbClr val="000000"/>
                </a:solidFill>
              </a:rPr>
              <a:t>	28-29, Nov, 2013	Fukushima</a:t>
            </a:r>
          </a:p>
          <a:p>
            <a:r>
              <a:rPr kumimoji="1" lang="en-US" altLang="ja-JP" dirty="0" smtClean="0">
                <a:solidFill>
                  <a:srgbClr val="000000"/>
                </a:solidFill>
              </a:rPr>
              <a:t>	2</a:t>
            </a:r>
            <a:r>
              <a:rPr kumimoji="1" lang="en-US" altLang="ja-JP" baseline="30000" dirty="0" smtClean="0">
                <a:solidFill>
                  <a:srgbClr val="000000"/>
                </a:solidFill>
              </a:rPr>
              <a:t>nd</a:t>
            </a:r>
            <a:r>
              <a:rPr kumimoji="1" lang="en-US" altLang="ja-JP" dirty="0" smtClean="0">
                <a:solidFill>
                  <a:srgbClr val="000000"/>
                </a:solidFill>
              </a:rPr>
              <a:t>	8-9</a:t>
            </a:r>
            <a:r>
              <a:rPr kumimoji="1" lang="en-US" altLang="ja-JP" dirty="0">
                <a:solidFill>
                  <a:srgbClr val="000000"/>
                </a:solidFill>
              </a:rPr>
              <a:t>, </a:t>
            </a:r>
            <a:r>
              <a:rPr kumimoji="1" lang="en-US" altLang="ja-JP" dirty="0" smtClean="0">
                <a:solidFill>
                  <a:srgbClr val="000000"/>
                </a:solidFill>
              </a:rPr>
              <a:t>May, 2014</a:t>
            </a:r>
            <a:r>
              <a:rPr kumimoji="1" lang="en-US" altLang="ja-JP" dirty="0">
                <a:solidFill>
                  <a:srgbClr val="000000"/>
                </a:solidFill>
              </a:rPr>
              <a:t>	</a:t>
            </a:r>
            <a:r>
              <a:rPr kumimoji="1" lang="en-US" altLang="ja-JP" dirty="0" smtClean="0">
                <a:solidFill>
                  <a:srgbClr val="000000"/>
                </a:solidFill>
              </a:rPr>
              <a:t>	Fukushima</a:t>
            </a:r>
          </a:p>
          <a:p>
            <a:r>
              <a:rPr kumimoji="1" lang="en-US" altLang="ja-JP" dirty="0" smtClean="0">
                <a:solidFill>
                  <a:srgbClr val="000000"/>
                </a:solidFill>
              </a:rPr>
              <a:t>	3</a:t>
            </a:r>
            <a:r>
              <a:rPr kumimoji="1" lang="en-US" altLang="ja-JP" baseline="30000" dirty="0" smtClean="0">
                <a:solidFill>
                  <a:srgbClr val="000000"/>
                </a:solidFill>
              </a:rPr>
              <a:t>rd</a:t>
            </a:r>
            <a:r>
              <a:rPr kumimoji="1" lang="en-US" altLang="ja-JP" dirty="0" smtClean="0">
                <a:solidFill>
                  <a:srgbClr val="000000"/>
                </a:solidFill>
              </a:rPr>
              <a:t>	28-30, Nov. 2014	Paris</a:t>
            </a:r>
          </a:p>
          <a:p>
            <a:r>
              <a:rPr kumimoji="1" lang="en-US" altLang="ja-JP" dirty="0" smtClean="0">
                <a:solidFill>
                  <a:srgbClr val="000000"/>
                </a:solidFill>
              </a:rPr>
              <a:t>	4</a:t>
            </a:r>
            <a:r>
              <a:rPr kumimoji="1" lang="en-US" altLang="ja-JP" baseline="30000" dirty="0" smtClean="0">
                <a:solidFill>
                  <a:srgbClr val="000000"/>
                </a:solidFill>
              </a:rPr>
              <a:t>th</a:t>
            </a:r>
            <a:r>
              <a:rPr kumimoji="1" lang="en-US" altLang="ja-JP" dirty="0" smtClean="0">
                <a:solidFill>
                  <a:srgbClr val="000000"/>
                </a:solidFill>
              </a:rPr>
              <a:t>	30 Mar. – 1 Apr., </a:t>
            </a:r>
            <a:r>
              <a:rPr kumimoji="1" lang="en-US" altLang="ja-JP" dirty="0">
                <a:solidFill>
                  <a:srgbClr val="000000"/>
                </a:solidFill>
              </a:rPr>
              <a:t>2015	</a:t>
            </a:r>
            <a:r>
              <a:rPr kumimoji="1" lang="en-US" altLang="ja-JP" dirty="0" smtClean="0">
                <a:solidFill>
                  <a:srgbClr val="000000"/>
                </a:solidFill>
              </a:rPr>
              <a:t>Paris</a:t>
            </a:r>
          </a:p>
          <a:p>
            <a:r>
              <a:rPr kumimoji="1" lang="en-US" altLang="ja-JP" dirty="0" smtClean="0">
                <a:solidFill>
                  <a:srgbClr val="000000"/>
                </a:solidFill>
              </a:rPr>
              <a:t>	5</a:t>
            </a:r>
            <a:r>
              <a:rPr kumimoji="1" lang="en-US" altLang="ja-JP" baseline="30000" dirty="0" smtClean="0">
                <a:solidFill>
                  <a:srgbClr val="000000"/>
                </a:solidFill>
              </a:rPr>
              <a:t>th</a:t>
            </a:r>
            <a:r>
              <a:rPr kumimoji="1" lang="en-US" altLang="ja-JP" dirty="0" smtClean="0">
                <a:solidFill>
                  <a:srgbClr val="000000"/>
                </a:solidFill>
              </a:rPr>
              <a:t>	8-10, July, 2015		Tokyo</a:t>
            </a:r>
          </a:p>
          <a:p>
            <a:endParaRPr kumimoji="1" lang="en-US" altLang="ja-JP" dirty="0" smtClean="0">
              <a:solidFill>
                <a:srgbClr val="000000"/>
              </a:solidFill>
            </a:endParaRPr>
          </a:p>
          <a:p>
            <a:r>
              <a:rPr kumimoji="1" lang="en-US" altLang="ja-JP" dirty="0" smtClean="0">
                <a:solidFill>
                  <a:srgbClr val="000000"/>
                </a:solidFill>
              </a:rPr>
              <a:t>ICRP dialogue meetings</a:t>
            </a:r>
          </a:p>
          <a:p>
            <a:r>
              <a:rPr kumimoji="1" lang="en-US" altLang="ja-JP" dirty="0">
                <a:solidFill>
                  <a:srgbClr val="000000"/>
                </a:solidFill>
              </a:rPr>
              <a:t>	</a:t>
            </a:r>
            <a:r>
              <a:rPr kumimoji="1" lang="en-US" altLang="ja-JP" dirty="0" smtClean="0">
                <a:solidFill>
                  <a:srgbClr val="000000"/>
                </a:solidFill>
              </a:rPr>
              <a:t>1</a:t>
            </a:r>
            <a:r>
              <a:rPr kumimoji="1" lang="en-US" altLang="ja-JP" dirty="0">
                <a:solidFill>
                  <a:srgbClr val="000000"/>
                </a:solidFill>
              </a:rPr>
              <a:t>2</a:t>
            </a:r>
            <a:r>
              <a:rPr kumimoji="1" lang="en-US" altLang="ja-JP" dirty="0" smtClean="0">
                <a:solidFill>
                  <a:srgbClr val="000000"/>
                </a:solidFill>
              </a:rPr>
              <a:t> meetings during Nov. 2011  - Sep. 2015,  Fukushima</a:t>
            </a:r>
            <a:r>
              <a:rPr kumimoji="1" lang="en-US" altLang="ja-JP" dirty="0">
                <a:solidFill>
                  <a:srgbClr val="000000"/>
                </a:solidFill>
              </a:rPr>
              <a:t>	</a:t>
            </a:r>
            <a:endParaRPr kumimoji="1" lang="en-US" altLang="ja-JP" dirty="0" smtClean="0">
              <a:solidFill>
                <a:srgbClr val="000000"/>
              </a:solidFill>
            </a:endParaRPr>
          </a:p>
          <a:p>
            <a:endParaRPr kumimoji="1" lang="en-US" altLang="ja-JP" dirty="0">
              <a:solidFill>
                <a:srgbClr val="000000"/>
              </a:solidFill>
            </a:endParaRPr>
          </a:p>
          <a:p>
            <a:r>
              <a:rPr kumimoji="1" lang="en-US" altLang="ja-JP" dirty="0" smtClean="0">
                <a:solidFill>
                  <a:srgbClr val="000000"/>
                </a:solidFill>
              </a:rPr>
              <a:t>Stakeholder meeting</a:t>
            </a:r>
          </a:p>
          <a:p>
            <a:r>
              <a:rPr kumimoji="1" lang="en-US" altLang="ja-JP" dirty="0">
                <a:solidFill>
                  <a:srgbClr val="000000"/>
                </a:solidFill>
              </a:rPr>
              <a:t>	</a:t>
            </a:r>
            <a:r>
              <a:rPr lang="en-US" altLang="ja-JP" dirty="0">
                <a:solidFill>
                  <a:srgbClr val="000000"/>
                </a:solidFill>
              </a:rPr>
              <a:t>6-</a:t>
            </a:r>
            <a:r>
              <a:rPr lang="en-US" altLang="ja-JP" dirty="0" smtClean="0">
                <a:solidFill>
                  <a:srgbClr val="000000"/>
                </a:solidFill>
              </a:rPr>
              <a:t>7, </a:t>
            </a:r>
            <a:r>
              <a:rPr lang="en-US" altLang="ja-JP" dirty="0">
                <a:solidFill>
                  <a:srgbClr val="000000"/>
                </a:solidFill>
              </a:rPr>
              <a:t>July, </a:t>
            </a:r>
            <a:r>
              <a:rPr lang="en-US" altLang="ja-JP" dirty="0" smtClean="0">
                <a:solidFill>
                  <a:srgbClr val="000000"/>
                </a:solidFill>
              </a:rPr>
              <a:t>2015			Tokyo</a:t>
            </a:r>
            <a:endParaRPr kumimoji="1" lang="en-US" altLang="ja-JP" dirty="0" smtClean="0">
              <a:solidFill>
                <a:srgbClr val="000000"/>
              </a:solidFill>
            </a:endParaRPr>
          </a:p>
          <a:p>
            <a:endParaRPr kumimoji="1" lang="en-US" altLang="ja-JP" dirty="0">
              <a:solidFill>
                <a:srgbClr val="000000"/>
              </a:solidFill>
            </a:endParaRPr>
          </a:p>
          <a:p>
            <a:endParaRPr kumimoji="1" lang="en-US" altLang="ja-JP" dirty="0" smtClean="0">
              <a:solidFill>
                <a:srgbClr val="000000"/>
              </a:solidFill>
            </a:endParaRPr>
          </a:p>
          <a:p>
            <a:endParaRPr kumimoji="1" lang="ja-JP" altLang="en-US" dirty="0">
              <a:solidFill>
                <a:srgbClr val="000000"/>
              </a:solidFill>
            </a:endParaRPr>
          </a:p>
          <a:p>
            <a:endParaRPr kumimoji="1" lang="ja-JP" altLang="en-US" dirty="0">
              <a:solidFill>
                <a:srgbClr val="000000"/>
              </a:solidFill>
            </a:endParaRPr>
          </a:p>
        </p:txBody>
      </p:sp>
      <p:sp>
        <p:nvSpPr>
          <p:cNvPr id="4" name="スライド番号プレースホルダー 3"/>
          <p:cNvSpPr>
            <a:spLocks noGrp="1"/>
          </p:cNvSpPr>
          <p:nvPr>
            <p:ph type="sldNum" sz="quarter" idx="10"/>
          </p:nvPr>
        </p:nvSpPr>
        <p:spPr/>
        <p:txBody>
          <a:bodyPr/>
          <a:lstStyle/>
          <a:p>
            <a:pPr>
              <a:defRPr/>
            </a:pPr>
            <a:fld id="{080A7019-14BD-4A65-887B-5F9FDC780F39}" type="slidenum">
              <a:rPr lang="en-US" smtClean="0"/>
              <a:pPr>
                <a:defRPr/>
              </a:pPr>
              <a:t>8</a:t>
            </a:fld>
            <a:endParaRPr lang="en-US"/>
          </a:p>
        </p:txBody>
      </p:sp>
    </p:spTree>
    <p:extLst>
      <p:ext uri="{BB962C8B-B14F-4D97-AF65-F5344CB8AC3E}">
        <p14:creationId xmlns:p14="http://schemas.microsoft.com/office/powerpoint/2010/main" val="4092784104"/>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Shape 262"/>
          <p:cNvSpPr>
            <a:spLocks noGrp="1"/>
          </p:cNvSpPr>
          <p:nvPr>
            <p:ph type="title"/>
          </p:nvPr>
        </p:nvSpPr>
        <p:spPr>
          <a:xfrm>
            <a:off x="381001" y="152400"/>
            <a:ext cx="9144000" cy="762000"/>
          </a:xfrm>
          <a:prstGeom prst="rect">
            <a:avLst/>
          </a:prstGeom>
        </p:spPr>
        <p:txBody>
          <a:bodyPr>
            <a:normAutofit/>
          </a:bodyPr>
          <a:lstStyle/>
          <a:p>
            <a:pPr lvl="0">
              <a:defRPr sz="1800">
                <a:solidFill>
                  <a:srgbClr val="000000"/>
                </a:solidFill>
              </a:defRPr>
            </a:pPr>
            <a:r>
              <a:rPr sz="2400" b="1" dirty="0" smtClean="0">
                <a:solidFill>
                  <a:srgbClr val="002060"/>
                </a:solidFill>
                <a:effectLst>
                  <a:outerShdw blurRad="38100" dist="38100" dir="2700000" rotWithShape="0">
                    <a:srgbClr val="000000">
                      <a:alpha val="43137"/>
                    </a:srgbClr>
                  </a:outerShdw>
                </a:effectLst>
              </a:rPr>
              <a:t>7th </a:t>
            </a:r>
            <a:r>
              <a:rPr sz="2400" b="1" dirty="0">
                <a:solidFill>
                  <a:srgbClr val="002060"/>
                </a:solidFill>
                <a:effectLst>
                  <a:outerShdw blurRad="38100" dist="38100" dir="2700000" rotWithShape="0">
                    <a:srgbClr val="000000">
                      <a:alpha val="43137"/>
                    </a:srgbClr>
                  </a:outerShdw>
                </a:effectLst>
              </a:rPr>
              <a:t>ICRP dialogue seminar in Iwaki – November 2013</a:t>
            </a:r>
          </a:p>
        </p:txBody>
      </p:sp>
      <p:pic>
        <p:nvPicPr>
          <p:cNvPr id="263" name="image29.jpg" descr="Sans titre.jpg"/>
          <p:cNvPicPr/>
          <p:nvPr/>
        </p:nvPicPr>
        <p:blipFill>
          <a:blip r:embed="rId2">
            <a:extLst/>
          </a:blip>
          <a:stretch>
            <a:fillRect/>
          </a:stretch>
        </p:blipFill>
        <p:spPr>
          <a:xfrm>
            <a:off x="990600" y="1295400"/>
            <a:ext cx="8229600" cy="4719919"/>
          </a:xfrm>
          <a:prstGeom prst="rect">
            <a:avLst/>
          </a:prstGeom>
          <a:ln w="12700">
            <a:miter lim="400000"/>
          </a:ln>
        </p:spPr>
      </p:pic>
      <p:sp>
        <p:nvSpPr>
          <p:cNvPr id="5" name="Espace réservé du numéro de diapositive 4"/>
          <p:cNvSpPr txBox="1">
            <a:spLocks noGrp="1"/>
          </p:cNvSpPr>
          <p:nvPr/>
        </p:nvSpPr>
        <p:spPr bwMode="auto">
          <a:xfrm>
            <a:off x="7820546" y="6286500"/>
            <a:ext cx="190500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9</a:t>
            </a:fld>
            <a:endParaRPr lang="fr-FR" sz="1200">
              <a:latin typeface="Arial" charset="0"/>
            </a:endParaRPr>
          </a:p>
        </p:txBody>
      </p:sp>
    </p:spTree>
    <p:extLst>
      <p:ext uri="{BB962C8B-B14F-4D97-AF65-F5344CB8AC3E}">
        <p14:creationId xmlns:p14="http://schemas.microsoft.com/office/powerpoint/2010/main" val="2190044465"/>
      </p:ext>
    </p:extLst>
  </p:cSld>
  <p:clrMapOvr>
    <a:masterClrMapping/>
  </p:clrMapOvr>
  <p:transition xmlns:p14="http://schemas.microsoft.com/office/powerpoint/2010/main">
    <p:dissolv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10</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Shape 290"/>
          <p:cNvSpPr/>
          <p:nvPr/>
        </p:nvSpPr>
        <p:spPr>
          <a:xfrm>
            <a:off x="0" y="228600"/>
            <a:ext cx="9906000"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en-US" sz="2400" b="1" dirty="0" smtClean="0">
                <a:solidFill>
                  <a:srgbClr val="0B5395"/>
                </a:solidFill>
              </a:rPr>
              <a:t>Task Group 93 draft report</a:t>
            </a:r>
            <a:endParaRPr sz="2400" b="1" dirty="0">
              <a:solidFill>
                <a:srgbClr val="0B5395"/>
              </a:solidFill>
            </a:endParaRPr>
          </a:p>
        </p:txBody>
      </p:sp>
      <p:sp>
        <p:nvSpPr>
          <p:cNvPr id="9" name="テキスト ボックス 1"/>
          <p:cNvSpPr txBox="1"/>
          <p:nvPr/>
        </p:nvSpPr>
        <p:spPr>
          <a:xfrm>
            <a:off x="26164" y="609600"/>
            <a:ext cx="9879836" cy="163121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a:r>
              <a:rPr lang="en-US" altLang="ja-JP" sz="2000" b="1" dirty="0"/>
              <a:t>Application of the Commission’s Recommendations</a:t>
            </a:r>
            <a:endParaRPr lang="ja-JP" altLang="ja-JP" sz="2000" dirty="0"/>
          </a:p>
          <a:p>
            <a:pPr algn="ctr"/>
            <a:r>
              <a:rPr lang="en-US" altLang="ja-JP" sz="2000" b="1" dirty="0"/>
              <a:t>for the protection of people in the event of a </a:t>
            </a:r>
            <a:r>
              <a:rPr lang="en-US" altLang="ja-JP" sz="2000" b="1" dirty="0" smtClean="0"/>
              <a:t>large nuclear </a:t>
            </a:r>
            <a:r>
              <a:rPr lang="en-US" altLang="ja-JP" sz="2000" b="1" dirty="0"/>
              <a:t>accident</a:t>
            </a:r>
            <a:endParaRPr lang="ja-JP" altLang="ja-JP" sz="2000" dirty="0"/>
          </a:p>
          <a:p>
            <a:pPr algn="ctr"/>
            <a:r>
              <a:rPr lang="en-US" altLang="ja-JP" sz="2000" b="1" dirty="0"/>
              <a:t> </a:t>
            </a:r>
            <a:endParaRPr lang="ja-JP" altLang="ja-JP" sz="2000" dirty="0"/>
          </a:p>
          <a:p>
            <a:pPr algn="ctr"/>
            <a:r>
              <a:rPr lang="en-US" altLang="ja-JP" sz="2000" b="1" dirty="0"/>
              <a:t>- Update of </a:t>
            </a:r>
            <a:r>
              <a:rPr lang="en-US" altLang="ja-JP" sz="2000" b="1" dirty="0" smtClean="0"/>
              <a:t>Publication</a:t>
            </a:r>
            <a:r>
              <a:rPr lang="en-US" altLang="ja-JP" sz="2000" b="1" dirty="0" smtClean="0">
                <a:solidFill>
                  <a:srgbClr val="000000"/>
                </a:solidFill>
              </a:rPr>
              <a:t>s</a:t>
            </a:r>
            <a:r>
              <a:rPr lang="en-US" altLang="ja-JP" sz="2000" b="1" dirty="0" smtClean="0"/>
              <a:t> </a:t>
            </a:r>
            <a:r>
              <a:rPr lang="en-US" altLang="ja-JP" sz="2000" b="1" dirty="0"/>
              <a:t>109 and 111 -</a:t>
            </a:r>
            <a:endParaRPr lang="ja-JP" altLang="ja-JP" sz="2000" dirty="0"/>
          </a:p>
          <a:p>
            <a:pPr algn="ctr"/>
            <a:r>
              <a:rPr lang="fr-FR" altLang="ja-JP" sz="2000" dirty="0"/>
              <a:t>                           </a:t>
            </a:r>
            <a:endParaRPr lang="ja-JP" altLang="ja-JP" sz="2000" dirty="0"/>
          </a:p>
        </p:txBody>
      </p:sp>
      <p:sp>
        <p:nvSpPr>
          <p:cNvPr id="10" name="テキスト ボックス 2"/>
          <p:cNvSpPr txBox="1"/>
          <p:nvPr/>
        </p:nvSpPr>
        <p:spPr>
          <a:xfrm>
            <a:off x="2228850" y="1875955"/>
            <a:ext cx="5640916" cy="47705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ctr"/>
            <a:r>
              <a:rPr lang="fr-FR" altLang="ja-JP" sz="2000" b="1" dirty="0" smtClean="0"/>
              <a:t>Contents</a:t>
            </a:r>
          </a:p>
          <a:p>
            <a:pPr algn="ctr"/>
            <a:r>
              <a:rPr lang="fr-FR" altLang="ja-JP" sz="2000" b="1" dirty="0" smtClean="0"/>
              <a:t> </a:t>
            </a:r>
          </a:p>
          <a:p>
            <a:r>
              <a:rPr lang="fr-FR" altLang="ja-JP" sz="2000" dirty="0" smtClean="0"/>
              <a:t>Editorial</a:t>
            </a:r>
            <a:r>
              <a:rPr lang="fr-FR" altLang="ja-JP" sz="2000" dirty="0"/>
              <a:t>: </a:t>
            </a:r>
            <a:r>
              <a:rPr lang="fr-FR" altLang="ja-JP" sz="2000" dirty="0" err="1"/>
              <a:t>From</a:t>
            </a:r>
            <a:r>
              <a:rPr lang="fr-FR" altLang="ja-JP" sz="2000" dirty="0"/>
              <a:t> </a:t>
            </a:r>
            <a:r>
              <a:rPr lang="fr-FR" altLang="ja-JP" sz="2000" dirty="0" err="1"/>
              <a:t>Chernobyl</a:t>
            </a:r>
            <a:r>
              <a:rPr lang="fr-FR" altLang="ja-JP" sz="2000" dirty="0"/>
              <a:t> to </a:t>
            </a:r>
            <a:r>
              <a:rPr lang="fr-FR" altLang="ja-JP" sz="2000" dirty="0" smtClean="0"/>
              <a:t>Fukushima</a:t>
            </a:r>
          </a:p>
          <a:p>
            <a:r>
              <a:rPr lang="fr-FR" altLang="ja-JP" sz="2000" dirty="0"/>
              <a:t>Abstract</a:t>
            </a:r>
            <a:endParaRPr lang="ja-JP" altLang="ja-JP" sz="2000" dirty="0"/>
          </a:p>
          <a:p>
            <a:r>
              <a:rPr lang="fr-FR" altLang="ja-JP" sz="2000" dirty="0" err="1" smtClean="0"/>
              <a:t>Preface</a:t>
            </a:r>
            <a:endParaRPr lang="fr-FR" altLang="ja-JP" sz="2000" dirty="0" smtClean="0"/>
          </a:p>
          <a:p>
            <a:r>
              <a:rPr lang="fr-FR" altLang="ja-JP" sz="2000" dirty="0" smtClean="0"/>
              <a:t>Main points/</a:t>
            </a:r>
            <a:r>
              <a:rPr lang="fr-FR" altLang="ja-JP" sz="2000" dirty="0" err="1" smtClean="0"/>
              <a:t>Executive</a:t>
            </a:r>
            <a:r>
              <a:rPr lang="fr-FR" altLang="ja-JP" sz="2000" dirty="0" smtClean="0"/>
              <a:t> </a:t>
            </a:r>
            <a:r>
              <a:rPr lang="fr-FR" altLang="ja-JP" sz="2000" dirty="0" err="1" smtClean="0"/>
              <a:t>summary</a:t>
            </a:r>
            <a:r>
              <a:rPr lang="fr-FR" altLang="ja-JP" sz="2000" dirty="0" smtClean="0"/>
              <a:t> </a:t>
            </a:r>
          </a:p>
          <a:p>
            <a:r>
              <a:rPr lang="fr-FR" altLang="ja-JP" sz="2000" dirty="0" err="1" smtClean="0"/>
              <a:t>Glossary</a:t>
            </a:r>
            <a:endParaRPr lang="ja-JP" altLang="ja-JP" sz="2000" dirty="0"/>
          </a:p>
          <a:p>
            <a:r>
              <a:rPr lang="en-US" altLang="ja-JP" sz="2000" b="1" dirty="0" smtClean="0"/>
              <a:t>    1</a:t>
            </a:r>
            <a:r>
              <a:rPr lang="en-US" altLang="ja-JP" sz="2000" b="1" dirty="0"/>
              <a:t>. INTRODUCTION</a:t>
            </a:r>
            <a:endParaRPr lang="ja-JP" altLang="ja-JP" sz="2000" dirty="0"/>
          </a:p>
          <a:p>
            <a:r>
              <a:rPr lang="en-US" altLang="ja-JP" sz="2000" b="1" dirty="0" smtClean="0"/>
              <a:t>    2</a:t>
            </a:r>
            <a:r>
              <a:rPr lang="en-US" altLang="ja-JP" sz="2000" b="1" dirty="0"/>
              <a:t>. GENERAL CONSIDERATIONS</a:t>
            </a:r>
            <a:endParaRPr lang="ja-JP" altLang="ja-JP" sz="2000" dirty="0"/>
          </a:p>
          <a:p>
            <a:r>
              <a:rPr lang="en-US" altLang="ja-JP" sz="2000" b="1" dirty="0" smtClean="0"/>
              <a:t>    3</a:t>
            </a:r>
            <a:r>
              <a:rPr lang="en-US" altLang="ja-JP" sz="2000" b="1" dirty="0"/>
              <a:t>. EMERGENCY</a:t>
            </a:r>
            <a:endParaRPr lang="ja-JP" altLang="ja-JP" sz="2000" dirty="0"/>
          </a:p>
          <a:p>
            <a:r>
              <a:rPr lang="en-US" altLang="ja-JP" sz="2000" b="1" dirty="0" smtClean="0"/>
              <a:t>    4</a:t>
            </a:r>
            <a:r>
              <a:rPr lang="en-US" altLang="ja-JP" sz="2000" b="1" dirty="0"/>
              <a:t>. </a:t>
            </a:r>
            <a:r>
              <a:rPr lang="en-US" altLang="ja-JP" sz="2000" b="1" dirty="0" smtClean="0"/>
              <a:t>RECOVERY</a:t>
            </a:r>
          </a:p>
          <a:p>
            <a:r>
              <a:rPr lang="en-US" altLang="ja-JP" sz="2000" b="1" dirty="0" smtClean="0"/>
              <a:t>    5</a:t>
            </a:r>
            <a:r>
              <a:rPr lang="en-US" altLang="ja-JP" sz="2000" b="1" dirty="0"/>
              <a:t>. CONCLUSION</a:t>
            </a:r>
            <a:endParaRPr lang="ja-JP" altLang="ja-JP" sz="2000" dirty="0"/>
          </a:p>
          <a:p>
            <a:r>
              <a:rPr lang="en-US" altLang="ja-JP" sz="2000" b="1" dirty="0" smtClean="0"/>
              <a:t>    ANNEX</a:t>
            </a:r>
            <a:endParaRPr lang="ja-JP" altLang="ja-JP" sz="2000" dirty="0"/>
          </a:p>
          <a:p>
            <a:r>
              <a:rPr lang="en-US" altLang="ja-JP" sz="2000" dirty="0" smtClean="0"/>
              <a:t>      A</a:t>
            </a:r>
            <a:r>
              <a:rPr lang="en-US" altLang="ja-JP" sz="2000" dirty="0"/>
              <a:t>.1. Chernobyl</a:t>
            </a:r>
            <a:endParaRPr lang="ja-JP" altLang="ja-JP" sz="2000" dirty="0"/>
          </a:p>
          <a:p>
            <a:r>
              <a:rPr lang="en-US" altLang="ja-JP" sz="2000" dirty="0" smtClean="0"/>
              <a:t>      A.</a:t>
            </a:r>
            <a:r>
              <a:rPr lang="en-US" altLang="ja-JP" sz="2000" dirty="0"/>
              <a:t>2. Fukushima</a:t>
            </a:r>
            <a:endParaRPr lang="ja-JP" altLang="ja-JP" sz="2000" dirty="0"/>
          </a:p>
        </p:txBody>
      </p:sp>
    </p:spTree>
    <p:extLst>
      <p:ext uri="{BB962C8B-B14F-4D97-AF65-F5344CB8AC3E}">
        <p14:creationId xmlns:p14="http://schemas.microsoft.com/office/powerpoint/2010/main" val="302983326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11</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Shape 290"/>
          <p:cNvSpPr/>
          <p:nvPr/>
        </p:nvSpPr>
        <p:spPr>
          <a:xfrm>
            <a:off x="-2" y="457200"/>
            <a:ext cx="9906002"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fr-FR" sz="2400" b="1" dirty="0" smtClean="0">
                <a:solidFill>
                  <a:srgbClr val="0B5395"/>
                </a:solidFill>
              </a:rPr>
              <a:t>CONTENTS</a:t>
            </a:r>
            <a:r>
              <a:rPr lang="ja-JP" altLang="ja-JP" sz="2400" dirty="0">
                <a:solidFill>
                  <a:srgbClr val="0B5395"/>
                </a:solidFill>
              </a:rPr>
              <a:t> </a:t>
            </a:r>
            <a:r>
              <a:rPr lang="en-US" altLang="ja-JP" sz="2400" b="1" dirty="0" smtClean="0">
                <a:solidFill>
                  <a:srgbClr val="0B5395"/>
                </a:solidFill>
              </a:rPr>
              <a:t>1</a:t>
            </a:r>
            <a:endParaRPr sz="2400" b="1" dirty="0">
              <a:solidFill>
                <a:srgbClr val="0B5395"/>
              </a:solidFill>
            </a:endParaRPr>
          </a:p>
        </p:txBody>
      </p:sp>
      <p:sp>
        <p:nvSpPr>
          <p:cNvPr id="8" name="テキスト ボックス 1"/>
          <p:cNvSpPr txBox="1"/>
          <p:nvPr/>
        </p:nvSpPr>
        <p:spPr>
          <a:xfrm>
            <a:off x="990600" y="990600"/>
            <a:ext cx="8172450" cy="563230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r>
              <a:rPr lang="en-US" altLang="ja-JP" sz="2000" b="1" dirty="0"/>
              <a:t>1. INTRODUCTION</a:t>
            </a:r>
            <a:endParaRPr lang="ja-JP" altLang="ja-JP" sz="2000" dirty="0"/>
          </a:p>
          <a:p>
            <a:r>
              <a:rPr lang="en-US" altLang="ja-JP" sz="2000" dirty="0" smtClean="0"/>
              <a:t> 1.1</a:t>
            </a:r>
            <a:r>
              <a:rPr lang="en-US" altLang="ja-JP" sz="2000" dirty="0"/>
              <a:t>. Background </a:t>
            </a:r>
            <a:endParaRPr lang="ja-JP" altLang="ja-JP" sz="2000" dirty="0"/>
          </a:p>
          <a:p>
            <a:r>
              <a:rPr lang="en-US" altLang="ja-JP" sz="2000" dirty="0" smtClean="0"/>
              <a:t> 1.2</a:t>
            </a:r>
            <a:r>
              <a:rPr lang="en-US" altLang="ja-JP" sz="2000" dirty="0"/>
              <a:t>. Scope </a:t>
            </a:r>
            <a:endParaRPr lang="ja-JP" altLang="ja-JP" sz="2000" dirty="0"/>
          </a:p>
          <a:p>
            <a:r>
              <a:rPr lang="en-US" altLang="ja-JP" sz="2000" dirty="0" smtClean="0"/>
              <a:t> 1.3</a:t>
            </a:r>
            <a:r>
              <a:rPr lang="en-US" altLang="ja-JP" sz="2000" dirty="0"/>
              <a:t>. Structure of the </a:t>
            </a:r>
            <a:r>
              <a:rPr lang="en-US" altLang="ja-JP" sz="2000" dirty="0" smtClean="0"/>
              <a:t>report</a:t>
            </a:r>
          </a:p>
          <a:p>
            <a:r>
              <a:rPr lang="en-US" altLang="ja-JP" sz="2000" dirty="0" smtClean="0"/>
              <a:t> </a:t>
            </a:r>
            <a:endParaRPr lang="ja-JP" altLang="ja-JP" sz="2000" dirty="0"/>
          </a:p>
          <a:p>
            <a:r>
              <a:rPr lang="en-US" altLang="ja-JP" sz="2000" b="1" dirty="0"/>
              <a:t>2. GENERAL CONSIDERATIONS</a:t>
            </a:r>
            <a:endParaRPr lang="ja-JP" altLang="ja-JP" sz="2000" dirty="0"/>
          </a:p>
          <a:p>
            <a:r>
              <a:rPr lang="en-US" altLang="ja-JP" sz="2000" dirty="0" smtClean="0"/>
              <a:t> 2.1</a:t>
            </a:r>
            <a:r>
              <a:rPr lang="en-US" altLang="ja-JP" sz="2000" dirty="0"/>
              <a:t>. Accident timeline</a:t>
            </a:r>
            <a:endParaRPr lang="ja-JP" altLang="ja-JP" sz="2000" dirty="0"/>
          </a:p>
          <a:p>
            <a:r>
              <a:rPr lang="en-US" altLang="ja-JP" sz="2000" dirty="0" smtClean="0"/>
              <a:t> 2.2</a:t>
            </a:r>
            <a:r>
              <a:rPr lang="en-US" altLang="ja-JP" sz="2000" dirty="0"/>
              <a:t>. Effects of nuclear accidents                                           </a:t>
            </a:r>
            <a:endParaRPr lang="ja-JP" altLang="ja-JP" sz="2000" dirty="0"/>
          </a:p>
          <a:p>
            <a:r>
              <a:rPr lang="en-US" altLang="ja-JP" sz="2000" dirty="0"/>
              <a:t> 	2.2.1 Health effects</a:t>
            </a:r>
            <a:endParaRPr lang="ja-JP" altLang="ja-JP" sz="2000" dirty="0"/>
          </a:p>
          <a:p>
            <a:r>
              <a:rPr lang="en-US" altLang="ja-JP" sz="2000" dirty="0"/>
              <a:t> 	2.2.2 </a:t>
            </a:r>
            <a:r>
              <a:rPr lang="en-US" altLang="ja-JP" sz="2000" dirty="0" smtClean="0"/>
              <a:t>Societal </a:t>
            </a:r>
            <a:r>
              <a:rPr lang="en-US" altLang="ja-JP" sz="2000" dirty="0"/>
              <a:t>effects</a:t>
            </a:r>
            <a:endParaRPr lang="ja-JP" altLang="ja-JP" sz="2000" dirty="0"/>
          </a:p>
          <a:p>
            <a:r>
              <a:rPr lang="en-US" altLang="ja-JP" sz="2000" dirty="0"/>
              <a:t> 	2.2.3 Environmental effects</a:t>
            </a:r>
            <a:endParaRPr lang="ja-JP" altLang="ja-JP" sz="2000" dirty="0"/>
          </a:p>
          <a:p>
            <a:r>
              <a:rPr lang="en-US" altLang="ja-JP" sz="2000" dirty="0" smtClean="0"/>
              <a:t> 2.3</a:t>
            </a:r>
            <a:r>
              <a:rPr lang="en-US" altLang="ja-JP" sz="2000" dirty="0"/>
              <a:t>. </a:t>
            </a:r>
            <a:r>
              <a:rPr lang="en-US" altLang="ja-JP" sz="2000" dirty="0" smtClean="0"/>
              <a:t>Protection of people and the environment</a:t>
            </a:r>
            <a:endParaRPr lang="ja-JP" altLang="ja-JP" sz="2000" dirty="0"/>
          </a:p>
          <a:p>
            <a:r>
              <a:rPr lang="en-US" altLang="ja-JP" sz="2000" dirty="0"/>
              <a:t>	</a:t>
            </a:r>
            <a:r>
              <a:rPr lang="en-US" altLang="ja-JP" sz="2000" dirty="0" smtClean="0"/>
              <a:t>2.3.1 Objective </a:t>
            </a:r>
            <a:r>
              <a:rPr lang="en-US" altLang="ja-JP" sz="2000" dirty="0"/>
              <a:t>of </a:t>
            </a:r>
            <a:r>
              <a:rPr lang="en-US" altLang="ja-JP" sz="2000" dirty="0" smtClean="0"/>
              <a:t>the protection </a:t>
            </a:r>
            <a:endParaRPr lang="ja-JP" altLang="ja-JP" sz="2000" dirty="0"/>
          </a:p>
          <a:p>
            <a:r>
              <a:rPr lang="en-US" altLang="ja-JP" sz="2000" dirty="0"/>
              <a:t> 	</a:t>
            </a:r>
            <a:r>
              <a:rPr lang="en-US" altLang="ja-JP" sz="2000" dirty="0" smtClean="0"/>
              <a:t>2.3.2 Principle of justification</a:t>
            </a:r>
          </a:p>
          <a:p>
            <a:r>
              <a:rPr lang="en-US" altLang="ja-JP" sz="2000" dirty="0"/>
              <a:t>	</a:t>
            </a:r>
            <a:r>
              <a:rPr lang="en-US" altLang="ja-JP" sz="2000" dirty="0" smtClean="0"/>
              <a:t>2.3.3 Principle of </a:t>
            </a:r>
            <a:r>
              <a:rPr lang="en-US" altLang="ja-JP" sz="2000" dirty="0" err="1" smtClean="0"/>
              <a:t>optimisation</a:t>
            </a:r>
            <a:endParaRPr lang="ja-JP" altLang="ja-JP" sz="2000" dirty="0"/>
          </a:p>
          <a:p>
            <a:r>
              <a:rPr lang="en-US" altLang="ja-JP" sz="2000" dirty="0"/>
              <a:t> 	 </a:t>
            </a:r>
            <a:r>
              <a:rPr lang="en-US" altLang="ja-JP" sz="2000" dirty="0" smtClean="0"/>
              <a:t>  2.3.3.1 </a:t>
            </a:r>
            <a:r>
              <a:rPr lang="en-US" altLang="ja-JP" sz="2000" dirty="0"/>
              <a:t>Reference </a:t>
            </a:r>
            <a:r>
              <a:rPr lang="en-US" altLang="ja-JP" sz="2000" dirty="0" smtClean="0"/>
              <a:t>levels</a:t>
            </a:r>
            <a:endParaRPr lang="ja-JP" altLang="ja-JP" sz="2000" dirty="0"/>
          </a:p>
          <a:p>
            <a:r>
              <a:rPr lang="en-US" altLang="ja-JP" sz="2000" dirty="0" smtClean="0"/>
              <a:t> 2.4. </a:t>
            </a:r>
            <a:r>
              <a:rPr lang="en-US" altLang="ja-JP" sz="2000" dirty="0"/>
              <a:t>Stakeholder </a:t>
            </a:r>
            <a:r>
              <a:rPr lang="en-US" altLang="ja-JP" sz="2000" dirty="0" smtClean="0"/>
              <a:t>involvement</a:t>
            </a:r>
          </a:p>
          <a:p>
            <a:r>
              <a:rPr lang="en-US" altLang="ja-JP" sz="2000" dirty="0" smtClean="0"/>
              <a:t> 2.5. Emergency and Recovery Preparedness</a:t>
            </a:r>
            <a:endParaRPr lang="ja-JP" altLang="ja-JP" sz="2000" dirty="0"/>
          </a:p>
        </p:txBody>
      </p:sp>
      <p:sp>
        <p:nvSpPr>
          <p:cNvPr id="3" name="テキスト ボックス 2"/>
          <p:cNvSpPr txBox="1"/>
          <p:nvPr/>
        </p:nvSpPr>
        <p:spPr>
          <a:xfrm>
            <a:off x="5538150" y="1000854"/>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ja-JP" altLang="en-US" sz="16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329667285"/>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txBox="1">
            <a:spLocks noGrp="1"/>
          </p:cNvSpPr>
          <p:nvPr/>
        </p:nvSpPr>
        <p:spPr bwMode="auto">
          <a:xfrm>
            <a:off x="7604919" y="6286500"/>
            <a:ext cx="2063750" cy="457200"/>
          </a:xfrm>
          <a:prstGeom prst="rect">
            <a:avLst/>
          </a:prstGeom>
          <a:noFill/>
          <a:ln w="9525">
            <a:noFill/>
            <a:miter lim="800000"/>
            <a:headEnd/>
            <a:tailEnd/>
          </a:ln>
        </p:spPr>
        <p:txBody>
          <a:bodyPr anchor="b">
            <a:prstTxWarp prst="textNoShape">
              <a:avLst/>
            </a:prstTxWarp>
          </a:bodyPr>
          <a:lstStyle/>
          <a:p>
            <a:pPr algn="r"/>
            <a:fld id="{0454FD69-4E3F-CD44-BF80-21C94516B6B3}" type="slidenum">
              <a:rPr lang="fr-FR" sz="1200"/>
              <a:pPr algn="r"/>
              <a:t>12</a:t>
            </a:fld>
            <a:endParaRPr lang="fr-FR" sz="1200" dirty="0"/>
          </a:p>
        </p:txBody>
      </p:sp>
      <p:sp>
        <p:nvSpPr>
          <p:cNvPr id="2" name="ZoneTexte 1"/>
          <p:cNvSpPr txBox="1"/>
          <p:nvPr/>
        </p:nvSpPr>
        <p:spPr>
          <a:xfrm>
            <a:off x="435878" y="5847298"/>
            <a:ext cx="990600" cy="914400"/>
          </a:xfrm>
          <a:prstGeom prst="rect">
            <a:avLst/>
          </a:prstGeom>
        </p:spPr>
        <p:txBody>
          <a:bodyPr vert="horz" wrap="none" lIns="0" rIns="18288" rtlCol="0">
            <a:normAutofit/>
          </a:bodyPr>
          <a:lstStyle/>
          <a:p>
            <a:pPr marL="0" marR="45720" indent="0" algn="r" defTabSz="914400" rtl="0" eaLnBrk="1" fontAlgn="auto" latinLnBrk="0" hangingPunct="1">
              <a:lnSpc>
                <a:spcPct val="100000"/>
              </a:lnSpc>
              <a:spcBef>
                <a:spcPct val="20000"/>
              </a:spcBef>
              <a:spcAft>
                <a:spcPts val="0"/>
              </a:spcAft>
              <a:buClr>
                <a:schemeClr val="accent3"/>
              </a:buClr>
              <a:buSzPct val="95000"/>
              <a:buFont typeface="Wingdings 2"/>
              <a:buNone/>
              <a:tabLst/>
            </a:pPr>
            <a:endParaRPr kumimoji="0" lang="fr-FR" sz="1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テキスト ボックス 1"/>
          <p:cNvSpPr txBox="1"/>
          <p:nvPr/>
        </p:nvSpPr>
        <p:spPr>
          <a:xfrm>
            <a:off x="990600" y="603325"/>
            <a:ext cx="8502650" cy="630941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nSpc>
                <a:spcPct val="120000"/>
              </a:lnSpc>
            </a:pPr>
            <a:r>
              <a:rPr lang="en-US" altLang="ja-JP" sz="2000" b="1" dirty="0" smtClean="0"/>
              <a:t>3</a:t>
            </a:r>
            <a:r>
              <a:rPr lang="en-US" altLang="ja-JP" sz="2000" b="1" dirty="0"/>
              <a:t>. </a:t>
            </a:r>
            <a:r>
              <a:rPr lang="en-US" altLang="ja-JP" sz="2000" b="1" dirty="0" smtClean="0"/>
              <a:t>EMERGENCY</a:t>
            </a:r>
            <a:endParaRPr lang="ja-JP" altLang="ja-JP" sz="2000" dirty="0"/>
          </a:p>
          <a:p>
            <a:pPr>
              <a:lnSpc>
                <a:spcPct val="120000"/>
              </a:lnSpc>
            </a:pPr>
            <a:r>
              <a:rPr lang="en-US" altLang="ja-JP" sz="2000" dirty="0" smtClean="0"/>
              <a:t> 3.1</a:t>
            </a:r>
            <a:r>
              <a:rPr lang="en-US" altLang="ja-JP" sz="2000" dirty="0"/>
              <a:t>. Characteristics of the emergency phase</a:t>
            </a:r>
            <a:endParaRPr lang="ja-JP" altLang="ja-JP" sz="2000" dirty="0"/>
          </a:p>
          <a:p>
            <a:pPr>
              <a:lnSpc>
                <a:spcPct val="120000"/>
              </a:lnSpc>
            </a:pPr>
            <a:r>
              <a:rPr lang="en-US" altLang="ja-JP" sz="2000" dirty="0" smtClean="0"/>
              <a:t> 3.2</a:t>
            </a:r>
            <a:r>
              <a:rPr lang="en-US" altLang="ja-JP" sz="2000" dirty="0"/>
              <a:t>. </a:t>
            </a:r>
            <a:r>
              <a:rPr lang="en-US" altLang="ja-JP" sz="2000" dirty="0" smtClean="0"/>
              <a:t>Protection </a:t>
            </a:r>
            <a:r>
              <a:rPr lang="en-US" altLang="ja-JP" sz="2000" dirty="0"/>
              <a:t>strategies</a:t>
            </a:r>
            <a:endParaRPr lang="ja-JP" altLang="ja-JP" sz="2000" dirty="0"/>
          </a:p>
          <a:p>
            <a:pPr>
              <a:lnSpc>
                <a:spcPct val="120000"/>
              </a:lnSpc>
            </a:pPr>
            <a:r>
              <a:rPr lang="en-US" altLang="ja-JP" sz="2000" dirty="0" smtClean="0"/>
              <a:t> 3.3</a:t>
            </a:r>
            <a:r>
              <a:rPr lang="en-US" altLang="ja-JP" sz="2000" dirty="0"/>
              <a:t>. </a:t>
            </a:r>
            <a:r>
              <a:rPr lang="en-US" altLang="ja-JP" sz="2000" dirty="0" smtClean="0"/>
              <a:t>Protection of the public</a:t>
            </a:r>
          </a:p>
          <a:p>
            <a:pPr>
              <a:lnSpc>
                <a:spcPct val="120000"/>
              </a:lnSpc>
            </a:pPr>
            <a:r>
              <a:rPr lang="en-US" altLang="ja-JP" sz="2000" dirty="0"/>
              <a:t> </a:t>
            </a:r>
            <a:r>
              <a:rPr lang="en-US" altLang="ja-JP" sz="2000" dirty="0" smtClean="0"/>
              <a:t>   3.3.1 Radiological characterization</a:t>
            </a:r>
            <a:endParaRPr lang="ja-JP" altLang="ja-JP" sz="2000" dirty="0"/>
          </a:p>
          <a:p>
            <a:pPr>
              <a:lnSpc>
                <a:spcPct val="120000"/>
              </a:lnSpc>
            </a:pPr>
            <a:r>
              <a:rPr lang="en-US" altLang="ja-JP" sz="2000" dirty="0"/>
              <a:t>  	</a:t>
            </a:r>
            <a:r>
              <a:rPr lang="en-US" altLang="ja-JP" sz="2000" dirty="0" smtClean="0"/>
              <a:t>3.3.3.1  </a:t>
            </a:r>
            <a:r>
              <a:rPr lang="en-US" altLang="ja-JP" sz="2000" dirty="0"/>
              <a:t>Environmental monitoring</a:t>
            </a:r>
            <a:endParaRPr lang="ja-JP" altLang="ja-JP" sz="2000" dirty="0"/>
          </a:p>
          <a:p>
            <a:pPr>
              <a:lnSpc>
                <a:spcPct val="120000"/>
              </a:lnSpc>
            </a:pPr>
            <a:r>
              <a:rPr lang="en-US" altLang="ja-JP" sz="2000" dirty="0"/>
              <a:t>   	</a:t>
            </a:r>
            <a:r>
              <a:rPr lang="en-US" altLang="ja-JP" sz="2000" dirty="0" smtClean="0"/>
              <a:t>3.3.3.2  </a:t>
            </a:r>
            <a:r>
              <a:rPr lang="en-US" altLang="ja-JP" sz="2000" dirty="0"/>
              <a:t>Individual monitoring                                                      </a:t>
            </a:r>
            <a:endParaRPr lang="ja-JP" altLang="ja-JP" sz="2000" dirty="0"/>
          </a:p>
          <a:p>
            <a:pPr>
              <a:lnSpc>
                <a:spcPct val="120000"/>
              </a:lnSpc>
            </a:pPr>
            <a:r>
              <a:rPr lang="en-US" altLang="ja-JP" sz="2000" dirty="0" smtClean="0"/>
              <a:t>    3.3.2. Protective actions</a:t>
            </a:r>
            <a:endParaRPr lang="ja-JP" altLang="ja-JP" sz="2000" dirty="0"/>
          </a:p>
          <a:p>
            <a:pPr>
              <a:lnSpc>
                <a:spcPct val="120000"/>
              </a:lnSpc>
            </a:pPr>
            <a:r>
              <a:rPr lang="en-US" altLang="ja-JP" sz="2000" dirty="0"/>
              <a:t>   	</a:t>
            </a:r>
            <a:r>
              <a:rPr lang="en-US" altLang="ja-JP" sz="2000" dirty="0" smtClean="0"/>
              <a:t>3.3.2.1  </a:t>
            </a:r>
            <a:r>
              <a:rPr lang="en-US" altLang="ja-JP" sz="2000" dirty="0"/>
              <a:t>Evacuation and relocation</a:t>
            </a:r>
            <a:endParaRPr lang="ja-JP" altLang="ja-JP" sz="2000" dirty="0"/>
          </a:p>
          <a:p>
            <a:pPr>
              <a:lnSpc>
                <a:spcPct val="120000"/>
              </a:lnSpc>
            </a:pPr>
            <a:r>
              <a:rPr lang="en-US" altLang="ja-JP" sz="2000" dirty="0"/>
              <a:t>   	</a:t>
            </a:r>
            <a:r>
              <a:rPr lang="en-US" altLang="ja-JP" sz="2000" dirty="0" smtClean="0"/>
              <a:t>3.3.2.2  </a:t>
            </a:r>
            <a:r>
              <a:rPr lang="en-US" altLang="ja-JP" sz="2000" dirty="0"/>
              <a:t>Sheltering</a:t>
            </a:r>
            <a:endParaRPr lang="ja-JP" altLang="ja-JP" sz="2000" dirty="0"/>
          </a:p>
          <a:p>
            <a:pPr>
              <a:lnSpc>
                <a:spcPct val="120000"/>
              </a:lnSpc>
            </a:pPr>
            <a:r>
              <a:rPr lang="en-US" altLang="ja-JP" sz="2000" dirty="0"/>
              <a:t>   	</a:t>
            </a:r>
            <a:r>
              <a:rPr lang="en-US" altLang="ja-JP" sz="2000" dirty="0" smtClean="0"/>
              <a:t>3.3.2.3  Iodine </a:t>
            </a:r>
            <a:r>
              <a:rPr lang="en-US" altLang="en-US" sz="2000" dirty="0" smtClean="0"/>
              <a:t>t</a:t>
            </a:r>
            <a:r>
              <a:rPr lang="en-US" altLang="ja-JP" sz="2000" dirty="0" smtClean="0"/>
              <a:t>hyroid</a:t>
            </a:r>
            <a:r>
              <a:rPr lang="ja-JP" altLang="en-US" sz="2000" dirty="0" smtClean="0"/>
              <a:t> </a:t>
            </a:r>
            <a:r>
              <a:rPr lang="en-US" altLang="ja-JP" sz="2000" dirty="0" smtClean="0"/>
              <a:t>blocking</a:t>
            </a:r>
            <a:endParaRPr lang="ja-JP" altLang="ja-JP" sz="2000" dirty="0"/>
          </a:p>
          <a:p>
            <a:pPr>
              <a:lnSpc>
                <a:spcPct val="120000"/>
              </a:lnSpc>
            </a:pPr>
            <a:r>
              <a:rPr lang="en-US" altLang="ja-JP" sz="2000" dirty="0"/>
              <a:t>   	</a:t>
            </a:r>
            <a:r>
              <a:rPr lang="en-US" altLang="ja-JP" sz="2000" dirty="0" smtClean="0"/>
              <a:t>3.3.2.4  </a:t>
            </a:r>
            <a:r>
              <a:rPr lang="en-US" altLang="ja-JP" sz="2000" dirty="0"/>
              <a:t>Food</a:t>
            </a:r>
            <a:endParaRPr lang="ja-JP" altLang="ja-JP" sz="2000" dirty="0"/>
          </a:p>
          <a:p>
            <a:pPr>
              <a:lnSpc>
                <a:spcPct val="120000"/>
              </a:lnSpc>
            </a:pPr>
            <a:r>
              <a:rPr lang="en-US" altLang="ja-JP" sz="2000" dirty="0"/>
              <a:t>   	</a:t>
            </a:r>
            <a:r>
              <a:rPr lang="en-US" altLang="ja-JP" sz="2000" dirty="0" smtClean="0"/>
              <a:t>3.3.2.5  Decontamination of people</a:t>
            </a:r>
          </a:p>
          <a:p>
            <a:pPr>
              <a:lnSpc>
                <a:spcPct val="120000"/>
              </a:lnSpc>
            </a:pPr>
            <a:r>
              <a:rPr lang="en-US" altLang="ja-JP" sz="2000" dirty="0" smtClean="0"/>
              <a:t>    3.3.3. </a:t>
            </a:r>
            <a:r>
              <a:rPr lang="en-US" altLang="ja-JP" sz="2000" dirty="0"/>
              <a:t>Termination of protective </a:t>
            </a:r>
            <a:r>
              <a:rPr lang="en-US" altLang="ja-JP" sz="2000" dirty="0" smtClean="0"/>
              <a:t>actions</a:t>
            </a:r>
            <a:endParaRPr lang="ja-JP" altLang="ja-JP" sz="2000" dirty="0"/>
          </a:p>
          <a:p>
            <a:pPr>
              <a:lnSpc>
                <a:spcPct val="120000"/>
              </a:lnSpc>
            </a:pPr>
            <a:r>
              <a:rPr lang="en-US" altLang="ja-JP" sz="2000" dirty="0" smtClean="0"/>
              <a:t> 3.4. </a:t>
            </a:r>
            <a:r>
              <a:rPr lang="en-US" altLang="ja-JP" sz="2000" dirty="0"/>
              <a:t>Protection of emergency responders</a:t>
            </a:r>
            <a:endParaRPr lang="ja-JP" altLang="ja-JP" sz="2000" dirty="0"/>
          </a:p>
          <a:p>
            <a:pPr>
              <a:lnSpc>
                <a:spcPct val="120000"/>
              </a:lnSpc>
            </a:pPr>
            <a:r>
              <a:rPr lang="en-US" altLang="ja-JP" sz="2000" dirty="0" smtClean="0"/>
              <a:t> 3.5. Preparing for recovery</a:t>
            </a:r>
            <a:endParaRPr lang="ja-JP" altLang="ja-JP" sz="2000" dirty="0"/>
          </a:p>
          <a:p>
            <a:endParaRPr lang="en-US" altLang="ja-JP" sz="2000" b="1" dirty="0" smtClean="0"/>
          </a:p>
        </p:txBody>
      </p:sp>
      <p:sp>
        <p:nvSpPr>
          <p:cNvPr id="6" name="Shape 290"/>
          <p:cNvSpPr/>
          <p:nvPr/>
        </p:nvSpPr>
        <p:spPr>
          <a:xfrm>
            <a:off x="-82550" y="249040"/>
            <a:ext cx="9906002"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fr-FR" sz="2400" b="1" dirty="0" smtClean="0">
                <a:solidFill>
                  <a:srgbClr val="0B5395"/>
                </a:solidFill>
              </a:rPr>
              <a:t>CONTENTS</a:t>
            </a:r>
            <a:r>
              <a:rPr lang="ja-JP" altLang="en-US" sz="2400" b="1" dirty="0" smtClean="0">
                <a:solidFill>
                  <a:srgbClr val="0B5395"/>
                </a:solidFill>
              </a:rPr>
              <a:t>  </a:t>
            </a:r>
            <a:r>
              <a:rPr lang="en-US" altLang="ja-JP" sz="2400" b="1" dirty="0" smtClean="0">
                <a:solidFill>
                  <a:srgbClr val="0B5395"/>
                </a:solidFill>
              </a:rPr>
              <a:t>2</a:t>
            </a:r>
            <a:r>
              <a:rPr lang="ja-JP" altLang="ja-JP" sz="2400" dirty="0" smtClean="0">
                <a:solidFill>
                  <a:srgbClr val="0B5395"/>
                </a:solidFill>
              </a:rPr>
              <a:t> </a:t>
            </a:r>
            <a:endParaRPr sz="2400" b="1" dirty="0">
              <a:solidFill>
                <a:srgbClr val="0B5395"/>
              </a:solidFill>
            </a:endParaRPr>
          </a:p>
        </p:txBody>
      </p:sp>
    </p:spTree>
    <p:extLst>
      <p:ext uri="{BB962C8B-B14F-4D97-AF65-F5344CB8AC3E}">
        <p14:creationId xmlns:p14="http://schemas.microsoft.com/office/powerpoint/2010/main" val="233378168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Content Placeholder 6"/>
          <p:cNvSpPr>
            <a:spLocks noGrp="1"/>
          </p:cNvSpPr>
          <p:nvPr>
            <p:ph idx="1"/>
          </p:nvPr>
        </p:nvSpPr>
        <p:spPr>
          <a:xfrm>
            <a:off x="1188431" y="533400"/>
            <a:ext cx="8337550" cy="5943600"/>
          </a:xfrm>
        </p:spPr>
        <p:txBody>
          <a:bodyPr/>
          <a:lstStyle/>
          <a:p>
            <a:pPr marL="0" indent="0">
              <a:buNone/>
            </a:pPr>
            <a:r>
              <a:rPr lang="en-US" altLang="ja-JP" sz="1800" b="1" dirty="0"/>
              <a:t>4. RECOVERY</a:t>
            </a:r>
            <a:endParaRPr lang="ja-JP" altLang="ja-JP" sz="1800" b="1" dirty="0"/>
          </a:p>
          <a:p>
            <a:pPr marL="0" indent="0">
              <a:buNone/>
            </a:pPr>
            <a:r>
              <a:rPr lang="en-US" altLang="ja-JP" sz="1800" b="0" dirty="0"/>
              <a:t>4.1. Characteristics of the recovery phase</a:t>
            </a:r>
            <a:endParaRPr lang="ja-JP" altLang="ja-JP" sz="1800" b="0" dirty="0"/>
          </a:p>
          <a:p>
            <a:pPr marL="0" indent="0">
              <a:buNone/>
            </a:pPr>
            <a:r>
              <a:rPr lang="en-US" altLang="ja-JP" sz="1800" b="0" dirty="0"/>
              <a:t>4.2. Protection strategies</a:t>
            </a:r>
            <a:endParaRPr lang="ja-JP" altLang="ja-JP" sz="1800" b="0" dirty="0"/>
          </a:p>
          <a:p>
            <a:pPr marL="0" indent="0">
              <a:buNone/>
            </a:pPr>
            <a:r>
              <a:rPr lang="en-US" altLang="ja-JP" sz="1800" b="0" dirty="0" smtClean="0"/>
              <a:t>4.3. Protection of the public</a:t>
            </a:r>
          </a:p>
          <a:p>
            <a:pPr marL="0" indent="0">
              <a:buNone/>
            </a:pPr>
            <a:r>
              <a:rPr lang="en-US" altLang="ja-JP" sz="1800" b="0" dirty="0" smtClean="0"/>
              <a:t>   4.3.1 </a:t>
            </a:r>
            <a:r>
              <a:rPr lang="en-US" altLang="ja-JP" sz="1800" b="0" dirty="0"/>
              <a:t>Ongoing monitoring and surveillance</a:t>
            </a:r>
            <a:endParaRPr lang="ja-JP" altLang="ja-JP" sz="1800" b="0" dirty="0"/>
          </a:p>
          <a:p>
            <a:pPr marL="0" indent="0">
              <a:buNone/>
            </a:pPr>
            <a:r>
              <a:rPr lang="en-US" altLang="ja-JP" sz="1800" b="0" dirty="0"/>
              <a:t>  	</a:t>
            </a:r>
            <a:r>
              <a:rPr lang="en-US" altLang="ja-JP" sz="1800" b="0" dirty="0" smtClean="0"/>
              <a:t>4.3.1.1 Radiation monitoring</a:t>
            </a:r>
          </a:p>
          <a:p>
            <a:pPr marL="0" indent="0">
              <a:buNone/>
            </a:pPr>
            <a:r>
              <a:rPr lang="en-US" altLang="ja-JP" sz="1800" b="0" dirty="0" smtClean="0"/>
              <a:t>		Environmental </a:t>
            </a:r>
            <a:r>
              <a:rPr lang="en-US" altLang="ja-JP" sz="1800" b="0" dirty="0"/>
              <a:t>monitoring</a:t>
            </a:r>
            <a:endParaRPr lang="ja-JP" altLang="ja-JP" sz="1800" b="0" dirty="0"/>
          </a:p>
          <a:p>
            <a:pPr marL="0" indent="0">
              <a:buNone/>
            </a:pPr>
            <a:r>
              <a:rPr lang="en-US" altLang="ja-JP" sz="1800" b="0" dirty="0" smtClean="0"/>
              <a:t>		Individual </a:t>
            </a:r>
            <a:r>
              <a:rPr lang="en-US" altLang="ja-JP" sz="1800" b="0" dirty="0"/>
              <a:t>monitoring</a:t>
            </a:r>
            <a:endParaRPr lang="ja-JP" altLang="ja-JP" sz="1800" b="0" dirty="0"/>
          </a:p>
          <a:p>
            <a:pPr marL="0" indent="0">
              <a:buNone/>
            </a:pPr>
            <a:r>
              <a:rPr lang="en-US" altLang="ja-JP" sz="1800" b="0" dirty="0"/>
              <a:t>  	</a:t>
            </a:r>
            <a:r>
              <a:rPr lang="en-US" altLang="ja-JP" sz="1800" b="0" dirty="0" smtClean="0"/>
              <a:t>4.3.1.2 </a:t>
            </a:r>
            <a:r>
              <a:rPr lang="en-US" altLang="ja-JP" sz="1800" b="0" dirty="0"/>
              <a:t>Health surveillance </a:t>
            </a:r>
            <a:endParaRPr lang="ja-JP" altLang="ja-JP" sz="1800" b="0" dirty="0"/>
          </a:p>
          <a:p>
            <a:pPr marL="0" indent="0">
              <a:buNone/>
            </a:pPr>
            <a:r>
              <a:rPr lang="en-US" altLang="ja-JP" sz="1800" b="0" dirty="0"/>
              <a:t> </a:t>
            </a:r>
            <a:r>
              <a:rPr lang="en-US" altLang="ja-JP" sz="1800" b="0" dirty="0" smtClean="0"/>
              <a:t>  4.3.2. Protective actions for </a:t>
            </a:r>
            <a:r>
              <a:rPr lang="en-US" altLang="ja-JP" sz="1800" b="0" dirty="0"/>
              <a:t>the public</a:t>
            </a:r>
            <a:endParaRPr lang="ja-JP" altLang="ja-JP" sz="1800" b="0" dirty="0"/>
          </a:p>
          <a:p>
            <a:pPr marL="0" indent="0">
              <a:buNone/>
            </a:pPr>
            <a:r>
              <a:rPr lang="en-US" altLang="ja-JP" sz="1800" b="0" dirty="0"/>
              <a:t> 	</a:t>
            </a:r>
            <a:r>
              <a:rPr lang="en-US" altLang="ja-JP" sz="1800" b="0" dirty="0" smtClean="0"/>
              <a:t>4.3.2.1  </a:t>
            </a:r>
            <a:r>
              <a:rPr lang="en-US" altLang="ja-JP" sz="1800" b="0" dirty="0"/>
              <a:t>Foodstuff management </a:t>
            </a:r>
            <a:endParaRPr lang="ja-JP" altLang="ja-JP" sz="1800" b="0" dirty="0"/>
          </a:p>
          <a:p>
            <a:pPr marL="0" indent="0">
              <a:buNone/>
            </a:pPr>
            <a:r>
              <a:rPr lang="en-US" altLang="ja-JP" sz="1800" b="0" dirty="0"/>
              <a:t> 	</a:t>
            </a:r>
            <a:r>
              <a:rPr lang="en-US" altLang="ja-JP" sz="1800" b="0" dirty="0" smtClean="0"/>
              <a:t>4.3.2.2  </a:t>
            </a:r>
            <a:r>
              <a:rPr lang="en-US" altLang="ja-JP" sz="1800" b="0" dirty="0"/>
              <a:t>Remediation</a:t>
            </a:r>
            <a:endParaRPr lang="ja-JP" altLang="ja-JP" sz="1800" b="0" dirty="0"/>
          </a:p>
          <a:p>
            <a:pPr marL="0" indent="0">
              <a:buNone/>
            </a:pPr>
            <a:r>
              <a:rPr lang="en-US" altLang="ja-JP" sz="1800" b="0" dirty="0"/>
              <a:t> 	</a:t>
            </a:r>
            <a:r>
              <a:rPr lang="en-US" altLang="ja-JP" sz="1800" b="0" dirty="0" smtClean="0"/>
              <a:t>4.3.2.3  </a:t>
            </a:r>
            <a:r>
              <a:rPr lang="en-US" altLang="ja-JP" sz="1800" b="0" dirty="0"/>
              <a:t>Waste management </a:t>
            </a:r>
            <a:endParaRPr lang="ja-JP" altLang="ja-JP" sz="1800" b="0" dirty="0"/>
          </a:p>
          <a:p>
            <a:pPr marL="0" indent="0">
              <a:buNone/>
            </a:pPr>
            <a:r>
              <a:rPr lang="en-US" altLang="ja-JP" sz="1800" b="0" dirty="0"/>
              <a:t> </a:t>
            </a:r>
            <a:r>
              <a:rPr lang="en-US" altLang="ja-JP" sz="1800" b="0" dirty="0" smtClean="0"/>
              <a:t>  4.3.3.  Co-expertise, radiological </a:t>
            </a:r>
            <a:r>
              <a:rPr lang="en-US" altLang="ja-JP" sz="1800" b="0" dirty="0"/>
              <a:t>protection culture and self-help </a:t>
            </a:r>
            <a:r>
              <a:rPr lang="en-US" altLang="ja-JP" sz="1800" b="0" dirty="0" smtClean="0"/>
              <a:t>	protection</a:t>
            </a:r>
            <a:endParaRPr lang="ja-JP" altLang="ja-JP" sz="1800" b="0" dirty="0"/>
          </a:p>
          <a:p>
            <a:pPr marL="0" indent="0">
              <a:buNone/>
            </a:pPr>
            <a:r>
              <a:rPr lang="en-US" altLang="ja-JP" sz="1800" b="0" dirty="0" smtClean="0"/>
              <a:t>4.4. </a:t>
            </a:r>
            <a:r>
              <a:rPr lang="en-US" altLang="ja-JP" sz="1800" b="0" dirty="0"/>
              <a:t>Protection of recovery responders</a:t>
            </a:r>
            <a:endParaRPr lang="ja-JP" altLang="ja-JP" sz="1800" b="0" dirty="0"/>
          </a:p>
          <a:p>
            <a:pPr marL="0" indent="0">
              <a:buNone/>
            </a:pPr>
            <a:r>
              <a:rPr lang="en-US" altLang="ja-JP" sz="1800" b="0" dirty="0" smtClean="0"/>
              <a:t>4.5. </a:t>
            </a:r>
            <a:r>
              <a:rPr lang="en-US" altLang="ja-JP" sz="1800" b="0" dirty="0"/>
              <a:t>Protection of the environment</a:t>
            </a:r>
            <a:endParaRPr lang="ja-JP" altLang="ja-JP" sz="1800" b="0" dirty="0"/>
          </a:p>
          <a:p>
            <a:pPr marL="0" indent="0">
              <a:buNone/>
            </a:pPr>
            <a:r>
              <a:rPr lang="en-US" altLang="ja-JP" sz="1800" b="0" dirty="0" smtClean="0"/>
              <a:t>4.6. </a:t>
            </a:r>
            <a:r>
              <a:rPr lang="en-US" altLang="ja-JP" sz="1800" b="0" dirty="0"/>
              <a:t>Evolution and termination of protective actions</a:t>
            </a:r>
            <a:endParaRPr lang="ja-JP" altLang="ja-JP" sz="1800" b="0" dirty="0"/>
          </a:p>
        </p:txBody>
      </p:sp>
      <p:sp>
        <p:nvSpPr>
          <p:cNvPr id="31748" name="Espace réservé du numéro de diapositive 4"/>
          <p:cNvSpPr txBox="1">
            <a:spLocks noGrp="1"/>
          </p:cNvSpPr>
          <p:nvPr/>
        </p:nvSpPr>
        <p:spPr bwMode="auto">
          <a:xfrm>
            <a:off x="7604919" y="6286500"/>
            <a:ext cx="206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Constantia" charset="0"/>
                <a:ea typeface="ＭＳ Ｐゴシック" charset="0"/>
                <a:cs typeface="Arial" charset="0"/>
              </a:defRPr>
            </a:lvl1pPr>
            <a:lvl2pPr marL="37931725" indent="-37474525" eaLnBrk="0" hangingPunct="0">
              <a:defRPr sz="2400">
                <a:solidFill>
                  <a:schemeClr val="tx1"/>
                </a:solidFill>
                <a:latin typeface="Constantia" charset="0"/>
                <a:ea typeface="Arial" charset="0"/>
                <a:cs typeface="Arial" charset="0"/>
              </a:defRPr>
            </a:lvl2pPr>
            <a:lvl3pPr eaLnBrk="0" hangingPunct="0">
              <a:defRPr sz="2400">
                <a:solidFill>
                  <a:schemeClr val="tx1"/>
                </a:solidFill>
                <a:latin typeface="Constantia" charset="0"/>
                <a:ea typeface="Arial" charset="0"/>
                <a:cs typeface="Arial" charset="0"/>
              </a:defRPr>
            </a:lvl3pPr>
            <a:lvl4pPr eaLnBrk="0" hangingPunct="0">
              <a:defRPr sz="2400">
                <a:solidFill>
                  <a:schemeClr val="tx1"/>
                </a:solidFill>
                <a:latin typeface="Constantia" charset="0"/>
                <a:ea typeface="Arial" charset="0"/>
                <a:cs typeface="Arial" charset="0"/>
              </a:defRPr>
            </a:lvl4pPr>
            <a:lvl5pPr eaLnBrk="0" hangingPunct="0">
              <a:defRPr sz="2400">
                <a:solidFill>
                  <a:schemeClr val="tx1"/>
                </a:solidFill>
                <a:latin typeface="Constantia" charset="0"/>
                <a:ea typeface="Arial" charset="0"/>
                <a:cs typeface="Arial" charset="0"/>
              </a:defRPr>
            </a:lvl5pPr>
            <a:lvl6pPr marL="457200" eaLnBrk="0" fontAlgn="base" hangingPunct="0">
              <a:spcBef>
                <a:spcPct val="0"/>
              </a:spcBef>
              <a:spcAft>
                <a:spcPct val="0"/>
              </a:spcAft>
              <a:defRPr sz="2400">
                <a:solidFill>
                  <a:schemeClr val="tx1"/>
                </a:solidFill>
                <a:latin typeface="Constantia" charset="0"/>
                <a:ea typeface="Arial" charset="0"/>
                <a:cs typeface="Arial" charset="0"/>
              </a:defRPr>
            </a:lvl6pPr>
            <a:lvl7pPr marL="914400" eaLnBrk="0" fontAlgn="base" hangingPunct="0">
              <a:spcBef>
                <a:spcPct val="0"/>
              </a:spcBef>
              <a:spcAft>
                <a:spcPct val="0"/>
              </a:spcAft>
              <a:defRPr sz="2400">
                <a:solidFill>
                  <a:schemeClr val="tx1"/>
                </a:solidFill>
                <a:latin typeface="Constantia" charset="0"/>
                <a:ea typeface="Arial" charset="0"/>
                <a:cs typeface="Arial" charset="0"/>
              </a:defRPr>
            </a:lvl7pPr>
            <a:lvl8pPr marL="1371600" eaLnBrk="0" fontAlgn="base" hangingPunct="0">
              <a:spcBef>
                <a:spcPct val="0"/>
              </a:spcBef>
              <a:spcAft>
                <a:spcPct val="0"/>
              </a:spcAft>
              <a:defRPr sz="2400">
                <a:solidFill>
                  <a:schemeClr val="tx1"/>
                </a:solidFill>
                <a:latin typeface="Constantia" charset="0"/>
                <a:ea typeface="Arial" charset="0"/>
                <a:cs typeface="Arial" charset="0"/>
              </a:defRPr>
            </a:lvl8pPr>
            <a:lvl9pPr marL="1828800" eaLnBrk="0" fontAlgn="base" hangingPunct="0">
              <a:spcBef>
                <a:spcPct val="0"/>
              </a:spcBef>
              <a:spcAft>
                <a:spcPct val="0"/>
              </a:spcAft>
              <a:defRPr sz="2400">
                <a:solidFill>
                  <a:schemeClr val="tx1"/>
                </a:solidFill>
                <a:latin typeface="Constantia" charset="0"/>
                <a:ea typeface="Arial" charset="0"/>
                <a:cs typeface="Arial" charset="0"/>
              </a:defRPr>
            </a:lvl9pPr>
          </a:lstStyle>
          <a:p>
            <a:pPr algn="r" eaLnBrk="1" hangingPunct="1"/>
            <a:fld id="{0952CCEE-48BD-9848-A09A-CF791FAA8736}" type="slidenum">
              <a:rPr lang="fr-FR" sz="1200">
                <a:latin typeface="Arial" charset="0"/>
              </a:rPr>
              <a:pPr algn="r" eaLnBrk="1" hangingPunct="1"/>
              <a:t>13</a:t>
            </a:fld>
            <a:endParaRPr lang="fr-FR" sz="1200">
              <a:latin typeface="Arial" charset="0"/>
            </a:endParaRPr>
          </a:p>
        </p:txBody>
      </p:sp>
      <p:sp>
        <p:nvSpPr>
          <p:cNvPr id="5" name="Shape 290"/>
          <p:cNvSpPr/>
          <p:nvPr/>
        </p:nvSpPr>
        <p:spPr>
          <a:xfrm>
            <a:off x="-2" y="152400"/>
            <a:ext cx="9906002" cy="369332"/>
          </a:xfrm>
          <a:prstGeom prst="rect">
            <a:avLst/>
          </a:prstGeom>
          <a:ln w="12700">
            <a:miter lim="400000"/>
          </a:ln>
          <a:extLst>
            <a:ext uri="{C572A759-6A51-4108-AA02-DFA0A04FC94B}">
              <ma14:wrappingTextBoxFlag xmlns:ma14="http://schemas.microsoft.com/office/mac/drawingml/2011/main" val="1"/>
            </a:ext>
          </a:extLst>
        </p:spPr>
        <p:txBody>
          <a:bodyPr wrap="square" lIns="0" tIns="0" rIns="0" bIns="0" anchor="ctr">
            <a:spAutoFit/>
          </a:bodyPr>
          <a:lstStyle>
            <a:lvl1pPr algn="ctr">
              <a:defRPr sz="2800" b="1">
                <a:solidFill>
                  <a:srgbClr val="000051"/>
                </a:solidFill>
                <a:latin typeface="Arial"/>
                <a:ea typeface="Arial"/>
                <a:cs typeface="Arial"/>
                <a:sym typeface="Arial"/>
              </a:defRPr>
            </a:lvl1pPr>
          </a:lstStyle>
          <a:p>
            <a:pPr lvl="0">
              <a:defRPr sz="1800" b="0">
                <a:solidFill>
                  <a:srgbClr val="000000"/>
                </a:solidFill>
              </a:defRPr>
            </a:pPr>
            <a:r>
              <a:rPr lang="fr-FR" sz="2400" b="1" dirty="0" smtClean="0">
                <a:solidFill>
                  <a:srgbClr val="0B5395"/>
                </a:solidFill>
              </a:rPr>
              <a:t>CONTENTS</a:t>
            </a:r>
            <a:r>
              <a:rPr lang="ja-JP" altLang="en-US" sz="2400" b="1" dirty="0" smtClean="0">
                <a:solidFill>
                  <a:srgbClr val="0B5395"/>
                </a:solidFill>
              </a:rPr>
              <a:t>  </a:t>
            </a:r>
            <a:r>
              <a:rPr lang="en-US" altLang="ja-JP" sz="2400" b="1" dirty="0" smtClean="0">
                <a:solidFill>
                  <a:srgbClr val="0B5395"/>
                </a:solidFill>
              </a:rPr>
              <a:t>3</a:t>
            </a:r>
            <a:endParaRPr sz="2400" dirty="0">
              <a:solidFill>
                <a:srgbClr val="0B5395"/>
              </a:solidFill>
            </a:endParaRPr>
          </a:p>
        </p:txBody>
      </p:sp>
    </p:spTree>
    <p:extLst>
      <p:ext uri="{BB962C8B-B14F-4D97-AF65-F5344CB8AC3E}">
        <p14:creationId xmlns:p14="http://schemas.microsoft.com/office/powerpoint/2010/main" val="116644351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Placeholder 17"/>
          <p:cNvSpPr>
            <a:spLocks noGrp="1"/>
          </p:cNvSpPr>
          <p:nvPr>
            <p:ph type="body" idx="1"/>
          </p:nvPr>
        </p:nvSpPr>
        <p:spPr>
          <a:xfrm>
            <a:off x="0" y="5181600"/>
            <a:ext cx="9906000" cy="533400"/>
          </a:xfrm>
        </p:spPr>
        <p:txBody>
          <a:bodyPr/>
          <a:lstStyle/>
          <a:p>
            <a:pPr algn="ctr" eaLnBrk="1" hangingPunct="1"/>
            <a:r>
              <a:rPr lang="en-US" altLang="en-US" u="sng" dirty="0" smtClean="0">
                <a:latin typeface="Arial" charset="0"/>
                <a:cs typeface="Arial" charset="0"/>
              </a:rPr>
              <a:t>www.icrp.org</a:t>
            </a:r>
            <a:endParaRPr lang="en-CA" altLang="en-US" u="sng" dirty="0" smtClean="0">
              <a:latin typeface="Arial" charset="0"/>
              <a:cs typeface="Arial"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628" y="2057400"/>
            <a:ext cx="7924800" cy="3749658"/>
          </a:xfrm>
          <a:prstGeom prst="rect">
            <a:avLst/>
          </a:prstGeom>
        </p:spPr>
      </p:pic>
      <p:sp>
        <p:nvSpPr>
          <p:cNvPr id="4" name="Text Placeholder 17"/>
          <p:cNvSpPr txBox="1">
            <a:spLocks/>
          </p:cNvSpPr>
          <p:nvPr/>
        </p:nvSpPr>
        <p:spPr bwMode="auto">
          <a:xfrm>
            <a:off x="-23801" y="5334000"/>
            <a:ext cx="9906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45720" bIns="45720" numCol="1" anchor="t" anchorCtr="0" compatLnSpc="1">
            <a:prstTxWarp prst="textNoShape">
              <a:avLst/>
            </a:prstTxWarp>
            <a:normAutofit/>
          </a:bodyPr>
          <a:lstStyle>
            <a:lvl1pPr marL="0" indent="0" algn="l" rtl="0" eaLnBrk="0" fontAlgn="base" hangingPunct="0">
              <a:spcBef>
                <a:spcPct val="20000"/>
              </a:spcBef>
              <a:spcAft>
                <a:spcPct val="0"/>
              </a:spcAft>
              <a:buClr>
                <a:srgbClr val="083763"/>
              </a:buClr>
              <a:buSzPct val="95000"/>
              <a:buFont typeface="Wingdings 2" pitchFamily="18" charset="2"/>
              <a:buNone/>
              <a:defRPr sz="2400" kern="1200">
                <a:solidFill>
                  <a:schemeClr val="tx1"/>
                </a:solidFill>
                <a:latin typeface="Arial" pitchFamily="34" charset="0"/>
                <a:ea typeface="+mn-ea"/>
                <a:cs typeface="Arial" pitchFamily="34" charset="0"/>
              </a:defRPr>
            </a:lvl1pPr>
            <a:lvl2pPr marL="639763" indent="-246063" algn="l" rtl="0" eaLnBrk="0" fontAlgn="base" hangingPunct="0">
              <a:spcBef>
                <a:spcPct val="20000"/>
              </a:spcBef>
              <a:spcAft>
                <a:spcPct val="0"/>
              </a:spcAft>
              <a:buClr>
                <a:srgbClr val="083763"/>
              </a:buClr>
              <a:buSzPct val="85000"/>
              <a:buFont typeface="Wingdings 2" pitchFamily="18" charset="2"/>
              <a:buNone/>
              <a:defRPr sz="1800" kern="1200">
                <a:solidFill>
                  <a:schemeClr val="tx1">
                    <a:tint val="75000"/>
                  </a:schemeClr>
                </a:solidFill>
                <a:latin typeface="Arial" pitchFamily="34" charset="0"/>
                <a:ea typeface="+mn-ea"/>
                <a:cs typeface="Arial" pitchFamily="34" charset="0"/>
              </a:defRPr>
            </a:lvl2pPr>
            <a:lvl3pPr marL="914400" indent="-246063" algn="l" rtl="0" eaLnBrk="0" fontAlgn="base" hangingPunct="0">
              <a:spcBef>
                <a:spcPct val="20000"/>
              </a:spcBef>
              <a:spcAft>
                <a:spcPct val="0"/>
              </a:spcAft>
              <a:buClr>
                <a:srgbClr val="083763"/>
              </a:buClr>
              <a:buSzPct val="70000"/>
              <a:buFont typeface="Wingdings 2" pitchFamily="18" charset="2"/>
              <a:buNone/>
              <a:defRPr sz="1600" kern="1200">
                <a:solidFill>
                  <a:schemeClr val="tx1">
                    <a:tint val="75000"/>
                  </a:schemeClr>
                </a:solidFill>
                <a:latin typeface="Arial" pitchFamily="34" charset="0"/>
                <a:ea typeface="+mn-ea"/>
                <a:cs typeface="Arial" pitchFamily="34" charset="0"/>
              </a:defRPr>
            </a:lvl3pPr>
            <a:lvl4pPr marL="1187450" indent="-209550" algn="l" rtl="0" eaLnBrk="0" fontAlgn="base" hangingPunct="0">
              <a:spcBef>
                <a:spcPct val="20000"/>
              </a:spcBef>
              <a:spcAft>
                <a:spcPct val="0"/>
              </a:spcAft>
              <a:buClr>
                <a:srgbClr val="083763"/>
              </a:buClr>
              <a:buSzPct val="65000"/>
              <a:buFont typeface="Wingdings 2" pitchFamily="18" charset="2"/>
              <a:buNone/>
              <a:defRPr sz="1400" kern="1200">
                <a:solidFill>
                  <a:schemeClr val="tx1">
                    <a:tint val="75000"/>
                  </a:schemeClr>
                </a:solidFill>
                <a:latin typeface="Arial" pitchFamily="34" charset="0"/>
                <a:ea typeface="+mn-ea"/>
                <a:cs typeface="Arial" pitchFamily="34" charset="0"/>
              </a:defRPr>
            </a:lvl4pPr>
            <a:lvl5pPr marL="1462088" indent="-209550" algn="l" rtl="0" eaLnBrk="0" fontAlgn="base" hangingPunct="0">
              <a:spcBef>
                <a:spcPct val="20000"/>
              </a:spcBef>
              <a:spcAft>
                <a:spcPct val="0"/>
              </a:spcAft>
              <a:buClr>
                <a:srgbClr val="083763"/>
              </a:buClr>
              <a:buSzPct val="65000"/>
              <a:buFont typeface="Wingdings 2" pitchFamily="18" charset="2"/>
              <a:buNone/>
              <a:defRPr sz="1400" kern="1200">
                <a:solidFill>
                  <a:schemeClr val="tx1">
                    <a:tint val="75000"/>
                  </a:schemeClr>
                </a:solidFill>
                <a:latin typeface="Arial" pitchFamily="34" charset="0"/>
                <a:ea typeface="+mn-ea"/>
                <a:cs typeface="Arial" pitchFamily="34" charset="0"/>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algn="ctr" eaLnBrk="1" hangingPunct="1"/>
            <a:r>
              <a:rPr lang="en-GB" b="1" u="sng" dirty="0" err="1" smtClean="0">
                <a:solidFill>
                  <a:srgbClr val="000000"/>
                </a:solidFill>
              </a:rPr>
              <a:t>www.icrp.org</a:t>
            </a:r>
            <a:endParaRPr lang="en-GB" b="1" u="sng" dirty="0" smtClean="0">
              <a:solidFill>
                <a:srgbClr val="000000"/>
              </a:solidFill>
            </a:endParaRPr>
          </a:p>
        </p:txBody>
      </p:sp>
    </p:spTree>
    <p:extLst>
      <p:ext uri="{BB962C8B-B14F-4D97-AF65-F5344CB8AC3E}">
        <p14:creationId xmlns:p14="http://schemas.microsoft.com/office/powerpoint/2010/main" val="2256865856"/>
      </p:ext>
    </p:extLst>
  </p:cSld>
  <p:clrMapOvr>
    <a:masterClrMapping/>
  </p:clrMapOvr>
  <p:transition xmlns:p14="http://schemas.microsoft.com/office/powerpoint/2010/main" spd="med">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F6FC6"/>
      </a:accent1>
      <a:accent2>
        <a:srgbClr val="009DD9"/>
      </a:accent2>
      <a:accent3>
        <a:srgbClr val="8F8F8F"/>
      </a:accent3>
      <a:accent4>
        <a:srgbClr val="707070"/>
      </a:accent4>
      <a:accent5>
        <a:srgbClr val="AABADD"/>
      </a:accent5>
      <a:accent6>
        <a:srgbClr val="008EC5"/>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F6FC6"/>
          </a:solidFill>
          <a:prstDash val="solid"/>
          <a:bevel/>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F6FC6"/>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efault">
  <a:themeElements>
    <a:clrScheme name="Default">
      <a:dk1>
        <a:srgbClr val="000000"/>
      </a:dk1>
      <a:lt1>
        <a:srgbClr val="FFFFFF"/>
      </a:lt1>
      <a:dk2>
        <a:srgbClr val="A7A7A7"/>
      </a:dk2>
      <a:lt2>
        <a:srgbClr val="535353"/>
      </a:lt2>
      <a:accent1>
        <a:srgbClr val="0F6FC6"/>
      </a:accent1>
      <a:accent2>
        <a:srgbClr val="009DD9"/>
      </a:accent2>
      <a:accent3>
        <a:srgbClr val="8F8F8F"/>
      </a:accent3>
      <a:accent4>
        <a:srgbClr val="707070"/>
      </a:accent4>
      <a:accent5>
        <a:srgbClr val="AABADD"/>
      </a:accent5>
      <a:accent6>
        <a:srgbClr val="008EC5"/>
      </a:accent6>
      <a:hlink>
        <a:srgbClr val="0000FF"/>
      </a:hlink>
      <a:folHlink>
        <a:srgbClr val="FF00FF"/>
      </a:folHlink>
    </a:clrScheme>
    <a:fontScheme name="Default">
      <a:majorFont>
        <a:latin typeface="Helvetica"/>
        <a:ea typeface="Helvetica"/>
        <a:cs typeface="Helvetica"/>
      </a:majorFont>
      <a:minorFont>
        <a:latin typeface="Avenir Roman"/>
        <a:ea typeface="Avenir Roman"/>
        <a:cs typeface="Avenir Roman"/>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0F6FC6"/>
          </a:solidFill>
          <a:prstDash val="solid"/>
          <a:bevel/>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F6FC6"/>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15</TotalTime>
  <Words>1046</Words>
  <Application>Microsoft Macintosh PowerPoint</Application>
  <PresentationFormat>Format A4 (210 x 297 mm)</PresentationFormat>
  <Paragraphs>215</Paragraphs>
  <Slides>14</Slides>
  <Notes>6</Notes>
  <HiddenSlides>0</HiddenSlides>
  <MMClips>0</MMClips>
  <ScaleCrop>false</ScaleCrop>
  <HeadingPairs>
    <vt:vector size="4" baseType="variant">
      <vt:variant>
        <vt:lpstr>Thème</vt:lpstr>
      </vt:variant>
      <vt:variant>
        <vt:i4>2</vt:i4>
      </vt:variant>
      <vt:variant>
        <vt:lpstr>Titres des diapositives</vt:lpstr>
      </vt:variant>
      <vt:variant>
        <vt:i4>14</vt:i4>
      </vt:variant>
    </vt:vector>
  </HeadingPairs>
  <TitlesOfParts>
    <vt:vector size="16" baseType="lpstr">
      <vt:lpstr>Default</vt:lpstr>
      <vt:lpstr>デザインの設定</vt:lpstr>
      <vt:lpstr>Update of ICRP Publication 109 and 111</vt:lpstr>
      <vt:lpstr>Présentation PowerPoint</vt:lpstr>
      <vt:lpstr>Présentation PowerPoint</vt:lpstr>
      <vt:lpstr>Présentation PowerPoint</vt:lpstr>
      <vt:lpstr>Key issues in update of Publication 109 </vt:lpstr>
      <vt:lpstr>Key issues in update of Publication 111 </vt:lpstr>
      <vt:lpstr>ICRP Task Group on the update of Publications 109 and 111</vt:lpstr>
      <vt:lpstr>TG93 and related meetings held</vt:lpstr>
      <vt:lpstr>7th ICRP dialogue seminar in Iwaki – November 2013</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Mélanie Maître</cp:lastModifiedBy>
  <cp:revision>17</cp:revision>
  <dcterms:modified xsi:type="dcterms:W3CDTF">2016-04-11T06:18:15Z</dcterms:modified>
</cp:coreProperties>
</file>