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0" r:id="rId1"/>
    <p:sldMasterId id="2147483754" r:id="rId2"/>
  </p:sldMasterIdLst>
  <p:notesMasterIdLst>
    <p:notesMasterId r:id="rId8"/>
  </p:notesMasterIdLst>
  <p:handoutMasterIdLst>
    <p:handoutMasterId r:id="rId9"/>
  </p:handoutMasterIdLst>
  <p:sldIdLst>
    <p:sldId id="326" r:id="rId3"/>
    <p:sldId id="327" r:id="rId4"/>
    <p:sldId id="330" r:id="rId5"/>
    <p:sldId id="331" r:id="rId6"/>
    <p:sldId id="329" r:id="rId7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5C81CE"/>
    <a:srgbClr val="FFFFFF"/>
    <a:srgbClr val="9578F2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3165" autoAdjust="0"/>
  </p:normalViewPr>
  <p:slideViewPr>
    <p:cSldViewPr snapToGrid="0">
      <p:cViewPr varScale="1">
        <p:scale>
          <a:sx n="82" d="100"/>
          <a:sy n="82" d="100"/>
        </p:scale>
        <p:origin x="159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15" d="100"/>
          <a:sy n="115" d="100"/>
        </p:scale>
        <p:origin x="2046" y="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2019 - SCK•CEN - 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6477000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2019 - SCK•CEN - </a:t>
            </a:r>
            <a:r>
              <a:rPr lang="en-US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42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7232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131" y="2130425"/>
            <a:ext cx="8562643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257" y="3886200"/>
            <a:ext cx="8584792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22-03-2019</a:t>
            </a:fld>
            <a:endParaRPr lang="nl-BE" dirty="0"/>
          </a:p>
        </p:txBody>
      </p:sp>
      <p:sp>
        <p:nvSpPr>
          <p:cNvPr id="9" name="Rectangle 16"/>
          <p:cNvSpPr txBox="1">
            <a:spLocks noChangeArrowheads="1"/>
          </p:cNvSpPr>
          <p:nvPr userDrawn="1"/>
        </p:nvSpPr>
        <p:spPr>
          <a:xfrm>
            <a:off x="3803648" y="6456308"/>
            <a:ext cx="1543792" cy="3251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386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42" y="467833"/>
            <a:ext cx="8579821" cy="50080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815" y="1148317"/>
            <a:ext cx="8573386" cy="5092126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22-03-2019</a:t>
            </a:fld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391886" y="1054833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91803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22-03-2019</a:t>
            </a:fld>
            <a:endParaRPr lang="nl-BE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93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08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8406" y="541338"/>
            <a:ext cx="8580957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6446" y="1443841"/>
            <a:ext cx="8562753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2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6425"/>
            <a:ext cx="9144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"/>
          <p:cNvSpPr>
            <a:spLocks noGrp="1"/>
          </p:cNvSpPr>
          <p:nvPr>
            <p:ph type="dt" sz="half" idx="2"/>
          </p:nvPr>
        </p:nvSpPr>
        <p:spPr>
          <a:xfrm>
            <a:off x="7834078" y="24992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22-03-2019</a:t>
            </a:fld>
            <a:endParaRPr lang="nl-BE" dirty="0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572000" y="6453206"/>
            <a:ext cx="420777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F362BDEC-6E0C-4592-BD83-F94B866EFC32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TextBox 9" title="AlexandriaReference"/>
          <p:cNvSpPr txBox="1"/>
          <p:nvPr userDrawn="1"/>
        </p:nvSpPr>
        <p:spPr>
          <a:xfrm>
            <a:off x="0" y="6508058"/>
            <a:ext cx="1440000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en-US" sz="800" b="0" i="1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SCK•CEN/33341373</a:t>
            </a:r>
            <a:endParaRPr kumimoji="0" lang="nl-BE" sz="800" b="0" i="1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TextBox 10" title="AlexandriaSecurltyClearance"/>
          <p:cNvSpPr txBox="1"/>
          <p:nvPr userDrawn="1"/>
        </p:nvSpPr>
        <p:spPr>
          <a:xfrm>
            <a:off x="1331640" y="6453336"/>
            <a:ext cx="165618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800" b="0" i="1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endParaRPr kumimoji="0" lang="nl-BE" sz="800" b="0" i="1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 title="AlexandriaDistributionLimitations"/>
          <p:cNvSpPr txBox="1"/>
          <p:nvPr userDrawn="1"/>
        </p:nvSpPr>
        <p:spPr>
          <a:xfrm>
            <a:off x="2850291" y="6508058"/>
            <a:ext cx="166070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fr-FR" sz="800" b="0" i="1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ISC: Restricted</a:t>
            </a:r>
            <a:endParaRPr kumimoji="0" lang="fr-FR" sz="800" b="0" i="1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4" name="Picture 3" descr="O:\DOKUMENT\Diensten\COM\MPR\mpr\Corporate_design\SCKCEN\60jaar SCK•CEN\huisstijl\elements\balk60yonder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0" b="50167"/>
          <a:stretch/>
        </p:blipFill>
        <p:spPr bwMode="auto">
          <a:xfrm>
            <a:off x="7067550" y="6437189"/>
            <a:ext cx="1703672" cy="2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4"/>
          <p:cNvSpPr txBox="1">
            <a:spLocks noChangeArrowheads="1"/>
          </p:cNvSpPr>
          <p:nvPr userDrawn="1"/>
        </p:nvSpPr>
        <p:spPr bwMode="auto">
          <a:xfrm>
            <a:off x="7861300" y="6461892"/>
            <a:ext cx="11049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Copyright © 2019 SCK•CEN</a:t>
            </a:r>
            <a:endParaRPr lang="en-GB" sz="7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3" name="TextBox 12" title="AlexandriaAlternativeReference"/>
          <p:cNvSpPr txBox="1"/>
          <p:nvPr userDrawn="1"/>
        </p:nvSpPr>
        <p:spPr>
          <a:xfrm>
            <a:off x="1425145" y="6508058"/>
            <a:ext cx="1440000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en-US" sz="800" b="0" i="1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endParaRPr kumimoji="0" lang="nl-BE" sz="800" b="0" i="1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extBox 14" title="AlexandriaEventAttributes"/>
          <p:cNvSpPr txBox="1"/>
          <p:nvPr userDrawn="1"/>
        </p:nvSpPr>
        <p:spPr>
          <a:xfrm>
            <a:off x="5001596" y="6508058"/>
            <a:ext cx="3058817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800" b="0" i="1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endParaRPr kumimoji="0" lang="nl-BE" sz="800" b="0" i="1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74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ALEXANDRIA INTEGRATION</a:t>
            </a:r>
            <a:br>
              <a:rPr lang="en-US" dirty="0" smtClean="0"/>
            </a:br>
            <a:r>
              <a:rPr lang="en-US" dirty="0" smtClean="0"/>
              <a:t>Do not delete this master!</a:t>
            </a:r>
            <a:endParaRPr lang="nl-BE" dirty="0"/>
          </a:p>
        </p:txBody>
      </p:sp>
      <p:sp>
        <p:nvSpPr>
          <p:cNvPr id="8" name="TextBox 7" title="AlexandriaReference"/>
          <p:cNvSpPr txBox="1"/>
          <p:nvPr userDrawn="1"/>
        </p:nvSpPr>
        <p:spPr>
          <a:xfrm>
            <a:off x="574158" y="1658677"/>
            <a:ext cx="146520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[Common </a:t>
            </a:r>
            <a:r>
              <a:rPr kumimoji="0" lang="nl-BE" sz="9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Attributes_Short</a:t>
            </a: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Reference]</a:t>
            </a:r>
          </a:p>
        </p:txBody>
      </p:sp>
      <p:sp>
        <p:nvSpPr>
          <p:cNvPr id="4" name="TextBox 3" title="AlexandriaSecurltyClearance"/>
          <p:cNvSpPr txBox="1"/>
          <p:nvPr userDrawn="1"/>
        </p:nvSpPr>
        <p:spPr>
          <a:xfrm>
            <a:off x="2039358" y="2575110"/>
            <a:ext cx="1465200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[Security Clearance]</a:t>
            </a:r>
          </a:p>
        </p:txBody>
      </p:sp>
      <p:sp>
        <p:nvSpPr>
          <p:cNvPr id="5" name="TextBox 4" title="AlexandriaDistributionLimitations"/>
          <p:cNvSpPr txBox="1"/>
          <p:nvPr userDrawn="1"/>
        </p:nvSpPr>
        <p:spPr>
          <a:xfrm>
            <a:off x="3504558" y="1658677"/>
            <a:ext cx="146520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ISC: [Common </a:t>
            </a:r>
            <a:r>
              <a:rPr kumimoji="0" lang="nl-BE" sz="9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Attributes_Information</a:t>
            </a: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Security </a:t>
            </a:r>
            <a:r>
              <a:rPr kumimoji="0" lang="nl-BE" sz="9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Classification</a:t>
            </a: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]</a:t>
            </a:r>
          </a:p>
        </p:txBody>
      </p:sp>
      <p:sp>
        <p:nvSpPr>
          <p:cNvPr id="6" name="TextBox 5" title="AlexandriaEventAttributes"/>
          <p:cNvSpPr txBox="1"/>
          <p:nvPr userDrawn="1"/>
        </p:nvSpPr>
        <p:spPr>
          <a:xfrm>
            <a:off x="1848149" y="3013157"/>
            <a:ext cx="464266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[Event </a:t>
            </a:r>
            <a:r>
              <a:rPr kumimoji="0" lang="nl-BE" sz="9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Attributes_Event_Event</a:t>
            </a: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Name]</a:t>
            </a:r>
          </a:p>
        </p:txBody>
      </p:sp>
      <p:sp>
        <p:nvSpPr>
          <p:cNvPr id="9" name="TextBox 8" title="AlexandriaAlternativeReference"/>
          <p:cNvSpPr txBox="1"/>
          <p:nvPr userDrawn="1"/>
        </p:nvSpPr>
        <p:spPr>
          <a:xfrm>
            <a:off x="1848149" y="1661548"/>
            <a:ext cx="146520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780000" algn="r"/>
              </a:tabLst>
              <a:defRPr/>
            </a:pP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[Common </a:t>
            </a:r>
            <a:r>
              <a:rPr kumimoji="0" lang="nl-BE" sz="9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Attributes_Alternative</a:t>
            </a:r>
            <a:r>
              <a:rPr kumimoji="0" lang="nl-BE" sz="9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" pitchFamily="34" charset="0"/>
                <a:ea typeface="Segoe UI" pitchFamily="34" charset="0"/>
                <a:cs typeface="Segoe UI" pitchFamily="34" charset="0"/>
              </a:rPr>
              <a:t> Reference]</a:t>
            </a:r>
          </a:p>
        </p:txBody>
      </p:sp>
    </p:spTree>
    <p:extLst>
      <p:ext uri="{BB962C8B-B14F-4D97-AF65-F5344CB8AC3E}">
        <p14:creationId xmlns:p14="http://schemas.microsoft.com/office/powerpoint/2010/main" val="49138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330" y="1104694"/>
            <a:ext cx="7873340" cy="301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AU" sz="2800" b="1" dirty="0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How the EU strengthens CBRN response capacities outside the European Union</a:t>
            </a:r>
          </a:p>
          <a:p>
            <a:pPr algn="ctr" eaLnBrk="1" hangingPunct="1">
              <a:lnSpc>
                <a:spcPct val="90000"/>
              </a:lnSpc>
            </a:pPr>
            <a:r>
              <a:rPr lang="en-AU" sz="2400" b="1" i="1" dirty="0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2 examples from the Westerns Balkans and the Black Sea Region</a:t>
            </a:r>
            <a:endParaRPr lang="en-AU" sz="4400" b="1" i="1" dirty="0">
              <a:latin typeface="Segoe UI" pitchFamily="34" charset="0"/>
              <a:cs typeface="Segoe UI" pitchFamily="34" charset="0"/>
            </a:endParaRPr>
          </a:p>
          <a:p>
            <a:pPr algn="ctr" eaLnBrk="1" fontAlgn="ctr" hangingPunct="1"/>
            <a:r>
              <a:rPr lang="nl-BE" sz="3600" b="1" dirty="0">
                <a:solidFill>
                  <a:srgbClr val="007DC3"/>
                </a:solidFill>
                <a:latin typeface="Segoe UI Light" pitchFamily="34" charset="0"/>
              </a:rPr>
              <a:t> </a:t>
            </a:r>
            <a:endParaRPr lang="nl-BE" sz="3600" dirty="0">
              <a:solidFill>
                <a:srgbClr val="007DC3"/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AU" sz="2400" b="1" i="1" dirty="0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Katrijn Vandersteen &amp; Klaas van der Meer </a:t>
            </a:r>
            <a:endParaRPr lang="en-AU" sz="2400" b="1" i="1" dirty="0" smtClean="0">
              <a:solidFill>
                <a:srgbClr val="007DC3"/>
              </a:solidFill>
              <a:latin typeface="Segoe UI" pitchFamily="34" charset="0"/>
              <a:cs typeface="Segoe UI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AU" sz="2000" i="1" dirty="0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Belgian Nuclear Research Centre, SCK•CEN, </a:t>
            </a:r>
            <a:r>
              <a:rPr lang="en-AU" sz="2000" i="1" dirty="0" err="1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Mol</a:t>
            </a:r>
            <a:r>
              <a:rPr lang="en-AU" sz="2000" i="1" dirty="0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, Belgium</a:t>
            </a:r>
          </a:p>
          <a:p>
            <a:pPr algn="ctr" eaLnBrk="1" hangingPunct="1">
              <a:lnSpc>
                <a:spcPct val="90000"/>
              </a:lnSpc>
            </a:pPr>
            <a:r>
              <a:rPr lang="en-AU" sz="2000" b="1" i="1" dirty="0">
                <a:solidFill>
                  <a:srgbClr val="007DC3"/>
                </a:solidFill>
                <a:latin typeface="Segoe UI" pitchFamily="34" charset="0"/>
                <a:cs typeface="Segoe UI" pitchFamily="34" charset="0"/>
              </a:rPr>
              <a:t>E-mail: katrijn.vandersteen@sckcen.be</a:t>
            </a:r>
            <a:endParaRPr lang="en-US" sz="4000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01" y="4417620"/>
            <a:ext cx="2064398" cy="1288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354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2400" dirty="0" smtClean="0"/>
              <a:t>The European </a:t>
            </a:r>
            <a:r>
              <a:rPr lang="en-GB" sz="2400" dirty="0"/>
              <a:t>Union Chemical Biological Radiological and Nuclear Risk Mitigation Centres of Excellence Initiative</a:t>
            </a:r>
            <a:endParaRPr lang="en-US" sz="2400" dirty="0" smtClean="0"/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2400" dirty="0" smtClean="0"/>
              <a:t>Aim: </a:t>
            </a:r>
          </a:p>
          <a:p>
            <a:pPr lvl="1"/>
            <a:r>
              <a:rPr lang="en-GB" sz="2200" dirty="0" smtClean="0"/>
              <a:t>Strengthen </a:t>
            </a:r>
            <a:r>
              <a:rPr lang="en-GB" sz="2200" dirty="0"/>
              <a:t>the capacity of countries outside the European </a:t>
            </a:r>
            <a:r>
              <a:rPr lang="en-GB" sz="2200" dirty="0" smtClean="0"/>
              <a:t>Union with respect to mitigating </a:t>
            </a:r>
            <a:r>
              <a:rPr lang="en-GB" sz="2200" dirty="0"/>
              <a:t>CBRN </a:t>
            </a:r>
            <a:r>
              <a:rPr lang="en-GB" sz="2200" dirty="0" smtClean="0"/>
              <a:t>risks</a:t>
            </a:r>
          </a:p>
          <a:p>
            <a:r>
              <a:rPr lang="en-GB" sz="2400" dirty="0" smtClean="0"/>
              <a:t>Eight </a:t>
            </a:r>
            <a:r>
              <a:rPr lang="en-GB" sz="2400" dirty="0"/>
              <a:t>regions, headed up by a secretariat at regional </a:t>
            </a:r>
            <a:r>
              <a:rPr lang="en-GB" sz="2400" dirty="0" smtClean="0"/>
              <a:t>level</a:t>
            </a:r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244" y="2854626"/>
            <a:ext cx="4813875" cy="330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265815" y="2854626"/>
            <a:ext cx="3565956" cy="3051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>
            <a:lvl1pPr marL="309563" indent="-309563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DC3"/>
              </a:buClr>
              <a:buSzPct val="100000"/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66750" indent="-2444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AAFF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028700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FD7FF"/>
              </a:buClr>
              <a:buSzPct val="10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439863" indent="-204788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526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3098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27670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32242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36814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2400" kern="0" dirty="0" err="1" smtClean="0"/>
              <a:t>P44</a:t>
            </a:r>
            <a:r>
              <a:rPr lang="en-GB" sz="2400" kern="0" dirty="0" smtClean="0"/>
              <a:t> (2015 – 2018) and </a:t>
            </a:r>
            <a:r>
              <a:rPr lang="en-GB" sz="2400" kern="0" dirty="0" err="1" smtClean="0"/>
              <a:t>P57</a:t>
            </a:r>
            <a:r>
              <a:rPr lang="en-GB" sz="2400" kern="0" dirty="0" smtClean="0"/>
              <a:t> (2017 – 2019): two projects in Western Balkans and Black Sea region</a:t>
            </a:r>
          </a:p>
          <a:p>
            <a:r>
              <a:rPr lang="en-GB" sz="2400" kern="0" dirty="0" smtClean="0"/>
              <a:t>Implemented by consortium lead by SCK•CEN</a:t>
            </a:r>
          </a:p>
          <a:p>
            <a:pPr marL="0" indent="0">
              <a:buNone/>
            </a:pPr>
            <a:endParaRPr lang="en-GB" sz="2400" kern="0" dirty="0" smtClean="0"/>
          </a:p>
          <a:p>
            <a:endParaRPr lang="en-GB" sz="2400" kern="0" dirty="0" smtClean="0"/>
          </a:p>
          <a:p>
            <a:endParaRPr lang="en-GB" kern="0" dirty="0" smtClean="0"/>
          </a:p>
        </p:txBody>
      </p:sp>
    </p:spTree>
    <p:extLst>
      <p:ext uri="{BB962C8B-B14F-4D97-AF65-F5344CB8AC3E}">
        <p14:creationId xmlns:p14="http://schemas.microsoft.com/office/powerpoint/2010/main" val="775259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Objectives</a:t>
            </a:r>
            <a:r>
              <a:rPr lang="nl-BE" dirty="0" smtClean="0"/>
              <a:t> of </a:t>
            </a:r>
            <a:r>
              <a:rPr lang="nl-BE" dirty="0" err="1" smtClean="0"/>
              <a:t>P44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P57</a:t>
            </a:r>
            <a:endParaRPr lang="nl-B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000" dirty="0" smtClean="0"/>
              <a:t>Training </a:t>
            </a:r>
            <a:r>
              <a:rPr lang="nl-BE" sz="2000" dirty="0" err="1" smtClean="0"/>
              <a:t>and</a:t>
            </a:r>
            <a:r>
              <a:rPr lang="nl-BE" sz="2000" dirty="0" smtClean="0"/>
              <a:t> </a:t>
            </a:r>
            <a:r>
              <a:rPr lang="nl-BE" sz="2000" dirty="0" err="1" smtClean="0"/>
              <a:t>exercises</a:t>
            </a:r>
            <a:endParaRPr lang="nl-BE" sz="2000" dirty="0" smtClean="0"/>
          </a:p>
          <a:p>
            <a:pPr lvl="1"/>
            <a:r>
              <a:rPr lang="nl-BE" sz="1800" dirty="0" smtClean="0"/>
              <a:t>first </a:t>
            </a:r>
            <a:r>
              <a:rPr lang="nl-BE" sz="1800" dirty="0" err="1" smtClean="0"/>
              <a:t>responders</a:t>
            </a:r>
            <a:r>
              <a:rPr lang="nl-BE" sz="1800" dirty="0" smtClean="0"/>
              <a:t> (</a:t>
            </a:r>
            <a:r>
              <a:rPr lang="nl-BE" sz="1800" dirty="0" err="1" smtClean="0"/>
              <a:t>P44</a:t>
            </a:r>
            <a:r>
              <a:rPr lang="nl-BE" sz="1800" dirty="0" smtClean="0"/>
              <a:t>)</a:t>
            </a:r>
          </a:p>
          <a:p>
            <a:pPr lvl="2"/>
            <a:r>
              <a:rPr lang="nl-BE" sz="1600" dirty="0" err="1" smtClean="0"/>
              <a:t>Improve</a:t>
            </a:r>
            <a:r>
              <a:rPr lang="nl-BE" sz="1600" dirty="0" smtClean="0"/>
              <a:t> </a:t>
            </a:r>
            <a:r>
              <a:rPr lang="nl-BE" sz="1600" dirty="0" err="1" smtClean="0"/>
              <a:t>ability</a:t>
            </a:r>
            <a:r>
              <a:rPr lang="nl-BE" sz="1600" dirty="0" smtClean="0"/>
              <a:t> of first </a:t>
            </a:r>
            <a:r>
              <a:rPr lang="nl-BE" sz="1600" dirty="0" err="1" smtClean="0"/>
              <a:t>responders</a:t>
            </a:r>
            <a:r>
              <a:rPr lang="nl-BE" sz="1600" dirty="0" smtClean="0"/>
              <a:t> </a:t>
            </a:r>
            <a:r>
              <a:rPr lang="nl-BE" sz="1600" dirty="0" err="1" smtClean="0"/>
              <a:t>to</a:t>
            </a:r>
            <a:r>
              <a:rPr lang="nl-BE" sz="1600" dirty="0" smtClean="0"/>
              <a:t> </a:t>
            </a:r>
            <a:r>
              <a:rPr lang="nl-BE" sz="1600" dirty="0" err="1" smtClean="0"/>
              <a:t>respond</a:t>
            </a:r>
            <a:r>
              <a:rPr lang="nl-BE" sz="1600" dirty="0" smtClean="0"/>
              <a:t> </a:t>
            </a:r>
            <a:r>
              <a:rPr lang="nl-BE" sz="1600" dirty="0" err="1" smtClean="0"/>
              <a:t>to</a:t>
            </a:r>
            <a:r>
              <a:rPr lang="nl-BE" sz="1600" dirty="0" smtClean="0"/>
              <a:t> a CBRN incident</a:t>
            </a:r>
          </a:p>
          <a:p>
            <a:pPr lvl="1"/>
            <a:r>
              <a:rPr lang="nl-BE" sz="1800" dirty="0" err="1" smtClean="0"/>
              <a:t>Forensic</a:t>
            </a:r>
            <a:r>
              <a:rPr lang="nl-BE" sz="1800" dirty="0" smtClean="0"/>
              <a:t> </a:t>
            </a:r>
            <a:r>
              <a:rPr lang="nl-BE" sz="1800" dirty="0" err="1" smtClean="0"/>
              <a:t>science</a:t>
            </a:r>
            <a:r>
              <a:rPr lang="nl-BE" sz="1800" dirty="0" smtClean="0"/>
              <a:t> </a:t>
            </a:r>
            <a:r>
              <a:rPr lang="nl-BE" sz="1800" dirty="0" err="1" smtClean="0"/>
              <a:t>institute</a:t>
            </a:r>
            <a:r>
              <a:rPr lang="nl-BE" sz="1800" dirty="0" err="1" smtClean="0"/>
              <a:t>s</a:t>
            </a:r>
            <a:r>
              <a:rPr lang="nl-BE" sz="1800" dirty="0" smtClean="0"/>
              <a:t>’ </a:t>
            </a:r>
            <a:r>
              <a:rPr lang="nl-BE" sz="1800" dirty="0" err="1" smtClean="0"/>
              <a:t>staff</a:t>
            </a:r>
            <a:r>
              <a:rPr lang="nl-BE" sz="1800" dirty="0" smtClean="0"/>
              <a:t> (</a:t>
            </a:r>
            <a:r>
              <a:rPr lang="nl-BE" sz="1800" dirty="0" err="1" smtClean="0"/>
              <a:t>P57</a:t>
            </a:r>
            <a:r>
              <a:rPr lang="nl-BE" sz="1800" dirty="0" smtClean="0"/>
              <a:t>)</a:t>
            </a:r>
          </a:p>
          <a:p>
            <a:pPr lvl="2"/>
            <a:r>
              <a:rPr lang="nl-BE" sz="1600" dirty="0" err="1" smtClean="0"/>
              <a:t>Strengthen</a:t>
            </a:r>
            <a:r>
              <a:rPr lang="nl-BE" sz="1600" dirty="0" smtClean="0"/>
              <a:t> </a:t>
            </a:r>
            <a:r>
              <a:rPr lang="nl-BE" sz="1600" dirty="0" err="1" smtClean="0"/>
              <a:t>forensic</a:t>
            </a:r>
            <a:r>
              <a:rPr lang="nl-BE" sz="1600" dirty="0" smtClean="0"/>
              <a:t> expertise </a:t>
            </a:r>
            <a:r>
              <a:rPr lang="nl-BE" sz="1600" dirty="0" err="1" smtClean="0"/>
              <a:t>for</a:t>
            </a:r>
            <a:r>
              <a:rPr lang="nl-BE" sz="1600" dirty="0" smtClean="0"/>
              <a:t> crime scene </a:t>
            </a:r>
            <a:r>
              <a:rPr lang="nl-BE" sz="1600" dirty="0" err="1" smtClean="0"/>
              <a:t>investigation</a:t>
            </a:r>
            <a:r>
              <a:rPr lang="nl-BE" sz="1600" dirty="0" smtClean="0"/>
              <a:t> in the environment of a CBRN incident</a:t>
            </a:r>
          </a:p>
          <a:p>
            <a:r>
              <a:rPr lang="nl-BE" sz="2000" dirty="0" err="1" smtClean="0"/>
              <a:t>Enhancing</a:t>
            </a:r>
            <a:r>
              <a:rPr lang="nl-BE" sz="2000" dirty="0" smtClean="0"/>
              <a:t> cooperation </a:t>
            </a:r>
            <a:r>
              <a:rPr lang="nl-BE" sz="2000" dirty="0" err="1" smtClean="0"/>
              <a:t>and</a:t>
            </a:r>
            <a:r>
              <a:rPr lang="nl-BE" sz="2000" dirty="0" smtClean="0"/>
              <a:t> </a:t>
            </a:r>
            <a:r>
              <a:rPr lang="nl-BE" sz="2000" dirty="0" err="1" smtClean="0"/>
              <a:t>networking</a:t>
            </a:r>
            <a:r>
              <a:rPr lang="nl-BE" sz="2000" dirty="0" smtClean="0"/>
              <a:t> </a:t>
            </a:r>
            <a:r>
              <a:rPr lang="nl-BE" sz="2000" dirty="0" err="1" smtClean="0"/>
              <a:t>between</a:t>
            </a:r>
            <a:r>
              <a:rPr lang="nl-BE" sz="2000" dirty="0" smtClean="0"/>
              <a:t> </a:t>
            </a:r>
            <a:r>
              <a:rPr lang="nl-BE" sz="2000" dirty="0" err="1" smtClean="0"/>
              <a:t>countries</a:t>
            </a:r>
            <a:r>
              <a:rPr lang="nl-BE" sz="2000" dirty="0" smtClean="0"/>
              <a:t> in the </a:t>
            </a:r>
            <a:r>
              <a:rPr lang="nl-BE" sz="2000" dirty="0" err="1" smtClean="0"/>
              <a:t>region</a:t>
            </a:r>
            <a:endParaRPr lang="nl-BE" sz="2000" dirty="0" smtClean="0"/>
          </a:p>
          <a:p>
            <a:r>
              <a:rPr lang="nl-BE" sz="2000" dirty="0" smtClean="0"/>
              <a:t>Focus on project </a:t>
            </a:r>
            <a:r>
              <a:rPr lang="nl-BE" sz="2000" dirty="0" err="1" smtClean="0"/>
              <a:t>sustainability</a:t>
            </a:r>
            <a:r>
              <a:rPr lang="nl-BE" sz="2000" dirty="0" smtClean="0"/>
              <a:t> </a:t>
            </a:r>
            <a:r>
              <a:rPr lang="nl-BE" sz="2000" dirty="0" err="1" smtClean="0"/>
              <a:t>by</a:t>
            </a:r>
            <a:r>
              <a:rPr lang="nl-BE" sz="2000" dirty="0" smtClean="0"/>
              <a:t> </a:t>
            </a:r>
            <a:r>
              <a:rPr lang="en-US" sz="1800" dirty="0"/>
              <a:t>increasing local ownership &amp; involving local expertise</a:t>
            </a:r>
            <a:endParaRPr lang="en-US" sz="2000" dirty="0"/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4" name="Obrázok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82" y="4093856"/>
            <a:ext cx="3050514" cy="21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519" y="4093856"/>
            <a:ext cx="3741575" cy="2146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7738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 on some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P44</a:t>
            </a:r>
            <a:r>
              <a:rPr lang="en-US" dirty="0" smtClean="0"/>
              <a:t> national and sub-regional field exercises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P57</a:t>
            </a:r>
            <a:r>
              <a:rPr lang="en-US" dirty="0" smtClean="0"/>
              <a:t> Train-the-Trainer course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100" y="1629324"/>
            <a:ext cx="3063108" cy="19400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702" y="1569709"/>
            <a:ext cx="3454707" cy="19997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00" y="3960199"/>
            <a:ext cx="1822636" cy="24292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9076" y="3970807"/>
            <a:ext cx="1814013" cy="24186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2429" y="3929573"/>
            <a:ext cx="1842240" cy="245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1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759" y="5018568"/>
            <a:ext cx="1802697" cy="11249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/>
          <p:cNvSpPr txBox="1">
            <a:spLocks/>
          </p:cNvSpPr>
          <p:nvPr/>
        </p:nvSpPr>
        <p:spPr bwMode="auto">
          <a:xfrm>
            <a:off x="696827" y="901221"/>
            <a:ext cx="7743825" cy="392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>
            <a:lvl1pPr marL="309563" indent="-309563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DC3"/>
              </a:buClr>
              <a:buSzPct val="100000"/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66750" indent="-2444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AAFF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028700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FD7FF"/>
              </a:buClr>
              <a:buSzPct val="10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439863" indent="-204788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Times New Roman" pitchFamily="18" charset="0"/>
              </a:defRPr>
            </a:lvl4pPr>
            <a:lvl5pPr marL="18526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5pPr>
            <a:lvl6pPr marL="23098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27670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32242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36814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b="1" kern="0" dirty="0" smtClean="0"/>
              <a:t>Copyright </a:t>
            </a:r>
            <a:r>
              <a:rPr lang="en-GB" sz="1100" b="1" kern="0" smtClean="0"/>
              <a:t>© 2019 </a:t>
            </a:r>
            <a:r>
              <a:rPr lang="en-GB" sz="1100" b="1" kern="0" dirty="0" smtClean="0"/>
              <a:t>- </a:t>
            </a:r>
            <a:r>
              <a:rPr lang="en-GB" sz="1100" b="1" kern="0" dirty="0" err="1" smtClean="0"/>
              <a:t>SCK</a:t>
            </a:r>
            <a:r>
              <a:rPr lang="en-GB" sz="1100" b="1" kern="0" dirty="0" err="1" smtClean="0">
                <a:sym typeface="Wingdings" pitchFamily="2" charset="2"/>
              </a:rPr>
              <a:t></a:t>
            </a:r>
            <a:r>
              <a:rPr lang="en-GB" sz="1100" b="1" kern="0" dirty="0" err="1" smtClean="0"/>
              <a:t>CEN</a:t>
            </a:r>
            <a:endParaRPr lang="en-GB" sz="1100" b="1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en-GB" sz="1100" b="1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smtClean="0"/>
              <a:t>PLEASE NOTE!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US" sz="1100" kern="0" dirty="0" smtClean="0"/>
              <a:t>This presentation contains data, information and formats for dedicated use only and may not be communicated, copied, reproduced, distributed or cited without the explicit written permission of SCK•CEN.</a:t>
            </a:r>
            <a:br>
              <a:rPr lang="en-US" sz="1100" kern="0" dirty="0" smtClean="0"/>
            </a:br>
            <a:r>
              <a:rPr lang="en-US" sz="1100" kern="0" dirty="0" smtClean="0"/>
              <a:t>If this explicit written permission has been obtained, please reference the author, followed by ‘by courtesy of SCK•CEN’.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en-US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US" sz="1100" kern="0" dirty="0" smtClean="0"/>
              <a:t>Any infringement to this rule is illegal and entitles to claim damages from the infringer, without prejudice to any other right in case of granting a patent or registration in the field of intellectual property.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en-GB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en-GB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b="1" kern="0" dirty="0" smtClean="0"/>
              <a:t>SCK•CEN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err="1" smtClean="0"/>
              <a:t>Studiecentrum</a:t>
            </a:r>
            <a:r>
              <a:rPr lang="en-GB" sz="1100" kern="0" dirty="0" smtClean="0"/>
              <a:t> </a:t>
            </a:r>
            <a:r>
              <a:rPr lang="en-GB" sz="1100" kern="0" dirty="0" err="1" smtClean="0"/>
              <a:t>voor</a:t>
            </a:r>
            <a:r>
              <a:rPr lang="en-GB" sz="1100" kern="0" dirty="0" smtClean="0"/>
              <a:t> </a:t>
            </a:r>
            <a:r>
              <a:rPr lang="en-GB" sz="1100" kern="0" dirty="0" err="1" smtClean="0"/>
              <a:t>Kernenergie</a:t>
            </a:r>
            <a:endParaRPr lang="en-GB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smtClean="0"/>
              <a:t>Centre </a:t>
            </a:r>
            <a:r>
              <a:rPr lang="en-GB" sz="1100" kern="0" dirty="0" err="1" smtClean="0"/>
              <a:t>d'Etude</a:t>
            </a:r>
            <a:r>
              <a:rPr lang="en-GB" sz="1100" kern="0" dirty="0" smtClean="0"/>
              <a:t> de </a:t>
            </a:r>
            <a:r>
              <a:rPr lang="en-GB" sz="1100" kern="0" dirty="0" err="1" smtClean="0"/>
              <a:t>l'Energie</a:t>
            </a:r>
            <a:r>
              <a:rPr lang="en-GB" sz="1100" kern="0" dirty="0" smtClean="0"/>
              <a:t> </a:t>
            </a:r>
            <a:r>
              <a:rPr lang="en-GB" sz="1100" kern="0" dirty="0" err="1" smtClean="0"/>
              <a:t>Nucléaire</a:t>
            </a:r>
            <a:endParaRPr lang="en-GB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smtClean="0"/>
              <a:t>Belgian Nuclear </a:t>
            </a:r>
            <a:r>
              <a:rPr lang="en-US" sz="1100" kern="0" dirty="0" smtClean="0"/>
              <a:t>Research</a:t>
            </a:r>
            <a:r>
              <a:rPr lang="en-GB" sz="1100" kern="0" dirty="0" smtClean="0"/>
              <a:t> Centre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en-GB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err="1" smtClean="0"/>
              <a:t>Stichting</a:t>
            </a:r>
            <a:r>
              <a:rPr lang="en-GB" sz="1100" kern="0" dirty="0" smtClean="0"/>
              <a:t> van </a:t>
            </a:r>
            <a:r>
              <a:rPr lang="en-GB" sz="1100" kern="0" dirty="0" err="1" smtClean="0"/>
              <a:t>Openbaar</a:t>
            </a:r>
            <a:r>
              <a:rPr lang="en-GB" sz="1100" kern="0" dirty="0" smtClean="0"/>
              <a:t> Nut 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err="1" smtClean="0"/>
              <a:t>Fondation</a:t>
            </a:r>
            <a:r>
              <a:rPr lang="en-GB" sz="1100" kern="0" dirty="0" smtClean="0"/>
              <a:t> </a:t>
            </a:r>
            <a:r>
              <a:rPr lang="en-GB" sz="1100" kern="0" dirty="0" err="1" smtClean="0"/>
              <a:t>d'Utilité</a:t>
            </a:r>
            <a:r>
              <a:rPr lang="en-GB" sz="1100" kern="0" dirty="0" smtClean="0"/>
              <a:t> </a:t>
            </a:r>
            <a:r>
              <a:rPr lang="en-GB" sz="1100" kern="0" dirty="0" err="1" smtClean="0"/>
              <a:t>Publique</a:t>
            </a:r>
            <a:r>
              <a:rPr lang="en-GB" sz="1100" kern="0" dirty="0" smtClean="0"/>
              <a:t> 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smtClean="0"/>
              <a:t>Foundation of Public Utility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en-GB" sz="1100" kern="0" dirty="0" smtClean="0"/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smtClean="0"/>
              <a:t>Registered Office: Avenue Herrmann-</a:t>
            </a:r>
            <a:r>
              <a:rPr lang="en-GB" sz="1100" kern="0" dirty="0" err="1" smtClean="0"/>
              <a:t>Debrouxlaan</a:t>
            </a:r>
            <a:r>
              <a:rPr lang="en-GB" sz="1100" kern="0" dirty="0" smtClean="0"/>
              <a:t> 40 – BE-1160 BRUSSELS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en-GB" sz="1100" kern="0" dirty="0" smtClean="0"/>
              <a:t>Operational Office: Boeretang 200 – BE-2400 MOL </a:t>
            </a:r>
          </a:p>
        </p:txBody>
      </p:sp>
    </p:spTree>
    <p:extLst>
      <p:ext uri="{BB962C8B-B14F-4D97-AF65-F5344CB8AC3E}">
        <p14:creationId xmlns:p14="http://schemas.microsoft.com/office/powerpoint/2010/main" val="3080340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lexandria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Pages>22</Pages>
  <Words>215</Words>
  <Application>Microsoft Office PowerPoint</Application>
  <PresentationFormat>On-screen Show (4:3)</PresentationFormat>
  <Paragraphs>49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Segoe UI</vt:lpstr>
      <vt:lpstr>Segoe UI Light</vt:lpstr>
      <vt:lpstr>Times New Roman</vt:lpstr>
      <vt:lpstr>Wingdings</vt:lpstr>
      <vt:lpstr>3__SCK</vt:lpstr>
      <vt:lpstr>Alexandria Master</vt:lpstr>
      <vt:lpstr>PowerPoint Presentation</vt:lpstr>
      <vt:lpstr>The European Union Chemical Biological Radiological and Nuclear Risk Mitigation Centres of Excellence Initiative</vt:lpstr>
      <vt:lpstr>Objectives of P44 and P57</vt:lpstr>
      <vt:lpstr>Highlights on some activities</vt:lpstr>
      <vt:lpstr>PowerPoint Presentation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Vandersteen Katrijn</dc:creator>
  <cp:lastModifiedBy>Vandersteen Katrijn</cp:lastModifiedBy>
  <cp:revision>67</cp:revision>
  <cp:lastPrinted>2011-12-22T07:31:06Z</cp:lastPrinted>
  <dcterms:created xsi:type="dcterms:W3CDTF">2012-04-05T08:06:00Z</dcterms:created>
  <dcterms:modified xsi:type="dcterms:W3CDTF">2019-03-22T13:07:28Z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D">
    <vt:lpwstr>33341373</vt:lpwstr>
  </property>
  <property fmtid="{D5CDD505-2E9C-101B-9397-08002B2CF9AE}" pid="3" name="Name">
    <vt:lpwstr>PowerPoint Presentation.pptx</vt:lpwstr>
  </property>
  <property fmtid="{D5CDD505-2E9C-101B-9397-08002B2CF9AE}" pid="4" name="Common Attributes_Reference Number">
    <vt:lpwstr>SCK•CEN/33341373/1</vt:lpwstr>
  </property>
  <property fmtid="{D5CDD505-2E9C-101B-9397-08002B2CF9AE}" pid="5" name="Common Attributes_Alternative Reference">
    <vt:lpwstr> </vt:lpwstr>
  </property>
  <property fmtid="{D5CDD505-2E9C-101B-9397-08002B2CF9AE}" pid="6" name="Common Attributes_Document Type">
    <vt:lpwstr>Presentation</vt:lpwstr>
  </property>
  <property fmtid="{D5CDD505-2E9C-101B-9397-08002B2CF9AE}" pid="7" name="Common Attributes_Author_Author Name">
    <vt:lpwstr>Katrijn Vandersteen</vt:lpwstr>
  </property>
  <property fmtid="{D5CDD505-2E9C-101B-9397-08002B2CF9AE}" pid="8" name="Common Attributes_Author_Author Affiliation">
    <vt:lpwstr>SCK•CEN</vt:lpwstr>
  </property>
  <property fmtid="{D5CDD505-2E9C-101B-9397-08002B2CF9AE}" pid="9" name="Event Attributes_Event_Event Type">
    <vt:lpwstr> </vt:lpwstr>
  </property>
  <property fmtid="{D5CDD505-2E9C-101B-9397-08002B2CF9AE}" pid="10" name="Event Attributes_Event_Event Name">
    <vt:lpwstr> </vt:lpwstr>
  </property>
  <property fmtid="{D5CDD505-2E9C-101B-9397-08002B2CF9AE}" pid="11" name="Event Attributes_Event_Event Start Date">
    <vt:filetime>1899-12-29T23:00:00Z</vt:filetime>
  </property>
  <property fmtid="{D5CDD505-2E9C-101B-9397-08002B2CF9AE}" pid="12" name="Event Attributes_Event_Event End Date">
    <vt:filetime>1899-12-29T23:00:00Z</vt:filetime>
  </property>
  <property fmtid="{D5CDD505-2E9C-101B-9397-08002B2CF9AE}" pid="13" name="Event Attributes_Event_Event Location">
    <vt:lpwstr> </vt:lpwstr>
  </property>
  <property fmtid="{D5CDD505-2E9C-101B-9397-08002B2CF9AE}" pid="14" name="SuppMarkings">
    <vt:lpwstr> </vt:lpwstr>
  </property>
  <property fmtid="{D5CDD505-2E9C-101B-9397-08002B2CF9AE}" pid="15" name="Security Clearance">
    <vt:lpwstr> </vt:lpwstr>
  </property>
  <property fmtid="{D5CDD505-2E9C-101B-9397-08002B2CF9AE}" pid="16" name="HyperLink">
    <vt:lpwstr>https://ecm.sckcen.be/OTCS/llisapi.dll/open/33341373</vt:lpwstr>
  </property>
  <property fmtid="{D5CDD505-2E9C-101B-9397-08002B2CF9AE}" pid="17" name="Common Attributes_Short Reference">
    <vt:lpwstr>SCK•CEN/33341373</vt:lpwstr>
  </property>
  <property fmtid="{D5CDD505-2E9C-101B-9397-08002B2CF9AE}" pid="18" name="Common Attributes_Information Security Classification">
    <vt:lpwstr>Restricted</vt:lpwstr>
  </property>
  <property fmtid="{D5CDD505-2E9C-101B-9397-08002B2CF9AE}" pid="19" name="Common Attributes_ISC Motivation">
    <vt:lpwstr>ISC was automatically assigned.</vt:lpwstr>
  </property>
  <property fmtid="{D5CDD505-2E9C-101B-9397-08002B2CF9AE}" pid="20" name="AlexandriaPath">
    <vt:lpwstr>Livelink Document Templates:Document Templates</vt:lpwstr>
  </property>
</Properties>
</file>