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3"/>
  </p:notesMasterIdLst>
  <p:handoutMasterIdLst>
    <p:handoutMasterId r:id="rId24"/>
  </p:handoutMasterIdLst>
  <p:sldIdLst>
    <p:sldId id="259" r:id="rId2"/>
    <p:sldId id="260" r:id="rId3"/>
    <p:sldId id="469" r:id="rId4"/>
    <p:sldId id="408" r:id="rId5"/>
    <p:sldId id="448" r:id="rId6"/>
    <p:sldId id="447" r:id="rId7"/>
    <p:sldId id="450" r:id="rId8"/>
    <p:sldId id="454" r:id="rId9"/>
    <p:sldId id="453" r:id="rId10"/>
    <p:sldId id="455" r:id="rId11"/>
    <p:sldId id="456" r:id="rId12"/>
    <p:sldId id="457" r:id="rId13"/>
    <p:sldId id="458" r:id="rId14"/>
    <p:sldId id="466" r:id="rId15"/>
    <p:sldId id="459" r:id="rId16"/>
    <p:sldId id="460" r:id="rId17"/>
    <p:sldId id="461" r:id="rId18"/>
    <p:sldId id="463" r:id="rId19"/>
    <p:sldId id="468" r:id="rId20"/>
    <p:sldId id="470" r:id="rId21"/>
    <p:sldId id="436" r:id="rId22"/>
  </p:sldIdLst>
  <p:sldSz cx="9144000" cy="6858000" type="screen4x3"/>
  <p:notesSz cx="6669088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NIS Jean" initials="DJ" lastIdx="5" clrIdx="0"/>
  <p:cmAuthor id="1" name="CHEVALIER JABET Karine" initials="KCJ" lastIdx="3" clrIdx="1"/>
  <p:cmAuthor id="2" name="RAIMOND Emmanuel" initials="RE" lastIdx="1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8F4"/>
    <a:srgbClr val="FF66FF"/>
    <a:srgbClr val="C8D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2" autoAdjust="0"/>
    <p:restoredTop sz="75492" autoAdjust="0"/>
  </p:normalViewPr>
  <p:slideViewPr>
    <p:cSldViewPr snapToGrid="0">
      <p:cViewPr>
        <p:scale>
          <a:sx n="75" d="100"/>
          <a:sy n="75" d="100"/>
        </p:scale>
        <p:origin x="-1182" y="-66"/>
      </p:cViewPr>
      <p:guideLst>
        <p:guide orient="horz" pos="1250"/>
        <p:guide orient="horz" pos="929"/>
        <p:guide orient="horz" pos="682"/>
        <p:guide pos="1701"/>
        <p:guide pos="225"/>
        <p:guide pos="452"/>
        <p:guide pos="12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-3738" y="-108"/>
      </p:cViewPr>
      <p:guideLst>
        <p:guide orient="horz" pos="3126"/>
        <p:guide pos="210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137" cy="495793"/>
          </a:xfrm>
          <a:prstGeom prst="rect">
            <a:avLst/>
          </a:prstGeom>
        </p:spPr>
        <p:txBody>
          <a:bodyPr vert="horz" lIns="87938" tIns="43969" rIns="87938" bIns="4396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461" y="1"/>
            <a:ext cx="2890137" cy="495793"/>
          </a:xfrm>
          <a:prstGeom prst="rect">
            <a:avLst/>
          </a:prstGeom>
        </p:spPr>
        <p:txBody>
          <a:bodyPr vert="horz" lIns="87938" tIns="43969" rIns="87938" bIns="43969" rtlCol="0"/>
          <a:lstStyle>
            <a:lvl1pPr algn="r">
              <a:defRPr sz="1200"/>
            </a:lvl1pPr>
          </a:lstStyle>
          <a:p>
            <a:fld id="{B051E24D-127F-432E-8A4A-80AE0D5B12D9}" type="datetimeFigureOut">
              <a:rPr lang="fr-FR" smtClean="0"/>
              <a:t>01/04/2019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306"/>
            <a:ext cx="2890137" cy="495793"/>
          </a:xfrm>
          <a:prstGeom prst="rect">
            <a:avLst/>
          </a:prstGeom>
        </p:spPr>
        <p:txBody>
          <a:bodyPr vert="horz" lIns="87938" tIns="43969" rIns="87938" bIns="4396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461" y="9429306"/>
            <a:ext cx="2890137" cy="495793"/>
          </a:xfrm>
          <a:prstGeom prst="rect">
            <a:avLst/>
          </a:prstGeom>
        </p:spPr>
        <p:txBody>
          <a:bodyPr vert="horz" lIns="87938" tIns="43969" rIns="87938" bIns="43969" rtlCol="0" anchor="b"/>
          <a:lstStyle>
            <a:lvl1pPr algn="r">
              <a:defRPr sz="1200"/>
            </a:lvl1pPr>
          </a:lstStyle>
          <a:p>
            <a:fld id="{35736A20-AA52-4C5F-845B-F49BC22F6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83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90137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54" tIns="47627" rIns="95254" bIns="47627" numCol="1" anchor="t" anchorCtr="0" compatLnSpc="1">
            <a:prstTxWarp prst="textNoShape">
              <a:avLst/>
            </a:prstTxWarp>
          </a:bodyPr>
          <a:lstStyle>
            <a:lvl1pPr defTabSz="952660">
              <a:defRPr sz="13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461" y="1"/>
            <a:ext cx="2890137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54" tIns="47627" rIns="95254" bIns="47627" numCol="1" anchor="t" anchorCtr="0" compatLnSpc="1">
            <a:prstTxWarp prst="textNoShape">
              <a:avLst/>
            </a:prstTxWarp>
          </a:bodyPr>
          <a:lstStyle>
            <a:lvl1pPr algn="r" defTabSz="952660">
              <a:defRPr sz="13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5663" y="746125"/>
            <a:ext cx="4957762" cy="3719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611" y="4714653"/>
            <a:ext cx="5335867" cy="446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54" tIns="47627" rIns="95254" bIns="476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306"/>
            <a:ext cx="2890137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54" tIns="47627" rIns="95254" bIns="47627" numCol="1" anchor="b" anchorCtr="0" compatLnSpc="1">
            <a:prstTxWarp prst="textNoShape">
              <a:avLst/>
            </a:prstTxWarp>
          </a:bodyPr>
          <a:lstStyle>
            <a:lvl1pPr defTabSz="952660">
              <a:defRPr sz="13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461" y="9429306"/>
            <a:ext cx="2890137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54" tIns="47627" rIns="95254" bIns="47627" numCol="1" anchor="b" anchorCtr="0" compatLnSpc="1">
            <a:prstTxWarp prst="textNoShape">
              <a:avLst/>
            </a:prstTxWarp>
          </a:bodyPr>
          <a:lstStyle>
            <a:lvl1pPr algn="r" defTabSz="952660">
              <a:defRPr sz="1300" smtClean="0"/>
            </a:lvl1pPr>
          </a:lstStyle>
          <a:p>
            <a:pPr>
              <a:defRPr/>
            </a:pPr>
            <a:fld id="{4EACFDFE-C0E0-46C8-8242-FB48C3D6C3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353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ACFDFE-C0E0-46C8-8242-FB48C3D6C31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4934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66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14495" indent="-274806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99223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38912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78602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18291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57980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97669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37359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3C5AC4-0AF7-4E11-8ED4-28A8B35B01D9}" type="slidenum">
              <a:rPr lang="fr-FR" altLang="fr-FR"/>
              <a:pPr eaLnBrk="1" hangingPunct="1"/>
              <a:t>2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5663" y="746125"/>
            <a:ext cx="4957762" cy="371951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66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14495" indent="-274806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99223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38912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78602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18291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57980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97669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37359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3C5AC4-0AF7-4E11-8ED4-28A8B35B01D9}" type="slidenum">
              <a:rPr lang="fr-FR" altLang="fr-FR"/>
              <a:pPr eaLnBrk="1" hangingPunct="1"/>
              <a:t>3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5663" y="746125"/>
            <a:ext cx="4957762" cy="371951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341">
              <a:defRPr>
                <a:solidFill>
                  <a:schemeClr val="tx1"/>
                </a:solidFill>
                <a:latin typeface="Arial" charset="0"/>
              </a:defRPr>
            </a:lvl1pPr>
            <a:lvl2pPr marL="741620" indent="-285706" defTabSz="951341">
              <a:defRPr>
                <a:solidFill>
                  <a:schemeClr val="tx1"/>
                </a:solidFill>
                <a:latin typeface="Arial" charset="0"/>
              </a:defRPr>
            </a:lvl2pPr>
            <a:lvl3pPr marL="1142825" indent="-227957" defTabSz="951341">
              <a:defRPr>
                <a:solidFill>
                  <a:schemeClr val="tx1"/>
                </a:solidFill>
                <a:latin typeface="Arial" charset="0"/>
              </a:defRPr>
            </a:lvl3pPr>
            <a:lvl4pPr marL="1598739" indent="-227957" defTabSz="951341">
              <a:defRPr>
                <a:solidFill>
                  <a:schemeClr val="tx1"/>
                </a:solidFill>
                <a:latin typeface="Arial" charset="0"/>
              </a:defRPr>
            </a:lvl4pPr>
            <a:lvl5pPr marL="2056173" indent="-227957" defTabSz="951341">
              <a:defRPr>
                <a:solidFill>
                  <a:schemeClr val="tx1"/>
                </a:solidFill>
                <a:latin typeface="Arial" charset="0"/>
              </a:defRPr>
            </a:lvl5pPr>
            <a:lvl6pPr marL="2493851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1528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9206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6883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0DF5296-30C4-48DE-BB56-7AFED90E2E5B}" type="slidenum">
              <a:rPr lang="fr-FR" altLang="ja-JP" smtClean="0"/>
              <a:pPr/>
              <a:t>4</a:t>
            </a:fld>
            <a:endParaRPr lang="fr-FR" altLang="ja-JP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341">
              <a:defRPr>
                <a:solidFill>
                  <a:schemeClr val="tx1"/>
                </a:solidFill>
                <a:latin typeface="Arial" charset="0"/>
              </a:defRPr>
            </a:lvl1pPr>
            <a:lvl2pPr marL="741620" indent="-285706" defTabSz="951341">
              <a:defRPr>
                <a:solidFill>
                  <a:schemeClr val="tx1"/>
                </a:solidFill>
                <a:latin typeface="Arial" charset="0"/>
              </a:defRPr>
            </a:lvl2pPr>
            <a:lvl3pPr marL="1142825" indent="-227957" defTabSz="951341">
              <a:defRPr>
                <a:solidFill>
                  <a:schemeClr val="tx1"/>
                </a:solidFill>
                <a:latin typeface="Arial" charset="0"/>
              </a:defRPr>
            </a:lvl3pPr>
            <a:lvl4pPr marL="1598739" indent="-227957" defTabSz="951341">
              <a:defRPr>
                <a:solidFill>
                  <a:schemeClr val="tx1"/>
                </a:solidFill>
                <a:latin typeface="Arial" charset="0"/>
              </a:defRPr>
            </a:lvl4pPr>
            <a:lvl5pPr marL="2056173" indent="-227957" defTabSz="951341">
              <a:defRPr>
                <a:solidFill>
                  <a:schemeClr val="tx1"/>
                </a:solidFill>
                <a:latin typeface="Arial" charset="0"/>
              </a:defRPr>
            </a:lvl5pPr>
            <a:lvl6pPr marL="2493851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1528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9206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6883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0DF5296-30C4-48DE-BB56-7AFED90E2E5B}" type="slidenum">
              <a:rPr lang="fr-FR" altLang="ja-JP" smtClean="0"/>
              <a:pPr/>
              <a:t>5</a:t>
            </a:fld>
            <a:endParaRPr lang="fr-FR" altLang="ja-JP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341">
              <a:defRPr>
                <a:solidFill>
                  <a:schemeClr val="tx1"/>
                </a:solidFill>
                <a:latin typeface="Arial" charset="0"/>
              </a:defRPr>
            </a:lvl1pPr>
            <a:lvl2pPr marL="741620" indent="-285706" defTabSz="951341">
              <a:defRPr>
                <a:solidFill>
                  <a:schemeClr val="tx1"/>
                </a:solidFill>
                <a:latin typeface="Arial" charset="0"/>
              </a:defRPr>
            </a:lvl2pPr>
            <a:lvl3pPr marL="1142825" indent="-227957" defTabSz="951341">
              <a:defRPr>
                <a:solidFill>
                  <a:schemeClr val="tx1"/>
                </a:solidFill>
                <a:latin typeface="Arial" charset="0"/>
              </a:defRPr>
            </a:lvl3pPr>
            <a:lvl4pPr marL="1598739" indent="-227957" defTabSz="951341">
              <a:defRPr>
                <a:solidFill>
                  <a:schemeClr val="tx1"/>
                </a:solidFill>
                <a:latin typeface="Arial" charset="0"/>
              </a:defRPr>
            </a:lvl4pPr>
            <a:lvl5pPr marL="2056173" indent="-227957" defTabSz="951341">
              <a:defRPr>
                <a:solidFill>
                  <a:schemeClr val="tx1"/>
                </a:solidFill>
                <a:latin typeface="Arial" charset="0"/>
              </a:defRPr>
            </a:lvl5pPr>
            <a:lvl6pPr marL="2493851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1528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9206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6883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0DF5296-30C4-48DE-BB56-7AFED90E2E5B}" type="slidenum">
              <a:rPr lang="fr-FR" altLang="ja-JP" smtClean="0"/>
              <a:pPr/>
              <a:t>6</a:t>
            </a:fld>
            <a:endParaRPr lang="fr-FR" altLang="ja-JP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341">
              <a:defRPr>
                <a:solidFill>
                  <a:schemeClr val="tx1"/>
                </a:solidFill>
                <a:latin typeface="Arial" charset="0"/>
              </a:defRPr>
            </a:lvl1pPr>
            <a:lvl2pPr marL="741620" indent="-285706" defTabSz="951341">
              <a:defRPr>
                <a:solidFill>
                  <a:schemeClr val="tx1"/>
                </a:solidFill>
                <a:latin typeface="Arial" charset="0"/>
              </a:defRPr>
            </a:lvl2pPr>
            <a:lvl3pPr marL="1142825" indent="-227957" defTabSz="951341">
              <a:defRPr>
                <a:solidFill>
                  <a:schemeClr val="tx1"/>
                </a:solidFill>
                <a:latin typeface="Arial" charset="0"/>
              </a:defRPr>
            </a:lvl3pPr>
            <a:lvl4pPr marL="1598739" indent="-227957" defTabSz="951341">
              <a:defRPr>
                <a:solidFill>
                  <a:schemeClr val="tx1"/>
                </a:solidFill>
                <a:latin typeface="Arial" charset="0"/>
              </a:defRPr>
            </a:lvl4pPr>
            <a:lvl5pPr marL="2056173" indent="-227957" defTabSz="951341">
              <a:defRPr>
                <a:solidFill>
                  <a:schemeClr val="tx1"/>
                </a:solidFill>
                <a:latin typeface="Arial" charset="0"/>
              </a:defRPr>
            </a:lvl5pPr>
            <a:lvl6pPr marL="2493851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1528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9206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6883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0DF5296-30C4-48DE-BB56-7AFED90E2E5B}" type="slidenum">
              <a:rPr lang="fr-FR" altLang="ja-JP" smtClean="0"/>
              <a:pPr/>
              <a:t>7</a:t>
            </a:fld>
            <a:endParaRPr lang="fr-FR" altLang="ja-JP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341">
              <a:defRPr>
                <a:solidFill>
                  <a:schemeClr val="tx1"/>
                </a:solidFill>
                <a:latin typeface="Arial" charset="0"/>
              </a:defRPr>
            </a:lvl1pPr>
            <a:lvl2pPr marL="741620" indent="-285706" defTabSz="951341">
              <a:defRPr>
                <a:solidFill>
                  <a:schemeClr val="tx1"/>
                </a:solidFill>
                <a:latin typeface="Arial" charset="0"/>
              </a:defRPr>
            </a:lvl2pPr>
            <a:lvl3pPr marL="1142825" indent="-227957" defTabSz="951341">
              <a:defRPr>
                <a:solidFill>
                  <a:schemeClr val="tx1"/>
                </a:solidFill>
                <a:latin typeface="Arial" charset="0"/>
              </a:defRPr>
            </a:lvl3pPr>
            <a:lvl4pPr marL="1598739" indent="-227957" defTabSz="951341">
              <a:defRPr>
                <a:solidFill>
                  <a:schemeClr val="tx1"/>
                </a:solidFill>
                <a:latin typeface="Arial" charset="0"/>
              </a:defRPr>
            </a:lvl4pPr>
            <a:lvl5pPr marL="2056173" indent="-227957" defTabSz="951341">
              <a:defRPr>
                <a:solidFill>
                  <a:schemeClr val="tx1"/>
                </a:solidFill>
                <a:latin typeface="Arial" charset="0"/>
              </a:defRPr>
            </a:lvl5pPr>
            <a:lvl6pPr marL="2493851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1528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9206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6883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0DF5296-30C4-48DE-BB56-7AFED90E2E5B}" type="slidenum">
              <a:rPr lang="fr-FR" altLang="ja-JP" smtClean="0"/>
              <a:pPr/>
              <a:t>8</a:t>
            </a:fld>
            <a:endParaRPr lang="fr-FR" altLang="ja-JP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66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14495" indent="-274806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99223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38912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78602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18291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57980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97669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37359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3C5AC4-0AF7-4E11-8ED4-28A8B35B01D9}" type="slidenum">
              <a:rPr lang="fr-FR" altLang="fr-FR"/>
              <a:pPr eaLnBrk="1" hangingPunct="1"/>
              <a:t>9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5663" y="746125"/>
            <a:ext cx="4957762" cy="371951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ACFDFE-C0E0-46C8-8242-FB48C3D6C31D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241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ACFDFE-C0E0-46C8-8242-FB48C3D6C31D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241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ACFDFE-C0E0-46C8-8242-FB48C3D6C31D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241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ACFDFE-C0E0-46C8-8242-FB48C3D6C31D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241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ACFDFE-C0E0-46C8-8242-FB48C3D6C31D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241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ACFDFE-C0E0-46C8-8242-FB48C3D6C31D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241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ACFDFE-C0E0-46C8-8242-FB48C3D6C31D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2418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ACFDFE-C0E0-46C8-8242-FB48C3D6C31D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3241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66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14495" indent="-274806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99223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38912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78602" indent="-219845" defTabSz="95266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18291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57980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97669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37359" indent="-219845" defTabSz="95266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3C5AC4-0AF7-4E11-8ED4-28A8B35B01D9}" type="slidenum">
              <a:rPr lang="fr-FR" altLang="fr-FR"/>
              <a:pPr eaLnBrk="1" hangingPunct="1"/>
              <a:t>19</a:t>
            </a:fld>
            <a:endParaRPr lang="fr-FR" altLang="fr-F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5663" y="746125"/>
            <a:ext cx="4957762" cy="371951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341">
              <a:defRPr>
                <a:solidFill>
                  <a:schemeClr val="tx1"/>
                </a:solidFill>
                <a:latin typeface="Arial" charset="0"/>
              </a:defRPr>
            </a:lvl1pPr>
            <a:lvl2pPr marL="741620" indent="-285706" defTabSz="951341">
              <a:defRPr>
                <a:solidFill>
                  <a:schemeClr val="tx1"/>
                </a:solidFill>
                <a:latin typeface="Arial" charset="0"/>
              </a:defRPr>
            </a:lvl2pPr>
            <a:lvl3pPr marL="1142825" indent="-227957" defTabSz="951341">
              <a:defRPr>
                <a:solidFill>
                  <a:schemeClr val="tx1"/>
                </a:solidFill>
                <a:latin typeface="Arial" charset="0"/>
              </a:defRPr>
            </a:lvl3pPr>
            <a:lvl4pPr marL="1598739" indent="-227957" defTabSz="951341">
              <a:defRPr>
                <a:solidFill>
                  <a:schemeClr val="tx1"/>
                </a:solidFill>
                <a:latin typeface="Arial" charset="0"/>
              </a:defRPr>
            </a:lvl4pPr>
            <a:lvl5pPr marL="2056173" indent="-227957" defTabSz="951341">
              <a:defRPr>
                <a:solidFill>
                  <a:schemeClr val="tx1"/>
                </a:solidFill>
                <a:latin typeface="Arial" charset="0"/>
              </a:defRPr>
            </a:lvl5pPr>
            <a:lvl6pPr marL="2493851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1528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9206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06883" indent="-227957" defTabSz="9513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DCB6935-1317-4BDB-88DC-A8F73DC29C47}" type="slidenum">
              <a:rPr lang="fr-FR" altLang="ja-JP" smtClean="0"/>
              <a:pPr/>
              <a:t>21</a:t>
            </a:fld>
            <a:endParaRPr lang="fr-FR" altLang="ja-JP" smtClean="0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1110521" y="743806"/>
            <a:ext cx="4448046" cy="37221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7929" tIns="43965" rIns="87929" bIns="43965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fr-FR" altLang="fr-FR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/>
          </p:nvPr>
        </p:nvSpPr>
        <p:spPr>
          <a:xfrm>
            <a:off x="666313" y="4716925"/>
            <a:ext cx="5336463" cy="446744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360363" cy="6858000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719138"/>
            <a:ext cx="2339975" cy="2286000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1082675"/>
            <a:ext cx="1943100" cy="15478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pic>
        <p:nvPicPr>
          <p:cNvPr id="7" name="Picture 9" descr="IRSN_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65263"/>
            <a:ext cx="12001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724525" y="3438525"/>
            <a:ext cx="3419475" cy="3419475"/>
          </a:xfrm>
          <a:prstGeom prst="rect">
            <a:avLst/>
          </a:prstGeom>
          <a:solidFill>
            <a:srgbClr val="C8D8E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pic>
        <p:nvPicPr>
          <p:cNvPr id="9" name="Picture 13" descr="SignatureIRSN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20248" r="1671" b="18182"/>
          <a:stretch>
            <a:fillRect/>
          </a:stretch>
        </p:blipFill>
        <p:spPr bwMode="auto">
          <a:xfrm>
            <a:off x="357188" y="2773363"/>
            <a:ext cx="158750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5875" y="1062038"/>
            <a:ext cx="6048375" cy="1470025"/>
          </a:xfrm>
        </p:spPr>
        <p:txBody>
          <a:bodyPr lIns="108000" anchor="ctr"/>
          <a:lstStyle>
            <a:lvl1pPr>
              <a:lnSpc>
                <a:spcPts val="4000"/>
              </a:lnSpc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2555875" y="3328988"/>
            <a:ext cx="3024188" cy="766762"/>
          </a:xfrm>
        </p:spPr>
        <p:txBody>
          <a:bodyPr lIns="126000"/>
          <a:lstStyle>
            <a:lvl1pPr marL="0" indent="0">
              <a:buFont typeface="Arial" charset="0"/>
              <a:buNone/>
              <a:defRPr sz="1700">
                <a:solidFill>
                  <a:srgbClr val="E33131"/>
                </a:solidFill>
              </a:defRPr>
            </a:lvl1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auto">
          <a:xfrm>
            <a:off x="0" y="0"/>
            <a:ext cx="360363" cy="6858000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2" name="Rectangle 6"/>
          <p:cNvSpPr>
            <a:spLocks noChangeArrowheads="1"/>
          </p:cNvSpPr>
          <p:nvPr userDrawn="1"/>
        </p:nvSpPr>
        <p:spPr bwMode="auto">
          <a:xfrm>
            <a:off x="0" y="719138"/>
            <a:ext cx="2339975" cy="2286000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" name="Rectangle 8"/>
          <p:cNvSpPr>
            <a:spLocks noChangeArrowheads="1"/>
          </p:cNvSpPr>
          <p:nvPr userDrawn="1"/>
        </p:nvSpPr>
        <p:spPr bwMode="auto">
          <a:xfrm>
            <a:off x="0" y="1082675"/>
            <a:ext cx="1943100" cy="15478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pic>
        <p:nvPicPr>
          <p:cNvPr id="14" name="Picture 9" descr="IRSN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65263"/>
            <a:ext cx="12001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5724525" y="3438525"/>
            <a:ext cx="3419475" cy="3419475"/>
          </a:xfrm>
          <a:prstGeom prst="rect">
            <a:avLst/>
          </a:prstGeom>
          <a:solidFill>
            <a:srgbClr val="C8D8E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pic>
        <p:nvPicPr>
          <p:cNvPr id="16" name="Picture 13" descr="SignatureIRSNR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20248" r="1671" b="18182"/>
          <a:stretch>
            <a:fillRect/>
          </a:stretch>
        </p:blipFill>
        <p:spPr bwMode="auto">
          <a:xfrm>
            <a:off x="357188" y="2773363"/>
            <a:ext cx="1587500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905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BD689F1-F260-427D-942F-C0FCCDAA9F4A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6976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8424863" y="6497638"/>
            <a:ext cx="719137" cy="360362"/>
          </a:xfrm>
        </p:spPr>
        <p:txBody>
          <a:bodyPr/>
          <a:lstStyle/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0634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71550" y="1879600"/>
            <a:ext cx="3781425" cy="3854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05375" y="1879600"/>
            <a:ext cx="3781425" cy="3854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0"/>
          </p:nvPr>
        </p:nvSpPr>
        <p:spPr>
          <a:xfrm>
            <a:off x="8424863" y="6497638"/>
            <a:ext cx="719137" cy="360362"/>
          </a:xfrm>
        </p:spPr>
        <p:txBody>
          <a:bodyPr/>
          <a:lstStyle/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539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E2A166-7F58-457D-B802-87B22E08FA4E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6565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019C831-EF04-44B6-AE92-12FF0B2DE258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884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F53A3F-E498-4DA1-9FBF-C8659AF8649A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4797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7FB2D3-FF87-4B6A-8395-2CCFCDA5C313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666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E87757C-6C0D-4626-891E-FFDA36316F1D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1231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4F6E5FC-D854-4854-A319-E19CBC7B74D7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644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921500" y="538163"/>
            <a:ext cx="2222500" cy="51958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0825" y="538163"/>
            <a:ext cx="6518275" cy="51958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D5E5E61-9BF0-4B12-9A6F-5202306F6A8A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9754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8424863" y="6497638"/>
            <a:ext cx="719137" cy="36036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58774" y="6497638"/>
            <a:ext cx="8785225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538163"/>
            <a:ext cx="889317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879600"/>
            <a:ext cx="7715250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Premier niveau</a:t>
            </a:r>
          </a:p>
          <a:p>
            <a:pPr lvl="1"/>
            <a:r>
              <a:rPr lang="fr-FR" altLang="fr-FR" dirty="0" smtClean="0"/>
              <a:t>Deuxième niveau</a:t>
            </a:r>
          </a:p>
          <a:p>
            <a:pPr lvl="2"/>
            <a:r>
              <a:rPr lang="fr-FR" altLang="fr-FR" dirty="0" smtClean="0"/>
              <a:t>Troisième niveau</a:t>
            </a:r>
          </a:p>
          <a:p>
            <a:pPr lvl="3"/>
            <a:r>
              <a:rPr lang="fr-FR" altLang="fr-FR" dirty="0" smtClean="0"/>
              <a:t>Quatrième niveau</a:t>
            </a:r>
          </a:p>
          <a:p>
            <a:pPr lvl="4"/>
            <a:r>
              <a:rPr lang="fr-FR" altLang="fr-FR" dirty="0" smtClean="0"/>
              <a:t>Cinquième niveau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775" y="6497638"/>
            <a:ext cx="712628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r>
              <a:rPr lang="fr-FR" altLang="fr-FR" smtClean="0"/>
              <a:t>Evaluations de termes source avec les différents outils de l’IRSN- Séminaire Terme Source- 2 juillet 2015 </a:t>
            </a:r>
            <a:endParaRPr lang="fr-FR" altLang="fr-FR" dirty="0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862" y="6497638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A31AF0B0-6320-4186-82C1-D1659BCE6F04}" type="slidenum">
              <a:rPr lang="fr-FR" smtClean="0"/>
              <a:pPr>
                <a:defRPr/>
              </a:pPr>
              <a:t>‹N°›</a:t>
            </a:fld>
            <a:r>
              <a:rPr lang="fr-FR" dirty="0" smtClean="0"/>
              <a:t>/48</a:t>
            </a:r>
            <a:endParaRPr lang="fr-FR" dirty="0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358775" y="0"/>
            <a:ext cx="8785225" cy="360363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33" name="Picture 9" descr="IRSN_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63"/>
          <a:stretch>
            <a:fillRect/>
          </a:stretch>
        </p:blipFill>
        <p:spPr bwMode="auto">
          <a:xfrm>
            <a:off x="7485063" y="6500813"/>
            <a:ext cx="7842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 userDrawn="1"/>
        </p:nvSpPr>
        <p:spPr bwMode="auto">
          <a:xfrm>
            <a:off x="358775" y="6497638"/>
            <a:ext cx="6985000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2" name="Rectangle 8"/>
          <p:cNvSpPr>
            <a:spLocks noChangeArrowheads="1"/>
          </p:cNvSpPr>
          <p:nvPr userDrawn="1"/>
        </p:nvSpPr>
        <p:spPr bwMode="auto">
          <a:xfrm>
            <a:off x="358775" y="0"/>
            <a:ext cx="8785225" cy="360363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3" name="Picture 9" descr="IRSN_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63"/>
          <a:stretch>
            <a:fillRect/>
          </a:stretch>
        </p:blipFill>
        <p:spPr bwMode="auto">
          <a:xfrm>
            <a:off x="7485063" y="6500813"/>
            <a:ext cx="7842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6"/>
          <p:cNvSpPr txBox="1">
            <a:spLocks noChangeArrowheads="1"/>
          </p:cNvSpPr>
          <p:nvPr userDrawn="1"/>
        </p:nvSpPr>
        <p:spPr bwMode="auto">
          <a:xfrm>
            <a:off x="358775" y="6511132"/>
            <a:ext cx="712628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b="1" kern="1200">
                <a:solidFill>
                  <a:schemeClr val="bg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altLang="fr-FR" dirty="0" smtClean="0"/>
              <a:t>Source term assessment and uncertainties </a:t>
            </a:r>
            <a:r>
              <a:rPr lang="fr-FR" altLang="fr-FR" dirty="0" smtClean="0"/>
              <a:t>–NERIS workshop, 3-5</a:t>
            </a:r>
            <a:r>
              <a:rPr lang="fr-FR" altLang="fr-FR" baseline="0" dirty="0" smtClean="0"/>
              <a:t> April</a:t>
            </a:r>
            <a:r>
              <a:rPr lang="fr-FR" altLang="fr-FR" dirty="0" smtClean="0"/>
              <a:t>, 2019 </a:t>
            </a:r>
            <a:endParaRPr lang="fr-FR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E3313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E33131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E33131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E33131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E3313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E3313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E3313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E3313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E33131"/>
          </a:solidFill>
          <a:latin typeface="Trebuchet MS" pitchFamily="34" charset="0"/>
        </a:defRPr>
      </a:lvl9pPr>
    </p:titleStyle>
    <p:bodyStyle>
      <a:lvl1pPr marL="176213" indent="-176213" algn="l" rtl="0" eaLnBrk="1" fontAlgn="base" hangingPunct="1">
        <a:lnSpc>
          <a:spcPts val="2400"/>
        </a:lnSpc>
        <a:spcBef>
          <a:spcPct val="100000"/>
        </a:spcBef>
        <a:spcAft>
          <a:spcPct val="0"/>
        </a:spcAft>
        <a:buClr>
          <a:srgbClr val="E33131"/>
        </a:buClr>
        <a:buSzPct val="75000"/>
        <a:buFont typeface="Arial" charset="0"/>
        <a:buChar char="▌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176213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lr>
          <a:schemeClr val="tx1"/>
        </a:buClr>
        <a:buSzPct val="9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065213" indent="-166688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SzPct val="9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473200" indent="-2286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881188" indent="-2286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338388" indent="-2286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795588" indent="-2286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252788" indent="-2286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709988" indent="-228600" algn="l" rtl="0" eaLnBrk="1" fontAlgn="base" hangingPunct="1">
        <a:lnSpc>
          <a:spcPts val="2400"/>
        </a:lnSpc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5875" y="1082675"/>
            <a:ext cx="6442075" cy="1711642"/>
          </a:xfrm>
        </p:spPr>
        <p:txBody>
          <a:bodyPr/>
          <a:lstStyle/>
          <a:p>
            <a:r>
              <a:rPr lang="en-US" altLang="fr-FR" dirty="0"/>
              <a:t>Source term assessment </a:t>
            </a:r>
            <a:r>
              <a:rPr lang="en-US" altLang="fr-FR" dirty="0" smtClean="0"/>
              <a:t>under severe accidents conditions</a:t>
            </a:r>
            <a:endParaRPr lang="fr-FR" altLang="fr-FR" dirty="0" smtClean="0"/>
          </a:p>
        </p:txBody>
      </p:sp>
      <p:sp>
        <p:nvSpPr>
          <p:cNvPr id="13318" name="ZoneTexte 1"/>
          <p:cNvSpPr txBox="1">
            <a:spLocks noChangeArrowheads="1"/>
          </p:cNvSpPr>
          <p:nvPr/>
        </p:nvSpPr>
        <p:spPr bwMode="auto">
          <a:xfrm>
            <a:off x="5816600" y="3824605"/>
            <a:ext cx="31813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rgbClr val="E33131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800" b="1" dirty="0" smtClean="0"/>
              <a:t>April3, 2019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fr-FR" sz="1800" b="1" dirty="0" smtClean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800" b="1" dirty="0" smtClean="0"/>
              <a:t>NERIS workshop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fr-FR" altLang="fr-FR" sz="1800" b="1" dirty="0" smtClean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fr-FR" altLang="fr-FR" sz="1800" b="1" dirty="0" err="1" smtClean="0"/>
              <a:t>K.Chevalier-Jabet</a:t>
            </a:r>
            <a:r>
              <a:rPr lang="fr-FR" altLang="fr-FR" sz="1800" b="1" dirty="0" smtClean="0"/>
              <a:t>, </a:t>
            </a:r>
            <a:r>
              <a:rPr lang="fr-FR" altLang="fr-FR" sz="1800" b="1" dirty="0" err="1" smtClean="0"/>
              <a:t>F.Cousin</a:t>
            </a:r>
            <a:endParaRPr lang="fr-FR" altLang="fr-FR" sz="1800" b="1" dirty="0" smtClean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fr-FR" altLang="fr-FR" sz="1800" b="1" dirty="0" smtClean="0"/>
              <a:t>IRSN</a:t>
            </a:r>
            <a:endParaRPr lang="fr-FR" altLang="fr-FR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dirty="0" smtClean="0"/>
              <a:t>Contents</a:t>
            </a:r>
          </a:p>
        </p:txBody>
      </p:sp>
      <p:sp>
        <p:nvSpPr>
          <p:cNvPr id="8" name="Espace réservé du pied de page 2"/>
          <p:cNvSpPr txBox="1">
            <a:spLocks noGrp="1"/>
          </p:cNvSpPr>
          <p:nvPr/>
        </p:nvSpPr>
        <p:spPr bwMode="auto">
          <a:xfrm>
            <a:off x="569913" y="5824538"/>
            <a:ext cx="4679950" cy="360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fr-FR" sz="1100" b="1">
                <a:solidFill>
                  <a:schemeClr val="bg1"/>
                </a:solidFill>
                <a:latin typeface="+mn-lt"/>
              </a:rPr>
              <a:t>TITRE DE LA PRESENTATION - </a:t>
            </a:r>
            <a:r>
              <a:rPr lang="fr-FR" sz="1100">
                <a:solidFill>
                  <a:schemeClr val="bg1"/>
                </a:solidFill>
                <a:latin typeface="+mn-lt"/>
              </a:rPr>
              <a:t>DATE DE LA PRESENTATION</a:t>
            </a:r>
          </a:p>
        </p:txBody>
      </p:sp>
      <p:grpSp>
        <p:nvGrpSpPr>
          <p:cNvPr id="14342" name="Group 4"/>
          <p:cNvGrpSpPr>
            <a:grpSpLocks/>
          </p:cNvGrpSpPr>
          <p:nvPr/>
        </p:nvGrpSpPr>
        <p:grpSpPr bwMode="auto">
          <a:xfrm>
            <a:off x="5543550" y="1100138"/>
            <a:ext cx="3600450" cy="5399087"/>
            <a:chOff x="3492" y="702"/>
            <a:chExt cx="2268" cy="3401"/>
          </a:xfrm>
        </p:grpSpPr>
        <p:sp>
          <p:nvSpPr>
            <p:cNvPr id="14343" name="Rectangle 5"/>
            <p:cNvSpPr>
              <a:spLocks noChangeArrowheads="1"/>
            </p:cNvSpPr>
            <p:nvPr/>
          </p:nvSpPr>
          <p:spPr bwMode="auto">
            <a:xfrm>
              <a:off x="3492" y="702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4344" name="Rectangle 6"/>
            <p:cNvSpPr>
              <a:spLocks noChangeArrowheads="1"/>
            </p:cNvSpPr>
            <p:nvPr/>
          </p:nvSpPr>
          <p:spPr bwMode="auto">
            <a:xfrm>
              <a:off x="4626" y="1836"/>
              <a:ext cx="1134" cy="1134"/>
            </a:xfrm>
            <a:prstGeom prst="rect">
              <a:avLst/>
            </a:prstGeom>
            <a:solidFill>
              <a:srgbClr val="C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4345" name="Rectangle 7"/>
            <p:cNvSpPr>
              <a:spLocks noChangeArrowheads="1"/>
            </p:cNvSpPr>
            <p:nvPr/>
          </p:nvSpPr>
          <p:spPr bwMode="auto">
            <a:xfrm>
              <a:off x="3492" y="2969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0825" y="1892301"/>
            <a:ext cx="7715250" cy="4606924"/>
          </a:xfrm>
        </p:spPr>
        <p:txBody>
          <a:bodyPr/>
          <a:lstStyle/>
          <a:p>
            <a:r>
              <a:rPr lang="en-US" dirty="0" smtClean="0"/>
              <a:t>Severe Nuclear accidents</a:t>
            </a:r>
          </a:p>
          <a:p>
            <a:pPr lvl="1"/>
            <a:r>
              <a:rPr lang="en-US" dirty="0" smtClean="0"/>
              <a:t>Phenomenology</a:t>
            </a:r>
          </a:p>
          <a:p>
            <a:pPr lvl="1"/>
            <a:r>
              <a:rPr lang="en-US" dirty="0" smtClean="0"/>
              <a:t>Source term assessment</a:t>
            </a:r>
          </a:p>
          <a:p>
            <a:pPr lvl="1"/>
            <a:r>
              <a:rPr lang="en-US" dirty="0" smtClean="0"/>
              <a:t>Uncertainties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FASTNET and CONFIDENCE PROJECTS</a:t>
            </a:r>
            <a:endParaRPr lang="en-US" dirty="0"/>
          </a:p>
          <a:p>
            <a:r>
              <a:rPr lang="en-US" dirty="0" smtClean="0"/>
              <a:t>Conclusion</a:t>
            </a:r>
            <a:endParaRPr lang="en-US" dirty="0"/>
          </a:p>
          <a:p>
            <a:pPr marL="542925" lvl="1" indent="0">
              <a:buNone/>
            </a:pPr>
            <a:endParaRPr lang="en-US" dirty="0" smtClean="0"/>
          </a:p>
          <a:p>
            <a:pPr marL="542925" lvl="1" indent="0">
              <a:buNone/>
            </a:pPr>
            <a:endParaRPr lang="en-US" dirty="0"/>
          </a:p>
          <a:p>
            <a:endParaRPr lang="fr-FR" dirty="0"/>
          </a:p>
        </p:txBody>
      </p:sp>
      <p:sp>
        <p:nvSpPr>
          <p:cNvPr id="11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dirty="0" smtClean="0"/>
              <a:t>Contents</a:t>
            </a:r>
          </a:p>
        </p:txBody>
      </p:sp>
      <p:sp>
        <p:nvSpPr>
          <p:cNvPr id="8" name="Espace réservé du pied de page 2"/>
          <p:cNvSpPr txBox="1">
            <a:spLocks noGrp="1"/>
          </p:cNvSpPr>
          <p:nvPr/>
        </p:nvSpPr>
        <p:spPr bwMode="auto">
          <a:xfrm>
            <a:off x="569913" y="5824538"/>
            <a:ext cx="4679950" cy="360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fr-FR" sz="1100" b="1">
                <a:solidFill>
                  <a:schemeClr val="bg1"/>
                </a:solidFill>
                <a:latin typeface="+mn-lt"/>
              </a:rPr>
              <a:t>TITRE DE LA PRESENTATION - </a:t>
            </a:r>
            <a:r>
              <a:rPr lang="fr-FR" sz="1100">
                <a:solidFill>
                  <a:schemeClr val="bg1"/>
                </a:solidFill>
                <a:latin typeface="+mn-lt"/>
              </a:rPr>
              <a:t>DATE DE LA PRESENTATION</a:t>
            </a:r>
          </a:p>
        </p:txBody>
      </p:sp>
      <p:grpSp>
        <p:nvGrpSpPr>
          <p:cNvPr id="14342" name="Group 4"/>
          <p:cNvGrpSpPr>
            <a:grpSpLocks/>
          </p:cNvGrpSpPr>
          <p:nvPr/>
        </p:nvGrpSpPr>
        <p:grpSpPr bwMode="auto">
          <a:xfrm>
            <a:off x="5543550" y="1100138"/>
            <a:ext cx="3600450" cy="5399087"/>
            <a:chOff x="3492" y="702"/>
            <a:chExt cx="2268" cy="3401"/>
          </a:xfrm>
        </p:grpSpPr>
        <p:sp>
          <p:nvSpPr>
            <p:cNvPr id="14343" name="Rectangle 5"/>
            <p:cNvSpPr>
              <a:spLocks noChangeArrowheads="1"/>
            </p:cNvSpPr>
            <p:nvPr/>
          </p:nvSpPr>
          <p:spPr bwMode="auto">
            <a:xfrm>
              <a:off x="3492" y="702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4344" name="Rectangle 6"/>
            <p:cNvSpPr>
              <a:spLocks noChangeArrowheads="1"/>
            </p:cNvSpPr>
            <p:nvPr/>
          </p:nvSpPr>
          <p:spPr bwMode="auto">
            <a:xfrm>
              <a:off x="4626" y="1836"/>
              <a:ext cx="1134" cy="1134"/>
            </a:xfrm>
            <a:prstGeom prst="rect">
              <a:avLst/>
            </a:prstGeom>
            <a:solidFill>
              <a:srgbClr val="C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4345" name="Rectangle 7"/>
            <p:cNvSpPr>
              <a:spLocks noChangeArrowheads="1"/>
            </p:cNvSpPr>
            <p:nvPr/>
          </p:nvSpPr>
          <p:spPr bwMode="auto">
            <a:xfrm>
              <a:off x="3492" y="2969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0825" y="1892301"/>
            <a:ext cx="7715250" cy="4606924"/>
          </a:xfrm>
        </p:spPr>
        <p:txBody>
          <a:bodyPr/>
          <a:lstStyle/>
          <a:p>
            <a:r>
              <a:rPr lang="en-US" dirty="0" smtClean="0"/>
              <a:t>Severe Nuclear accidents</a:t>
            </a:r>
          </a:p>
          <a:p>
            <a:pPr lvl="1"/>
            <a:r>
              <a:rPr lang="en-US" dirty="0" smtClean="0"/>
              <a:t>Phenomenology</a:t>
            </a:r>
          </a:p>
          <a:p>
            <a:pPr lvl="1"/>
            <a:r>
              <a:rPr lang="en-US" dirty="0" smtClean="0"/>
              <a:t>Source term assessment</a:t>
            </a:r>
          </a:p>
          <a:p>
            <a:pPr lvl="1"/>
            <a:r>
              <a:rPr lang="en-US" dirty="0" smtClean="0"/>
              <a:t>Uncertainties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FASTNET and CONFIDENCE PROJECTS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42925" lvl="1" indent="0">
              <a:buNone/>
            </a:pPr>
            <a:endParaRPr lang="en-US" dirty="0" smtClean="0"/>
          </a:p>
          <a:p>
            <a:pPr marL="542925" lvl="1" indent="0">
              <a:buNone/>
            </a:pPr>
            <a:endParaRPr lang="en-US" dirty="0"/>
          </a:p>
          <a:p>
            <a:endParaRPr lang="fr-FR" dirty="0"/>
          </a:p>
        </p:txBody>
      </p:sp>
      <p:sp>
        <p:nvSpPr>
          <p:cNvPr id="11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306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" y="1935480"/>
            <a:ext cx="5917107" cy="438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err="1" smtClean="0"/>
              <a:t>Severe</a:t>
            </a:r>
            <a:r>
              <a:rPr lang="fr-FR" altLang="fr-FR" dirty="0" smtClean="0"/>
              <a:t> accident </a:t>
            </a:r>
            <a:endParaRPr lang="fr-FR" altLang="fr-FR" dirty="0"/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fr-FR" altLang="fr-FR" dirty="0" smtClean="0"/>
          </a:p>
          <a:p>
            <a:pPr lvl="1"/>
            <a:endParaRPr lang="fr-FR" altLang="fr-FR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6138086" y="635000"/>
            <a:ext cx="3005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Dewatering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core to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such an extent that fuel degradation can occur and result in the release of radioactive species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138087" y="2386428"/>
            <a:ext cx="300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Important physical phenomena :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38087" y="3280648"/>
            <a:ext cx="300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Core degradation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138087" y="3745329"/>
            <a:ext cx="300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Containment pressure build up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138085" y="4517884"/>
            <a:ext cx="300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Ex-vessel radioactive release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138087" y="5267184"/>
            <a:ext cx="300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Vessel rupture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138087" y="5678269"/>
            <a:ext cx="300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Molten corium concrete interaction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885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" y="1935480"/>
            <a:ext cx="5917107" cy="438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err="1" smtClean="0"/>
              <a:t>Safety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systems</a:t>
            </a:r>
            <a:endParaRPr lang="fr-FR" altLang="fr-FR" dirty="0"/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fr-FR" altLang="fr-FR" dirty="0" smtClean="0"/>
          </a:p>
          <a:p>
            <a:pPr lvl="1"/>
            <a:endParaRPr lang="fr-FR" altLang="fr-FR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6138083" y="1181100"/>
            <a:ext cx="3005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afety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injection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(SI)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138087" y="1824574"/>
            <a:ext cx="300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containment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spray system (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CSS)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138087" y="2814499"/>
            <a:ext cx="300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Containment venting system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138086" y="3483709"/>
            <a:ext cx="300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Venting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filtration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systems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290485" y="4423509"/>
            <a:ext cx="3005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Ultimate Safety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Passive sumps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alkalinisation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Additional cooling systems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37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250825" y="538163"/>
            <a:ext cx="8728075" cy="868362"/>
          </a:xfrm>
        </p:spPr>
        <p:txBody>
          <a:bodyPr/>
          <a:lstStyle/>
          <a:p>
            <a:r>
              <a:rPr lang="fr-FR" altLang="fr-FR" dirty="0" err="1" smtClean="0">
                <a:latin typeface="Trebuchet MS" pitchFamily="34" charset="0"/>
              </a:rPr>
              <a:t>Iodine</a:t>
            </a:r>
            <a:r>
              <a:rPr lang="fr-FR" altLang="fr-FR" dirty="0" smtClean="0">
                <a:latin typeface="Trebuchet MS" pitchFamily="34" charset="0"/>
              </a:rPr>
              <a:t> </a:t>
            </a:r>
            <a:r>
              <a:rPr lang="fr-FR" altLang="fr-FR" dirty="0" err="1" smtClean="0">
                <a:latin typeface="Trebuchet MS" pitchFamily="34" charset="0"/>
              </a:rPr>
              <a:t>related</a:t>
            </a:r>
            <a:r>
              <a:rPr lang="fr-FR" altLang="fr-FR" dirty="0" smtClean="0">
                <a:latin typeface="Trebuchet MS" pitchFamily="34" charset="0"/>
              </a:rPr>
              <a:t> </a:t>
            </a:r>
            <a:r>
              <a:rPr lang="fr-FR" altLang="fr-FR" dirty="0" err="1" smtClean="0">
                <a:latin typeface="Trebuchet MS" pitchFamily="34" charset="0"/>
              </a:rPr>
              <a:t>phenomenology</a:t>
            </a:r>
            <a:r>
              <a:rPr lang="fr-FR" altLang="fr-FR" dirty="0" smtClean="0">
                <a:latin typeface="Trebuchet MS" pitchFamily="34" charset="0"/>
              </a:rPr>
              <a:t> </a:t>
            </a:r>
            <a:r>
              <a:rPr lang="fr-FR" altLang="fr-FR" sz="2000" dirty="0" smtClean="0">
                <a:latin typeface="Trebuchet MS" pitchFamily="34" charset="0"/>
              </a:rPr>
              <a:t>(</a:t>
            </a:r>
            <a:r>
              <a:rPr lang="fr-FR" altLang="fr-FR" sz="2000" dirty="0" err="1" smtClean="0">
                <a:latin typeface="Trebuchet MS" pitchFamily="34" charset="0"/>
              </a:rPr>
              <a:t>containment</a:t>
            </a:r>
            <a:r>
              <a:rPr lang="fr-FR" altLang="fr-FR" sz="2000" dirty="0" smtClean="0">
                <a:latin typeface="Trebuchet MS" pitchFamily="34" charset="0"/>
              </a:rPr>
              <a:t>)</a:t>
            </a:r>
            <a:endParaRPr lang="fr-FR" altLang="fr-FR" sz="2000" dirty="0">
              <a:latin typeface="Trebuchet MS" pitchFamily="34" charset="0"/>
            </a:endParaRP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784225" y="2420938"/>
            <a:ext cx="3189288" cy="647700"/>
          </a:xfrm>
        </p:spPr>
        <p:txBody>
          <a:bodyPr/>
          <a:lstStyle/>
          <a:p>
            <a:pPr lvl="1"/>
            <a:endParaRPr lang="fr-FR" altLang="fr-FR" smtClean="0">
              <a:latin typeface="Arial" charset="0"/>
            </a:endParaRPr>
          </a:p>
          <a:p>
            <a:pPr lvl="1"/>
            <a:endParaRPr lang="fr-FR" altLang="fr-FR" smtClean="0">
              <a:latin typeface="Arial" charset="0"/>
            </a:endParaRPr>
          </a:p>
        </p:txBody>
      </p:sp>
      <p:pic>
        <p:nvPicPr>
          <p:cNvPr id="6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44" y="1459547"/>
            <a:ext cx="5888355" cy="463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necteur droit avec flèche 2"/>
          <p:cNvCxnSpPr/>
          <p:nvPr/>
        </p:nvCxnSpPr>
        <p:spPr>
          <a:xfrm>
            <a:off x="4167821" y="2794000"/>
            <a:ext cx="0" cy="812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3901121" y="2794000"/>
            <a:ext cx="0" cy="7493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765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250825" y="538163"/>
            <a:ext cx="8728075" cy="868362"/>
          </a:xfrm>
        </p:spPr>
        <p:txBody>
          <a:bodyPr/>
          <a:lstStyle/>
          <a:p>
            <a:r>
              <a:rPr lang="fr-FR" altLang="fr-FR" dirty="0" smtClean="0">
                <a:latin typeface="Trebuchet MS" pitchFamily="34" charset="0"/>
              </a:rPr>
              <a:t>The source </a:t>
            </a:r>
            <a:r>
              <a:rPr lang="fr-FR" altLang="fr-FR" dirty="0" err="1" smtClean="0">
                <a:latin typeface="Trebuchet MS" pitchFamily="34" charset="0"/>
              </a:rPr>
              <a:t>term</a:t>
            </a:r>
            <a:r>
              <a:rPr lang="fr-FR" altLang="fr-FR" dirty="0" smtClean="0">
                <a:latin typeface="Trebuchet MS" pitchFamily="34" charset="0"/>
              </a:rPr>
              <a:t> to the </a:t>
            </a:r>
            <a:r>
              <a:rPr lang="fr-FR" altLang="fr-FR" dirty="0" err="1" smtClean="0">
                <a:latin typeface="Trebuchet MS" pitchFamily="34" charset="0"/>
              </a:rPr>
              <a:t>environment</a:t>
            </a:r>
            <a:r>
              <a:rPr lang="fr-FR" altLang="fr-FR" dirty="0" smtClean="0">
                <a:latin typeface="Trebuchet MS" pitchFamily="34" charset="0"/>
              </a:rPr>
              <a:t> </a:t>
            </a:r>
            <a:endParaRPr lang="fr-FR" altLang="fr-FR" dirty="0">
              <a:latin typeface="Trebuchet MS" pitchFamily="34" charset="0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38150" y="1485900"/>
            <a:ext cx="7715250" cy="3854450"/>
          </a:xfrm>
        </p:spPr>
        <p:txBody>
          <a:bodyPr/>
          <a:lstStyle/>
          <a:p>
            <a:r>
              <a:rPr lang="en-US" dirty="0" smtClean="0"/>
              <a:t>Assessing </a:t>
            </a:r>
            <a:r>
              <a:rPr lang="en-US" dirty="0"/>
              <a:t>a radioactive source </a:t>
            </a:r>
            <a:r>
              <a:rPr lang="en-US" dirty="0" smtClean="0"/>
              <a:t>term amounts to assess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ongoing situation and the </a:t>
            </a:r>
            <a:r>
              <a:rPr lang="en-US" dirty="0" smtClean="0"/>
              <a:t>status </a:t>
            </a:r>
            <a:r>
              <a:rPr lang="en-US" dirty="0"/>
              <a:t>of the different parts of the plant (vessel, containment, availability of water supplies, </a:t>
            </a:r>
            <a:r>
              <a:rPr lang="en-US" dirty="0" smtClean="0"/>
              <a:t>electrical </a:t>
            </a:r>
            <a:r>
              <a:rPr lang="en-US" dirty="0"/>
              <a:t>power,…), </a:t>
            </a:r>
            <a:endParaRPr lang="en-US" dirty="0" smtClean="0"/>
          </a:p>
          <a:p>
            <a:pPr lvl="1"/>
            <a:r>
              <a:rPr lang="en-US" dirty="0" smtClean="0"/>
              <a:t>their </a:t>
            </a:r>
            <a:r>
              <a:rPr lang="en-US" dirty="0"/>
              <a:t>consequences on the release of radioactive species to the environment.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also </a:t>
            </a:r>
            <a:r>
              <a:rPr lang="en-US" dirty="0" smtClean="0"/>
              <a:t>amounts to </a:t>
            </a:r>
            <a:r>
              <a:rPr lang="en-US" dirty="0"/>
              <a:t>understand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nature of the radioactive species in the containment building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whereabouts of the radioactive species in the containment </a:t>
            </a:r>
            <a:r>
              <a:rPr lang="en-US" dirty="0" smtClean="0"/>
              <a:t>building</a:t>
            </a:r>
            <a:endParaRPr lang="fr-FR" dirty="0"/>
          </a:p>
        </p:txBody>
      </p:sp>
      <p:sp>
        <p:nvSpPr>
          <p:cNvPr id="5" name="Espace réservé du numéro de diapositive 4"/>
          <p:cNvSpPr txBox="1">
            <a:spLocks/>
          </p:cNvSpPr>
          <p:nvPr/>
        </p:nvSpPr>
        <p:spPr bwMode="auto">
          <a:xfrm>
            <a:off x="8424863" y="65024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34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250825" y="538163"/>
            <a:ext cx="8728075" cy="868362"/>
          </a:xfrm>
        </p:spPr>
        <p:txBody>
          <a:bodyPr/>
          <a:lstStyle/>
          <a:p>
            <a:r>
              <a:rPr lang="fr-FR" altLang="fr-FR" dirty="0" smtClean="0">
                <a:latin typeface="Trebuchet MS" pitchFamily="34" charset="0"/>
              </a:rPr>
              <a:t>The source </a:t>
            </a:r>
            <a:r>
              <a:rPr lang="fr-FR" altLang="fr-FR" dirty="0" err="1" smtClean="0">
                <a:latin typeface="Trebuchet MS" pitchFamily="34" charset="0"/>
              </a:rPr>
              <a:t>term</a:t>
            </a:r>
            <a:r>
              <a:rPr lang="fr-FR" altLang="fr-FR" dirty="0" smtClean="0">
                <a:latin typeface="Trebuchet MS" pitchFamily="34" charset="0"/>
              </a:rPr>
              <a:t> to the </a:t>
            </a:r>
            <a:r>
              <a:rPr lang="fr-FR" altLang="fr-FR" dirty="0" err="1" smtClean="0">
                <a:latin typeface="Trebuchet MS" pitchFamily="34" charset="0"/>
              </a:rPr>
              <a:t>environment</a:t>
            </a:r>
            <a:r>
              <a:rPr lang="fr-FR" altLang="fr-FR" dirty="0" smtClean="0">
                <a:latin typeface="Trebuchet MS" pitchFamily="34" charset="0"/>
              </a:rPr>
              <a:t> </a:t>
            </a:r>
            <a:endParaRPr lang="fr-FR" altLang="fr-FR" dirty="0">
              <a:latin typeface="Trebuchet MS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8163" y="1166813"/>
            <a:ext cx="8245475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1" fontAlgn="base" hangingPunct="1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rgbClr val="E33131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eaLnBrk="1" fontAlgn="base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000" kern="0" dirty="0" smtClean="0"/>
              <a:t>Nearly </a:t>
            </a:r>
            <a:r>
              <a:rPr lang="en-US" altLang="fr-FR" sz="2000" kern="0" dirty="0"/>
              <a:t>all the aspects of the severe accidents phenomenology could be described as uncertain, so that in the end, assessing a source term comes to assessing an ongoing situation given </a:t>
            </a:r>
          </a:p>
          <a:p>
            <a:pPr lvl="1"/>
            <a:r>
              <a:rPr lang="en-US" altLang="fr-FR" sz="1500" kern="0" dirty="0" smtClean="0"/>
              <a:t>The </a:t>
            </a:r>
            <a:r>
              <a:rPr lang="en-US" altLang="fr-FR" sz="1500" kern="0" dirty="0"/>
              <a:t>information we can get about the damaged power plant</a:t>
            </a:r>
          </a:p>
          <a:p>
            <a:pPr lvl="1"/>
            <a:r>
              <a:rPr lang="en-US" altLang="fr-FR" sz="1500" kern="0" dirty="0" smtClean="0"/>
              <a:t>the </a:t>
            </a:r>
            <a:r>
              <a:rPr lang="en-US" altLang="fr-FR" sz="1500" kern="0" dirty="0"/>
              <a:t>lack of knowledge we have about the phenomenology that will affect or no the evolution of the situation.</a:t>
            </a:r>
          </a:p>
          <a:p>
            <a:r>
              <a:rPr lang="en-US" altLang="fr-FR" sz="2000" kern="0" dirty="0" smtClean="0"/>
              <a:t>Classes of uncertainties</a:t>
            </a:r>
          </a:p>
          <a:p>
            <a:pPr lvl="1"/>
            <a:r>
              <a:rPr lang="en-US" altLang="fr-FR" sz="1500" kern="0" dirty="0" smtClean="0"/>
              <a:t>Aleatory </a:t>
            </a:r>
            <a:r>
              <a:rPr lang="en-US" altLang="fr-FR" sz="1500" kern="0" dirty="0"/>
              <a:t>: random, </a:t>
            </a:r>
            <a:r>
              <a:rPr lang="en-US" altLang="fr-FR" sz="1500" kern="0" dirty="0" smtClean="0"/>
              <a:t>or variability </a:t>
            </a:r>
            <a:r>
              <a:rPr lang="en-US" altLang="fr-FR" sz="1500" kern="0" dirty="0"/>
              <a:t>that can not be </a:t>
            </a:r>
            <a:r>
              <a:rPr lang="en-US" altLang="fr-FR" sz="1500" kern="0" dirty="0" smtClean="0"/>
              <a:t>fully be reduced </a:t>
            </a:r>
            <a:r>
              <a:rPr lang="en-US" altLang="fr-FR" sz="1500" kern="0" dirty="0" smtClean="0"/>
              <a:t> : scenario </a:t>
            </a:r>
            <a:r>
              <a:rPr lang="en-US" altLang="fr-FR" sz="1500" kern="0" smtClean="0"/>
              <a:t>related </a:t>
            </a:r>
            <a:r>
              <a:rPr lang="en-US" altLang="fr-FR" sz="1500" kern="0" smtClean="0"/>
              <a:t>or </a:t>
            </a:r>
            <a:r>
              <a:rPr lang="en-US" altLang="fr-FR" sz="1500" kern="0" dirty="0" smtClean="0"/>
              <a:t>safety systems related</a:t>
            </a:r>
            <a:endParaRPr lang="en-US" altLang="fr-FR" sz="1500" kern="0" dirty="0"/>
          </a:p>
          <a:p>
            <a:pPr lvl="1"/>
            <a:r>
              <a:rPr lang="en-US" altLang="fr-FR" sz="1500" kern="0" dirty="0" smtClean="0"/>
              <a:t>Epistemic : lack of knowledge</a:t>
            </a:r>
          </a:p>
          <a:p>
            <a:r>
              <a:rPr lang="en-US" altLang="fr-FR" sz="2000" kern="0" dirty="0" smtClean="0"/>
              <a:t>Tools : ASTEC code</a:t>
            </a:r>
          </a:p>
          <a:p>
            <a:pPr lvl="1"/>
            <a:r>
              <a:rPr lang="en-US" altLang="fr-FR" sz="1500" kern="0" dirty="0" smtClean="0"/>
              <a:t>Embeds up to date knowledge about severe accident phenomena</a:t>
            </a:r>
          </a:p>
          <a:p>
            <a:pPr lvl="1"/>
            <a:r>
              <a:rPr lang="en-US" altLang="fr-FR" sz="1500" kern="0" dirty="0" smtClean="0"/>
              <a:t>Models the safety systems </a:t>
            </a:r>
            <a:r>
              <a:rPr lang="en-US" altLang="fr-FR" sz="1500" kern="0" dirty="0" err="1" smtClean="0"/>
              <a:t>behaviour</a:t>
            </a:r>
            <a:endParaRPr lang="en-US" altLang="fr-FR" sz="1500" kern="0" dirty="0" smtClean="0"/>
          </a:p>
          <a:p>
            <a:pPr lvl="1"/>
            <a:r>
              <a:rPr lang="en-US" altLang="fr-FR" sz="1500" kern="0" dirty="0" smtClean="0"/>
              <a:t>Uncertainty propagation available</a:t>
            </a:r>
            <a:endParaRPr lang="en-US" altLang="fr-FR" sz="1500" kern="0" dirty="0"/>
          </a:p>
          <a:p>
            <a:endParaRPr lang="en-US" altLang="fr-FR" kern="0" dirty="0" smtClean="0"/>
          </a:p>
        </p:txBody>
      </p:sp>
      <p:sp>
        <p:nvSpPr>
          <p:cNvPr id="6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003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dirty="0" smtClean="0"/>
              <a:t>Contents</a:t>
            </a:r>
          </a:p>
        </p:txBody>
      </p:sp>
      <p:sp>
        <p:nvSpPr>
          <p:cNvPr id="8" name="Espace réservé du pied de page 2"/>
          <p:cNvSpPr txBox="1">
            <a:spLocks noGrp="1"/>
          </p:cNvSpPr>
          <p:nvPr/>
        </p:nvSpPr>
        <p:spPr bwMode="auto">
          <a:xfrm>
            <a:off x="569913" y="5824538"/>
            <a:ext cx="4679950" cy="360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fr-FR" sz="1100" b="1">
                <a:solidFill>
                  <a:schemeClr val="bg1"/>
                </a:solidFill>
                <a:latin typeface="+mn-lt"/>
              </a:rPr>
              <a:t>TITRE DE LA PRESENTATION - </a:t>
            </a:r>
            <a:r>
              <a:rPr lang="fr-FR" sz="1100">
                <a:solidFill>
                  <a:schemeClr val="bg1"/>
                </a:solidFill>
                <a:latin typeface="+mn-lt"/>
              </a:rPr>
              <a:t>DATE DE LA PRESENTATION</a:t>
            </a:r>
          </a:p>
        </p:txBody>
      </p:sp>
      <p:grpSp>
        <p:nvGrpSpPr>
          <p:cNvPr id="14342" name="Group 4"/>
          <p:cNvGrpSpPr>
            <a:grpSpLocks/>
          </p:cNvGrpSpPr>
          <p:nvPr/>
        </p:nvGrpSpPr>
        <p:grpSpPr bwMode="auto">
          <a:xfrm>
            <a:off x="5543550" y="1100138"/>
            <a:ext cx="3600450" cy="5399087"/>
            <a:chOff x="3492" y="702"/>
            <a:chExt cx="2268" cy="3401"/>
          </a:xfrm>
        </p:grpSpPr>
        <p:sp>
          <p:nvSpPr>
            <p:cNvPr id="14343" name="Rectangle 5"/>
            <p:cNvSpPr>
              <a:spLocks noChangeArrowheads="1"/>
            </p:cNvSpPr>
            <p:nvPr/>
          </p:nvSpPr>
          <p:spPr bwMode="auto">
            <a:xfrm>
              <a:off x="3492" y="702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4344" name="Rectangle 6"/>
            <p:cNvSpPr>
              <a:spLocks noChangeArrowheads="1"/>
            </p:cNvSpPr>
            <p:nvPr/>
          </p:nvSpPr>
          <p:spPr bwMode="auto">
            <a:xfrm>
              <a:off x="4626" y="1836"/>
              <a:ext cx="1134" cy="1134"/>
            </a:xfrm>
            <a:prstGeom prst="rect">
              <a:avLst/>
            </a:prstGeom>
            <a:solidFill>
              <a:srgbClr val="C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4345" name="Rectangle 7"/>
            <p:cNvSpPr>
              <a:spLocks noChangeArrowheads="1"/>
            </p:cNvSpPr>
            <p:nvPr/>
          </p:nvSpPr>
          <p:spPr bwMode="auto">
            <a:xfrm>
              <a:off x="3492" y="2969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0825" y="1892301"/>
            <a:ext cx="7715250" cy="4606924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Severe Nuclear accidents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Phenomenology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Source term assessment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Uncertainties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FASTNET and CONFIDENCE PROJECTS</a:t>
            </a:r>
            <a:endParaRPr lang="en-US" dirty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Conclusion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42925" lvl="1" indent="0">
              <a:buNone/>
            </a:pPr>
            <a:endParaRPr lang="en-US" dirty="0" smtClean="0"/>
          </a:p>
          <a:p>
            <a:pPr marL="542925" lvl="1" indent="0">
              <a:buNone/>
            </a:pPr>
            <a:endParaRPr lang="en-US" dirty="0"/>
          </a:p>
          <a:p>
            <a:endParaRPr lang="fr-FR" dirty="0"/>
          </a:p>
        </p:txBody>
      </p:sp>
      <p:sp>
        <p:nvSpPr>
          <p:cNvPr id="11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642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55845"/>
            <a:ext cx="8893175" cy="868362"/>
          </a:xfrm>
        </p:spPr>
        <p:txBody>
          <a:bodyPr/>
          <a:lstStyle/>
          <a:p>
            <a:r>
              <a:rPr lang="fr-FR" altLang="fr-FR" dirty="0" smtClean="0"/>
              <a:t>FASTNET and CONFIDENCE </a:t>
            </a:r>
            <a:r>
              <a:rPr lang="fr-FR" altLang="fr-FR" dirty="0" err="1" smtClean="0"/>
              <a:t>projects</a:t>
            </a:r>
            <a:endParaRPr lang="fr-FR" altLang="fr-FR" dirty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398005"/>
            <a:ext cx="7715250" cy="3823864"/>
          </a:xfrm>
        </p:spPr>
        <p:txBody>
          <a:bodyPr/>
          <a:lstStyle/>
          <a:p>
            <a:r>
              <a:rPr lang="fr-FR" altLang="fr-FR" dirty="0" smtClean="0"/>
              <a:t>FASTNET </a:t>
            </a:r>
            <a:r>
              <a:rPr lang="fr-FR" altLang="fr-FR" dirty="0" err="1" smtClean="0"/>
              <a:t>project</a:t>
            </a:r>
            <a:r>
              <a:rPr lang="fr-FR" altLang="fr-FR" dirty="0" smtClean="0"/>
              <a:t> : </a:t>
            </a:r>
            <a:r>
              <a:rPr lang="fr-FR" altLang="fr-FR" dirty="0" err="1" smtClean="0"/>
              <a:t>european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project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dedicated</a:t>
            </a:r>
            <a:r>
              <a:rPr lang="fr-FR" altLang="fr-FR" dirty="0" smtClean="0"/>
              <a:t> to </a:t>
            </a:r>
            <a:r>
              <a:rPr lang="fr-FR" altLang="fr-FR" dirty="0" err="1" smtClean="0"/>
              <a:t>allow</a:t>
            </a:r>
            <a:r>
              <a:rPr lang="fr-FR" altLang="fr-FR" dirty="0" smtClean="0"/>
              <a:t> </a:t>
            </a:r>
          </a:p>
          <a:p>
            <a:pPr lvl="1"/>
            <a:r>
              <a:rPr lang="en-US" altLang="fr-FR" dirty="0" smtClean="0"/>
              <a:t>the </a:t>
            </a:r>
            <a:r>
              <a:rPr lang="en-US" altLang="fr-FR" dirty="0"/>
              <a:t>emergence of </a:t>
            </a:r>
            <a:r>
              <a:rPr lang="en-US" altLang="fr-FR" dirty="0" err="1"/>
              <a:t>harmonised</a:t>
            </a:r>
            <a:r>
              <a:rPr lang="en-US" altLang="fr-FR" dirty="0"/>
              <a:t> approaches </a:t>
            </a:r>
            <a:r>
              <a:rPr lang="en-US" altLang="fr-FR" dirty="0" smtClean="0"/>
              <a:t>to manage </a:t>
            </a:r>
            <a:r>
              <a:rPr lang="en-US" altLang="fr-FR" dirty="0"/>
              <a:t>future nuclear emergencies among European entities in charge of this management </a:t>
            </a:r>
            <a:endParaRPr lang="en-US" altLang="fr-FR" dirty="0" smtClean="0"/>
          </a:p>
          <a:p>
            <a:pPr lvl="1"/>
            <a:r>
              <a:rPr lang="en-US" altLang="fr-FR" dirty="0" smtClean="0"/>
              <a:t>the </a:t>
            </a:r>
            <a:r>
              <a:rPr lang="en-US" altLang="fr-FR" dirty="0"/>
              <a:t>sharing of knowledge on fundamentals on severe accidents phenomenology and </a:t>
            </a:r>
            <a:r>
              <a:rPr lang="en-US" altLang="fr-FR" dirty="0" smtClean="0"/>
              <a:t>on expertise </a:t>
            </a:r>
            <a:r>
              <a:rPr lang="en-US" altLang="fr-FR" dirty="0"/>
              <a:t>methodologies for the operational management of nuclear/radiological emergencies</a:t>
            </a:r>
            <a:endParaRPr lang="fr-FR" altLang="fr-FR" dirty="0"/>
          </a:p>
          <a:p>
            <a:r>
              <a:rPr lang="fr-FR" altLang="fr-FR" dirty="0" smtClean="0"/>
              <a:t>WP 1: the production of a best </a:t>
            </a:r>
            <a:r>
              <a:rPr lang="fr-FR" altLang="fr-FR" dirty="0" err="1" smtClean="0"/>
              <a:t>estimate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calculation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grid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specified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according</a:t>
            </a:r>
            <a:r>
              <a:rPr lang="fr-FR" altLang="fr-FR" dirty="0" smtClean="0"/>
              <a:t> to :</a:t>
            </a:r>
          </a:p>
          <a:p>
            <a:pPr lvl="1"/>
            <a:r>
              <a:rPr lang="fr-FR" altLang="fr-FR" dirty="0" smtClean="0"/>
              <a:t>The </a:t>
            </a:r>
            <a:r>
              <a:rPr lang="fr-FR" altLang="fr-FR" dirty="0" err="1" smtClean="0"/>
              <a:t>initiator</a:t>
            </a:r>
            <a:r>
              <a:rPr lang="fr-FR" altLang="fr-FR" dirty="0" smtClean="0"/>
              <a:t> : Station </a:t>
            </a:r>
            <a:r>
              <a:rPr lang="fr-FR" altLang="fr-FR" dirty="0" err="1" smtClean="0"/>
              <a:t>BlackOut</a:t>
            </a:r>
            <a:r>
              <a:rPr lang="fr-FR" altLang="fr-FR" dirty="0" smtClean="0"/>
              <a:t>, </a:t>
            </a:r>
            <a:r>
              <a:rPr lang="fr-FR" altLang="fr-FR" dirty="0" err="1" smtClean="0"/>
              <a:t>Loss</a:t>
            </a:r>
            <a:r>
              <a:rPr lang="fr-FR" altLang="fr-FR" dirty="0" smtClean="0"/>
              <a:t> Of </a:t>
            </a:r>
            <a:r>
              <a:rPr lang="fr-FR" altLang="fr-FR" dirty="0" err="1" smtClean="0"/>
              <a:t>Cooland</a:t>
            </a:r>
            <a:r>
              <a:rPr lang="fr-FR" altLang="fr-FR" dirty="0" smtClean="0"/>
              <a:t> Accidents, </a:t>
            </a:r>
            <a:r>
              <a:rPr lang="fr-FR" altLang="fr-FR" dirty="0" err="1" smtClean="0"/>
              <a:t>Loss</a:t>
            </a:r>
            <a:r>
              <a:rPr lang="fr-FR" altLang="fr-FR" dirty="0" smtClean="0"/>
              <a:t> of </a:t>
            </a:r>
            <a:r>
              <a:rPr lang="fr-FR" altLang="fr-FR" dirty="0" err="1" smtClean="0"/>
              <a:t>Feedwater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od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Steam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generators</a:t>
            </a:r>
            <a:r>
              <a:rPr lang="fr-FR" altLang="fr-FR" dirty="0" smtClean="0"/>
              <a:t>…</a:t>
            </a:r>
          </a:p>
          <a:p>
            <a:pPr lvl="1"/>
            <a:r>
              <a:rPr lang="fr-FR" altLang="fr-FR" dirty="0" smtClean="0"/>
              <a:t>The </a:t>
            </a:r>
            <a:r>
              <a:rPr lang="fr-FR" altLang="fr-FR" dirty="0" err="1" smtClean="0"/>
              <a:t>safety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systems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failure</a:t>
            </a:r>
            <a:r>
              <a:rPr lang="fr-FR" altLang="fr-FR" dirty="0" smtClean="0"/>
              <a:t> instants</a:t>
            </a:r>
          </a:p>
          <a:p>
            <a:pPr lvl="1"/>
            <a:r>
              <a:rPr lang="fr-FR" altLang="fr-FR" dirty="0" smtClean="0"/>
              <a:t>IRSN contribution : 57 </a:t>
            </a:r>
            <a:r>
              <a:rPr lang="fr-FR" altLang="fr-FR" dirty="0" err="1" smtClean="0"/>
              <a:t>sequences</a:t>
            </a:r>
            <a:r>
              <a:rPr lang="fr-FR" altLang="fr-FR" dirty="0" smtClean="0"/>
              <a:t>, </a:t>
            </a:r>
            <a:r>
              <a:rPr lang="fr-FR" altLang="fr-FR" dirty="0" err="1" smtClean="0"/>
              <a:t>calculated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with</a:t>
            </a:r>
            <a:r>
              <a:rPr lang="fr-FR" altLang="fr-FR" dirty="0" smtClean="0"/>
              <a:t> ASTEC </a:t>
            </a:r>
            <a:r>
              <a:rPr lang="fr-FR" altLang="fr-FR" dirty="0" err="1" smtClean="0"/>
              <a:t>tool</a:t>
            </a:r>
            <a:endParaRPr lang="fr-FR" altLang="fr-FR" dirty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598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55845"/>
            <a:ext cx="8893175" cy="868362"/>
          </a:xfrm>
        </p:spPr>
        <p:txBody>
          <a:bodyPr/>
          <a:lstStyle/>
          <a:p>
            <a:r>
              <a:rPr lang="fr-FR" altLang="fr-FR" dirty="0" smtClean="0"/>
              <a:t>FASTNET and CONFIDENCE </a:t>
            </a:r>
            <a:r>
              <a:rPr lang="fr-FR" altLang="fr-FR" dirty="0" err="1" smtClean="0"/>
              <a:t>projects</a:t>
            </a:r>
            <a:endParaRPr lang="fr-FR" altLang="fr-FR" dirty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398005"/>
            <a:ext cx="7715250" cy="1561096"/>
          </a:xfrm>
        </p:spPr>
        <p:txBody>
          <a:bodyPr/>
          <a:lstStyle/>
          <a:p>
            <a:r>
              <a:rPr lang="fr-FR" altLang="fr-FR" dirty="0" smtClean="0"/>
              <a:t>WP2 and WP3 </a:t>
            </a:r>
            <a:r>
              <a:rPr lang="fr-FR" altLang="fr-FR" dirty="0" err="1" smtClean="0"/>
              <a:t>workpackages</a:t>
            </a:r>
            <a:endParaRPr lang="fr-FR" altLang="fr-FR" dirty="0" smtClean="0"/>
          </a:p>
          <a:p>
            <a:pPr lvl="1"/>
            <a:r>
              <a:rPr lang="en-US" altLang="fr-FR" dirty="0"/>
              <a:t>demonstrate that </a:t>
            </a:r>
            <a:r>
              <a:rPr lang="en-US" altLang="fr-FR" dirty="0" smtClean="0"/>
              <a:t>Bayesian Networks (BN) approaches </a:t>
            </a:r>
            <a:r>
              <a:rPr lang="en-US" altLang="fr-FR" dirty="0"/>
              <a:t>can be </a:t>
            </a:r>
            <a:r>
              <a:rPr lang="en-US" altLang="fr-FR" dirty="0" smtClean="0"/>
              <a:t>efficient </a:t>
            </a:r>
            <a:r>
              <a:rPr lang="en-US" altLang="fr-FR" dirty="0"/>
              <a:t>and relevant to be implemented </a:t>
            </a:r>
            <a:r>
              <a:rPr lang="en-US" altLang="fr-FR" dirty="0" smtClean="0"/>
              <a:t>in emergency centers</a:t>
            </a:r>
          </a:p>
          <a:p>
            <a:pPr lvl="1"/>
            <a:r>
              <a:rPr lang="en-US" altLang="fr-FR" dirty="0" smtClean="0"/>
              <a:t>IRSN  contribution : build BN based on machine learning techniques</a:t>
            </a:r>
          </a:p>
          <a:p>
            <a:pPr lvl="1"/>
            <a:endParaRPr lang="en-US" altLang="fr-FR" dirty="0"/>
          </a:p>
          <a:p>
            <a:pPr lvl="1"/>
            <a:endParaRPr lang="en-US" altLang="fr-FR" dirty="0" smtClean="0"/>
          </a:p>
          <a:p>
            <a:pPr lvl="1"/>
            <a:endParaRPr lang="en-US" altLang="fr-FR" dirty="0"/>
          </a:p>
          <a:p>
            <a:pPr lvl="1"/>
            <a:endParaRPr lang="en-US" altLang="fr-FR" dirty="0" smtClean="0"/>
          </a:p>
          <a:p>
            <a:pPr lvl="1"/>
            <a:endParaRPr lang="en-US" altLang="fr-FR" dirty="0"/>
          </a:p>
          <a:p>
            <a:pPr>
              <a:buFont typeface="Arial" pitchFamily="34" charset="0"/>
              <a:buChar char="▌"/>
              <a:defRPr/>
            </a:pPr>
            <a:r>
              <a:rPr lang="fr-FR" altLang="fr-FR" dirty="0" err="1"/>
              <a:t>Learn</a:t>
            </a:r>
            <a:r>
              <a:rPr lang="fr-FR" altLang="fr-FR" dirty="0"/>
              <a:t> the structure of the BN</a:t>
            </a:r>
          </a:p>
          <a:p>
            <a:pPr>
              <a:buFont typeface="Arial" pitchFamily="34" charset="0"/>
              <a:buChar char="▌"/>
              <a:defRPr/>
            </a:pPr>
            <a:r>
              <a:rPr lang="fr-FR" altLang="fr-FR" dirty="0" err="1"/>
              <a:t>Learn</a:t>
            </a:r>
            <a:r>
              <a:rPr lang="fr-FR" altLang="fr-FR" dirty="0"/>
              <a:t> the </a:t>
            </a:r>
            <a:r>
              <a:rPr lang="fr-FR" altLang="fr-FR" dirty="0" err="1"/>
              <a:t>parameters</a:t>
            </a:r>
            <a:r>
              <a:rPr lang="fr-FR" altLang="fr-FR" dirty="0"/>
              <a:t> of the structure</a:t>
            </a:r>
          </a:p>
          <a:p>
            <a:pPr lvl="1"/>
            <a:endParaRPr lang="en-US" altLang="fr-FR" dirty="0" smtClean="0"/>
          </a:p>
          <a:p>
            <a:pPr lvl="1"/>
            <a:endParaRPr lang="en-US" altLang="fr-FR" dirty="0" smtClean="0"/>
          </a:p>
          <a:p>
            <a:pPr lvl="1"/>
            <a:endParaRPr lang="fr-FR" altLang="fr-FR" dirty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  <p:grpSp>
        <p:nvGrpSpPr>
          <p:cNvPr id="40" name="Groupe 39"/>
          <p:cNvGrpSpPr/>
          <p:nvPr/>
        </p:nvGrpSpPr>
        <p:grpSpPr>
          <a:xfrm>
            <a:off x="126093" y="2978246"/>
            <a:ext cx="8756650" cy="3040665"/>
            <a:chOff x="126093" y="1915606"/>
            <a:chExt cx="8756650" cy="3040665"/>
          </a:xfrm>
        </p:grpSpPr>
        <p:grpSp>
          <p:nvGrpSpPr>
            <p:cNvPr id="41" name="Groupe 40"/>
            <p:cNvGrpSpPr/>
            <p:nvPr/>
          </p:nvGrpSpPr>
          <p:grpSpPr>
            <a:xfrm>
              <a:off x="126093" y="1915606"/>
              <a:ext cx="8756650" cy="3040665"/>
              <a:chOff x="179388" y="1296385"/>
              <a:chExt cx="8756650" cy="3040665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279917" y="1296385"/>
                <a:ext cx="860282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 eaLnBrk="1" hangingPunct="1">
                  <a:defRPr/>
                </a:pPr>
                <a:endParaRPr lang="fr-FR" altLang="fr-FR" dirty="0"/>
              </a:p>
            </p:txBody>
          </p:sp>
          <p:sp>
            <p:nvSpPr>
              <p:cNvPr id="44" name="Rectangle à coins arrondis 43"/>
              <p:cNvSpPr/>
              <p:nvPr/>
            </p:nvSpPr>
            <p:spPr>
              <a:xfrm>
                <a:off x="179388" y="1454150"/>
                <a:ext cx="1676400" cy="911225"/>
              </a:xfrm>
              <a:prstGeom prst="roundRect">
                <a:avLst/>
              </a:prstGeom>
              <a:solidFill>
                <a:srgbClr val="EF1136"/>
              </a:solidFill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49263" eaLnBrk="1" fontAlgn="auto" hangingPunct="1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defRPr/>
                </a:pPr>
                <a:r>
                  <a:rPr lang="fr-FR" kern="0" dirty="0">
                    <a:solidFill>
                      <a:srgbClr val="EAEAEA"/>
                    </a:solidFill>
                    <a:ea typeface="Arial Unicode MS"/>
                    <a:cs typeface="Arial Unicode MS"/>
                  </a:rPr>
                  <a:t>Scenario </a:t>
                </a:r>
                <a:r>
                  <a:rPr lang="fr-FR" kern="0" dirty="0" err="1">
                    <a:solidFill>
                      <a:srgbClr val="EAEAEA"/>
                    </a:solidFill>
                    <a:ea typeface="Arial Unicode MS"/>
                    <a:cs typeface="Arial Unicode MS"/>
                  </a:rPr>
                  <a:t>specification</a:t>
                </a:r>
                <a:endParaRPr lang="fr-FR" kern="0" dirty="0">
                  <a:solidFill>
                    <a:srgbClr val="EAEAEA"/>
                  </a:solidFill>
                  <a:ea typeface="Arial Unicode MS"/>
                  <a:cs typeface="Arial Unicode MS"/>
                </a:endParaRPr>
              </a:p>
            </p:txBody>
          </p:sp>
          <p:sp>
            <p:nvSpPr>
              <p:cNvPr id="45" name="Rectangle à coins arrondis 44"/>
              <p:cNvSpPr/>
              <p:nvPr/>
            </p:nvSpPr>
            <p:spPr>
              <a:xfrm>
                <a:off x="2081213" y="1462088"/>
                <a:ext cx="1800225" cy="903287"/>
              </a:xfrm>
              <a:prstGeom prst="roundRect">
                <a:avLst/>
              </a:prstGeom>
              <a:solidFill>
                <a:srgbClr val="EF1136"/>
              </a:solidFill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49263" eaLnBrk="1" fontAlgn="auto" hangingPunct="1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defRPr/>
                </a:pPr>
                <a:r>
                  <a:rPr lang="fr-FR" kern="0" dirty="0">
                    <a:solidFill>
                      <a:srgbClr val="EAEAEA"/>
                    </a:solidFill>
                    <a:ea typeface="Arial Unicode MS"/>
                    <a:cs typeface="Arial Unicode MS"/>
                  </a:rPr>
                  <a:t>ASTEC</a:t>
                </a:r>
              </a:p>
              <a:p>
                <a:pPr algn="ctr" defTabSz="449263" eaLnBrk="1" fontAlgn="auto" hangingPunct="1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defRPr/>
                </a:pPr>
                <a:r>
                  <a:rPr lang="fr-FR" kern="0" dirty="0">
                    <a:solidFill>
                      <a:srgbClr val="EAEAEA"/>
                    </a:solidFill>
                    <a:ea typeface="Arial Unicode MS"/>
                    <a:cs typeface="Arial Unicode MS"/>
                  </a:rPr>
                  <a:t>Simulations</a:t>
                </a:r>
              </a:p>
            </p:txBody>
          </p:sp>
          <p:sp>
            <p:nvSpPr>
              <p:cNvPr id="46" name="Organigramme : Disque magnétique 45"/>
              <p:cNvSpPr/>
              <p:nvPr/>
            </p:nvSpPr>
            <p:spPr>
              <a:xfrm>
                <a:off x="4216400" y="1468438"/>
                <a:ext cx="720725" cy="893762"/>
              </a:xfrm>
              <a:prstGeom prst="flowChartMagneticDisk">
                <a:avLst/>
              </a:prstGeom>
              <a:solidFill>
                <a:srgbClr val="EF1136"/>
              </a:solidFill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49263" eaLnBrk="1" fontAlgn="auto" hangingPunct="1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defRPr/>
                </a:pPr>
                <a:r>
                  <a:rPr lang="fr-FR" kern="0" dirty="0" err="1">
                    <a:solidFill>
                      <a:srgbClr val="EAEAEA"/>
                    </a:solidFill>
                    <a:ea typeface="Arial Unicode MS"/>
                    <a:cs typeface="Arial Unicode MS"/>
                  </a:rPr>
                  <a:t>DataBase</a:t>
                </a:r>
                <a:endParaRPr lang="fr-FR" kern="0" dirty="0">
                  <a:solidFill>
                    <a:srgbClr val="EAEAEA"/>
                  </a:solidFill>
                  <a:ea typeface="Arial Unicode MS"/>
                  <a:cs typeface="Arial Unicode MS"/>
                </a:endParaRPr>
              </a:p>
            </p:txBody>
          </p:sp>
          <p:sp>
            <p:nvSpPr>
              <p:cNvPr id="47" name="Rectangle à coins arrondis 46"/>
              <p:cNvSpPr/>
              <p:nvPr/>
            </p:nvSpPr>
            <p:spPr>
              <a:xfrm>
                <a:off x="5135563" y="1447800"/>
                <a:ext cx="1674812" cy="911225"/>
              </a:xfrm>
              <a:prstGeom prst="roundRect">
                <a:avLst/>
              </a:prstGeom>
              <a:solidFill>
                <a:srgbClr val="EF1136"/>
              </a:solidFill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49263" eaLnBrk="1" fontAlgn="auto" hangingPunct="1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defRPr/>
                </a:pPr>
                <a:r>
                  <a:rPr lang="fr-FR" kern="0" dirty="0">
                    <a:solidFill>
                      <a:srgbClr val="EAEAEA"/>
                    </a:solidFill>
                    <a:ea typeface="Arial Unicode MS"/>
                    <a:cs typeface="Arial Unicode MS"/>
                  </a:rPr>
                  <a:t>Data Learning</a:t>
                </a:r>
              </a:p>
            </p:txBody>
          </p:sp>
          <p:pic>
            <p:nvPicPr>
              <p:cNvPr id="48" name="Picture 9" descr="D:\Documents and Settings\chevalier-jabe-kar\Mes documents\Mes images\iod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8376" y="1448073"/>
                <a:ext cx="1205236" cy="1480719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76200" cap="sq">
                <a:solidFill>
                  <a:srgbClr val="EAEAEA"/>
                </a:solidFill>
                <a:miter lim="800000"/>
              </a:ln>
              <a:effectLst>
                <a:reflection blurRad="12700" stA="33000" endPos="28000" dist="5000" dir="5400000" sy="-100000" algn="bl" rotWithShape="0"/>
              </a:effectLst>
              <a:scene3d>
                <a:camera prst="orthographicFront"/>
                <a:lightRig rig="threePt" dir="t">
                  <a:rot lat="0" lon="0" rev="2700000"/>
                </a:lightRig>
              </a:scene3d>
              <a:sp3d contourW="6350">
                <a:bevelT h="38100"/>
                <a:contourClr>
                  <a:srgbClr val="C0C0C0"/>
                </a:contourClr>
              </a:sp3d>
              <a:extLst/>
            </p:spPr>
          </p:pic>
          <p:sp>
            <p:nvSpPr>
              <p:cNvPr id="49" name="Rectangle à coins arrondis 48"/>
              <p:cNvSpPr/>
              <p:nvPr/>
            </p:nvSpPr>
            <p:spPr>
              <a:xfrm>
                <a:off x="7259638" y="3425825"/>
                <a:ext cx="1676400" cy="911225"/>
              </a:xfrm>
              <a:prstGeom prst="roundRect">
                <a:avLst/>
              </a:prstGeom>
              <a:solidFill>
                <a:srgbClr val="EF1136"/>
              </a:solidFill>
              <a:ln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49263" eaLnBrk="1" fontAlgn="auto" hangingPunct="1">
                  <a:lnSpc>
                    <a:spcPct val="93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100000"/>
                  <a:buFont typeface="Arial" charset="0"/>
                  <a:buNone/>
                  <a:defRPr/>
                </a:pPr>
                <a:r>
                  <a:rPr lang="fr-FR" kern="0" dirty="0">
                    <a:solidFill>
                      <a:srgbClr val="EAEAEA"/>
                    </a:solidFill>
                    <a:ea typeface="Arial Unicode MS"/>
                    <a:cs typeface="Arial Unicode MS"/>
                  </a:rPr>
                  <a:t>Validation</a:t>
                </a:r>
              </a:p>
            </p:txBody>
          </p:sp>
          <p:sp>
            <p:nvSpPr>
              <p:cNvPr id="50" name="Flèche droite 49"/>
              <p:cNvSpPr/>
              <p:nvPr/>
            </p:nvSpPr>
            <p:spPr>
              <a:xfrm>
                <a:off x="1722268" y="1730570"/>
                <a:ext cx="497149" cy="346229"/>
              </a:xfrm>
              <a:prstGeom prst="rightArrow">
                <a:avLst/>
              </a:prstGeom>
              <a:solidFill>
                <a:schemeClr val="tx2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FR" altLang="ja-JP" smtClean="0">
                  <a:solidFill>
                    <a:srgbClr val="FFFFFF"/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51" name="Flèche droite 50"/>
              <p:cNvSpPr/>
              <p:nvPr/>
            </p:nvSpPr>
            <p:spPr>
              <a:xfrm>
                <a:off x="3847835" y="1742369"/>
                <a:ext cx="497149" cy="346229"/>
              </a:xfrm>
              <a:prstGeom prst="rightArrow">
                <a:avLst/>
              </a:prstGeom>
              <a:solidFill>
                <a:schemeClr val="tx2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FR" altLang="ja-JP" smtClean="0">
                  <a:solidFill>
                    <a:srgbClr val="FFFFFF"/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52" name="Flèche droite 51"/>
              <p:cNvSpPr/>
              <p:nvPr/>
            </p:nvSpPr>
            <p:spPr>
              <a:xfrm>
                <a:off x="4864100" y="1742492"/>
                <a:ext cx="497149" cy="346229"/>
              </a:xfrm>
              <a:prstGeom prst="rightArrow">
                <a:avLst/>
              </a:prstGeom>
              <a:solidFill>
                <a:schemeClr val="tx2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FR" altLang="ja-JP" smtClean="0">
                  <a:solidFill>
                    <a:srgbClr val="FFFFFF"/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53" name="Flèche droite 52"/>
              <p:cNvSpPr/>
              <p:nvPr/>
            </p:nvSpPr>
            <p:spPr>
              <a:xfrm>
                <a:off x="6811068" y="1709855"/>
                <a:ext cx="497149" cy="346229"/>
              </a:xfrm>
              <a:prstGeom prst="rightArrow">
                <a:avLst/>
              </a:prstGeom>
              <a:solidFill>
                <a:schemeClr val="tx2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FR" altLang="ja-JP" smtClean="0">
                  <a:solidFill>
                    <a:srgbClr val="FFFFFF"/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54" name="Virage 53"/>
              <p:cNvSpPr/>
              <p:nvPr/>
            </p:nvSpPr>
            <p:spPr>
              <a:xfrm rot="16200000">
                <a:off x="5798505" y="2420753"/>
                <a:ext cx="1468290" cy="1453309"/>
              </a:xfrm>
              <a:prstGeom prst="bentArrow">
                <a:avLst>
                  <a:gd name="adj1" fmla="val 13456"/>
                  <a:gd name="adj2" fmla="val 14328"/>
                  <a:gd name="adj3" fmla="val 18954"/>
                  <a:gd name="adj4" fmla="val 28323"/>
                </a:avLst>
              </a:prstGeom>
              <a:solidFill>
                <a:schemeClr val="tx2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fr-FR" altLang="ja-JP" smtClean="0">
                  <a:solidFill>
                    <a:srgbClr val="FFFFFF"/>
                  </a:solidFill>
                  <a:latin typeface="Trebuchet MS" pitchFamily="34" charset="0"/>
                  <a:ea typeface="ＭＳ Ｐゴシック" pitchFamily="34" charset="-128"/>
                </a:endParaRPr>
              </a:p>
            </p:txBody>
          </p:sp>
        </p:grpSp>
        <p:sp>
          <p:nvSpPr>
            <p:cNvPr id="42" name="Flèche droite 41"/>
            <p:cNvSpPr/>
            <p:nvPr/>
          </p:nvSpPr>
          <p:spPr>
            <a:xfrm rot="5400000">
              <a:off x="7702419" y="3623473"/>
              <a:ext cx="497149" cy="346229"/>
            </a:xfrm>
            <a:prstGeom prst="rightArrow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fr-FR" altLang="ja-JP" smtClean="0">
                <a:solidFill>
                  <a:srgbClr val="FFFFFF"/>
                </a:solidFill>
                <a:latin typeface="Trebuchet MS" pitchFamily="34" charset="0"/>
                <a:ea typeface="ＭＳ Ｐゴシック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62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55845"/>
            <a:ext cx="8893175" cy="868362"/>
          </a:xfrm>
        </p:spPr>
        <p:txBody>
          <a:bodyPr/>
          <a:lstStyle/>
          <a:p>
            <a:r>
              <a:rPr lang="fr-FR" altLang="fr-FR" dirty="0" smtClean="0"/>
              <a:t>FASTNET and CONFIDENCE </a:t>
            </a:r>
            <a:r>
              <a:rPr lang="fr-FR" altLang="fr-FR" dirty="0" err="1" smtClean="0"/>
              <a:t>projects</a:t>
            </a:r>
            <a:r>
              <a:rPr lang="fr-FR" altLang="fr-FR" dirty="0"/>
              <a:t/>
            </a:r>
            <a:br>
              <a:rPr lang="fr-FR" altLang="fr-FR" dirty="0"/>
            </a:br>
            <a:r>
              <a:rPr lang="fr-FR" altLang="fr-FR" dirty="0" err="1"/>
              <a:t>Calculation</a:t>
            </a:r>
            <a:r>
              <a:rPr lang="fr-FR" altLang="fr-FR" dirty="0"/>
              <a:t> </a:t>
            </a:r>
            <a:r>
              <a:rPr lang="fr-FR" altLang="fr-FR" dirty="0" err="1"/>
              <a:t>grid</a:t>
            </a:r>
            <a:r>
              <a:rPr lang="fr-FR" altLang="fr-FR" dirty="0"/>
              <a:t> </a:t>
            </a:r>
            <a:r>
              <a:rPr lang="fr-FR" altLang="fr-FR" dirty="0" err="1"/>
              <a:t>specification</a:t>
            </a:r>
            <a:r>
              <a:rPr lang="en-US" altLang="fr-FR" dirty="0"/>
              <a:t/>
            </a:r>
            <a:br>
              <a:rPr lang="en-US" altLang="fr-FR" dirty="0"/>
            </a:br>
            <a:endParaRPr lang="fr-FR" altLang="fr-FR" dirty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idx="1"/>
          </p:nvPr>
        </p:nvSpPr>
        <p:spPr>
          <a:xfrm>
            <a:off x="319088" y="1829805"/>
            <a:ext cx="7715250" cy="1561096"/>
          </a:xfrm>
        </p:spPr>
        <p:txBody>
          <a:bodyPr/>
          <a:lstStyle/>
          <a:p>
            <a:r>
              <a:rPr lang="en-US" altLang="fr-FR" sz="2400" dirty="0"/>
              <a:t>The input deck models a French PWR 900 MW</a:t>
            </a:r>
          </a:p>
          <a:p>
            <a:r>
              <a:rPr lang="en-US" sz="2400" dirty="0" smtClean="0"/>
              <a:t>Scenario </a:t>
            </a:r>
            <a:r>
              <a:rPr lang="en-US" sz="2400" dirty="0"/>
              <a:t>variables </a:t>
            </a:r>
            <a:endParaRPr lang="en-US" sz="2400" dirty="0" smtClean="0"/>
          </a:p>
          <a:p>
            <a:pPr lvl="1"/>
            <a:r>
              <a:rPr lang="en-US" sz="1400" dirty="0"/>
              <a:t> </a:t>
            </a:r>
            <a:r>
              <a:rPr lang="en-US" sz="1400" dirty="0" smtClean="0"/>
              <a:t>LOCA accidents ; size </a:t>
            </a:r>
            <a:r>
              <a:rPr lang="en-US" sz="1400" dirty="0"/>
              <a:t>spans continuously from a fraction of an inch to 12 inches, and the break place can be either on cold or hot </a:t>
            </a:r>
            <a:r>
              <a:rPr lang="en-US" sz="1400" dirty="0" smtClean="0"/>
              <a:t>leg</a:t>
            </a:r>
            <a:r>
              <a:rPr lang="en-US" sz="2400" dirty="0"/>
              <a:t> </a:t>
            </a:r>
            <a:endParaRPr lang="en-US" sz="2400" dirty="0" smtClean="0"/>
          </a:p>
          <a:p>
            <a:pPr lvl="1"/>
            <a:r>
              <a:rPr lang="en-US" sz="1400" dirty="0"/>
              <a:t>systems : </a:t>
            </a:r>
          </a:p>
          <a:p>
            <a:pPr lvl="2"/>
            <a:r>
              <a:rPr lang="en-US" sz="1400" dirty="0"/>
              <a:t>no safety injection available</a:t>
            </a:r>
          </a:p>
          <a:p>
            <a:pPr lvl="2"/>
            <a:r>
              <a:rPr lang="en-US" sz="1400" dirty="0"/>
              <a:t>CSS, can be working or not at the initiator time, and if not working, we assume there is no reparation. </a:t>
            </a:r>
            <a:endParaRPr lang="en-US" sz="1400" dirty="0" smtClean="0"/>
          </a:p>
          <a:p>
            <a:pPr lvl="1"/>
            <a:r>
              <a:rPr lang="en-US" sz="1400" dirty="0" smtClean="0"/>
              <a:t>leak </a:t>
            </a:r>
            <a:r>
              <a:rPr lang="en-US" sz="1400" dirty="0"/>
              <a:t>rate of the containment building, release routes.  </a:t>
            </a:r>
            <a:endParaRPr lang="en-US" sz="1400" dirty="0" smtClean="0"/>
          </a:p>
          <a:p>
            <a:pPr lvl="1"/>
            <a:r>
              <a:rPr lang="en-US" sz="1400" dirty="0" smtClean="0"/>
              <a:t>At </a:t>
            </a:r>
            <a:r>
              <a:rPr lang="en-US" sz="1400" dirty="0"/>
              <a:t>vessel rupture, mass of the corium slump</a:t>
            </a:r>
            <a:endParaRPr lang="fr-FR" sz="1400" dirty="0"/>
          </a:p>
          <a:p>
            <a:endParaRPr lang="fr-FR" altLang="fr-FR" dirty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344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55845"/>
            <a:ext cx="8893175" cy="868362"/>
          </a:xfrm>
        </p:spPr>
        <p:txBody>
          <a:bodyPr/>
          <a:lstStyle/>
          <a:p>
            <a:r>
              <a:rPr lang="fr-FR" altLang="fr-FR" dirty="0" smtClean="0"/>
              <a:t>FASTNET and CONFIDENCE </a:t>
            </a:r>
            <a:r>
              <a:rPr lang="fr-FR" altLang="fr-FR" dirty="0" err="1" smtClean="0"/>
              <a:t>projects</a:t>
            </a:r>
            <a:r>
              <a:rPr lang="fr-FR" altLang="fr-FR" dirty="0"/>
              <a:t/>
            </a:r>
            <a:br>
              <a:rPr lang="fr-FR" altLang="fr-FR" dirty="0"/>
            </a:br>
            <a:r>
              <a:rPr lang="fr-FR" altLang="fr-FR" dirty="0" err="1"/>
              <a:t>Calculation</a:t>
            </a:r>
            <a:r>
              <a:rPr lang="fr-FR" altLang="fr-FR" dirty="0"/>
              <a:t> </a:t>
            </a:r>
            <a:r>
              <a:rPr lang="fr-FR" altLang="fr-FR" dirty="0" err="1"/>
              <a:t>grid</a:t>
            </a:r>
            <a:r>
              <a:rPr lang="fr-FR" altLang="fr-FR" dirty="0"/>
              <a:t> </a:t>
            </a:r>
            <a:r>
              <a:rPr lang="fr-FR" altLang="fr-FR" dirty="0" err="1"/>
              <a:t>specification</a:t>
            </a:r>
            <a:endParaRPr lang="fr-FR" altLang="fr-FR" dirty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idx="1"/>
          </p:nvPr>
        </p:nvSpPr>
        <p:spPr>
          <a:xfrm>
            <a:off x="369888" y="1753605"/>
            <a:ext cx="7715250" cy="1561096"/>
          </a:xfrm>
        </p:spPr>
        <p:txBody>
          <a:bodyPr/>
          <a:lstStyle/>
          <a:p>
            <a:r>
              <a:rPr lang="en-US" dirty="0"/>
              <a:t>epistemic uncertainties</a:t>
            </a:r>
          </a:p>
          <a:p>
            <a:pPr lvl="1"/>
            <a:r>
              <a:rPr lang="en-US" dirty="0"/>
              <a:t>FP release </a:t>
            </a:r>
            <a:r>
              <a:rPr lang="en-US" dirty="0" smtClean="0"/>
              <a:t>: addresses </a:t>
            </a:r>
            <a:r>
              <a:rPr lang="en-US" dirty="0"/>
              <a:t>the feedback of IRSN experimental database </a:t>
            </a:r>
            <a:r>
              <a:rPr lang="en-US" dirty="0" smtClean="0"/>
              <a:t>; addresses intact </a:t>
            </a:r>
            <a:r>
              <a:rPr lang="en-US" dirty="0"/>
              <a:t>rod (not melted</a:t>
            </a:r>
            <a:r>
              <a:rPr lang="en-US" dirty="0" smtClean="0"/>
              <a:t>) or fuel </a:t>
            </a:r>
            <a:r>
              <a:rPr lang="en-US" dirty="0"/>
              <a:t>magma </a:t>
            </a:r>
            <a:r>
              <a:rPr lang="en-US" dirty="0" smtClean="0"/>
              <a:t>configuration for volatile, semi-volatile, low volatiles FP families</a:t>
            </a:r>
          </a:p>
          <a:p>
            <a:pPr lvl="1"/>
            <a:endParaRPr lang="en-US" sz="1900" dirty="0" smtClean="0"/>
          </a:p>
          <a:p>
            <a:pPr lvl="1"/>
            <a:r>
              <a:rPr lang="en-US" dirty="0"/>
              <a:t>Iodine behavior: </a:t>
            </a:r>
            <a:r>
              <a:rPr lang="fr-FR" dirty="0" err="1"/>
              <a:t>related</a:t>
            </a:r>
            <a:r>
              <a:rPr lang="fr-FR" dirty="0"/>
              <a:t> to </a:t>
            </a:r>
            <a:r>
              <a:rPr lang="fr-FR" dirty="0" err="1"/>
              <a:t>kinetics</a:t>
            </a:r>
            <a:r>
              <a:rPr lang="fr-FR" dirty="0"/>
              <a:t> of the </a:t>
            </a:r>
            <a:r>
              <a:rPr lang="fr-FR" dirty="0" err="1"/>
              <a:t>various</a:t>
            </a:r>
            <a:r>
              <a:rPr lang="fr-FR" dirty="0"/>
              <a:t> </a:t>
            </a:r>
            <a:r>
              <a:rPr lang="fr-FR" dirty="0" err="1"/>
              <a:t>reactions</a:t>
            </a:r>
            <a:r>
              <a:rPr lang="fr-FR" dirty="0"/>
              <a:t>, </a:t>
            </a:r>
            <a:r>
              <a:rPr lang="en-US" dirty="0"/>
              <a:t>g</a:t>
            </a:r>
            <a:r>
              <a:rPr lang="en-US" altLang="fr-FR" dirty="0"/>
              <a:t>aseous fraction at the break, fraction of oxidized silver in the sumps</a:t>
            </a:r>
          </a:p>
          <a:p>
            <a:pPr lvl="1"/>
            <a:endParaRPr lang="fr-FR" dirty="0"/>
          </a:p>
          <a:p>
            <a:pPr lvl="1"/>
            <a:r>
              <a:rPr lang="en-US" dirty="0" smtClean="0"/>
              <a:t>Molten corium concrete interaction : </a:t>
            </a:r>
            <a:r>
              <a:rPr lang="en-US" dirty="0"/>
              <a:t>uncertainties for properties such as </a:t>
            </a:r>
            <a:r>
              <a:rPr lang="en-US" dirty="0" err="1" smtClean="0"/>
              <a:t>emissivities</a:t>
            </a:r>
            <a:r>
              <a:rPr lang="en-US" dirty="0"/>
              <a:t>, thermal properties of the  </a:t>
            </a:r>
            <a:r>
              <a:rPr lang="en-US" dirty="0" smtClean="0"/>
              <a:t>corium/concrete</a:t>
            </a:r>
            <a:r>
              <a:rPr lang="en-US" dirty="0"/>
              <a:t>, debris layer porosity</a:t>
            </a:r>
            <a:r>
              <a:rPr lang="en-US" dirty="0" smtClean="0"/>
              <a:t>, residual </a:t>
            </a:r>
            <a:r>
              <a:rPr lang="en-US" dirty="0"/>
              <a:t>power partition between elements…</a:t>
            </a:r>
            <a:endParaRPr lang="fr-FR" dirty="0"/>
          </a:p>
          <a:p>
            <a:pPr lvl="1"/>
            <a:endParaRPr lang="en-US" altLang="fr-FR" dirty="0" smtClean="0"/>
          </a:p>
          <a:p>
            <a:pPr lvl="1"/>
            <a:endParaRPr lang="en-US" altLang="fr-FR" dirty="0"/>
          </a:p>
          <a:p>
            <a:pPr lvl="1"/>
            <a:endParaRPr lang="en-US" altLang="fr-FR" dirty="0" smtClean="0"/>
          </a:p>
          <a:p>
            <a:pPr lvl="1"/>
            <a:endParaRPr lang="fr-FR" altLang="fr-FR" dirty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680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/>
              <a:t>FASTNET and CONFIDENCE </a:t>
            </a:r>
            <a:r>
              <a:rPr lang="fr-FR" altLang="fr-FR" dirty="0" err="1"/>
              <a:t>projects</a:t>
            </a:r>
            <a:r>
              <a:rPr lang="fr-FR" altLang="fr-FR" dirty="0"/>
              <a:t/>
            </a:r>
            <a:br>
              <a:rPr lang="fr-FR" altLang="fr-FR" dirty="0"/>
            </a:br>
            <a:r>
              <a:rPr lang="fr-FR" altLang="fr-FR" dirty="0" err="1"/>
              <a:t>Resulting</a:t>
            </a:r>
            <a:r>
              <a:rPr lang="fr-FR" altLang="fr-FR" dirty="0"/>
              <a:t> </a:t>
            </a:r>
            <a:r>
              <a:rPr lang="fr-FR" altLang="fr-FR" dirty="0" err="1" smtClean="0"/>
              <a:t>example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bns</a:t>
            </a:r>
            <a:r>
              <a:rPr lang="fr-FR" altLang="fr-FR" dirty="0" smtClean="0"/>
              <a:t> </a:t>
            </a:r>
            <a:r>
              <a:rPr lang="fr-FR" altLang="fr-FR" dirty="0"/>
              <a:t>and performances</a:t>
            </a:r>
            <a:endParaRPr lang="fr-FR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4643" y="2367914"/>
            <a:ext cx="8220075" cy="380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lnSpc>
                <a:spcPts val="2400"/>
              </a:lnSpc>
              <a:spcBef>
                <a:spcPct val="100000"/>
              </a:spcBef>
              <a:buClr>
                <a:srgbClr val="E33131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19138" indent="-176213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fr-FR" altLang="fr-FR" dirty="0" smtClean="0">
                <a:solidFill>
                  <a:srgbClr val="000000"/>
                </a:solidFill>
              </a:rPr>
              <a:t> </a:t>
            </a:r>
            <a:r>
              <a:rPr lang="fr-FR" altLang="fr-FR" dirty="0" err="1" smtClean="0">
                <a:solidFill>
                  <a:srgbClr val="000000"/>
                </a:solidFill>
              </a:rPr>
              <a:t>inference</a:t>
            </a:r>
            <a:r>
              <a:rPr lang="fr-FR" altLang="fr-FR" dirty="0" smtClean="0">
                <a:solidFill>
                  <a:srgbClr val="000000"/>
                </a:solidFill>
              </a:rPr>
              <a:t> for  </a:t>
            </a:r>
            <a:r>
              <a:rPr lang="fr-FR" altLang="fr-FR" dirty="0" err="1" smtClean="0">
                <a:solidFill>
                  <a:srgbClr val="000000"/>
                </a:solidFill>
              </a:rPr>
              <a:t>Vessel</a:t>
            </a:r>
            <a:r>
              <a:rPr lang="fr-FR" altLang="fr-FR" dirty="0" smtClean="0">
                <a:solidFill>
                  <a:srgbClr val="000000"/>
                </a:solidFill>
              </a:rPr>
              <a:t> </a:t>
            </a:r>
            <a:r>
              <a:rPr lang="fr-FR" altLang="fr-FR" dirty="0" err="1" smtClean="0">
                <a:solidFill>
                  <a:srgbClr val="000000"/>
                </a:solidFill>
              </a:rPr>
              <a:t>Status</a:t>
            </a:r>
            <a:r>
              <a:rPr lang="fr-FR" altLang="fr-FR" dirty="0" smtClean="0">
                <a:solidFill>
                  <a:srgbClr val="000000"/>
                </a:solidFill>
              </a:rPr>
              <a:t>:</a:t>
            </a:r>
          </a:p>
          <a:p>
            <a:pPr lvl="1"/>
            <a:r>
              <a:rPr lang="fr-FR" altLang="fr-FR" dirty="0">
                <a:solidFill>
                  <a:srgbClr val="000000"/>
                </a:solidFill>
              </a:rPr>
              <a:t>Validation </a:t>
            </a:r>
            <a:r>
              <a:rPr lang="fr-FR" altLang="fr-FR" dirty="0" err="1">
                <a:solidFill>
                  <a:srgbClr val="000000"/>
                </a:solidFill>
              </a:rPr>
              <a:t>dataset</a:t>
            </a:r>
            <a:r>
              <a:rPr lang="fr-FR" altLang="fr-FR" dirty="0">
                <a:solidFill>
                  <a:srgbClr val="000000"/>
                </a:solidFill>
              </a:rPr>
              <a:t>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fr-FR" altLang="fr-FR" dirty="0" smtClean="0">
                <a:solidFill>
                  <a:srgbClr val="000000"/>
                </a:solidFill>
              </a:rPr>
              <a:t>The </a:t>
            </a:r>
            <a:r>
              <a:rPr lang="fr-FR" altLang="fr-FR" dirty="0" err="1">
                <a:solidFill>
                  <a:srgbClr val="000000"/>
                </a:solidFill>
              </a:rPr>
              <a:t>unknown</a:t>
            </a:r>
            <a:r>
              <a:rPr lang="fr-FR" altLang="fr-FR" dirty="0">
                <a:solidFill>
                  <a:srgbClr val="000000"/>
                </a:solidFill>
              </a:rPr>
              <a:t> </a:t>
            </a:r>
            <a:r>
              <a:rPr lang="fr-FR" altLang="fr-FR" dirty="0" err="1">
                <a:solidFill>
                  <a:srgbClr val="000000"/>
                </a:solidFill>
              </a:rPr>
              <a:t>is</a:t>
            </a:r>
            <a:r>
              <a:rPr lang="fr-FR" altLang="fr-FR" dirty="0">
                <a:solidFill>
                  <a:srgbClr val="000000"/>
                </a:solidFill>
              </a:rPr>
              <a:t> </a:t>
            </a:r>
            <a:r>
              <a:rPr lang="fr-FR" altLang="fr-FR" dirty="0" smtClean="0">
                <a:solidFill>
                  <a:srgbClr val="000000"/>
                </a:solidFill>
              </a:rPr>
              <a:t>the </a:t>
            </a:r>
            <a:r>
              <a:rPr lang="fr-FR" altLang="fr-FR" dirty="0" err="1" smtClean="0">
                <a:solidFill>
                  <a:srgbClr val="000000"/>
                </a:solidFill>
              </a:rPr>
              <a:t>vessel</a:t>
            </a:r>
            <a:r>
              <a:rPr lang="fr-FR" altLang="fr-FR" dirty="0" smtClean="0">
                <a:solidFill>
                  <a:srgbClr val="000000"/>
                </a:solidFill>
              </a:rPr>
              <a:t> </a:t>
            </a:r>
            <a:r>
              <a:rPr lang="fr-FR" altLang="fr-FR" dirty="0" err="1" smtClean="0">
                <a:solidFill>
                  <a:srgbClr val="000000"/>
                </a:solidFill>
              </a:rPr>
              <a:t>integrity</a:t>
            </a:r>
            <a:r>
              <a:rPr lang="fr-FR" altLang="fr-FR" dirty="0" smtClean="0">
                <a:solidFill>
                  <a:srgbClr val="000000"/>
                </a:solidFill>
              </a:rPr>
              <a:t>, ((«</a:t>
            </a:r>
            <a:r>
              <a:rPr lang="fr-FR" altLang="fr-FR" dirty="0">
                <a:solidFill>
                  <a:srgbClr val="000000"/>
                </a:solidFill>
              </a:rPr>
              <a:t> </a:t>
            </a:r>
            <a:r>
              <a:rPr lang="fr-FR" altLang="fr-FR" dirty="0" smtClean="0">
                <a:solidFill>
                  <a:srgbClr val="000000"/>
                </a:solidFill>
              </a:rPr>
              <a:t>VESSELSTATUS</a:t>
            </a:r>
            <a:r>
              <a:rPr lang="fr-FR" altLang="fr-FR" dirty="0">
                <a:solidFill>
                  <a:srgbClr val="000000"/>
                </a:solidFill>
              </a:rPr>
              <a:t> ») ;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fr-FR" altLang="fr-FR" dirty="0">
                <a:solidFill>
                  <a:srgbClr val="000000"/>
                </a:solidFill>
              </a:rPr>
              <a:t> the </a:t>
            </a:r>
            <a:r>
              <a:rPr lang="fr-FR" altLang="fr-FR" dirty="0" err="1">
                <a:solidFill>
                  <a:srgbClr val="000000"/>
                </a:solidFill>
              </a:rPr>
              <a:t>other</a:t>
            </a:r>
            <a:r>
              <a:rPr lang="fr-FR" altLang="fr-FR" dirty="0">
                <a:solidFill>
                  <a:srgbClr val="000000"/>
                </a:solidFill>
              </a:rPr>
              <a:t> variables are </a:t>
            </a:r>
            <a:r>
              <a:rPr lang="fr-FR" altLang="fr-FR" dirty="0" err="1">
                <a:solidFill>
                  <a:srgbClr val="000000"/>
                </a:solidFill>
              </a:rPr>
              <a:t>used</a:t>
            </a:r>
            <a:r>
              <a:rPr lang="fr-FR" altLang="fr-FR" dirty="0">
                <a:solidFill>
                  <a:srgbClr val="000000"/>
                </a:solidFill>
              </a:rPr>
              <a:t> to </a:t>
            </a:r>
            <a:r>
              <a:rPr lang="fr-FR" altLang="fr-FR" dirty="0" err="1">
                <a:solidFill>
                  <a:srgbClr val="000000"/>
                </a:solidFill>
              </a:rPr>
              <a:t>build</a:t>
            </a:r>
            <a:r>
              <a:rPr lang="fr-FR" altLang="fr-FR" dirty="0">
                <a:solidFill>
                  <a:srgbClr val="000000"/>
                </a:solidFill>
              </a:rPr>
              <a:t> the </a:t>
            </a:r>
            <a:r>
              <a:rPr lang="fr-FR" altLang="fr-FR" dirty="0" err="1">
                <a:solidFill>
                  <a:srgbClr val="000000"/>
                </a:solidFill>
              </a:rPr>
              <a:t>query</a:t>
            </a:r>
            <a:r>
              <a:rPr lang="fr-FR" altLang="fr-FR" dirty="0">
                <a:solidFill>
                  <a:srgbClr val="000000"/>
                </a:solidFill>
              </a:rPr>
              <a:t> in the BN :</a:t>
            </a:r>
          </a:p>
          <a:p>
            <a:pPr lvl="3">
              <a:buFont typeface="Wingdings" panose="05000000000000000000" pitchFamily="2" charset="2"/>
              <a:buChar char="v"/>
            </a:pPr>
            <a:r>
              <a:rPr lang="fr-FR" altLang="fr-FR" dirty="0">
                <a:solidFill>
                  <a:srgbClr val="000000"/>
                </a:solidFill>
              </a:rPr>
              <a:t>For </a:t>
            </a:r>
            <a:r>
              <a:rPr lang="fr-FR" altLang="fr-FR" dirty="0" err="1">
                <a:solidFill>
                  <a:srgbClr val="000000"/>
                </a:solidFill>
              </a:rPr>
              <a:t>example</a:t>
            </a:r>
            <a:r>
              <a:rPr lang="fr-FR" altLang="fr-FR" dirty="0">
                <a:solidFill>
                  <a:srgbClr val="000000"/>
                </a:solidFill>
              </a:rPr>
              <a:t> : </a:t>
            </a:r>
            <a:r>
              <a:rPr lang="fr-FR" altLang="fr-FR" dirty="0" smtClean="0">
                <a:solidFill>
                  <a:srgbClr val="000000"/>
                </a:solidFill>
              </a:rPr>
              <a:t>CSSAVAIL=[TRUE] </a:t>
            </a:r>
            <a:r>
              <a:rPr lang="fr-FR" altLang="fr-FR" dirty="0">
                <a:solidFill>
                  <a:srgbClr val="000000"/>
                </a:solidFill>
              </a:rPr>
              <a:t>and TGasC02=[302,329]…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fr-FR" altLang="fr-FR" dirty="0">
                <a:solidFill>
                  <a:srgbClr val="000000"/>
                </a:solidFill>
              </a:rPr>
              <a:t>The BN </a:t>
            </a:r>
            <a:r>
              <a:rPr lang="fr-FR" altLang="fr-FR" dirty="0" err="1">
                <a:solidFill>
                  <a:srgbClr val="000000"/>
                </a:solidFill>
              </a:rPr>
              <a:t>computes</a:t>
            </a:r>
            <a:r>
              <a:rPr lang="fr-FR" altLang="fr-FR" dirty="0">
                <a:solidFill>
                  <a:srgbClr val="000000"/>
                </a:solidFill>
              </a:rPr>
              <a:t> the </a:t>
            </a:r>
            <a:r>
              <a:rPr lang="fr-FR" altLang="fr-FR" dirty="0" err="1">
                <a:solidFill>
                  <a:srgbClr val="000000"/>
                </a:solidFill>
              </a:rPr>
              <a:t>most</a:t>
            </a:r>
            <a:r>
              <a:rPr lang="fr-FR" altLang="fr-FR" dirty="0">
                <a:solidFill>
                  <a:srgbClr val="000000"/>
                </a:solidFill>
              </a:rPr>
              <a:t> probable « </a:t>
            </a:r>
            <a:r>
              <a:rPr lang="fr-FR" altLang="fr-FR" dirty="0" smtClean="0">
                <a:solidFill>
                  <a:srgbClr val="000000"/>
                </a:solidFill>
              </a:rPr>
              <a:t>VESSELSTATUS</a:t>
            </a:r>
            <a:r>
              <a:rPr lang="fr-FR" altLang="fr-FR" dirty="0">
                <a:solidFill>
                  <a:srgbClr val="000000"/>
                </a:solidFill>
              </a:rPr>
              <a:t> » </a:t>
            </a:r>
            <a:r>
              <a:rPr lang="fr-FR" altLang="fr-FR" dirty="0" err="1">
                <a:solidFill>
                  <a:srgbClr val="000000"/>
                </a:solidFill>
              </a:rPr>
              <a:t>according</a:t>
            </a:r>
            <a:r>
              <a:rPr lang="fr-FR" altLang="fr-FR" dirty="0">
                <a:solidFill>
                  <a:srgbClr val="000000"/>
                </a:solidFill>
              </a:rPr>
              <a:t> to the </a:t>
            </a:r>
            <a:r>
              <a:rPr lang="fr-FR" altLang="fr-FR" dirty="0" err="1">
                <a:solidFill>
                  <a:srgbClr val="000000"/>
                </a:solidFill>
              </a:rPr>
              <a:t>query</a:t>
            </a:r>
            <a:endParaRPr lang="fr-FR" altLang="fr-FR" dirty="0">
              <a:solidFill>
                <a:srgbClr val="000000"/>
              </a:solidFill>
            </a:endParaRPr>
          </a:p>
          <a:p>
            <a:pPr lvl="2">
              <a:buFont typeface="Wingdings" panose="05000000000000000000" pitchFamily="2" charset="2"/>
              <a:buChar char="v"/>
            </a:pPr>
            <a:r>
              <a:rPr lang="fr-FR" altLang="fr-FR" dirty="0">
                <a:solidFill>
                  <a:srgbClr val="000000"/>
                </a:solidFill>
              </a:rPr>
              <a:t>If the </a:t>
            </a:r>
            <a:r>
              <a:rPr lang="fr-FR" altLang="fr-FR" dirty="0" err="1">
                <a:solidFill>
                  <a:srgbClr val="000000"/>
                </a:solidFill>
              </a:rPr>
              <a:t>result</a:t>
            </a:r>
            <a:r>
              <a:rPr lang="fr-FR" altLang="fr-FR" dirty="0">
                <a:solidFill>
                  <a:srgbClr val="000000"/>
                </a:solidFill>
              </a:rPr>
              <a:t> </a:t>
            </a:r>
            <a:r>
              <a:rPr lang="fr-FR" altLang="fr-FR" dirty="0" smtClean="0">
                <a:solidFill>
                  <a:srgbClr val="000000"/>
                </a:solidFill>
              </a:rPr>
              <a:t>corresponds </a:t>
            </a:r>
            <a:r>
              <a:rPr lang="fr-FR" altLang="fr-FR" dirty="0">
                <a:solidFill>
                  <a:srgbClr val="000000"/>
                </a:solidFill>
              </a:rPr>
              <a:t>to the value in the validation </a:t>
            </a:r>
            <a:r>
              <a:rPr lang="fr-FR" altLang="fr-FR" dirty="0" err="1">
                <a:solidFill>
                  <a:srgbClr val="000000"/>
                </a:solidFill>
              </a:rPr>
              <a:t>dataset</a:t>
            </a:r>
            <a:r>
              <a:rPr lang="fr-FR" altLang="fr-FR" dirty="0">
                <a:solidFill>
                  <a:srgbClr val="000000"/>
                </a:solidFill>
              </a:rPr>
              <a:t>, </a:t>
            </a:r>
            <a:r>
              <a:rPr lang="fr-FR" altLang="fr-FR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fr-FR" altLang="fr-FR" dirty="0" err="1">
                <a:solidFill>
                  <a:srgbClr val="000000"/>
                </a:solidFill>
                <a:sym typeface="Wingdings" panose="05000000000000000000" pitchFamily="2" charset="2"/>
              </a:rPr>
              <a:t>successs</a:t>
            </a:r>
            <a:endParaRPr lang="fr-FR" altLang="fr-FR" dirty="0">
              <a:solidFill>
                <a:srgbClr val="000000"/>
              </a:solidFill>
            </a:endParaRPr>
          </a:p>
          <a:p>
            <a:r>
              <a:rPr lang="fr-FR" altLang="fr-FR" dirty="0" err="1">
                <a:solidFill>
                  <a:srgbClr val="000000"/>
                </a:solidFill>
              </a:rPr>
              <a:t>Percentage</a:t>
            </a:r>
            <a:r>
              <a:rPr lang="fr-FR" altLang="fr-FR" dirty="0">
                <a:solidFill>
                  <a:srgbClr val="000000"/>
                </a:solidFill>
              </a:rPr>
              <a:t> of </a:t>
            </a:r>
            <a:r>
              <a:rPr lang="fr-FR" altLang="fr-FR" dirty="0" err="1">
                <a:solidFill>
                  <a:srgbClr val="000000"/>
                </a:solidFill>
              </a:rPr>
              <a:t>success</a:t>
            </a:r>
            <a:r>
              <a:rPr lang="fr-FR" altLang="fr-FR" dirty="0">
                <a:solidFill>
                  <a:srgbClr val="000000"/>
                </a:solidFill>
              </a:rPr>
              <a:t> for </a:t>
            </a:r>
            <a:r>
              <a:rPr lang="fr-FR" altLang="fr-FR" dirty="0" err="1">
                <a:solidFill>
                  <a:srgbClr val="000000"/>
                </a:solidFill>
              </a:rPr>
              <a:t>this</a:t>
            </a:r>
            <a:r>
              <a:rPr lang="fr-FR" altLang="fr-FR" dirty="0">
                <a:solidFill>
                  <a:srgbClr val="000000"/>
                </a:solidFill>
              </a:rPr>
              <a:t> type of </a:t>
            </a:r>
            <a:r>
              <a:rPr lang="fr-FR" altLang="fr-FR" dirty="0" err="1">
                <a:solidFill>
                  <a:srgbClr val="000000"/>
                </a:solidFill>
              </a:rPr>
              <a:t>inference</a:t>
            </a:r>
            <a:r>
              <a:rPr lang="fr-FR" altLang="fr-FR" dirty="0">
                <a:solidFill>
                  <a:srgbClr val="000000"/>
                </a:solidFill>
              </a:rPr>
              <a:t> </a:t>
            </a:r>
            <a:r>
              <a:rPr lang="fr-FR" altLang="fr-FR" dirty="0" smtClean="0">
                <a:solidFill>
                  <a:srgbClr val="000000"/>
                </a:solidFill>
              </a:rPr>
              <a:t>:</a:t>
            </a:r>
            <a:endParaRPr lang="fr-FR" altLang="fr-FR" dirty="0">
              <a:solidFill>
                <a:srgbClr val="000000"/>
              </a:solidFill>
            </a:endParaRPr>
          </a:p>
          <a:p>
            <a:pPr lvl="1"/>
            <a:r>
              <a:rPr lang="fr-FR" altLang="fr-FR" dirty="0">
                <a:solidFill>
                  <a:srgbClr val="000000"/>
                </a:solidFill>
              </a:rPr>
              <a:t>For all </a:t>
            </a:r>
            <a:r>
              <a:rPr lang="fr-FR" altLang="fr-FR" dirty="0" smtClean="0">
                <a:solidFill>
                  <a:srgbClr val="000000"/>
                </a:solidFill>
              </a:rPr>
              <a:t>times of the accident, </a:t>
            </a:r>
            <a:r>
              <a:rPr lang="fr-FR" altLang="fr-FR" dirty="0">
                <a:solidFill>
                  <a:srgbClr val="000000"/>
                </a:solidFill>
              </a:rPr>
              <a:t>the </a:t>
            </a:r>
            <a:r>
              <a:rPr lang="fr-FR" altLang="fr-FR" dirty="0" err="1">
                <a:solidFill>
                  <a:srgbClr val="000000"/>
                </a:solidFill>
              </a:rPr>
              <a:t>lowest</a:t>
            </a:r>
            <a:r>
              <a:rPr lang="fr-FR" altLang="fr-FR" dirty="0">
                <a:solidFill>
                  <a:srgbClr val="000000"/>
                </a:solidFill>
              </a:rPr>
              <a:t> performance </a:t>
            </a:r>
            <a:r>
              <a:rPr lang="fr-FR" altLang="fr-FR" dirty="0" err="1">
                <a:solidFill>
                  <a:srgbClr val="000000"/>
                </a:solidFill>
              </a:rPr>
              <a:t>is</a:t>
            </a:r>
            <a:r>
              <a:rPr lang="fr-FR" altLang="fr-FR" dirty="0">
                <a:solidFill>
                  <a:srgbClr val="000000"/>
                </a:solidFill>
              </a:rPr>
              <a:t> 80% </a:t>
            </a:r>
            <a:r>
              <a:rPr lang="fr-FR" altLang="fr-FR" dirty="0" err="1">
                <a:solidFill>
                  <a:srgbClr val="000000"/>
                </a:solidFill>
              </a:rPr>
              <a:t>success</a:t>
            </a:r>
            <a:endParaRPr lang="fr-FR" altLang="fr-FR" dirty="0">
              <a:solidFill>
                <a:srgbClr val="000000"/>
              </a:solidFill>
            </a:endParaRPr>
          </a:p>
          <a:p>
            <a:pPr lvl="1"/>
            <a:r>
              <a:rPr lang="fr-FR" altLang="fr-FR" dirty="0">
                <a:solidFill>
                  <a:srgbClr val="000000"/>
                </a:solidFill>
              </a:rPr>
              <a:t>Most of the times : 100% of </a:t>
            </a:r>
            <a:r>
              <a:rPr lang="fr-FR" altLang="fr-FR" dirty="0" err="1" smtClean="0">
                <a:solidFill>
                  <a:srgbClr val="000000"/>
                </a:solidFill>
              </a:rPr>
              <a:t>success</a:t>
            </a:r>
            <a:endParaRPr lang="fr-FR" altLang="fr-FR" dirty="0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51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55845"/>
            <a:ext cx="8893175" cy="868362"/>
          </a:xfrm>
        </p:spPr>
        <p:txBody>
          <a:bodyPr/>
          <a:lstStyle/>
          <a:p>
            <a:r>
              <a:rPr lang="fr-FR" altLang="fr-FR" dirty="0" smtClean="0"/>
              <a:t>CONFIDENCE </a:t>
            </a:r>
            <a:r>
              <a:rPr lang="fr-FR" altLang="fr-FR" dirty="0" err="1" smtClean="0"/>
              <a:t>project</a:t>
            </a:r>
            <a:r>
              <a:rPr lang="fr-FR" altLang="fr-FR" dirty="0"/>
              <a:t/>
            </a:r>
            <a:br>
              <a:rPr lang="fr-FR" altLang="fr-FR" dirty="0"/>
            </a:br>
            <a:endParaRPr lang="fr-FR" altLang="fr-FR" dirty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idx="1"/>
          </p:nvPr>
        </p:nvSpPr>
        <p:spPr>
          <a:xfrm>
            <a:off x="369888" y="1753605"/>
            <a:ext cx="7715250" cy="1561096"/>
          </a:xfrm>
        </p:spPr>
        <p:txBody>
          <a:bodyPr/>
          <a:lstStyle/>
          <a:p>
            <a:r>
              <a:rPr lang="en-US" dirty="0" smtClean="0"/>
              <a:t> WP 1 : </a:t>
            </a:r>
            <a:r>
              <a:rPr lang="en-US" b="1" dirty="0" smtClean="0"/>
              <a:t>Guidelines </a:t>
            </a:r>
            <a:r>
              <a:rPr lang="en-US" b="1" dirty="0"/>
              <a:t>ranking uncertainties for atmospheric </a:t>
            </a:r>
            <a:r>
              <a:rPr lang="en-US" b="1" dirty="0" smtClean="0"/>
              <a:t>dispersion</a:t>
            </a:r>
            <a:endParaRPr lang="en-US" dirty="0"/>
          </a:p>
          <a:p>
            <a:r>
              <a:rPr lang="en-US" dirty="0" smtClean="0"/>
              <a:t>provide </a:t>
            </a:r>
            <a:r>
              <a:rPr lang="en-US" dirty="0"/>
              <a:t>an assessment of the ability of the ensemble weather prediction systems to provide sufficient uncertainty information for dispersion </a:t>
            </a:r>
            <a:endParaRPr lang="en-US" dirty="0" smtClean="0"/>
          </a:p>
          <a:p>
            <a:r>
              <a:rPr lang="en-US" dirty="0" smtClean="0"/>
              <a:t>Same input deck as FASTNET, same epistemic uncertainties</a:t>
            </a:r>
          </a:p>
          <a:p>
            <a:r>
              <a:rPr lang="en-US" dirty="0" smtClean="0"/>
              <a:t>Four initiators (size +/- 1 inch)</a:t>
            </a:r>
          </a:p>
          <a:p>
            <a:pPr lvl="1"/>
            <a:r>
              <a:rPr lang="en-US" altLang="fr-FR" dirty="0" smtClean="0"/>
              <a:t>break </a:t>
            </a:r>
            <a:r>
              <a:rPr lang="en-US" altLang="fr-FR" dirty="0"/>
              <a:t>of 3 inches occurring on hot </a:t>
            </a:r>
            <a:r>
              <a:rPr lang="en-US" altLang="fr-FR" dirty="0" smtClean="0"/>
              <a:t>leg</a:t>
            </a:r>
            <a:endParaRPr lang="en-US" altLang="fr-FR" dirty="0"/>
          </a:p>
          <a:p>
            <a:pPr lvl="1"/>
            <a:r>
              <a:rPr lang="en-US" altLang="fr-FR" dirty="0" smtClean="0"/>
              <a:t>break </a:t>
            </a:r>
            <a:r>
              <a:rPr lang="en-US" altLang="fr-FR" dirty="0"/>
              <a:t>of 3 inches occurring on  cold </a:t>
            </a:r>
            <a:r>
              <a:rPr lang="en-US" altLang="fr-FR" dirty="0" smtClean="0"/>
              <a:t>leg</a:t>
            </a:r>
            <a:endParaRPr lang="en-US" altLang="fr-FR" dirty="0"/>
          </a:p>
          <a:p>
            <a:pPr lvl="1"/>
            <a:r>
              <a:rPr lang="en-US" altLang="fr-FR" dirty="0" smtClean="0"/>
              <a:t>break </a:t>
            </a:r>
            <a:r>
              <a:rPr lang="en-US" altLang="fr-FR" dirty="0"/>
              <a:t>of eleven inches occurring on hot </a:t>
            </a:r>
            <a:r>
              <a:rPr lang="en-US" altLang="fr-FR" dirty="0" smtClean="0"/>
              <a:t>leg</a:t>
            </a:r>
            <a:endParaRPr lang="en-US" altLang="fr-FR" dirty="0"/>
          </a:p>
          <a:p>
            <a:pPr lvl="1"/>
            <a:r>
              <a:rPr lang="en-US" altLang="fr-FR" dirty="0" smtClean="0"/>
              <a:t>break </a:t>
            </a:r>
            <a:r>
              <a:rPr lang="en-US" altLang="fr-FR" dirty="0"/>
              <a:t>of eleven inches occurring on cold </a:t>
            </a:r>
            <a:r>
              <a:rPr lang="en-US" altLang="fr-FR" dirty="0" smtClean="0"/>
              <a:t>leg</a:t>
            </a:r>
            <a:endParaRPr lang="en-US" altLang="fr-FR" dirty="0"/>
          </a:p>
          <a:p>
            <a:endParaRPr lang="en-US" altLang="fr-FR" dirty="0" smtClean="0"/>
          </a:p>
          <a:p>
            <a:pPr lvl="1"/>
            <a:endParaRPr lang="en-US" altLang="fr-FR" dirty="0"/>
          </a:p>
          <a:p>
            <a:pPr lvl="1"/>
            <a:endParaRPr lang="en-US" altLang="fr-FR" dirty="0" smtClean="0"/>
          </a:p>
          <a:p>
            <a:pPr lvl="1"/>
            <a:endParaRPr lang="en-US" altLang="fr-FR" dirty="0"/>
          </a:p>
          <a:p>
            <a:pPr lvl="1"/>
            <a:endParaRPr lang="en-US" altLang="fr-FR" dirty="0" smtClean="0"/>
          </a:p>
          <a:p>
            <a:pPr lvl="1"/>
            <a:endParaRPr lang="fr-FR" altLang="fr-FR" dirty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57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55845"/>
            <a:ext cx="8893175" cy="868362"/>
          </a:xfrm>
        </p:spPr>
        <p:txBody>
          <a:bodyPr/>
          <a:lstStyle/>
          <a:p>
            <a:r>
              <a:rPr lang="fr-FR" altLang="fr-FR" dirty="0" smtClean="0"/>
              <a:t>CONFIDENCE </a:t>
            </a:r>
            <a:r>
              <a:rPr lang="fr-FR" altLang="fr-FR" dirty="0" err="1" smtClean="0"/>
              <a:t>project</a:t>
            </a:r>
            <a:r>
              <a:rPr lang="fr-FR" altLang="fr-FR" dirty="0"/>
              <a:t/>
            </a:r>
            <a:br>
              <a:rPr lang="fr-FR" altLang="fr-FR" dirty="0"/>
            </a:br>
            <a:endParaRPr lang="fr-FR" altLang="fr-FR" dirty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idx="1"/>
          </p:nvPr>
        </p:nvSpPr>
        <p:spPr>
          <a:xfrm>
            <a:off x="369888" y="1753605"/>
            <a:ext cx="7715250" cy="1561096"/>
          </a:xfrm>
        </p:spPr>
        <p:txBody>
          <a:bodyPr/>
          <a:lstStyle/>
          <a:p>
            <a:r>
              <a:rPr lang="en-US" dirty="0" smtClean="0"/>
              <a:t>global </a:t>
            </a:r>
            <a:r>
              <a:rPr lang="en-US" dirty="0"/>
              <a:t>release rate of the containment ranges in [1; 10] times the best-estimate amount </a:t>
            </a:r>
            <a:endParaRPr lang="en-US" dirty="0" smtClean="0"/>
          </a:p>
          <a:p>
            <a:r>
              <a:rPr lang="en-US" dirty="0" smtClean="0"/>
              <a:t>best-estimate </a:t>
            </a:r>
            <a:r>
              <a:rPr lang="en-US" dirty="0"/>
              <a:t>distribution of the leak rate to the various containment buildings </a:t>
            </a:r>
            <a:r>
              <a:rPr lang="en-US" dirty="0" smtClean="0"/>
              <a:t>[</a:t>
            </a:r>
            <a:r>
              <a:rPr lang="en-US" dirty="0"/>
              <a:t>1; 2] times the best-estimate value.</a:t>
            </a:r>
          </a:p>
          <a:p>
            <a:endParaRPr lang="en-US" altLang="fr-FR" dirty="0" smtClean="0"/>
          </a:p>
          <a:p>
            <a:pPr lvl="1"/>
            <a:endParaRPr lang="en-US" altLang="fr-FR" dirty="0"/>
          </a:p>
          <a:p>
            <a:pPr lvl="1"/>
            <a:endParaRPr lang="en-US" altLang="fr-FR" dirty="0" smtClean="0"/>
          </a:p>
          <a:p>
            <a:pPr lvl="1"/>
            <a:endParaRPr lang="en-US" altLang="fr-FR" dirty="0"/>
          </a:p>
          <a:p>
            <a:pPr lvl="1"/>
            <a:endParaRPr lang="en-US" altLang="fr-FR" dirty="0" smtClean="0"/>
          </a:p>
          <a:p>
            <a:pPr lvl="1"/>
            <a:endParaRPr lang="fr-FR" altLang="fr-FR" dirty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492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CONFIDENCE </a:t>
            </a:r>
            <a:r>
              <a:rPr lang="fr-FR" altLang="fr-FR" dirty="0" err="1" smtClean="0"/>
              <a:t>project</a:t>
            </a:r>
            <a:r>
              <a:rPr lang="fr-FR" altLang="fr-FR" dirty="0"/>
              <a:t/>
            </a:r>
            <a:br>
              <a:rPr lang="fr-FR" altLang="fr-FR" dirty="0"/>
            </a:br>
            <a:r>
              <a:rPr lang="fr-FR" altLang="fr-FR" sz="3200" dirty="0" err="1" smtClean="0"/>
              <a:t>results</a:t>
            </a:r>
            <a:r>
              <a:rPr lang="fr-FR" altLang="fr-FR" sz="3200" dirty="0" smtClean="0"/>
              <a:t> of the source </a:t>
            </a:r>
            <a:r>
              <a:rPr lang="fr-FR" altLang="fr-FR" sz="3200" dirty="0" err="1" smtClean="0"/>
              <a:t>term</a:t>
            </a:r>
            <a:r>
              <a:rPr lang="fr-FR" altLang="fr-FR" sz="3200" dirty="0" smtClean="0"/>
              <a:t> </a:t>
            </a:r>
            <a:r>
              <a:rPr lang="fr-FR" altLang="fr-FR" sz="3200" dirty="0" err="1" smtClean="0"/>
              <a:t>calculations</a:t>
            </a:r>
            <a:endParaRPr lang="fr-FR" alt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550" y="1879599"/>
            <a:ext cx="7715250" cy="4610101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17</a:t>
            </a:fld>
            <a:endParaRPr lang="fr-FR" dirty="0"/>
          </a:p>
        </p:txBody>
      </p:sp>
      <p:pic>
        <p:nvPicPr>
          <p:cNvPr id="3074" name="Picture 2" descr="D:\POST\BASE\12i_3d_nois_noeas\12i_3d_nois_noeas\Output_base12p400css\12P_T2\RawTables\RawCurves__PCo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4" y="1638300"/>
            <a:ext cx="3432175" cy="24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990599" y="6113503"/>
            <a:ext cx="3378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11 </a:t>
            </a:r>
            <a:r>
              <a:rPr lang="fr-FR" dirty="0" err="1" smtClean="0"/>
              <a:t>inches</a:t>
            </a:r>
            <a:r>
              <a:rPr lang="fr-FR" dirty="0" smtClean="0"/>
              <a:t>, cold </a:t>
            </a:r>
            <a:r>
              <a:rPr lang="fr-FR" dirty="0" err="1" smtClean="0"/>
              <a:t>leg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0" y="3873500"/>
            <a:ext cx="3151189" cy="193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213099" y="3463328"/>
            <a:ext cx="4038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Sand </a:t>
            </a:r>
            <a:r>
              <a:rPr lang="fr-FR" dirty="0" err="1" smtClean="0"/>
              <a:t>bed</a:t>
            </a:r>
            <a:r>
              <a:rPr lang="fr-FR" dirty="0" smtClean="0"/>
              <a:t> </a:t>
            </a:r>
            <a:r>
              <a:rPr lang="fr-FR" dirty="0" err="1" smtClean="0"/>
              <a:t>filter</a:t>
            </a:r>
            <a:r>
              <a:rPr lang="fr-FR" dirty="0" smtClean="0"/>
              <a:t> activation</a:t>
            </a:r>
            <a:endParaRPr lang="fr-FR" dirty="0"/>
          </a:p>
        </p:txBody>
      </p:sp>
      <p:sp>
        <p:nvSpPr>
          <p:cNvPr id="5" name="Accolade ouvrante 4"/>
          <p:cNvSpPr/>
          <p:nvPr/>
        </p:nvSpPr>
        <p:spPr>
          <a:xfrm rot="16200000">
            <a:off x="3140332" y="2767229"/>
            <a:ext cx="348734" cy="10668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043363" y="2298700"/>
            <a:ext cx="43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Pressure in </a:t>
            </a:r>
            <a:r>
              <a:rPr lang="fr-FR" dirty="0" err="1" smtClean="0"/>
              <a:t>containment</a:t>
            </a:r>
            <a:r>
              <a:rPr lang="fr-FR" dirty="0" smtClean="0"/>
              <a:t> building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4089399" y="4470162"/>
            <a:ext cx="438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Xe 133 release</a:t>
            </a:r>
            <a:endParaRPr lang="fr-FR" dirty="0"/>
          </a:p>
        </p:txBody>
      </p:sp>
      <p:sp>
        <p:nvSpPr>
          <p:cNvPr id="12" name="Accolade ouvrante 11"/>
          <p:cNvSpPr/>
          <p:nvPr/>
        </p:nvSpPr>
        <p:spPr>
          <a:xfrm rot="5400000">
            <a:off x="3140332" y="3345597"/>
            <a:ext cx="348734" cy="10668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089399" y="5620822"/>
            <a:ext cx="4533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little</a:t>
            </a:r>
            <a:r>
              <a:rPr lang="fr-FR" dirty="0" smtClean="0"/>
              <a:t> </a:t>
            </a:r>
            <a:r>
              <a:rPr lang="fr-FR" dirty="0" err="1" smtClean="0"/>
              <a:t>uncertainty</a:t>
            </a:r>
            <a:r>
              <a:rPr lang="fr-FR" dirty="0" smtClean="0"/>
              <a:t> on the first release time</a:t>
            </a:r>
            <a:endParaRPr lang="fr-FR" dirty="0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1244600" y="5620822"/>
            <a:ext cx="2692399" cy="184666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36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2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 smtClean="0"/>
              <a:t>CONFIDENCE </a:t>
            </a:r>
            <a:r>
              <a:rPr lang="fr-FR" altLang="fr-FR" dirty="0" err="1" smtClean="0"/>
              <a:t>project</a:t>
            </a:r>
            <a:r>
              <a:rPr lang="fr-FR" altLang="fr-FR" dirty="0"/>
              <a:t/>
            </a:r>
            <a:br>
              <a:rPr lang="fr-FR" altLang="fr-FR" dirty="0"/>
            </a:br>
            <a:r>
              <a:rPr lang="fr-FR" altLang="fr-FR" sz="3200" dirty="0" err="1" smtClean="0"/>
              <a:t>results</a:t>
            </a:r>
            <a:r>
              <a:rPr lang="fr-FR" altLang="fr-FR" sz="3200" dirty="0" smtClean="0"/>
              <a:t> of the source </a:t>
            </a:r>
            <a:r>
              <a:rPr lang="fr-FR" altLang="fr-FR" sz="3200" dirty="0" err="1" smtClean="0"/>
              <a:t>term</a:t>
            </a:r>
            <a:r>
              <a:rPr lang="fr-FR" altLang="fr-FR" sz="3200" dirty="0" smtClean="0"/>
              <a:t> </a:t>
            </a:r>
            <a:r>
              <a:rPr lang="fr-FR" altLang="fr-FR" sz="3200" dirty="0" err="1" smtClean="0"/>
              <a:t>calculations</a:t>
            </a:r>
            <a:endParaRPr lang="fr-FR" alt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550" y="1879599"/>
            <a:ext cx="7715250" cy="4610101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18</a:t>
            </a:fld>
            <a:endParaRPr lang="fr-FR" dirty="0"/>
          </a:p>
        </p:txBody>
      </p:sp>
      <p:pic>
        <p:nvPicPr>
          <p:cNvPr id="2052" name="Picture 4" descr="D:\POST\BASE\12i_3d_nois_noeas\12i_3d_nois_noeas\Output_base12p400css\12P_T2_ts\Quantiles\T_quantile_I131oIAER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157" y="1845730"/>
            <a:ext cx="3123406" cy="228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POST\BASE\12i_3d_nois_noeas\12i_3d_nois_noeas\Output_base12p400css\12P_T2_ts\Quantiles\T_quantile_I132oCH3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1" y="1750480"/>
            <a:ext cx="3149600" cy="247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6913563" y="2041542"/>
            <a:ext cx="2095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Iodine</a:t>
            </a:r>
            <a:r>
              <a:rPr lang="fr-FR" dirty="0" smtClean="0"/>
              <a:t> </a:t>
            </a:r>
            <a:r>
              <a:rPr lang="fr-FR" dirty="0" err="1" smtClean="0"/>
              <a:t>species</a:t>
            </a:r>
            <a:r>
              <a:rPr lang="fr-FR" dirty="0" smtClean="0"/>
              <a:t> (</a:t>
            </a:r>
            <a:r>
              <a:rPr lang="fr-FR" dirty="0" err="1" smtClean="0"/>
              <a:t>here</a:t>
            </a:r>
            <a:r>
              <a:rPr lang="fr-FR" dirty="0" smtClean="0"/>
              <a:t> I131)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289051" y="1610780"/>
            <a:ext cx="20955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organic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4457699" y="1679026"/>
            <a:ext cx="20955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aerosols</a:t>
            </a:r>
            <a:endParaRPr lang="fr-FR" dirty="0"/>
          </a:p>
        </p:txBody>
      </p:sp>
      <p:pic>
        <p:nvPicPr>
          <p:cNvPr id="14" name="Picture 2" descr="D:\POST\BASE\12i_3d_nois_noeas\12i_3d_nois_noeas\Output_base12p400css\12P_T2_ts\Quantiles\T_quantile_I131oI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1" y="4104877"/>
            <a:ext cx="3149600" cy="244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D:\POST\BASE\12i_3d_nois_noeas\12i_3d_nois_noeas\Output_base12p400css\12P_T2_ts\Quantiles\T_quantile_I131oI2O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822" y="4026119"/>
            <a:ext cx="3004741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1085852" y="4204213"/>
            <a:ext cx="20955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molecular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4591049" y="4104877"/>
            <a:ext cx="20955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oxides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6846094" y="3251008"/>
            <a:ext cx="22304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Release </a:t>
            </a:r>
            <a:r>
              <a:rPr lang="fr-FR" dirty="0" err="1" smtClean="0"/>
              <a:t>uncertainties</a:t>
            </a:r>
            <a:r>
              <a:rPr lang="fr-FR" dirty="0" smtClean="0"/>
              <a:t> on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 smtClean="0"/>
              <a:t>timing of </a:t>
            </a:r>
            <a:r>
              <a:rPr lang="fr-FR" dirty="0" err="1" smtClean="0"/>
              <a:t>events</a:t>
            </a:r>
            <a:r>
              <a:rPr lang="fr-FR" dirty="0" smtClean="0"/>
              <a:t> for </a:t>
            </a:r>
            <a:r>
              <a:rPr lang="fr-FR" dirty="0" err="1" smtClean="0"/>
              <a:t>gaseous</a:t>
            </a:r>
            <a:r>
              <a:rPr lang="fr-FR" dirty="0" smtClean="0"/>
              <a:t> </a:t>
            </a:r>
            <a:r>
              <a:rPr lang="fr-FR" dirty="0" err="1" smtClean="0"/>
              <a:t>species</a:t>
            </a:r>
            <a:endParaRPr lang="fr-FR" dirty="0" smtClean="0"/>
          </a:p>
          <a:p>
            <a:pPr marL="342900" indent="-342900">
              <a:buFont typeface="+mj-lt"/>
              <a:buAutoNum type="arabicPeriod"/>
            </a:pPr>
            <a:r>
              <a:rPr lang="fr-FR" dirty="0" err="1" smtClean="0"/>
              <a:t>Order</a:t>
            </a:r>
            <a:r>
              <a:rPr lang="fr-FR" dirty="0" smtClean="0"/>
              <a:t> of magnitude, due to </a:t>
            </a:r>
            <a:r>
              <a:rPr lang="fr-FR" dirty="0" err="1" smtClean="0"/>
              <a:t>speciation</a:t>
            </a:r>
            <a:r>
              <a:rPr lang="fr-FR" dirty="0" smtClean="0"/>
              <a:t> </a:t>
            </a:r>
            <a:r>
              <a:rPr lang="fr-FR" dirty="0" err="1" smtClean="0"/>
              <a:t>uncertainties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8478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dirty="0" smtClean="0"/>
              <a:t>Contents</a:t>
            </a:r>
          </a:p>
        </p:txBody>
      </p:sp>
      <p:sp>
        <p:nvSpPr>
          <p:cNvPr id="8" name="Espace réservé du pied de page 2"/>
          <p:cNvSpPr txBox="1">
            <a:spLocks noGrp="1"/>
          </p:cNvSpPr>
          <p:nvPr/>
        </p:nvSpPr>
        <p:spPr bwMode="auto">
          <a:xfrm>
            <a:off x="569913" y="5824538"/>
            <a:ext cx="4679950" cy="3603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fr-FR" sz="1100" b="1">
                <a:solidFill>
                  <a:schemeClr val="bg1"/>
                </a:solidFill>
                <a:latin typeface="+mn-lt"/>
              </a:rPr>
              <a:t>TITRE DE LA PRESENTATION - </a:t>
            </a:r>
            <a:r>
              <a:rPr lang="fr-FR" sz="1100">
                <a:solidFill>
                  <a:schemeClr val="bg1"/>
                </a:solidFill>
                <a:latin typeface="+mn-lt"/>
              </a:rPr>
              <a:t>DATE DE LA PRESENTATION</a:t>
            </a:r>
          </a:p>
        </p:txBody>
      </p:sp>
      <p:grpSp>
        <p:nvGrpSpPr>
          <p:cNvPr id="14342" name="Group 4"/>
          <p:cNvGrpSpPr>
            <a:grpSpLocks/>
          </p:cNvGrpSpPr>
          <p:nvPr/>
        </p:nvGrpSpPr>
        <p:grpSpPr bwMode="auto">
          <a:xfrm>
            <a:off x="5543550" y="1100138"/>
            <a:ext cx="3600450" cy="5399087"/>
            <a:chOff x="3492" y="702"/>
            <a:chExt cx="2268" cy="3401"/>
          </a:xfrm>
        </p:grpSpPr>
        <p:sp>
          <p:nvSpPr>
            <p:cNvPr id="14343" name="Rectangle 5"/>
            <p:cNvSpPr>
              <a:spLocks noChangeArrowheads="1"/>
            </p:cNvSpPr>
            <p:nvPr/>
          </p:nvSpPr>
          <p:spPr bwMode="auto">
            <a:xfrm>
              <a:off x="3492" y="702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4344" name="Rectangle 6"/>
            <p:cNvSpPr>
              <a:spLocks noChangeArrowheads="1"/>
            </p:cNvSpPr>
            <p:nvPr/>
          </p:nvSpPr>
          <p:spPr bwMode="auto">
            <a:xfrm>
              <a:off x="4626" y="1836"/>
              <a:ext cx="1134" cy="1134"/>
            </a:xfrm>
            <a:prstGeom prst="rect">
              <a:avLst/>
            </a:prstGeom>
            <a:solidFill>
              <a:srgbClr val="C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  <p:sp>
          <p:nvSpPr>
            <p:cNvPr id="14345" name="Rectangle 7"/>
            <p:cNvSpPr>
              <a:spLocks noChangeArrowheads="1"/>
            </p:cNvSpPr>
            <p:nvPr/>
          </p:nvSpPr>
          <p:spPr bwMode="auto">
            <a:xfrm>
              <a:off x="3492" y="2969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altLang="fr-FR"/>
            </a:p>
          </p:txBody>
        </p:sp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0825" y="1892301"/>
            <a:ext cx="7715250" cy="4606924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Severe Nuclear accidents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Phenomenology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Source term assessment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Uncertainties</a:t>
            </a:r>
          </a:p>
          <a:p>
            <a:pPr lvl="1"/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FASTNET and CONFIDENCE PROJECTS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/>
              <a:t>Conclusion</a:t>
            </a:r>
            <a:endParaRPr lang="en-US" dirty="0"/>
          </a:p>
          <a:p>
            <a:pPr marL="542925" lvl="1" indent="0">
              <a:buNone/>
            </a:pPr>
            <a:endParaRPr lang="en-US" dirty="0" smtClean="0"/>
          </a:p>
          <a:p>
            <a:pPr marL="542925" lvl="1" indent="0">
              <a:buNone/>
            </a:pPr>
            <a:endParaRPr lang="en-US" dirty="0"/>
          </a:p>
          <a:p>
            <a:endParaRPr lang="fr-FR" dirty="0"/>
          </a:p>
        </p:txBody>
      </p:sp>
      <p:sp>
        <p:nvSpPr>
          <p:cNvPr id="11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489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850" y="1460500"/>
            <a:ext cx="7715250" cy="3854450"/>
          </a:xfrm>
        </p:spPr>
        <p:txBody>
          <a:bodyPr/>
          <a:lstStyle/>
          <a:p>
            <a:r>
              <a:rPr lang="fr-FR" dirty="0" smtClean="0"/>
              <a:t>Source </a:t>
            </a:r>
            <a:r>
              <a:rPr lang="fr-FR" dirty="0" err="1" smtClean="0"/>
              <a:t>term</a:t>
            </a:r>
            <a:r>
              <a:rPr lang="fr-FR" dirty="0" smtClean="0"/>
              <a:t> </a:t>
            </a:r>
            <a:r>
              <a:rPr lang="fr-FR" dirty="0" err="1" smtClean="0"/>
              <a:t>assessment</a:t>
            </a:r>
            <a:r>
              <a:rPr lang="fr-FR" dirty="0" smtClean="0"/>
              <a:t> : best </a:t>
            </a:r>
            <a:r>
              <a:rPr lang="fr-FR" dirty="0" err="1" smtClean="0"/>
              <a:t>estimate</a:t>
            </a:r>
            <a:r>
              <a:rPr lang="fr-FR" dirty="0" smtClean="0"/>
              <a:t> + </a:t>
            </a:r>
            <a:r>
              <a:rPr lang="fr-FR" dirty="0" err="1" smtClean="0"/>
              <a:t>uncertainties</a:t>
            </a:r>
            <a:endParaRPr lang="fr-FR" dirty="0" smtClean="0"/>
          </a:p>
          <a:p>
            <a:pPr lvl="1"/>
            <a:r>
              <a:rPr lang="fr-FR" dirty="0" err="1" smtClean="0"/>
              <a:t>Uncertainties</a:t>
            </a:r>
            <a:r>
              <a:rPr lang="fr-FR" dirty="0" smtClean="0"/>
              <a:t> </a:t>
            </a:r>
            <a:r>
              <a:rPr lang="fr-FR" dirty="0" err="1" smtClean="0"/>
              <a:t>taken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account</a:t>
            </a:r>
            <a:endParaRPr lang="fr-FR" dirty="0" smtClean="0"/>
          </a:p>
          <a:p>
            <a:pPr lvl="2"/>
            <a:r>
              <a:rPr lang="fr-FR" dirty="0" err="1" smtClean="0"/>
              <a:t>Related</a:t>
            </a:r>
            <a:r>
              <a:rPr lang="fr-FR" dirty="0" smtClean="0"/>
              <a:t> to scenario</a:t>
            </a:r>
          </a:p>
          <a:p>
            <a:pPr lvl="2"/>
            <a:r>
              <a:rPr lang="fr-FR" dirty="0" err="1" smtClean="0"/>
              <a:t>Related</a:t>
            </a:r>
            <a:r>
              <a:rPr lang="fr-FR" dirty="0" smtClean="0"/>
              <a:t> to </a:t>
            </a:r>
            <a:r>
              <a:rPr lang="fr-FR" dirty="0" err="1" smtClean="0"/>
              <a:t>epistemic</a:t>
            </a:r>
            <a:r>
              <a:rPr lang="fr-FR" dirty="0" smtClean="0"/>
              <a:t> </a:t>
            </a:r>
            <a:r>
              <a:rPr lang="fr-FR" dirty="0" err="1" smtClean="0"/>
              <a:t>uncertainties</a:t>
            </a:r>
            <a:endParaRPr lang="fr-FR" dirty="0" smtClean="0"/>
          </a:p>
          <a:p>
            <a:pPr lvl="1"/>
            <a:r>
              <a:rPr lang="fr-FR" dirty="0" smtClean="0"/>
              <a:t>Not all </a:t>
            </a:r>
            <a:r>
              <a:rPr lang="fr-FR" dirty="0" err="1" smtClean="0"/>
              <a:t>uncertainties</a:t>
            </a:r>
            <a:r>
              <a:rPr lang="fr-FR" dirty="0" smtClean="0"/>
              <a:t> </a:t>
            </a:r>
            <a:r>
              <a:rPr lang="fr-FR" dirty="0" err="1" smtClean="0"/>
              <a:t>taken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account</a:t>
            </a:r>
            <a:endParaRPr lang="fr-FR" dirty="0" smtClean="0"/>
          </a:p>
          <a:p>
            <a:pPr lvl="2"/>
            <a:r>
              <a:rPr lang="fr-FR" dirty="0" smtClean="0"/>
              <a:t>Filtration </a:t>
            </a:r>
            <a:r>
              <a:rPr lang="fr-FR" dirty="0" err="1" smtClean="0"/>
              <a:t>efficiencies</a:t>
            </a:r>
            <a:endParaRPr lang="fr-FR" dirty="0" smtClean="0"/>
          </a:p>
          <a:p>
            <a:pPr lvl="2"/>
            <a:r>
              <a:rPr lang="fr-FR" dirty="0" err="1" smtClean="0"/>
              <a:t>Unknown</a:t>
            </a:r>
            <a:r>
              <a:rPr lang="fr-FR" dirty="0" smtClean="0"/>
              <a:t> </a:t>
            </a:r>
            <a:r>
              <a:rPr lang="fr-FR" dirty="0" err="1" smtClean="0"/>
              <a:t>behaviour</a:t>
            </a:r>
            <a:r>
              <a:rPr lang="fr-FR" dirty="0" smtClean="0"/>
              <a:t> (</a:t>
            </a:r>
            <a:r>
              <a:rPr lang="fr-FR" dirty="0" err="1" smtClean="0"/>
              <a:t>lacking</a:t>
            </a:r>
            <a:r>
              <a:rPr lang="fr-FR" dirty="0" smtClean="0"/>
              <a:t> </a:t>
            </a:r>
            <a:r>
              <a:rPr lang="fr-FR" dirty="0" err="1" smtClean="0"/>
              <a:t>models</a:t>
            </a:r>
            <a:r>
              <a:rPr lang="fr-FR" dirty="0" smtClean="0"/>
              <a:t>)</a:t>
            </a:r>
          </a:p>
          <a:p>
            <a:r>
              <a:rPr lang="fr-FR" dirty="0" err="1"/>
              <a:t>Allows</a:t>
            </a:r>
            <a:r>
              <a:rPr lang="fr-FR" dirty="0"/>
              <a:t> </a:t>
            </a:r>
            <a:r>
              <a:rPr lang="fr-FR" dirty="0" err="1" smtClean="0"/>
              <a:t>reasonable</a:t>
            </a:r>
            <a:r>
              <a:rPr lang="fr-FR" dirty="0" smtClean="0"/>
              <a:t> </a:t>
            </a:r>
            <a:r>
              <a:rPr lang="fr-FR" dirty="0" err="1" smtClean="0"/>
              <a:t>diagnosis</a:t>
            </a:r>
            <a:r>
              <a:rPr lang="fr-FR" dirty="0" smtClean="0"/>
              <a:t> </a:t>
            </a:r>
            <a:r>
              <a:rPr lang="fr-FR" dirty="0"/>
              <a:t>of the situation </a:t>
            </a:r>
            <a:r>
              <a:rPr lang="fr-FR" dirty="0" err="1" smtClean="0"/>
              <a:t>according</a:t>
            </a:r>
            <a:r>
              <a:rPr lang="fr-FR" dirty="0" smtClean="0"/>
              <a:t> to the best of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knowldge</a:t>
            </a:r>
            <a:r>
              <a:rPr lang="fr-FR" dirty="0" smtClean="0"/>
              <a:t> (FASTNET)</a:t>
            </a:r>
          </a:p>
          <a:p>
            <a:r>
              <a:rPr lang="fr-FR" dirty="0" err="1" smtClean="0"/>
              <a:t>Provides</a:t>
            </a:r>
            <a:r>
              <a:rPr lang="fr-FR" dirty="0" smtClean="0"/>
              <a:t> </a:t>
            </a:r>
            <a:r>
              <a:rPr lang="fr-FR" dirty="0" err="1" smtClean="0"/>
              <a:t>variability</a:t>
            </a:r>
            <a:r>
              <a:rPr lang="fr-FR" dirty="0" smtClean="0"/>
              <a:t> ranges in timing and </a:t>
            </a:r>
            <a:r>
              <a:rPr lang="fr-FR" dirty="0" err="1" smtClean="0"/>
              <a:t>order</a:t>
            </a:r>
            <a:r>
              <a:rPr lang="fr-FR" dirty="0" smtClean="0"/>
              <a:t> of magnitude for dispersion and </a:t>
            </a:r>
            <a:r>
              <a:rPr lang="fr-FR" dirty="0" err="1" smtClean="0"/>
              <a:t>radiological</a:t>
            </a:r>
            <a:r>
              <a:rPr lang="fr-FR" dirty="0" smtClean="0"/>
              <a:t> </a:t>
            </a:r>
            <a:r>
              <a:rPr lang="fr-FR" dirty="0" err="1" smtClean="0"/>
              <a:t>consequences</a:t>
            </a:r>
            <a:r>
              <a:rPr lang="fr-FR" dirty="0" smtClean="0"/>
              <a:t> (CONFIDENCE)</a:t>
            </a:r>
          </a:p>
          <a:p>
            <a:pPr lvl="1"/>
            <a:r>
              <a:rPr lang="fr-FR" dirty="0" err="1" smtClean="0"/>
              <a:t>See</a:t>
            </a:r>
            <a:r>
              <a:rPr lang="fr-FR" dirty="0" smtClean="0"/>
              <a:t> IRSN </a:t>
            </a:r>
            <a:r>
              <a:rPr lang="fr-FR" dirty="0" err="1" smtClean="0"/>
              <a:t>friday</a:t>
            </a:r>
            <a:r>
              <a:rPr lang="fr-FR" dirty="0" smtClean="0"/>
              <a:t> </a:t>
            </a:r>
            <a:r>
              <a:rPr lang="fr-FR" dirty="0" err="1" smtClean="0"/>
              <a:t>presentation</a:t>
            </a:r>
            <a:r>
              <a:rPr lang="fr-FR" dirty="0" smtClean="0"/>
              <a:t> (Irene </a:t>
            </a:r>
            <a:r>
              <a:rPr lang="fr-FR" dirty="0" err="1" smtClean="0"/>
              <a:t>Korsakissok</a:t>
            </a:r>
            <a:r>
              <a:rPr lang="fr-FR" dirty="0" smtClean="0"/>
              <a:t>) for </a:t>
            </a:r>
            <a:r>
              <a:rPr lang="fr-FR" dirty="0" err="1" smtClean="0"/>
              <a:t>details</a:t>
            </a:r>
            <a:r>
              <a:rPr lang="fr-FR" dirty="0" smtClean="0"/>
              <a:t> on how the </a:t>
            </a:r>
            <a:r>
              <a:rPr lang="fr-FR" dirty="0" err="1" smtClean="0"/>
              <a:t>calculated</a:t>
            </a:r>
            <a:r>
              <a:rPr lang="fr-FR" dirty="0" smtClean="0"/>
              <a:t> source </a:t>
            </a:r>
            <a:r>
              <a:rPr lang="fr-FR" dirty="0" err="1" smtClean="0"/>
              <a:t>term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for the </a:t>
            </a:r>
            <a:r>
              <a:rPr lang="fr-FR" dirty="0" err="1" smtClean="0"/>
              <a:t>elaboration</a:t>
            </a:r>
            <a:r>
              <a:rPr lang="fr-FR" dirty="0" smtClean="0"/>
              <a:t> of the g</a:t>
            </a:r>
            <a:r>
              <a:rPr lang="en-US" dirty="0" err="1" smtClean="0"/>
              <a:t>uidelines</a:t>
            </a:r>
            <a:r>
              <a:rPr lang="en-US" dirty="0" smtClean="0"/>
              <a:t> </a:t>
            </a:r>
            <a:r>
              <a:rPr lang="en-US" dirty="0"/>
              <a:t>describing source term uncertainties</a:t>
            </a:r>
            <a:endParaRPr lang="fr-FR" dirty="0"/>
          </a:p>
          <a:p>
            <a:pPr lvl="2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5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306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533525" y="3203575"/>
            <a:ext cx="60483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3200" dirty="0" err="1" smtClean="0">
                <a:solidFill>
                  <a:srgbClr val="E33131"/>
                </a:solidFill>
                <a:latin typeface="Trebuchet MS" pitchFamily="34" charset="0"/>
              </a:rPr>
              <a:t>Thank</a:t>
            </a:r>
            <a:r>
              <a:rPr lang="fr-FR" altLang="fr-FR" sz="3200" dirty="0" smtClean="0">
                <a:solidFill>
                  <a:srgbClr val="E33131"/>
                </a:solidFill>
                <a:latin typeface="Trebuchet MS" pitchFamily="34" charset="0"/>
              </a:rPr>
              <a:t> </a:t>
            </a:r>
            <a:r>
              <a:rPr lang="fr-FR" altLang="fr-FR" sz="3200" dirty="0" err="1" smtClean="0">
                <a:solidFill>
                  <a:srgbClr val="E33131"/>
                </a:solidFill>
                <a:latin typeface="Trebuchet MS" pitchFamily="34" charset="0"/>
              </a:rPr>
              <a:t>you</a:t>
            </a:r>
            <a:r>
              <a:rPr lang="fr-FR" altLang="fr-FR" sz="3200" dirty="0" smtClean="0">
                <a:solidFill>
                  <a:srgbClr val="E33131"/>
                </a:solidFill>
                <a:latin typeface="Trebuchet MS" pitchFamily="34" charset="0"/>
              </a:rPr>
              <a:t> for </a:t>
            </a:r>
            <a:r>
              <a:rPr lang="fr-FR" altLang="fr-FR" sz="3200" dirty="0" err="1" smtClean="0">
                <a:solidFill>
                  <a:srgbClr val="E33131"/>
                </a:solidFill>
                <a:latin typeface="Trebuchet MS" pitchFamily="34" charset="0"/>
              </a:rPr>
              <a:t>your</a:t>
            </a:r>
            <a:r>
              <a:rPr lang="fr-FR" altLang="fr-FR" sz="3200" dirty="0" smtClean="0">
                <a:solidFill>
                  <a:srgbClr val="E33131"/>
                </a:solidFill>
                <a:latin typeface="Trebuchet MS" pitchFamily="34" charset="0"/>
              </a:rPr>
              <a:t> attention</a:t>
            </a:r>
            <a:endParaRPr lang="fr-FR" altLang="fr-FR" sz="3200" dirty="0">
              <a:solidFill>
                <a:srgbClr val="E33131"/>
              </a:solidFill>
              <a:latin typeface="Trebuchet MS" pitchFamily="34" charset="0"/>
            </a:endParaRPr>
          </a:p>
        </p:txBody>
      </p:sp>
      <p:grpSp>
        <p:nvGrpSpPr>
          <p:cNvPr id="6147" name="Group 4"/>
          <p:cNvGrpSpPr>
            <a:grpSpLocks/>
          </p:cNvGrpSpPr>
          <p:nvPr/>
        </p:nvGrpSpPr>
        <p:grpSpPr bwMode="auto">
          <a:xfrm>
            <a:off x="5543550" y="1100138"/>
            <a:ext cx="3600450" cy="5399087"/>
            <a:chOff x="3492" y="702"/>
            <a:chExt cx="2268" cy="3401"/>
          </a:xfrm>
        </p:grpSpPr>
        <p:sp>
          <p:nvSpPr>
            <p:cNvPr id="6148" name="Rectangle 5"/>
            <p:cNvSpPr>
              <a:spLocks noChangeArrowheads="1"/>
            </p:cNvSpPr>
            <p:nvPr/>
          </p:nvSpPr>
          <p:spPr bwMode="auto">
            <a:xfrm>
              <a:off x="3492" y="702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fr-FR"/>
            </a:p>
          </p:txBody>
        </p:sp>
        <p:sp>
          <p:nvSpPr>
            <p:cNvPr id="6149" name="Rectangle 6"/>
            <p:cNvSpPr>
              <a:spLocks noChangeArrowheads="1"/>
            </p:cNvSpPr>
            <p:nvPr/>
          </p:nvSpPr>
          <p:spPr bwMode="auto">
            <a:xfrm>
              <a:off x="4626" y="1836"/>
              <a:ext cx="1134" cy="1134"/>
            </a:xfrm>
            <a:prstGeom prst="rect">
              <a:avLst/>
            </a:prstGeom>
            <a:solidFill>
              <a:srgbClr val="C8D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fr-FR"/>
            </a:p>
          </p:txBody>
        </p:sp>
        <p:sp>
          <p:nvSpPr>
            <p:cNvPr id="6150" name="Rectangle 7"/>
            <p:cNvSpPr>
              <a:spLocks noChangeArrowheads="1"/>
            </p:cNvSpPr>
            <p:nvPr/>
          </p:nvSpPr>
          <p:spPr bwMode="auto">
            <a:xfrm>
              <a:off x="3492" y="2969"/>
              <a:ext cx="1134" cy="1134"/>
            </a:xfrm>
            <a:prstGeom prst="rect">
              <a:avLst/>
            </a:prstGeom>
            <a:solidFill>
              <a:srgbClr val="DEE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fr-FR"/>
            </a:p>
          </p:txBody>
        </p:sp>
      </p:grpSp>
      <p:sp>
        <p:nvSpPr>
          <p:cNvPr id="7" name="Espace réservé du numéro de diapositive 4"/>
          <p:cNvSpPr txBox="1">
            <a:spLocks/>
          </p:cNvSpPr>
          <p:nvPr/>
        </p:nvSpPr>
        <p:spPr bwMode="auto">
          <a:xfrm>
            <a:off x="8424863" y="6489701"/>
            <a:ext cx="719137" cy="360362"/>
          </a:xfrm>
          <a:prstGeom prst="rect">
            <a:avLst/>
          </a:prstGeom>
          <a:solidFill>
            <a:srgbClr val="E3313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9BA2A0E-58D9-4709-8C51-942EEEDAF115}" type="slidenum">
              <a:rPr lang="fr-FR" smtClean="0"/>
              <a:pPr>
                <a:defRPr/>
              </a:pPr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40975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Modèle par défaut">
  <a:themeElements>
    <a:clrScheme name="1_Modèle par défaut 14">
      <a:dk1>
        <a:srgbClr val="000000"/>
      </a:dk1>
      <a:lt1>
        <a:srgbClr val="FFFFFF"/>
      </a:lt1>
      <a:dk2>
        <a:srgbClr val="5292C9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Modèle par défau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3">
        <a:dk1>
          <a:srgbClr val="5292C9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457CAB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14">
        <a:dk1>
          <a:srgbClr val="000000"/>
        </a:dk1>
        <a:lt1>
          <a:srgbClr val="FFFFFF"/>
        </a:lt1>
        <a:dk2>
          <a:srgbClr val="5292C9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irsn_frm_409</Template>
  <TotalTime>10077</TotalTime>
  <Words>973</Words>
  <Application>Microsoft Office PowerPoint</Application>
  <PresentationFormat>Affichage à l'écran (4:3)</PresentationFormat>
  <Paragraphs>233</Paragraphs>
  <Slides>21</Slides>
  <Notes>19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1_Modèle par défaut</vt:lpstr>
      <vt:lpstr>Source term assessment under severe accidents conditions</vt:lpstr>
      <vt:lpstr>Contents</vt:lpstr>
      <vt:lpstr>Contents</vt:lpstr>
      <vt:lpstr>Severe accident </vt:lpstr>
      <vt:lpstr>Safety systems</vt:lpstr>
      <vt:lpstr>Iodine related phenomenology (containment)</vt:lpstr>
      <vt:lpstr>The source term to the environment </vt:lpstr>
      <vt:lpstr>The source term to the environment </vt:lpstr>
      <vt:lpstr>Contents</vt:lpstr>
      <vt:lpstr>FASTNET and CONFIDENCE projects</vt:lpstr>
      <vt:lpstr>FASTNET and CONFIDENCE projects</vt:lpstr>
      <vt:lpstr>FASTNET and CONFIDENCE projects Calculation grid specification </vt:lpstr>
      <vt:lpstr>FASTNET and CONFIDENCE projects Calculation grid specification</vt:lpstr>
      <vt:lpstr>FASTNET and CONFIDENCE projects Resulting example bns and performances</vt:lpstr>
      <vt:lpstr>CONFIDENCE project </vt:lpstr>
      <vt:lpstr>CONFIDENCE project </vt:lpstr>
      <vt:lpstr>CONFIDENCE project results of the source term calculations</vt:lpstr>
      <vt:lpstr>CONFIDENCE project results of the source term calculations</vt:lpstr>
      <vt:lpstr>Contents</vt:lpstr>
      <vt:lpstr>Conclusion</vt:lpstr>
      <vt:lpstr>Présentation PowerPoint</vt:lpstr>
    </vt:vector>
  </TitlesOfParts>
  <Company>TROISCUBE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TRAN</dc:creator>
  <cp:lastModifiedBy>CHEVALIER JABET Karine</cp:lastModifiedBy>
  <cp:revision>976</cp:revision>
  <cp:lastPrinted>2015-10-14T12:02:18Z</cp:lastPrinted>
  <dcterms:created xsi:type="dcterms:W3CDTF">2008-02-07T10:11:41Z</dcterms:created>
  <dcterms:modified xsi:type="dcterms:W3CDTF">2019-04-01T16:18:06Z</dcterms:modified>
</cp:coreProperties>
</file>