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  <p:sldMasterId id="2147483761" r:id="rId2"/>
  </p:sldMasterIdLst>
  <p:notesMasterIdLst>
    <p:notesMasterId r:id="rId20"/>
  </p:notesMasterIdLst>
  <p:handoutMasterIdLst>
    <p:handoutMasterId r:id="rId21"/>
  </p:handoutMasterIdLst>
  <p:sldIdLst>
    <p:sldId id="326" r:id="rId3"/>
    <p:sldId id="366" r:id="rId4"/>
    <p:sldId id="374" r:id="rId5"/>
    <p:sldId id="377" r:id="rId6"/>
    <p:sldId id="391" r:id="rId7"/>
    <p:sldId id="392" r:id="rId8"/>
    <p:sldId id="380" r:id="rId9"/>
    <p:sldId id="378" r:id="rId10"/>
    <p:sldId id="382" r:id="rId11"/>
    <p:sldId id="386" r:id="rId12"/>
    <p:sldId id="387" r:id="rId13"/>
    <p:sldId id="388" r:id="rId14"/>
    <p:sldId id="395" r:id="rId15"/>
    <p:sldId id="396" r:id="rId16"/>
    <p:sldId id="393" r:id="rId17"/>
    <p:sldId id="389" r:id="rId18"/>
    <p:sldId id="397" r:id="rId19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Schieber" initials="CS" lastIdx="1" clrIdx="0">
    <p:extLst>
      <p:ext uri="{19B8F6BF-5375-455C-9EA6-DF929625EA0E}">
        <p15:presenceInfo xmlns:p15="http://schemas.microsoft.com/office/powerpoint/2012/main" userId="03d4f93658e3ea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FF5050"/>
    <a:srgbClr val="97D5FF"/>
    <a:srgbClr val="0099FF"/>
    <a:srgbClr val="BC8FFF"/>
    <a:srgbClr val="8EBAE2"/>
    <a:srgbClr val="9578F2"/>
    <a:srgbClr val="61D6FF"/>
    <a:srgbClr val="CCFF99"/>
    <a:srgbClr val="8BB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50" autoAdjust="0"/>
    <p:restoredTop sz="59905" autoAdjust="0"/>
  </p:normalViewPr>
  <p:slideViewPr>
    <p:cSldViewPr snapToGrid="0">
      <p:cViewPr varScale="1">
        <p:scale>
          <a:sx n="37" d="100"/>
          <a:sy n="37" d="100"/>
        </p:scale>
        <p:origin x="898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3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Stakeholder engagement platforms in</a:t>
            </a:r>
            <a:r>
              <a:rPr lang="en-US" baseline="0"/>
              <a:t> </a:t>
            </a:r>
            <a:r>
              <a:rPr lang="en-US"/>
              <a:t>emergency situations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Member states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Sheet1!$B$1:$U$1</c:f>
              <c:strCache>
                <c:ptCount val="13"/>
                <c:pt idx="0">
                  <c:v>Public meetings hosted by NRO</c:v>
                </c:pt>
                <c:pt idx="1">
                  <c:v>Public meetings hosted by nuclear or radiological installations</c:v>
                </c:pt>
                <c:pt idx="2">
                  <c:v>Public meetings (local authorities)</c:v>
                </c:pt>
                <c:pt idx="3">
                  <c:v>Public meetings hosted by others</c:v>
                </c:pt>
                <c:pt idx="4">
                  <c:v>Local Information Committees</c:v>
                </c:pt>
                <c:pt idx="5">
                  <c:v>Regional Information Committees</c:v>
                </c:pt>
                <c:pt idx="6">
                  <c:v>Experience of public participation in emergency exercise</c:v>
                </c:pt>
                <c:pt idx="7">
                  <c:v>Informal or drop-in meetings in vicinity of the site </c:v>
                </c:pt>
                <c:pt idx="8">
                  <c:v>Formal consultations </c:v>
                </c:pt>
                <c:pt idx="9">
                  <c:v>Written enquiries point (e-mails, letters..) </c:v>
                </c:pt>
                <c:pt idx="10">
                  <c:v>Telephone enquiry point </c:v>
                </c:pt>
                <c:pt idx="11">
                  <c:v>Communication campaign material </c:v>
                </c:pt>
                <c:pt idx="12">
                  <c:v>Online channels</c:v>
                </c:pt>
              </c:strCache>
              <c:extLst/>
            </c:strRef>
          </c:cat>
          <c:val>
            <c:numRef>
              <c:f>Sheet1!$B$2:$U$2</c:f>
              <c:numCache>
                <c:formatCode>General</c:formatCode>
                <c:ptCount val="13"/>
                <c:pt idx="0">
                  <c:v>4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  <c:pt idx="7">
                  <c:v>1</c:v>
                </c:pt>
                <c:pt idx="8">
                  <c:v>16</c:v>
                </c:pt>
                <c:pt idx="9">
                  <c:v>13</c:v>
                </c:pt>
                <c:pt idx="10">
                  <c:v>13</c:v>
                </c:pt>
                <c:pt idx="11">
                  <c:v>12</c:v>
                </c:pt>
                <c:pt idx="12">
                  <c:v>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9A4-4E6B-A7AE-77DC4F738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604533024"/>
        <c:axId val="604527120"/>
      </c:barChart>
      <c:catAx>
        <c:axId val="60453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527120"/>
        <c:crosses val="autoZero"/>
        <c:auto val="1"/>
        <c:lblAlgn val="ctr"/>
        <c:lblOffset val="100"/>
        <c:noMultiLvlLbl val="0"/>
      </c:catAx>
      <c:valAx>
        <c:axId val="604527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453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4485F5-9BA7-4422-BF05-E4D26EB04884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EE75B548-965E-459B-BEE5-E01958BF3E60}">
      <dgm:prSet phldrT="[Text]"/>
      <dgm:spPr/>
      <dgm:t>
        <a:bodyPr/>
        <a:lstStyle/>
        <a:p>
          <a:endParaRPr lang="en-US" dirty="0"/>
        </a:p>
      </dgm:t>
    </dgm:pt>
    <dgm:pt modelId="{843D3352-19C3-4215-B860-4C9FDC79E210}" type="parTrans" cxnId="{961BDD20-80DA-4CE4-9691-9EB1343BF784}">
      <dgm:prSet/>
      <dgm:spPr/>
      <dgm:t>
        <a:bodyPr/>
        <a:lstStyle/>
        <a:p>
          <a:endParaRPr lang="en-US"/>
        </a:p>
      </dgm:t>
    </dgm:pt>
    <dgm:pt modelId="{DB4F453F-F0F2-4251-882F-807F1C00CE88}" type="sibTrans" cxnId="{961BDD20-80DA-4CE4-9691-9EB1343BF784}">
      <dgm:prSet/>
      <dgm:spPr/>
      <dgm:t>
        <a:bodyPr/>
        <a:lstStyle/>
        <a:p>
          <a:endParaRPr lang="en-US"/>
        </a:p>
      </dgm:t>
    </dgm:pt>
    <dgm:pt modelId="{B7AA0F6A-4113-423A-A656-3C9BBA8F1BA5}">
      <dgm:prSet phldrT="[Text]"/>
      <dgm:spPr/>
      <dgm:t>
        <a:bodyPr/>
        <a:lstStyle/>
        <a:p>
          <a:r>
            <a:rPr lang="en-US" dirty="0" smtClean="0"/>
            <a:t>core</a:t>
          </a:r>
          <a:endParaRPr lang="en-US" dirty="0"/>
        </a:p>
      </dgm:t>
    </dgm:pt>
    <dgm:pt modelId="{6A239FF6-6711-40DF-96E5-75FA083E770B}" type="parTrans" cxnId="{ED615941-00FA-4B06-82EF-EB575CF6AD1D}">
      <dgm:prSet/>
      <dgm:spPr/>
      <dgm:t>
        <a:bodyPr/>
        <a:lstStyle/>
        <a:p>
          <a:endParaRPr lang="en-US"/>
        </a:p>
      </dgm:t>
    </dgm:pt>
    <dgm:pt modelId="{046D8069-72A8-4FCB-B10C-21056DDE9BF1}" type="sibTrans" cxnId="{ED615941-00FA-4B06-82EF-EB575CF6AD1D}">
      <dgm:prSet/>
      <dgm:spPr/>
      <dgm:t>
        <a:bodyPr/>
        <a:lstStyle/>
        <a:p>
          <a:endParaRPr lang="en-US"/>
        </a:p>
      </dgm:t>
    </dgm:pt>
    <dgm:pt modelId="{538A6632-4038-4F54-93F3-3A695388E558}" type="pres">
      <dgm:prSet presAssocID="{534485F5-9BA7-4422-BF05-E4D26EB04884}" presName="Name0" presStyleCnt="0">
        <dgm:presLayoutVars>
          <dgm:chMax val="7"/>
          <dgm:dir/>
          <dgm:resizeHandles val="exact"/>
        </dgm:presLayoutVars>
      </dgm:prSet>
      <dgm:spPr/>
    </dgm:pt>
    <dgm:pt modelId="{E9F624D8-532C-4783-9479-0AC19D265B1D}" type="pres">
      <dgm:prSet presAssocID="{534485F5-9BA7-4422-BF05-E4D26EB04884}" presName="ellipse1" presStyleLbl="vennNode1" presStyleIdx="0" presStyleCnt="2" custScaleX="156928" custScaleY="131374" custLinFactNeighborX="-15332" custLinFactNeighborY="353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F66909-7414-440F-BD56-C8ABA2FB63E7}" type="pres">
      <dgm:prSet presAssocID="{534485F5-9BA7-4422-BF05-E4D26EB04884}" presName="ellipse2" presStyleLbl="vennNode1" presStyleIdx="1" presStyleCnt="2" custScaleX="77768" custScaleY="68722" custLinFactNeighborX="-67572" custLinFactNeighborY="-31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1BDD20-80DA-4CE4-9691-9EB1343BF784}" srcId="{534485F5-9BA7-4422-BF05-E4D26EB04884}" destId="{EE75B548-965E-459B-BEE5-E01958BF3E60}" srcOrd="0" destOrd="0" parTransId="{843D3352-19C3-4215-B860-4C9FDC79E210}" sibTransId="{DB4F453F-F0F2-4251-882F-807F1C00CE88}"/>
    <dgm:cxn modelId="{FCB73C43-23F4-447F-952B-7443B8F5E6A8}" type="presOf" srcId="{534485F5-9BA7-4422-BF05-E4D26EB04884}" destId="{538A6632-4038-4F54-93F3-3A695388E558}" srcOrd="0" destOrd="0" presId="urn:microsoft.com/office/officeart/2005/8/layout/rings+Icon"/>
    <dgm:cxn modelId="{FC5F7BD8-58A1-4DC8-93FF-7F5781A7381A}" type="presOf" srcId="{EE75B548-965E-459B-BEE5-E01958BF3E60}" destId="{E9F624D8-532C-4783-9479-0AC19D265B1D}" srcOrd="0" destOrd="0" presId="urn:microsoft.com/office/officeart/2005/8/layout/rings+Icon"/>
    <dgm:cxn modelId="{ED615941-00FA-4B06-82EF-EB575CF6AD1D}" srcId="{534485F5-9BA7-4422-BF05-E4D26EB04884}" destId="{B7AA0F6A-4113-423A-A656-3C9BBA8F1BA5}" srcOrd="1" destOrd="0" parTransId="{6A239FF6-6711-40DF-96E5-75FA083E770B}" sibTransId="{046D8069-72A8-4FCB-B10C-21056DDE9BF1}"/>
    <dgm:cxn modelId="{FF39D596-C805-483A-9FBF-1FF9B40325FA}" type="presOf" srcId="{B7AA0F6A-4113-423A-A656-3C9BBA8F1BA5}" destId="{EDF66909-7414-440F-BD56-C8ABA2FB63E7}" srcOrd="0" destOrd="0" presId="urn:microsoft.com/office/officeart/2005/8/layout/rings+Icon"/>
    <dgm:cxn modelId="{A03D3FD0-63EE-49E0-94D4-3C208736D526}" type="presParOf" srcId="{538A6632-4038-4F54-93F3-3A695388E558}" destId="{E9F624D8-532C-4783-9479-0AC19D265B1D}" srcOrd="0" destOrd="0" presId="urn:microsoft.com/office/officeart/2005/8/layout/rings+Icon"/>
    <dgm:cxn modelId="{D7BBEA9D-2905-483D-9D14-96EB60B9BF2E}" type="presParOf" srcId="{538A6632-4038-4F54-93F3-3A695388E558}" destId="{EDF66909-7414-440F-BD56-C8ABA2FB63E7}" srcOrd="1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F624D8-532C-4783-9479-0AC19D265B1D}">
      <dsp:nvSpPr>
        <dsp:cNvPr id="0" name=""/>
        <dsp:cNvSpPr/>
      </dsp:nvSpPr>
      <dsp:spPr>
        <a:xfrm>
          <a:off x="396071" y="570331"/>
          <a:ext cx="2533792" cy="212134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767136" y="880994"/>
        <a:ext cx="1791662" cy="1500015"/>
      </dsp:txXfrm>
    </dsp:sp>
    <dsp:sp modelId="{EDF66909-7414-440F-BD56-C8ABA2FB63E7}">
      <dsp:nvSpPr>
        <dsp:cNvPr id="0" name=""/>
        <dsp:cNvSpPr/>
      </dsp:nvSpPr>
      <dsp:spPr>
        <a:xfrm>
          <a:off x="1022693" y="1076163"/>
          <a:ext cx="1255658" cy="110967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core</a:t>
          </a:r>
          <a:endParaRPr lang="en-US" sz="2900" kern="1200" dirty="0"/>
        </a:p>
      </dsp:txBody>
      <dsp:txXfrm>
        <a:off x="1206580" y="1238671"/>
        <a:ext cx="887884" cy="784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824395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03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86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66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9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953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5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77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367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0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99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832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933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049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041" y="1631319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4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2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5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72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668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32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888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2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13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27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43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2282" y="1751980"/>
            <a:ext cx="7772400" cy="1916012"/>
          </a:xfrm>
        </p:spPr>
        <p:txBody>
          <a:bodyPr anchor="t">
            <a:normAutofit fontScale="90000"/>
          </a:bodyPr>
          <a:lstStyle/>
          <a:p>
            <a:r>
              <a:rPr lang="en-US" sz="3100" dirty="0"/>
              <a:t>Formal and informal participation in </a:t>
            </a:r>
            <a:r>
              <a:rPr lang="en-US" sz="3100" dirty="0" smtClean="0"/>
              <a:t>Emergency </a:t>
            </a:r>
            <a:r>
              <a:rPr lang="en-US" sz="3100" dirty="0"/>
              <a:t>Preparedness and </a:t>
            </a:r>
            <a:r>
              <a:rPr lang="en-US" sz="3100" dirty="0" smtClean="0"/>
              <a:t>Response </a:t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>A </a:t>
            </a:r>
            <a:r>
              <a:rPr lang="en-US" sz="3100" dirty="0"/>
              <a:t>purposeful mapping exercise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nl-BE" sz="2400" dirty="0"/>
              <a:t/>
            </a:r>
            <a:br>
              <a:rPr lang="nl-BE" sz="2400" dirty="0"/>
            </a:br>
            <a:r>
              <a:rPr lang="fr-FR" sz="2400" dirty="0"/>
              <a:t> </a:t>
            </a:r>
            <a:br>
              <a:rPr lang="fr-FR" sz="2400" dirty="0"/>
            </a:br>
            <a:r>
              <a:rPr lang="fr-FR" sz="2400" dirty="0"/>
              <a:t/>
            </a:r>
            <a:br>
              <a:rPr lang="fr-FR" sz="2400" dirty="0"/>
            </a:br>
            <a:endParaRPr lang="nl-BE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48915" y="6081251"/>
            <a:ext cx="6858000" cy="585015"/>
          </a:xfrm>
        </p:spPr>
        <p:txBody>
          <a:bodyPr>
            <a:normAutofit/>
          </a:bodyPr>
          <a:lstStyle/>
          <a:p>
            <a:r>
              <a:rPr lang="nl-BE" dirty="0" smtClean="0"/>
              <a:t>NERIS Workshop 3-5 April 2019, Roskilde, Denmark</a:t>
            </a:r>
            <a:endParaRPr lang="nl-BE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3918857"/>
            <a:ext cx="6858000" cy="1619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nl-BE" i="1" dirty="0" smtClean="0"/>
              <a:t>M. Van Oudheusden, </a:t>
            </a:r>
            <a:r>
              <a:rPr lang="nl-BE" i="1" u="sng" dirty="0" smtClean="0"/>
              <a:t>C. Turcanu</a:t>
            </a:r>
            <a:r>
              <a:rPr lang="nl-BE" i="1" dirty="0" smtClean="0"/>
              <a:t>, </a:t>
            </a:r>
            <a:r>
              <a:rPr lang="nl-BE" i="1" dirty="0" err="1" smtClean="0"/>
              <a:t>B.Abelshausen</a:t>
            </a:r>
            <a:endParaRPr lang="nl-BE" i="1" dirty="0" smtClean="0"/>
          </a:p>
          <a:p>
            <a:pPr fontAlgn="auto">
              <a:spcAft>
                <a:spcPts val="0"/>
              </a:spcAft>
            </a:pPr>
            <a:r>
              <a:rPr lang="nl-BE" i="1" dirty="0" smtClean="0"/>
              <a:t>SCK•CEN, </a:t>
            </a:r>
            <a:r>
              <a:rPr lang="nl-BE" i="1" dirty="0" err="1" smtClean="0"/>
              <a:t>Belgian</a:t>
            </a:r>
            <a:r>
              <a:rPr lang="nl-BE" i="1" dirty="0" smtClean="0"/>
              <a:t> </a:t>
            </a:r>
            <a:r>
              <a:rPr lang="nl-BE" i="1" dirty="0" err="1" smtClean="0"/>
              <a:t>Nuclear</a:t>
            </a:r>
            <a:r>
              <a:rPr lang="nl-BE" i="1" dirty="0" smtClean="0"/>
              <a:t> Research Centre</a:t>
            </a:r>
          </a:p>
          <a:p>
            <a:pPr fontAlgn="auto">
              <a:spcAft>
                <a:spcPts val="0"/>
              </a:spcAft>
            </a:pPr>
            <a:endParaRPr lang="nl-BE" i="1" dirty="0"/>
          </a:p>
          <a:p>
            <a:pPr fontAlgn="auto">
              <a:spcAft>
                <a:spcPts val="0"/>
              </a:spcAft>
            </a:pPr>
            <a:r>
              <a:rPr lang="nl-BE" sz="2300" dirty="0" smtClean="0">
                <a:solidFill>
                  <a:srgbClr val="0070C0"/>
                </a:solidFill>
              </a:rPr>
              <a:t>cturcanu@sckcen.be</a:t>
            </a:r>
          </a:p>
        </p:txBody>
      </p:sp>
    </p:spTree>
    <p:extLst>
      <p:ext uri="{BB962C8B-B14F-4D97-AF65-F5344CB8AC3E}">
        <p14:creationId xmlns:p14="http://schemas.microsoft.com/office/powerpoint/2010/main" val="272847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3158836" y="1468212"/>
            <a:ext cx="2535382" cy="188883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ENGAGE project</a:t>
            </a:r>
            <a:endParaRPr lang="nl-BE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211" y="3560338"/>
            <a:ext cx="4308721" cy="29329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57048"/>
          <a:stretch/>
        </p:blipFill>
        <p:spPr>
          <a:xfrm>
            <a:off x="3203961" y="1468212"/>
            <a:ext cx="2378292" cy="1888834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5694218" y="2576945"/>
            <a:ext cx="1058353" cy="983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54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6971" y="477982"/>
            <a:ext cx="5379961" cy="786939"/>
          </a:xfrm>
        </p:spPr>
        <p:txBody>
          <a:bodyPr>
            <a:noAutofit/>
          </a:bodyPr>
          <a:lstStyle/>
          <a:p>
            <a:r>
              <a:rPr lang="en-US" dirty="0" smtClean="0"/>
              <a:t>Guiding research </a:t>
            </a:r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574" y="1555165"/>
            <a:ext cx="8525933" cy="6412014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How is stakeholder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engagement </a:t>
            </a:r>
            <a:r>
              <a:rPr lang="en-US" sz="2000" b="1" dirty="0" smtClean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understood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and </a:t>
            </a:r>
            <a:r>
              <a:rPr lang="en-US" sz="2000" b="1" dirty="0" smtClean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practiced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en-US" sz="2000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What were the </a:t>
            </a:r>
            <a:r>
              <a:rPr lang="en-US" sz="2000" b="1" dirty="0" smtClean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rationales for engagement</a:t>
            </a:r>
            <a:r>
              <a:rPr lang="en-US" sz="2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en-US" sz="2000" b="1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forms of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acceptance or </a:t>
            </a:r>
            <a:r>
              <a:rPr lang="en-US" sz="2000" b="1" dirty="0" smtClean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resistance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 do we encounter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? </a:t>
            </a:r>
          </a:p>
          <a:p>
            <a:pPr marL="0" lv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Are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there any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alignments/misalignments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between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practice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and external conceptions and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prescriptions, and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if so why? </a:t>
            </a:r>
            <a:endParaRPr lang="en-US" sz="2000" dirty="0" smtClean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Which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challenges and opportunities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do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we encounter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in specific </a:t>
            </a: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cases?</a:t>
            </a:r>
            <a:endParaRPr lang="en-US" sz="2000" dirty="0"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>
                <a:ea typeface="Times New Roman" panose="02020603050405020304" pitchFamily="18" charset="0"/>
                <a:cs typeface="Calibri" panose="020F0502020204030204" pitchFamily="34" charset="0"/>
              </a:rPr>
              <a:t>What are the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benefits </a:t>
            </a:r>
            <a:r>
              <a:rPr lang="en-US" sz="20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of </a:t>
            </a:r>
            <a:r>
              <a:rPr lang="en-US" sz="2000" dirty="0">
                <a:ea typeface="Times New Roman" panose="02020603050405020304" pitchFamily="18" charset="0"/>
                <a:cs typeface="Calibri" panose="020F0502020204030204" pitchFamily="34" charset="0"/>
              </a:rPr>
              <a:t>stakeholder </a:t>
            </a:r>
            <a:r>
              <a:rPr lang="en-US" sz="20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participation processes?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en-US" sz="2000" b="1" dirty="0" smtClean="0">
              <a:solidFill>
                <a:srgbClr val="0099FF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dirty="0">
                <a:ea typeface="Cambria" panose="02040503050406030204" pitchFamily="18" charset="0"/>
                <a:cs typeface="Times New Roman" panose="02020603050405020304" pitchFamily="18" charset="0"/>
              </a:rPr>
              <a:t>are radiation protection actors and communities doing that may </a:t>
            </a:r>
            <a:r>
              <a:rPr lang="en-US" sz="2000" b="1" dirty="0">
                <a:solidFill>
                  <a:srgbClr val="0099FF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de facto count as stakeholder engagement (but is not necessarily labelled that way)?</a:t>
            </a:r>
          </a:p>
          <a:p>
            <a:pPr marL="0" indent="0" algn="ctr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0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332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3B840F-3C5D-4E9D-93D6-2858DDF38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09" y="270164"/>
            <a:ext cx="5374023" cy="994757"/>
          </a:xfrm>
        </p:spPr>
        <p:txBody>
          <a:bodyPr>
            <a:normAutofit/>
          </a:bodyPr>
          <a:lstStyle/>
          <a:p>
            <a:r>
              <a:rPr lang="en-GB" dirty="0" smtClean="0"/>
              <a:t>Challenges </a:t>
            </a:r>
            <a:r>
              <a:rPr lang="en-GB" dirty="0" smtClean="0"/>
              <a:t>and </a:t>
            </a:r>
            <a:r>
              <a:rPr lang="en-GB" dirty="0" smtClean="0"/>
              <a:t>opportunities (examples)</a:t>
            </a:r>
            <a:endParaRPr lang="en-GB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D119414-C412-4A88-871C-86803AE34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803" y="1480227"/>
            <a:ext cx="4322618" cy="5037992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b="1" dirty="0" smtClean="0">
                <a:solidFill>
                  <a:srgbClr val="0070C0"/>
                </a:solidFill>
              </a:rPr>
              <a:t>Low </a:t>
            </a:r>
            <a:r>
              <a:rPr lang="en-US" sz="2000" b="1" dirty="0">
                <a:solidFill>
                  <a:srgbClr val="0070C0"/>
                </a:solidFill>
              </a:rPr>
              <a:t>awareness </a:t>
            </a:r>
            <a:r>
              <a:rPr lang="en-US" sz="2000" dirty="0" smtClean="0"/>
              <a:t>in </a:t>
            </a:r>
            <a:r>
              <a:rPr lang="en-US" sz="2000" dirty="0"/>
              <a:t>the preparedness phase; </a:t>
            </a:r>
            <a:endParaRPr lang="en-US" sz="2000" dirty="0" smtClean="0"/>
          </a:p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dirty="0" smtClean="0"/>
              <a:t>No </a:t>
            </a:r>
            <a:r>
              <a:rPr lang="en-US" sz="2000" b="1" dirty="0" smtClean="0">
                <a:solidFill>
                  <a:srgbClr val="0070C0"/>
                </a:solidFill>
              </a:rPr>
              <a:t>mechanisms</a:t>
            </a:r>
            <a:r>
              <a:rPr lang="en-US" sz="2000" dirty="0" smtClean="0"/>
              <a:t>  for stakeholder </a:t>
            </a:r>
            <a:r>
              <a:rPr lang="en-US" sz="2000" dirty="0" smtClean="0"/>
              <a:t>engagement and no operational networks;</a:t>
            </a:r>
            <a:endParaRPr lang="en-US" sz="2000" dirty="0" smtClean="0"/>
          </a:p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dirty="0" smtClean="0"/>
              <a:t>Low involvement of </a:t>
            </a:r>
            <a:r>
              <a:rPr lang="en-US" sz="2000" b="1" dirty="0" smtClean="0">
                <a:solidFill>
                  <a:srgbClr val="0070C0"/>
                </a:solidFill>
              </a:rPr>
              <a:t>non-institutional stakeholders and local populations</a:t>
            </a:r>
            <a:r>
              <a:rPr lang="en-US" sz="2000" b="1" dirty="0" smtClean="0"/>
              <a:t>;</a:t>
            </a:r>
            <a:endParaRPr lang="en-US" sz="2000" b="1" dirty="0" smtClean="0"/>
          </a:p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b="1" dirty="0" smtClean="0">
                <a:solidFill>
                  <a:srgbClr val="0070C0"/>
                </a:solidFill>
              </a:rPr>
              <a:t>Sustainability</a:t>
            </a:r>
            <a:r>
              <a:rPr lang="en-US" sz="2000" dirty="0" smtClean="0"/>
              <a:t> </a:t>
            </a:r>
            <a:r>
              <a:rPr lang="en-US" sz="2000" dirty="0"/>
              <a:t>of stakeholder networks; </a:t>
            </a:r>
            <a:endParaRPr lang="en-US" sz="2000" dirty="0" smtClean="0"/>
          </a:p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dirty="0"/>
              <a:t>Lack of </a:t>
            </a:r>
            <a:r>
              <a:rPr lang="en-US" sz="2000" b="1" dirty="0">
                <a:solidFill>
                  <a:srgbClr val="0070C0"/>
                </a:solidFill>
              </a:rPr>
              <a:t>capacities</a:t>
            </a:r>
            <a:r>
              <a:rPr lang="en-US" sz="2000" dirty="0"/>
              <a:t> among local actors;</a:t>
            </a:r>
          </a:p>
          <a:p>
            <a:pPr algn="just">
              <a:spcBef>
                <a:spcPts val="600"/>
              </a:spcBef>
              <a:tabLst>
                <a:tab pos="914400" algn="l"/>
              </a:tabLst>
            </a:pPr>
            <a:r>
              <a:rPr lang="en-US" sz="2000" dirty="0" smtClean="0"/>
              <a:t>Mismatch </a:t>
            </a:r>
            <a:r>
              <a:rPr lang="en-US" sz="2000" dirty="0"/>
              <a:t>of </a:t>
            </a:r>
            <a:r>
              <a:rPr lang="en-US" sz="2000" b="1" dirty="0" smtClean="0">
                <a:solidFill>
                  <a:srgbClr val="0070C0"/>
                </a:solidFill>
              </a:rPr>
              <a:t>expectations</a:t>
            </a:r>
            <a:endParaRPr lang="en-US" sz="2000" dirty="0" smtClean="0"/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7D119414-C412-4A88-871C-86803AE34EC0}"/>
              </a:ext>
            </a:extLst>
          </p:cNvPr>
          <p:cNvSpPr txBox="1">
            <a:spLocks/>
          </p:cNvSpPr>
          <p:nvPr/>
        </p:nvSpPr>
        <p:spPr>
          <a:xfrm>
            <a:off x="4821382" y="1488259"/>
            <a:ext cx="4085550" cy="5037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dirty="0" smtClean="0"/>
              <a:t>Change of paradigm: working </a:t>
            </a:r>
            <a:r>
              <a:rPr lang="en-US" sz="2000" b="1" i="1" dirty="0">
                <a:solidFill>
                  <a:srgbClr val="FF5050"/>
                </a:solidFill>
              </a:rPr>
              <a:t>with</a:t>
            </a:r>
            <a:r>
              <a:rPr lang="en-US" sz="2000" b="1" i="1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local communities instead of planning </a:t>
            </a:r>
            <a:r>
              <a:rPr lang="en-US" sz="2000" b="1" i="1" dirty="0">
                <a:solidFill>
                  <a:srgbClr val="FF5050"/>
                </a:solidFill>
              </a:rPr>
              <a:t>for</a:t>
            </a:r>
            <a:r>
              <a:rPr lang="en-US" sz="2000" i="1" dirty="0"/>
              <a:t> </a:t>
            </a:r>
            <a:r>
              <a:rPr lang="en-US" sz="2000" dirty="0"/>
              <a:t>them; </a:t>
            </a:r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dirty="0" smtClean="0"/>
              <a:t>Revision of </a:t>
            </a:r>
            <a:r>
              <a:rPr lang="en-US" sz="2000" b="1" dirty="0" smtClean="0">
                <a:solidFill>
                  <a:srgbClr val="FF5050"/>
                </a:solidFill>
              </a:rPr>
              <a:t>BSS</a:t>
            </a:r>
            <a:r>
              <a:rPr lang="en-US" sz="2000" dirty="0" smtClean="0"/>
              <a:t> </a:t>
            </a:r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 smtClean="0">
                <a:solidFill>
                  <a:srgbClr val="FF5050"/>
                </a:solidFill>
              </a:rPr>
              <a:t>Previous research </a:t>
            </a:r>
            <a:r>
              <a:rPr lang="en-US" sz="2000" dirty="0" smtClean="0"/>
              <a:t>(e.g.</a:t>
            </a:r>
            <a:r>
              <a:rPr lang="en-US" sz="2000" b="1" dirty="0" smtClean="0">
                <a:solidFill>
                  <a:srgbClr val="FF5050"/>
                </a:solidFill>
              </a:rPr>
              <a:t> </a:t>
            </a:r>
            <a:r>
              <a:rPr lang="en-US" sz="2000" dirty="0" err="1" smtClean="0"/>
              <a:t>radwaste</a:t>
            </a:r>
            <a:r>
              <a:rPr lang="en-US" sz="2000" dirty="0"/>
              <a:t>)</a:t>
            </a:r>
            <a:endParaRPr lang="en-US" sz="2000" dirty="0" smtClean="0"/>
          </a:p>
          <a:p>
            <a:pPr lvl="1"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GB" sz="2000" dirty="0" smtClean="0">
                <a:sym typeface="Wingdings" panose="05000000000000000000" pitchFamily="2" charset="2"/>
              </a:rPr>
              <a:t> e.g. bottom-up </a:t>
            </a:r>
            <a:r>
              <a:rPr lang="en-GB" sz="2000" dirty="0" smtClean="0">
                <a:sym typeface="Wingdings" panose="05000000000000000000" pitchFamily="2" charset="2"/>
              </a:rPr>
              <a:t>definition of </a:t>
            </a:r>
            <a:r>
              <a:rPr lang="en-US" sz="2000" dirty="0" smtClean="0"/>
              <a:t>‘affected community’</a:t>
            </a:r>
            <a:r>
              <a:rPr lang="en-GB" sz="2000" dirty="0" smtClean="0"/>
              <a:t>. </a:t>
            </a:r>
            <a:endParaRPr lang="en-US" sz="2000" dirty="0" smtClean="0"/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 smtClean="0">
                <a:solidFill>
                  <a:srgbClr val="FF5050"/>
                </a:solidFill>
              </a:rPr>
              <a:t>Good practices </a:t>
            </a:r>
            <a:r>
              <a:rPr lang="en-US" sz="2000" dirty="0" smtClean="0"/>
              <a:t>in some countries</a:t>
            </a:r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 smtClean="0">
                <a:solidFill>
                  <a:srgbClr val="FF5050"/>
                </a:solidFill>
              </a:rPr>
              <a:t>Institutional </a:t>
            </a:r>
            <a:r>
              <a:rPr lang="en-US" sz="2000" b="1" dirty="0" smtClean="0">
                <a:solidFill>
                  <a:srgbClr val="FF5050"/>
                </a:solidFill>
              </a:rPr>
              <a:t>and non-institutional participation </a:t>
            </a:r>
            <a:r>
              <a:rPr lang="en-US" sz="2000" dirty="0" smtClean="0"/>
              <a:t>(e.g. citizen science) in </a:t>
            </a:r>
            <a:r>
              <a:rPr lang="en-US" sz="2000" dirty="0" err="1" smtClean="0"/>
              <a:t>EPR</a:t>
            </a:r>
            <a:r>
              <a:rPr lang="en-US" sz="2000" dirty="0" smtClean="0"/>
              <a:t> or connected </a:t>
            </a:r>
            <a:r>
              <a:rPr lang="en-US" sz="2000" dirty="0" smtClean="0"/>
              <a:t>fields</a:t>
            </a:r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en-US" sz="2000" b="1" dirty="0">
                <a:solidFill>
                  <a:srgbClr val="FF5050"/>
                </a:solidFill>
              </a:rPr>
              <a:t>Lessons learned </a:t>
            </a:r>
            <a:r>
              <a:rPr lang="en-US" sz="2000" dirty="0"/>
              <a:t>from past accidents</a:t>
            </a:r>
          </a:p>
          <a:p>
            <a:pPr algn="just" fontAlgn="auto">
              <a:spcBef>
                <a:spcPts val="600"/>
              </a:spcBef>
              <a:spcAft>
                <a:spcPts val="0"/>
              </a:spcAft>
              <a:tabLst>
                <a:tab pos="914400" algn="l"/>
              </a:tabLst>
            </a:pPr>
            <a:endParaRPr lang="en-US" sz="2000" dirty="0" smtClean="0"/>
          </a:p>
          <a:p>
            <a:pPr algn="just" fontAlgn="auto">
              <a:lnSpc>
                <a:spcPct val="107000"/>
              </a:lnSpc>
              <a:spcAft>
                <a:spcPts val="0"/>
              </a:spcAft>
              <a:tabLst>
                <a:tab pos="914400" algn="l"/>
              </a:tabLst>
            </a:pPr>
            <a:endParaRPr lang="en-US" sz="1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6423559" y="6203406"/>
            <a:ext cx="2539478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tabLst>
                <a:tab pos="914400" algn="l"/>
              </a:tabLst>
            </a:pPr>
            <a:r>
              <a:rPr lang="en-GB" b="1" dirty="0">
                <a:solidFill>
                  <a:srgbClr val="4AA0B1"/>
                </a:solidFill>
              </a:rPr>
              <a:t>ENGAGE</a:t>
            </a:r>
            <a:r>
              <a:rPr lang="en-GB" sz="1200" b="1" dirty="0">
                <a:solidFill>
                  <a:srgbClr val="4AA0B1"/>
                </a:solidFill>
              </a:rPr>
              <a:t> </a:t>
            </a:r>
            <a:r>
              <a:rPr lang="en-GB" b="1" dirty="0">
                <a:solidFill>
                  <a:srgbClr val="4AA0B1"/>
                </a:solidFill>
              </a:rPr>
              <a:t>Deliverable D 9.82</a:t>
            </a:r>
          </a:p>
        </p:txBody>
      </p:sp>
    </p:spTree>
    <p:extLst>
      <p:ext uri="{BB962C8B-B14F-4D97-AF65-F5344CB8AC3E}">
        <p14:creationId xmlns:p14="http://schemas.microsoft.com/office/powerpoint/2010/main" val="19718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7477" y="179340"/>
            <a:ext cx="5199456" cy="1085581"/>
          </a:xfrm>
        </p:spPr>
        <p:txBody>
          <a:bodyPr>
            <a:normAutofit fontScale="9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Stakeholder </a:t>
            </a:r>
            <a:r>
              <a:rPr lang="en-GB" dirty="0"/>
              <a:t>engagement </a:t>
            </a:r>
            <a:r>
              <a:rPr lang="en-GB" dirty="0" smtClean="0"/>
              <a:t>practices in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400" dirty="0" smtClean="0"/>
              <a:t>EU </a:t>
            </a:r>
            <a:r>
              <a:rPr lang="en-GB" sz="2400" dirty="0" smtClean="0"/>
              <a:t>Member States </a:t>
            </a:r>
            <a:br>
              <a:rPr lang="en-GB" sz="2400" dirty="0" smtClean="0"/>
            </a:br>
            <a:r>
              <a:rPr lang="en-GB" sz="2400" dirty="0" smtClean="0"/>
              <a:t>(survey with national regulatory authorities)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113212" y="1631949"/>
          <a:ext cx="8781552" cy="428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Oval 5"/>
          <p:cNvSpPr/>
          <p:nvPr/>
        </p:nvSpPr>
        <p:spPr>
          <a:xfrm>
            <a:off x="-78377" y="3456537"/>
            <a:ext cx="4763588" cy="110598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531506" y="5999447"/>
            <a:ext cx="83422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dirty="0"/>
              <a:t>Data collected through a questionnaire  in the context of a broader study supported by DG energy in 28 EU MS (26 MS responded</a:t>
            </a:r>
            <a:r>
              <a:rPr lang="en-US" dirty="0" smtClean="0"/>
              <a:t>). December </a:t>
            </a:r>
            <a:r>
              <a:rPr lang="en-US" dirty="0"/>
              <a:t>2017 to May 2018</a:t>
            </a:r>
          </a:p>
        </p:txBody>
      </p:sp>
    </p:spTree>
    <p:extLst>
      <p:ext uri="{BB962C8B-B14F-4D97-AF65-F5344CB8AC3E}">
        <p14:creationId xmlns:p14="http://schemas.microsoft.com/office/powerpoint/2010/main" val="113194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041" y="2410691"/>
            <a:ext cx="8525933" cy="3170206"/>
          </a:xfrm>
        </p:spPr>
        <p:txBody>
          <a:bodyPr/>
          <a:lstStyle/>
          <a:p>
            <a:pPr marL="0" lvl="0" indent="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None/>
            </a:pPr>
            <a:r>
              <a:rPr lang="en-US" sz="2400" b="1" dirty="0">
                <a:ea typeface="Cambria" panose="02040503050406030204" pitchFamily="18" charset="0"/>
                <a:cs typeface="Times New Roman" panose="02020603050405020304" pitchFamily="18" charset="0"/>
              </a:rPr>
              <a:t>What are radiation protection actors and communities doing that may </a:t>
            </a:r>
            <a:r>
              <a:rPr lang="en-US" sz="2400" b="1" i="1" dirty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de facto</a:t>
            </a:r>
            <a:r>
              <a:rPr lang="en-US" sz="2400" b="1" dirty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 count as </a:t>
            </a:r>
            <a:r>
              <a:rPr lang="en-US" sz="2400" b="1" dirty="0" smtClean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participation </a:t>
            </a:r>
            <a:r>
              <a:rPr lang="en-US" sz="24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in emergency preparedness and response</a:t>
            </a:r>
            <a:r>
              <a:rPr lang="en-US" sz="2400" b="1" dirty="0" smtClean="0">
                <a:solidFill>
                  <a:srgbClr val="00B0F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(but is </a:t>
            </a:r>
            <a:r>
              <a:rPr lang="en-US" sz="2400" b="1" dirty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not necessarily labelled that way</a:t>
            </a:r>
            <a:r>
              <a:rPr lang="en-US" sz="2400" b="1" dirty="0" smtClean="0">
                <a:solidFill>
                  <a:srgbClr val="0070C0"/>
                </a:solidFill>
                <a:ea typeface="Cambria" panose="02040503050406030204" pitchFamily="18" charset="0"/>
                <a:cs typeface="Times New Roman" panose="02020603050405020304" pitchFamily="18" charset="0"/>
              </a:rPr>
              <a:t>)?</a:t>
            </a:r>
          </a:p>
          <a:p>
            <a:pPr marL="0" lvl="0" indent="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en-US" sz="2400" b="1" dirty="0">
              <a:solidFill>
                <a:srgbClr val="0070C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  <a:buNone/>
            </a:pPr>
            <a:endParaRPr lang="en-US" sz="2400" b="1" dirty="0">
              <a:solidFill>
                <a:srgbClr val="0070C0"/>
              </a:solidFill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6</a:t>
            </a:fld>
            <a:endParaRPr lang="fr-FR"/>
          </a:p>
        </p:txBody>
      </p:sp>
      <p:sp>
        <p:nvSpPr>
          <p:cNvPr id="6" name="Right Arrow 5"/>
          <p:cNvSpPr/>
          <p:nvPr/>
        </p:nvSpPr>
        <p:spPr>
          <a:xfrm>
            <a:off x="3740727" y="4509655"/>
            <a:ext cx="976746" cy="6442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44928" y="4477830"/>
            <a:ext cx="283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Mapping formal and informal participation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355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101 ways to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88841"/>
            <a:ext cx="8525933" cy="448812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extreme / deviant case sampling </a:t>
            </a:r>
          </a:p>
          <a:p>
            <a:r>
              <a:rPr lang="en-US" dirty="0"/>
              <a:t>intensity sampling</a:t>
            </a:r>
          </a:p>
          <a:p>
            <a:r>
              <a:rPr lang="en-US" dirty="0"/>
              <a:t>maximum variation sampling</a:t>
            </a:r>
          </a:p>
          <a:p>
            <a:r>
              <a:rPr lang="en-US" dirty="0"/>
              <a:t>homogeneous sample</a:t>
            </a:r>
          </a:p>
          <a:p>
            <a:r>
              <a:rPr lang="en-US" dirty="0"/>
              <a:t>typical case sampling</a:t>
            </a:r>
          </a:p>
          <a:p>
            <a:r>
              <a:rPr lang="en-US" dirty="0"/>
              <a:t>critical case sampling</a:t>
            </a:r>
          </a:p>
          <a:p>
            <a:r>
              <a:rPr lang="en-US" dirty="0"/>
              <a:t>snowball case sampling</a:t>
            </a:r>
          </a:p>
          <a:p>
            <a:r>
              <a:rPr lang="en-US" dirty="0"/>
              <a:t>criterion sampling</a:t>
            </a:r>
          </a:p>
          <a:p>
            <a:r>
              <a:rPr lang="en-US" dirty="0"/>
              <a:t>o</a:t>
            </a:r>
            <a:r>
              <a:rPr lang="en-US" dirty="0" smtClean="0"/>
              <a:t>pportunistic sampling</a:t>
            </a:r>
          </a:p>
          <a:p>
            <a:r>
              <a:rPr lang="en-US" dirty="0"/>
              <a:t>p</a:t>
            </a:r>
            <a:r>
              <a:rPr lang="en-US" dirty="0" smtClean="0"/>
              <a:t>urposeful random sampling</a:t>
            </a:r>
          </a:p>
          <a:p>
            <a:r>
              <a:rPr lang="en-US" dirty="0"/>
              <a:t>s</a:t>
            </a:r>
            <a:r>
              <a:rPr lang="en-US" dirty="0" smtClean="0"/>
              <a:t>ampling politically important cases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309" y="2420983"/>
            <a:ext cx="3854868" cy="205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9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 is there?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17784"/>
            <a:ext cx="8525933" cy="4600135"/>
          </a:xfrm>
        </p:spPr>
        <p:txBody>
          <a:bodyPr>
            <a:normAutofit/>
          </a:bodyPr>
          <a:lstStyle/>
          <a:p>
            <a:r>
              <a:rPr lang="en-US" b="1" dirty="0" smtClean="0"/>
              <a:t>methodologically </a:t>
            </a:r>
            <a:r>
              <a:rPr lang="en-US" b="1" dirty="0"/>
              <a:t>inclusive research synthesis (MIRS</a:t>
            </a:r>
            <a:r>
              <a:rPr lang="en-US" b="1" dirty="0" smtClean="0"/>
              <a:t>)</a:t>
            </a:r>
          </a:p>
          <a:p>
            <a:r>
              <a:rPr lang="en-US" dirty="0"/>
              <a:t>q</a:t>
            </a:r>
            <a:r>
              <a:rPr lang="en-US" dirty="0" smtClean="0"/>
              <a:t>ualitative, interpretive</a:t>
            </a:r>
          </a:p>
          <a:p>
            <a:r>
              <a:rPr lang="en-US" dirty="0"/>
              <a:t>descriptive, </a:t>
            </a:r>
            <a:r>
              <a:rPr lang="en-US" dirty="0" smtClean="0"/>
              <a:t>informative, </a:t>
            </a:r>
            <a:r>
              <a:rPr lang="en-US" dirty="0"/>
              <a:t>evaluative, </a:t>
            </a:r>
            <a:r>
              <a:rPr lang="en-US" dirty="0" smtClean="0"/>
              <a:t>and </a:t>
            </a:r>
            <a:r>
              <a:rPr lang="en-US" i="1" dirty="0" smtClean="0"/>
              <a:t>connective</a:t>
            </a:r>
          </a:p>
          <a:p>
            <a:pPr lvl="1"/>
            <a:r>
              <a:rPr lang="en-US" dirty="0" smtClean="0"/>
              <a:t>“… to </a:t>
            </a:r>
            <a:r>
              <a:rPr lang="en-US" dirty="0"/>
              <a:t>produce new knowledge by making </a:t>
            </a:r>
            <a:r>
              <a:rPr lang="en-US" dirty="0" smtClean="0"/>
              <a:t>explicit connections </a:t>
            </a:r>
            <a:r>
              <a:rPr lang="en-US" dirty="0"/>
              <a:t>and tensions between individual study reports that were not visible </a:t>
            </a:r>
            <a:r>
              <a:rPr lang="en-US" dirty="0" smtClean="0"/>
              <a:t>before”</a:t>
            </a:r>
          </a:p>
          <a:p>
            <a:r>
              <a:rPr lang="en-US" dirty="0"/>
              <a:t>identify “the cracks, or the gaps, in a field rather than producing a meta-narrative”</a:t>
            </a:r>
          </a:p>
          <a:p>
            <a:r>
              <a:rPr lang="en-US" dirty="0"/>
              <a:t>selecting information-rich cases for study in depth</a:t>
            </a:r>
          </a:p>
          <a:p>
            <a:r>
              <a:rPr lang="en-US" dirty="0" smtClean="0"/>
              <a:t>focus </a:t>
            </a:r>
            <a:r>
              <a:rPr lang="en-US" dirty="0"/>
              <a:t>on how results can be useful to stakeholders</a:t>
            </a:r>
          </a:p>
        </p:txBody>
      </p:sp>
    </p:spTree>
    <p:extLst>
      <p:ext uri="{BB962C8B-B14F-4D97-AF65-F5344CB8AC3E}">
        <p14:creationId xmlns:p14="http://schemas.microsoft.com/office/powerpoint/2010/main" val="424866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120882" y="4497355"/>
            <a:ext cx="3023118" cy="2128404"/>
          </a:xfrm>
          <a:prstGeom prst="ellipse">
            <a:avLst/>
          </a:prstGeom>
          <a:solidFill>
            <a:srgbClr val="97D5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06685"/>
            <a:ext cx="8525933" cy="3949578"/>
          </a:xfrm>
        </p:spPr>
        <p:txBody>
          <a:bodyPr/>
          <a:lstStyle/>
          <a:p>
            <a:r>
              <a:rPr lang="en-US" b="1" dirty="0" smtClean="0"/>
              <a:t>Online resources (Google search, last 10 years)</a:t>
            </a:r>
          </a:p>
          <a:p>
            <a:r>
              <a:rPr lang="en-US" b="1" dirty="0" smtClean="0"/>
              <a:t>Academic and grey literature (Google Scholar search)</a:t>
            </a:r>
          </a:p>
          <a:p>
            <a:pPr lvl="1"/>
            <a:r>
              <a:rPr lang="en-US" dirty="0" smtClean="0"/>
              <a:t>(nuclear </a:t>
            </a:r>
            <a:r>
              <a:rPr lang="en-US" dirty="0"/>
              <a:t>emergency OR nuclear accident OR radioactivity) AND (participation OR panel OR debate OR meeting OR workshop OR action OR protest OR network) AND (stakeholder OR citizen) AND (Belgium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Other sources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referrals by other actors, research projects </a:t>
            </a:r>
          </a:p>
        </p:txBody>
      </p:sp>
      <p:sp>
        <p:nvSpPr>
          <p:cNvPr id="4" name="Rectangle 3"/>
          <p:cNvSpPr/>
          <p:nvPr/>
        </p:nvSpPr>
        <p:spPr>
          <a:xfrm>
            <a:off x="6620932" y="4686767"/>
            <a:ext cx="252306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b="1" dirty="0"/>
              <a:t>Rigor</a:t>
            </a:r>
          </a:p>
          <a:p>
            <a:r>
              <a:rPr lang="en-US" sz="1800" dirty="0" smtClean="0"/>
              <a:t>-sufficient </a:t>
            </a:r>
            <a:r>
              <a:rPr lang="en-US" sz="1800" dirty="0"/>
              <a:t>data</a:t>
            </a:r>
          </a:p>
          <a:p>
            <a:r>
              <a:rPr lang="en-US" sz="1800" dirty="0" smtClean="0"/>
              <a:t>-triangulation</a:t>
            </a:r>
            <a:endParaRPr lang="en-US" sz="1800" dirty="0"/>
          </a:p>
          <a:p>
            <a:r>
              <a:rPr lang="en-US" sz="1800" dirty="0" smtClean="0"/>
              <a:t>-making </a:t>
            </a:r>
            <a:r>
              <a:rPr lang="en-US" sz="1800" dirty="0"/>
              <a:t>transparent</a:t>
            </a:r>
          </a:p>
          <a:p>
            <a:r>
              <a:rPr lang="en-US" sz="1800" dirty="0"/>
              <a:t>what are we missing?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1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with different cases</a:t>
            </a:r>
            <a:br>
              <a:rPr lang="en-US" dirty="0" smtClean="0"/>
            </a:br>
            <a:r>
              <a:rPr lang="en-US" dirty="0" smtClean="0"/>
              <a:t>Most frequent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737951"/>
            <a:ext cx="8525933" cy="4280463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Public </a:t>
            </a:r>
            <a:r>
              <a:rPr lang="en-US" b="1" dirty="0" smtClean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nformation</a:t>
            </a:r>
            <a:r>
              <a:rPr lang="en-US" dirty="0" smtClean="0"/>
              <a:t> </a:t>
            </a:r>
            <a:r>
              <a:rPr lang="en-US" dirty="0" smtClean="0"/>
              <a:t>provided by federal emergency actors </a:t>
            </a:r>
            <a:r>
              <a:rPr lang="en-US" dirty="0" smtClean="0"/>
              <a:t>or local communities to </a:t>
            </a:r>
            <a:r>
              <a:rPr lang="en-US" dirty="0" smtClean="0"/>
              <a:t>the general public or particular groups: </a:t>
            </a:r>
            <a:r>
              <a:rPr lang="en-US" dirty="0"/>
              <a:t>websites, campaigns, </a:t>
            </a:r>
            <a:r>
              <a:rPr lang="en-US" dirty="0" smtClean="0"/>
              <a:t>leaflets, platforms (BE-alert)</a:t>
            </a:r>
            <a:endParaRPr lang="en-US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Emergency </a:t>
            </a:r>
            <a:r>
              <a:rPr lang="en-US" b="1" dirty="0" smtClean="0">
                <a:solidFill>
                  <a:srgbClr val="0070C0"/>
                </a:solidFill>
              </a:rPr>
              <a:t>exercises</a:t>
            </a:r>
            <a:r>
              <a:rPr lang="en-US" dirty="0" smtClean="0"/>
              <a:t> federal, regional and local emergency management </a:t>
            </a:r>
            <a:r>
              <a:rPr lang="en-US" dirty="0" smtClean="0"/>
              <a:t>actors</a:t>
            </a:r>
            <a:endParaRPr lang="en-US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dirty="0" smtClean="0">
                <a:solidFill>
                  <a:srgbClr val="0070C0"/>
                </a:solidFill>
              </a:rPr>
              <a:t>Questions in Parliament </a:t>
            </a:r>
            <a:r>
              <a:rPr lang="en-US" dirty="0" smtClean="0"/>
              <a:t>by MPs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Actions by NGO’s (notably Greenpeace): </a:t>
            </a:r>
            <a:r>
              <a:rPr lang="en-US" b="1" dirty="0" smtClean="0">
                <a:solidFill>
                  <a:srgbClr val="0070C0"/>
                </a:solidFill>
              </a:rPr>
              <a:t>protests</a:t>
            </a:r>
            <a:r>
              <a:rPr lang="en-US" dirty="0" smtClean="0"/>
              <a:t>, scientific studies, questions in Parliament, law suits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Research initiatives: stakeholder </a:t>
            </a:r>
            <a:r>
              <a:rPr lang="en-US" b="1" dirty="0" smtClean="0">
                <a:solidFill>
                  <a:srgbClr val="0070C0"/>
                </a:solidFill>
              </a:rPr>
              <a:t>panels</a:t>
            </a:r>
            <a:r>
              <a:rPr lang="en-US" dirty="0" smtClean="0"/>
              <a:t> (emergency management actors and other stakeholders), </a:t>
            </a:r>
            <a:r>
              <a:rPr lang="en-US" b="1" dirty="0" smtClean="0">
                <a:solidFill>
                  <a:srgbClr val="0070C0"/>
                </a:solidFill>
              </a:rPr>
              <a:t>surveys</a:t>
            </a:r>
            <a:r>
              <a:rPr lang="en-US" dirty="0" smtClean="0"/>
              <a:t> (general and specific publics)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846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with different cases</a:t>
            </a:r>
            <a:br>
              <a:rPr lang="en-US" dirty="0" smtClean="0"/>
            </a:br>
            <a:r>
              <a:rPr lang="en-US" dirty="0" smtClean="0"/>
              <a:t>Rare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982" y="1728620"/>
            <a:ext cx="8525933" cy="4392261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Two-way </a:t>
            </a:r>
            <a:r>
              <a:rPr lang="en-US" dirty="0" smtClean="0"/>
              <a:t>communication: Facebook live sessions organized by </a:t>
            </a:r>
            <a:r>
              <a:rPr lang="en-US" dirty="0" smtClean="0"/>
              <a:t>Crisis </a:t>
            </a:r>
            <a:r>
              <a:rPr lang="en-US" dirty="0"/>
              <a:t>C</a:t>
            </a:r>
            <a:r>
              <a:rPr lang="en-US" dirty="0" smtClean="0"/>
              <a:t>entre</a:t>
            </a:r>
            <a:r>
              <a:rPr lang="en-US" dirty="0" smtClean="0"/>
              <a:t>, personalized emergency plan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Actions initiated by CVO’s: workshop and working group on emergency planning of the partnership for radioactive waste disposal in </a:t>
            </a:r>
            <a:r>
              <a:rPr lang="en-US" dirty="0" err="1" smtClean="0"/>
              <a:t>Mol</a:t>
            </a:r>
            <a:r>
              <a:rPr lang="en-US" dirty="0" smtClean="0"/>
              <a:t>;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Feedback </a:t>
            </a:r>
            <a:r>
              <a:rPr lang="en-US" dirty="0" smtClean="0"/>
              <a:t>on emergency  plans from local actors, CVO’s, NGO’s and publics: revision of emergency plan cf. BSS, focus group at school near </a:t>
            </a:r>
            <a:r>
              <a:rPr lang="en-US" dirty="0" err="1" smtClean="0"/>
              <a:t>Tihange</a:t>
            </a:r>
            <a:r>
              <a:rPr lang="en-US" dirty="0" smtClean="0"/>
              <a:t>, lessons </a:t>
            </a:r>
            <a:r>
              <a:rPr lang="en-US" dirty="0"/>
              <a:t>learned from emergency planning by and for local </a:t>
            </a:r>
            <a:r>
              <a:rPr lang="en-US" dirty="0" smtClean="0"/>
              <a:t>mayors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Broader participation in emergency exercises: volunteers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753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with different cases</a:t>
            </a:r>
            <a:br>
              <a:rPr lang="en-US" dirty="0" smtClean="0"/>
            </a:br>
            <a:r>
              <a:rPr lang="en-US" dirty="0" smtClean="0"/>
              <a:t>“Exotic”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687057"/>
            <a:ext cx="3638549" cy="3949578"/>
          </a:xfrm>
        </p:spPr>
        <p:txBody>
          <a:bodyPr/>
          <a:lstStyle/>
          <a:p>
            <a:r>
              <a:rPr lang="en-US" dirty="0" smtClean="0"/>
              <a:t>Citizens’ measuring networks</a:t>
            </a:r>
            <a:r>
              <a:rPr lang="en-US" dirty="0" smtClean="0"/>
              <a:t>			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50" y="2469410"/>
            <a:ext cx="3672109" cy="27514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b="50831"/>
          <a:stretch/>
        </p:blipFill>
        <p:spPr>
          <a:xfrm>
            <a:off x="3892259" y="4234191"/>
            <a:ext cx="5097676" cy="2290567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795212" y="3333115"/>
            <a:ext cx="3912369" cy="1024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Commodification of safety			</a:t>
            </a:r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dirty="0" smtClean="0"/>
          </a:p>
          <a:p>
            <a:pPr marL="0" indent="0" fontAlgn="auto"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dirty="0" smtClean="0"/>
          </a:p>
          <a:p>
            <a:pPr fontAlgn="auto">
              <a:spcAft>
                <a:spcPts val="0"/>
              </a:spcAft>
            </a:pPr>
            <a:endParaRPr lang="en-US" dirty="0" smtClean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4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patterns of interaction (1)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13</a:t>
            </a:fld>
            <a:endParaRPr lang="fr-FR"/>
          </a:p>
        </p:txBody>
      </p:sp>
      <p:sp>
        <p:nvSpPr>
          <p:cNvPr id="6" name="Oval 5"/>
          <p:cNvSpPr/>
          <p:nvPr/>
        </p:nvSpPr>
        <p:spPr>
          <a:xfrm>
            <a:off x="482137" y="1745672"/>
            <a:ext cx="2427317" cy="1961803"/>
          </a:xfrm>
          <a:prstGeom prst="ellipse">
            <a:avLst/>
          </a:prstGeom>
          <a:solidFill>
            <a:srgbClr val="61D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Government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82136" y="4316799"/>
            <a:ext cx="2427317" cy="1961803"/>
          </a:xfrm>
          <a:prstGeom prst="ellipse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Business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91396" y="4291294"/>
            <a:ext cx="2427317" cy="1961803"/>
          </a:xfrm>
          <a:prstGeom prst="ellipse">
            <a:avLst/>
          </a:prstGeom>
          <a:solidFill>
            <a:srgbClr val="BC8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Civil society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411287" y="1745671"/>
            <a:ext cx="2427317" cy="196180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Academia</a:t>
            </a:r>
            <a:endParaRPr lang="en-US" sz="2200" b="1" dirty="0">
              <a:solidFill>
                <a:schemeClr val="tx1"/>
              </a:solidFill>
            </a:endParaRPr>
          </a:p>
        </p:txBody>
      </p:sp>
      <p:cxnSp>
        <p:nvCxnSpPr>
          <p:cNvPr id="13" name="Curved Connector 12"/>
          <p:cNvCxnSpPr>
            <a:stCxn id="6" idx="7"/>
            <a:endCxn id="6" idx="6"/>
          </p:cNvCxnSpPr>
          <p:nvPr/>
        </p:nvCxnSpPr>
        <p:spPr>
          <a:xfrm rot="16200000" flipH="1">
            <a:off x="2384916" y="2202036"/>
            <a:ext cx="693603" cy="355472"/>
          </a:xfrm>
          <a:prstGeom prst="curvedConnector4">
            <a:avLst>
              <a:gd name="adj1" fmla="val -33631"/>
              <a:gd name="adj2" fmla="val 1643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/>
          <p:nvPr/>
        </p:nvCxnSpPr>
        <p:spPr>
          <a:xfrm rot="16200000" flipH="1">
            <a:off x="2415745" y="4751080"/>
            <a:ext cx="693603" cy="355472"/>
          </a:xfrm>
          <a:prstGeom prst="curvedConnector4">
            <a:avLst>
              <a:gd name="adj1" fmla="val -33631"/>
              <a:gd name="adj2" fmla="val 1643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urved Connector 24"/>
          <p:cNvCxnSpPr/>
          <p:nvPr/>
        </p:nvCxnSpPr>
        <p:spPr>
          <a:xfrm rot="16200000" flipH="1">
            <a:off x="6253519" y="4747658"/>
            <a:ext cx="693603" cy="355472"/>
          </a:xfrm>
          <a:prstGeom prst="curvedConnector4">
            <a:avLst>
              <a:gd name="adj1" fmla="val -33631"/>
              <a:gd name="adj2" fmla="val 1643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/>
          <p:nvPr/>
        </p:nvCxnSpPr>
        <p:spPr>
          <a:xfrm rot="16200000" flipH="1">
            <a:off x="6294175" y="2202035"/>
            <a:ext cx="693603" cy="355472"/>
          </a:xfrm>
          <a:prstGeom prst="curvedConnector4">
            <a:avLst>
              <a:gd name="adj1" fmla="val -33631"/>
              <a:gd name="adj2" fmla="val 164309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150324" y="2442444"/>
            <a:ext cx="1547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expert advice on lessons learned after Fukushima</a:t>
            </a:r>
            <a:endParaRPr lang="en-US" sz="1600" dirty="0"/>
          </a:p>
        </p:txBody>
      </p:sp>
      <p:sp>
        <p:nvSpPr>
          <p:cNvPr id="31" name="TextBox 30"/>
          <p:cNvSpPr txBox="1"/>
          <p:nvPr/>
        </p:nvSpPr>
        <p:spPr>
          <a:xfrm>
            <a:off x="7150324" y="4710107"/>
            <a:ext cx="179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citizen science, </a:t>
            </a:r>
            <a:r>
              <a:rPr lang="en-US" sz="1600" dirty="0" smtClean="0"/>
              <a:t>protests, studies</a:t>
            </a:r>
            <a:endParaRPr lang="en-US" sz="1600" dirty="0"/>
          </a:p>
        </p:txBody>
      </p:sp>
      <p:sp>
        <p:nvSpPr>
          <p:cNvPr id="32" name="TextBox 31"/>
          <p:cNvSpPr txBox="1"/>
          <p:nvPr/>
        </p:nvSpPr>
        <p:spPr>
          <a:xfrm>
            <a:off x="2762546" y="3027219"/>
            <a:ext cx="1795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questions in Parliament</a:t>
            </a:r>
            <a:endParaRPr lang="en-US" sz="1600" dirty="0"/>
          </a:p>
        </p:txBody>
      </p:sp>
      <p:sp>
        <p:nvSpPr>
          <p:cNvPr id="33" name="TextBox 32"/>
          <p:cNvSpPr txBox="1"/>
          <p:nvPr/>
        </p:nvSpPr>
        <p:spPr>
          <a:xfrm>
            <a:off x="2258928" y="5991133"/>
            <a:ext cx="1795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E.g. bunker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4475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Isosceles Triangle 29"/>
          <p:cNvSpPr/>
          <p:nvPr/>
        </p:nvSpPr>
        <p:spPr>
          <a:xfrm rot="2780504">
            <a:off x="2848494" y="1909519"/>
            <a:ext cx="3125586" cy="2446715"/>
          </a:xfrm>
          <a:prstGeom prst="triangle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patterns of interaction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14</a:t>
            </a:fld>
            <a:endParaRPr lang="fr-FR"/>
          </a:p>
        </p:txBody>
      </p:sp>
      <p:sp>
        <p:nvSpPr>
          <p:cNvPr id="6" name="Oval 5"/>
          <p:cNvSpPr/>
          <p:nvPr/>
        </p:nvSpPr>
        <p:spPr>
          <a:xfrm>
            <a:off x="482137" y="1745672"/>
            <a:ext cx="2427317" cy="196180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Government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93337" y="4341035"/>
            <a:ext cx="2427317" cy="1961803"/>
          </a:xfrm>
          <a:prstGeom prst="ellipse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Business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238695" y="4264118"/>
            <a:ext cx="2427317" cy="1961803"/>
          </a:xfrm>
          <a:prstGeom prst="ellipse">
            <a:avLst/>
          </a:prstGeom>
          <a:solidFill>
            <a:srgbClr val="BC8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Civil society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594167" y="1745671"/>
            <a:ext cx="2427317" cy="196180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Academia (RP, SSH,…)</a:t>
            </a:r>
            <a:endParaRPr lang="en-US" sz="2200" b="1" dirty="0">
              <a:solidFill>
                <a:schemeClr val="tx1"/>
              </a:solidFill>
            </a:endParaRPr>
          </a:p>
        </p:txBody>
      </p:sp>
      <p:cxnSp>
        <p:nvCxnSpPr>
          <p:cNvPr id="20" name="Straight Connector 19"/>
          <p:cNvCxnSpPr>
            <a:stCxn id="6" idx="7"/>
            <a:endCxn id="9" idx="1"/>
          </p:cNvCxnSpPr>
          <p:nvPr/>
        </p:nvCxnSpPr>
        <p:spPr>
          <a:xfrm flipV="1">
            <a:off x="2553982" y="2032970"/>
            <a:ext cx="2395657" cy="1"/>
          </a:xfrm>
          <a:prstGeom prst="line">
            <a:avLst/>
          </a:prstGeom>
          <a:ln w="76200">
            <a:solidFill>
              <a:srgbClr val="0099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6" idx="5"/>
          </p:cNvCxnSpPr>
          <p:nvPr/>
        </p:nvCxnSpPr>
        <p:spPr>
          <a:xfrm>
            <a:off x="2553982" y="3420176"/>
            <a:ext cx="1674425" cy="1933220"/>
          </a:xfrm>
          <a:prstGeom prst="straightConnector1">
            <a:avLst/>
          </a:prstGeom>
          <a:ln w="76200">
            <a:solidFill>
              <a:srgbClr val="0099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5"/>
            <a:endCxn id="8" idx="3"/>
          </p:cNvCxnSpPr>
          <p:nvPr/>
        </p:nvCxnSpPr>
        <p:spPr>
          <a:xfrm flipV="1">
            <a:off x="2565182" y="5938622"/>
            <a:ext cx="2028985" cy="76917"/>
          </a:xfrm>
          <a:prstGeom prst="line">
            <a:avLst/>
          </a:prstGeom>
          <a:ln w="76200">
            <a:solidFill>
              <a:srgbClr val="FF0000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9" idx="5"/>
          </p:cNvCxnSpPr>
          <p:nvPr/>
        </p:nvCxnSpPr>
        <p:spPr>
          <a:xfrm flipH="1">
            <a:off x="6442554" y="3420175"/>
            <a:ext cx="223458" cy="1185588"/>
          </a:xfrm>
          <a:prstGeom prst="line">
            <a:avLst/>
          </a:prstGeom>
          <a:ln w="76200">
            <a:solidFill>
              <a:srgbClr val="FF0000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4"/>
          </p:cNvCxnSpPr>
          <p:nvPr/>
        </p:nvCxnSpPr>
        <p:spPr>
          <a:xfrm flipH="1">
            <a:off x="5617029" y="3707474"/>
            <a:ext cx="190797" cy="556644"/>
          </a:xfrm>
          <a:prstGeom prst="straightConnector1">
            <a:avLst/>
          </a:prstGeom>
          <a:ln w="76200">
            <a:solidFill>
              <a:srgbClr val="0099FF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6" idx="4"/>
            <a:endCxn id="7" idx="0"/>
          </p:cNvCxnSpPr>
          <p:nvPr/>
        </p:nvCxnSpPr>
        <p:spPr>
          <a:xfrm>
            <a:off x="1695796" y="3707475"/>
            <a:ext cx="11200" cy="633560"/>
          </a:xfrm>
          <a:prstGeom prst="straightConnector1">
            <a:avLst/>
          </a:prstGeom>
          <a:ln w="76200">
            <a:solidFill>
              <a:srgbClr val="0099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76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vs. discontinuous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711" y="2927674"/>
            <a:ext cx="2162695" cy="2013547"/>
          </a:xfrm>
        </p:spPr>
        <p:txBody>
          <a:bodyPr>
            <a:noAutofit/>
          </a:bodyPr>
          <a:lstStyle/>
          <a:p>
            <a:r>
              <a:rPr lang="en-US" sz="1800" dirty="0" smtClean="0"/>
              <a:t>Regulatory authorities</a:t>
            </a:r>
          </a:p>
          <a:p>
            <a:r>
              <a:rPr lang="en-US" sz="1800" dirty="0" smtClean="0"/>
              <a:t>Nuclear installations</a:t>
            </a:r>
          </a:p>
          <a:p>
            <a:r>
              <a:rPr lang="en-US" sz="1800" dirty="0" smtClean="0"/>
              <a:t>NGO’s</a:t>
            </a:r>
          </a:p>
          <a:p>
            <a:r>
              <a:rPr lang="en-US" sz="1800" dirty="0" smtClean="0"/>
              <a:t>Action groups</a:t>
            </a:r>
          </a:p>
          <a:p>
            <a:r>
              <a:rPr lang="en-US" sz="1800" dirty="0" smtClean="0"/>
              <a:t>Citizens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15</a:t>
            </a:fld>
            <a:endParaRPr lang="fr-FR"/>
          </a:p>
        </p:txBody>
      </p:sp>
      <p:sp>
        <p:nvSpPr>
          <p:cNvPr id="5" name="Right Arrow 4"/>
          <p:cNvSpPr/>
          <p:nvPr/>
        </p:nvSpPr>
        <p:spPr>
          <a:xfrm>
            <a:off x="164869" y="2486123"/>
            <a:ext cx="8781105" cy="2072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4498" y="1562793"/>
            <a:ext cx="88295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7DC3"/>
                </a:solidFill>
              </a:rPr>
              <a:t>Reduce nuclear risk   </a:t>
            </a:r>
            <a:r>
              <a:rPr lang="en-US" sz="1800" b="1" dirty="0" err="1" smtClean="0">
                <a:solidFill>
                  <a:srgbClr val="007DC3"/>
                </a:solidFill>
              </a:rPr>
              <a:t>EPR</a:t>
            </a:r>
            <a:r>
              <a:rPr lang="en-US" sz="1800" b="1" dirty="0" smtClean="0">
                <a:solidFill>
                  <a:srgbClr val="007DC3"/>
                </a:solidFill>
              </a:rPr>
              <a:t> plans       (Preparedness for)       (Preparedness for) 				        Emergency                    Post-accident</a:t>
            </a:r>
          </a:p>
          <a:p>
            <a:r>
              <a:rPr lang="en-US" sz="1800" b="1" dirty="0">
                <a:solidFill>
                  <a:srgbClr val="007DC3"/>
                </a:solidFill>
              </a:rPr>
              <a:t>	</a:t>
            </a:r>
            <a:r>
              <a:rPr lang="en-US" sz="1800" b="1" dirty="0" smtClean="0">
                <a:solidFill>
                  <a:srgbClr val="007DC3"/>
                </a:solidFill>
              </a:rPr>
              <a:t>			        management	    management</a:t>
            </a:r>
            <a:endParaRPr lang="en-US" sz="1800" b="1" dirty="0">
              <a:solidFill>
                <a:srgbClr val="007DC3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11536" y="2927674"/>
            <a:ext cx="2095396" cy="3007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 smtClean="0"/>
              <a:t>Research </a:t>
            </a:r>
            <a:r>
              <a:rPr lang="en-US" dirty="0" err="1" smtClean="0"/>
              <a:t>organisations</a:t>
            </a:r>
            <a:endParaRPr lang="en-US" dirty="0" smtClean="0"/>
          </a:p>
          <a:p>
            <a:pPr fontAlgn="auto">
              <a:spcAft>
                <a:spcPts val="0"/>
              </a:spcAft>
            </a:pPr>
            <a:r>
              <a:rPr lang="en-US" sz="1900" dirty="0" smtClean="0">
                <a:solidFill>
                  <a:srgbClr val="BC8FFF"/>
                </a:solidFill>
              </a:rPr>
              <a:t>Governmental emergency</a:t>
            </a:r>
            <a:r>
              <a:rPr lang="en-US" dirty="0" smtClean="0">
                <a:solidFill>
                  <a:srgbClr val="BC8FFF"/>
                </a:solidFill>
              </a:rPr>
              <a:t> actors</a:t>
            </a:r>
            <a:endParaRPr lang="en-US" dirty="0">
              <a:solidFill>
                <a:srgbClr val="BC8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en-US" sz="1900" dirty="0">
                <a:solidFill>
                  <a:srgbClr val="BC8FFF"/>
                </a:solidFill>
              </a:rPr>
              <a:t>Industry, agriculture, </a:t>
            </a:r>
            <a:r>
              <a:rPr lang="en-US" sz="1900" dirty="0" err="1">
                <a:solidFill>
                  <a:srgbClr val="BC8FFF"/>
                </a:solidFill>
              </a:rPr>
              <a:t>etc</a:t>
            </a:r>
            <a:endParaRPr lang="en-US" sz="1900" dirty="0">
              <a:solidFill>
                <a:srgbClr val="BC8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en-US" sz="1900" dirty="0">
                <a:solidFill>
                  <a:srgbClr val="BC8FFF"/>
                </a:solidFill>
              </a:rPr>
              <a:t>NGO’s</a:t>
            </a:r>
          </a:p>
          <a:p>
            <a:pPr fontAlgn="auto">
              <a:spcAft>
                <a:spcPts val="0"/>
              </a:spcAft>
            </a:pPr>
            <a:r>
              <a:rPr lang="en-US" sz="1900" dirty="0">
                <a:solidFill>
                  <a:srgbClr val="BC8FFF"/>
                </a:solidFill>
              </a:rPr>
              <a:t>CVO’s</a:t>
            </a:r>
          </a:p>
          <a:p>
            <a:pPr fontAlgn="auto">
              <a:spcAft>
                <a:spcPts val="0"/>
              </a:spcAft>
            </a:pPr>
            <a:endParaRPr lang="en-US" dirty="0" smtClean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350406" y="2888076"/>
            <a:ext cx="2112772" cy="3046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 smtClean="0"/>
              <a:t>Governmental emergency </a:t>
            </a:r>
            <a:r>
              <a:rPr lang="en-US" sz="1800" dirty="0" smtClean="0"/>
              <a:t>actors</a:t>
            </a:r>
          </a:p>
          <a:p>
            <a:pPr fontAlgn="auto">
              <a:spcAft>
                <a:spcPts val="0"/>
              </a:spcAft>
            </a:pPr>
            <a:r>
              <a:rPr lang="en-US" sz="1900" dirty="0" smtClean="0"/>
              <a:t>Installations</a:t>
            </a:r>
          </a:p>
          <a:p>
            <a:pPr fontAlgn="auto">
              <a:spcAft>
                <a:spcPts val="0"/>
              </a:spcAft>
            </a:pPr>
            <a:r>
              <a:rPr lang="en-US" sz="1800" dirty="0" smtClean="0"/>
              <a:t>Research </a:t>
            </a:r>
            <a:r>
              <a:rPr lang="en-US" sz="1800" dirty="0" err="1" smtClean="0"/>
              <a:t>organisations</a:t>
            </a:r>
            <a:endParaRPr lang="en-US" sz="1800" dirty="0" smtClean="0"/>
          </a:p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US" sz="1800" dirty="0">
                <a:solidFill>
                  <a:srgbClr val="BC8FFF"/>
                </a:solidFill>
              </a:rPr>
              <a:t>NGO’s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US" sz="1800" dirty="0" smtClean="0">
                <a:solidFill>
                  <a:srgbClr val="BC8FFF"/>
                </a:solidFill>
              </a:rPr>
              <a:t>CVO’s</a:t>
            </a:r>
          </a:p>
          <a:p>
            <a:pPr fontAlgn="auto">
              <a:lnSpc>
                <a:spcPct val="110000"/>
              </a:lnSpc>
              <a:spcAft>
                <a:spcPts val="0"/>
              </a:spcAft>
            </a:pPr>
            <a:r>
              <a:rPr lang="en-US" sz="1800" dirty="0" smtClean="0">
                <a:solidFill>
                  <a:srgbClr val="BC8FFF"/>
                </a:solidFill>
              </a:rPr>
              <a:t>citizens</a:t>
            </a:r>
            <a:endParaRPr lang="en-US" sz="1800" dirty="0">
              <a:solidFill>
                <a:srgbClr val="BC8FFF"/>
              </a:solidFill>
            </a:endParaRP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388276" y="2859840"/>
            <a:ext cx="2162695" cy="321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800" dirty="0" smtClean="0"/>
              <a:t>Governmental emergency actors</a:t>
            </a:r>
            <a:endParaRPr lang="en-US" sz="1800" dirty="0" smtClean="0"/>
          </a:p>
          <a:p>
            <a:pPr fontAlgn="auto">
              <a:spcAft>
                <a:spcPts val="0"/>
              </a:spcAft>
            </a:pPr>
            <a:r>
              <a:rPr lang="en-US" sz="1800" dirty="0"/>
              <a:t>Research </a:t>
            </a:r>
            <a:r>
              <a:rPr lang="en-US" sz="1800" dirty="0" err="1" smtClean="0"/>
              <a:t>organisations</a:t>
            </a:r>
            <a:endParaRPr lang="en-US" sz="1800" dirty="0" smtClean="0"/>
          </a:p>
          <a:p>
            <a:pPr fontAlgn="auto">
              <a:spcAft>
                <a:spcPts val="0"/>
              </a:spcAft>
            </a:pPr>
            <a:r>
              <a:rPr lang="en-US" sz="1800" dirty="0" smtClean="0"/>
              <a:t>Installations</a:t>
            </a:r>
            <a:endParaRPr lang="en-US" sz="1800" dirty="0"/>
          </a:p>
          <a:p>
            <a:pPr fontAlgn="auto">
              <a:spcAft>
                <a:spcPts val="0"/>
              </a:spcAft>
            </a:pPr>
            <a:r>
              <a:rPr lang="en-US" sz="1800" dirty="0" smtClean="0"/>
              <a:t>Citizen scientists</a:t>
            </a:r>
          </a:p>
          <a:p>
            <a:pPr fontAlgn="auto">
              <a:spcAft>
                <a:spcPts val="0"/>
              </a:spcAft>
            </a:pPr>
            <a:r>
              <a:rPr lang="en-US" sz="1800" dirty="0" smtClean="0">
                <a:solidFill>
                  <a:srgbClr val="BC8FFF"/>
                </a:solidFill>
              </a:rPr>
              <a:t>Local </a:t>
            </a:r>
            <a:r>
              <a:rPr lang="en-US" sz="1800" dirty="0" smtClean="0">
                <a:solidFill>
                  <a:srgbClr val="BC8FFF"/>
                </a:solidFill>
              </a:rPr>
              <a:t>stakeholders</a:t>
            </a:r>
            <a:endParaRPr lang="en-US" sz="1800" dirty="0" smtClean="0">
              <a:solidFill>
                <a:srgbClr val="BC8FFF"/>
              </a:solidFill>
            </a:endParaRPr>
          </a:p>
          <a:p>
            <a:pPr fontAlgn="auto">
              <a:spcAft>
                <a:spcPts val="0"/>
              </a:spcAft>
            </a:pPr>
            <a:endParaRPr lang="en-US" dirty="0">
              <a:solidFill>
                <a:srgbClr val="BC8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2664" y="6050136"/>
            <a:ext cx="4185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Continuous vs. </a:t>
            </a:r>
            <a:r>
              <a:rPr lang="en-US" sz="1800" b="1" dirty="0" smtClean="0">
                <a:solidFill>
                  <a:srgbClr val="BC8FFF"/>
                </a:solidFill>
              </a:rPr>
              <a:t>discontinuous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16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60849"/>
            <a:ext cx="8525933" cy="4516114"/>
          </a:xfrm>
        </p:spPr>
        <p:txBody>
          <a:bodyPr/>
          <a:lstStyle/>
          <a:p>
            <a:r>
              <a:rPr lang="en-US" dirty="0" smtClean="0"/>
              <a:t>What kinds of participation are enacted? (broad)</a:t>
            </a:r>
          </a:p>
          <a:p>
            <a:r>
              <a:rPr lang="en-US" dirty="0" smtClean="0"/>
              <a:t>Who is involved in participation? (narrow)</a:t>
            </a:r>
          </a:p>
          <a:p>
            <a:r>
              <a:rPr lang="en-US" dirty="0" smtClean="0"/>
              <a:t>What/who is out? (broad)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4441" y="3862161"/>
            <a:ext cx="3202041" cy="2121352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/>
          </p:nvPr>
        </p:nvGraphicFramePr>
        <p:xfrm>
          <a:off x="566443" y="3291840"/>
          <a:ext cx="4013009" cy="2691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2570480" y="3677920"/>
            <a:ext cx="548640" cy="240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119120" y="3454400"/>
            <a:ext cx="1168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eriphery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95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041" y="1828800"/>
            <a:ext cx="8525933" cy="4126170"/>
          </a:xfrm>
        </p:spPr>
        <p:txBody>
          <a:bodyPr>
            <a:normAutofit/>
          </a:bodyPr>
          <a:lstStyle/>
          <a:p>
            <a:r>
              <a:rPr lang="en-US" dirty="0" smtClean="0"/>
              <a:t>Broad range of participatory </a:t>
            </a:r>
            <a:r>
              <a:rPr lang="en-US" dirty="0" smtClean="0"/>
              <a:t>practices potentially shaping radiation protection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Participation in radiological risk governance as performative practice</a:t>
            </a:r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17</a:t>
            </a:fld>
            <a:endParaRPr lang="fr-FR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80229" y="293300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Why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25246" y="3789086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How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732316" y="2960583"/>
            <a:ext cx="1965615" cy="1049317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46000">
                <a:schemeClr val="accent1">
                  <a:lumMod val="45000"/>
                  <a:lumOff val="55000"/>
                </a:schemeClr>
              </a:gs>
              <a:gs pos="100000">
                <a:srgbClr val="FF5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21234" y="3591920"/>
            <a:ext cx="1800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5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What</a:t>
            </a:r>
            <a:endParaRPr lang="en-US" sz="5400" b="0" cap="none" spc="0" dirty="0">
              <a:ln w="0"/>
              <a:solidFill>
                <a:srgbClr val="FF5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29291" y="2716949"/>
            <a:ext cx="16081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5050"/>
                </a:solidFill>
                <a:effectLst>
                  <a:reflection blurRad="6350" stA="53000" endA="300" endPos="35500" dir="5400000" sy="-90000" algn="bl" rotWithShape="0"/>
                </a:effectLst>
              </a:rPr>
              <a:t>Who</a:t>
            </a:r>
            <a:endParaRPr lang="en-US" sz="5400" b="0" cap="none" spc="0" dirty="0">
              <a:ln w="0"/>
              <a:solidFill>
                <a:srgbClr val="FF505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05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FC03CB2-EF9F-5E4D-9F00-0CB4EA49A2FC}">
  <we:reference id="wa104178141" version="3.10.0.152" store="fr-FR" storeType="OMEX"/>
  <we:alternateReferences>
    <we:reference id="wa104178141" version="3.10.0.152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3624</TotalTime>
  <Pages>22</Pages>
  <Words>858</Words>
  <Application>Microsoft Office PowerPoint</Application>
  <PresentationFormat>On-screen Show (4:3)</PresentationFormat>
  <Paragraphs>150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Interstate-Regular</vt:lpstr>
      <vt:lpstr>Times New Roman</vt:lpstr>
      <vt:lpstr>Wingdings</vt:lpstr>
      <vt:lpstr>CONCERT</vt:lpstr>
      <vt:lpstr>Conception personnalisée</vt:lpstr>
      <vt:lpstr>Formal and informal participation in Emergency Preparedness and Response   A purposeful mapping exercise     </vt:lpstr>
      <vt:lpstr>ENGAGE project</vt:lpstr>
      <vt:lpstr>Guiding research questions </vt:lpstr>
      <vt:lpstr>Challenges and opportunities (examples)</vt:lpstr>
      <vt:lpstr> Stakeholder engagement practices in  EU Member States  (survey with national regulatory authorities)  </vt:lpstr>
      <vt:lpstr>PowerPoint Presentation</vt:lpstr>
      <vt:lpstr>101 ways to sample</vt:lpstr>
      <vt:lpstr>What else is there?</vt:lpstr>
      <vt:lpstr>Data collection</vt:lpstr>
      <vt:lpstr>Database with different cases Most frequent</vt:lpstr>
      <vt:lpstr>Database with different cases Rare</vt:lpstr>
      <vt:lpstr>Database with different cases “Exotic”</vt:lpstr>
      <vt:lpstr>Different patterns of interaction (1)</vt:lpstr>
      <vt:lpstr>Different patterns of interaction (2)</vt:lpstr>
      <vt:lpstr>Continuous vs. discontinuous</vt:lpstr>
      <vt:lpstr>PowerPoint Presentation</vt:lpstr>
      <vt:lpstr>PowerPoint Presentation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 Oudheusden Michiel</dc:creator>
  <cp:lastModifiedBy>Turcanu Catrinel</cp:lastModifiedBy>
  <cp:revision>370</cp:revision>
  <cp:lastPrinted>2011-12-22T07:31:06Z</cp:lastPrinted>
  <dcterms:created xsi:type="dcterms:W3CDTF">2017-11-13T09:28:55Z</dcterms:created>
  <dcterms:modified xsi:type="dcterms:W3CDTF">2019-04-03T23:06:26Z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</Properties>
</file>