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8"/>
  </p:notesMasterIdLst>
  <p:handoutMasterIdLst>
    <p:handoutMasterId r:id="rId9"/>
  </p:handoutMasterIdLst>
  <p:sldIdLst>
    <p:sldId id="315" r:id="rId2"/>
    <p:sldId id="324" r:id="rId3"/>
    <p:sldId id="316" r:id="rId4"/>
    <p:sldId id="322" r:id="rId5"/>
    <p:sldId id="323" r:id="rId6"/>
    <p:sldId id="304" r:id="rId7"/>
  </p:sldIdLst>
  <p:sldSz cx="12192000" cy="6858000"/>
  <p:notesSz cx="6669088" cy="97536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27CB5"/>
    <a:srgbClr val="7AC142"/>
    <a:srgbClr val="EDEDED"/>
    <a:srgbClr val="EB1821"/>
    <a:srgbClr val="C6D645"/>
    <a:srgbClr val="00FF00"/>
    <a:srgbClr val="01662A"/>
    <a:srgbClr val="DC5E42"/>
    <a:srgbClr val="C6C6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Estilo Claro 3 - Destaqu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3B4B98B0-60AC-42C2-AFA5-B58CD77FA1E5}" styleName="Estilo Claro 1 - Destaqu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721" autoAdjust="0"/>
    <p:restoredTop sz="86217" autoAdjust="0"/>
  </p:normalViewPr>
  <p:slideViewPr>
    <p:cSldViewPr snapToGrid="0">
      <p:cViewPr varScale="1">
        <p:scale>
          <a:sx n="67" d="100"/>
          <a:sy n="67" d="100"/>
        </p:scale>
        <p:origin x="72" y="16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sz="quarter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BBC250-23AB-4ACF-9698-2023E2C11DCF}" type="datetimeFigureOut">
              <a:rPr lang="pt-PT" smtClean="0"/>
              <a:t>04/03/2019</a:t>
            </a:fld>
            <a:endParaRPr lang="pt-PT"/>
          </a:p>
        </p:txBody>
      </p:sp>
      <p:sp>
        <p:nvSpPr>
          <p:cNvPr id="4" name="Marcador de Posição do Rodapé 3"/>
          <p:cNvSpPr>
            <a:spLocks noGrp="1"/>
          </p:cNvSpPr>
          <p:nvPr>
            <p:ph type="ftr" sz="quarter" idx="2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5" name="Marcador de Posição do Número do Diapositivo 4"/>
          <p:cNvSpPr>
            <a:spLocks noGrp="1"/>
          </p:cNvSpPr>
          <p:nvPr>
            <p:ph type="sldNum" sz="quarter" idx="3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CCEE8F-D02F-47F5-B250-0A45360627C5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3429878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8937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72043C-2EC1-4873-BE7B-FE6BA409A155}" type="datetimeFigureOut">
              <a:rPr lang="pt-PT" smtClean="0"/>
              <a:t>04/03/2019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407988" y="1219200"/>
            <a:ext cx="5853112" cy="32924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66909" y="4693920"/>
            <a:ext cx="5335270" cy="384048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777607" y="9264228"/>
            <a:ext cx="2889938" cy="48937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66EB6D-EED4-43BE-B924-6983C5CB889D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8232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6EB6D-EED4-43BE-B924-6983C5CB889D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4367406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 algn="just">
              <a:lnSpc>
                <a:spcPct val="150000"/>
              </a:lnSpc>
              <a:spcAft>
                <a:spcPts val="600"/>
              </a:spcAft>
              <a:buClr>
                <a:srgbClr val="227CB5"/>
              </a:buClr>
              <a:tabLst>
                <a:tab pos="358775" algn="l"/>
              </a:tabLst>
              <a:defRPr/>
            </a:pP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APA</a:t>
            </a:r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- 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Portuguese </a:t>
            </a:r>
            <a:r>
              <a:rPr lang="pt-PT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Environment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</a:t>
            </a:r>
            <a:r>
              <a:rPr lang="pt-PT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Agency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(Agência Portuguesa do Ambiente);</a:t>
            </a:r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DGS</a:t>
            </a:r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- </a:t>
            </a:r>
            <a:r>
              <a:rPr lang="pt-PT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Directorate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-General for </a:t>
            </a:r>
            <a:r>
              <a:rPr lang="pt-PT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Health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(Direção-Geral da Saúde); </a:t>
            </a: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IST </a:t>
            </a:r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- 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Instituto Superior Técnico; </a:t>
            </a:r>
            <a:r>
              <a:rPr lang="en-US" sz="800" b="1" dirty="0" smtClean="0">
                <a:solidFill>
                  <a:schemeClr val="tx1"/>
                </a:solidFill>
                <a:latin typeface="Arial" panose="020B0604020202020204" pitchFamily="34" charset="0"/>
              </a:rPr>
              <a:t>ANPC</a:t>
            </a:r>
            <a:r>
              <a:rPr lang="en-US" sz="800" dirty="0" smtClean="0">
                <a:solidFill>
                  <a:schemeClr val="tx1"/>
                </a:solidFill>
                <a:latin typeface="Arial" panose="020B0604020202020204" pitchFamily="34" charset="0"/>
              </a:rPr>
              <a:t> - 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National Civil Protection Authority (</a:t>
            </a:r>
            <a:r>
              <a:rPr lang="en-US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Autoridade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Nacional de </a:t>
            </a:r>
            <a:r>
              <a:rPr lang="en-US" sz="800" dirty="0" err="1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Proteção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Civil); </a:t>
            </a:r>
            <a:r>
              <a:rPr lang="en-US" sz="8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COMRSIN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- Regulatory Commission for the Safety of Nuclear Installations (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Comissão Reguladora para a Segurança das Instalações Nucleares)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; </a:t>
            </a:r>
            <a:r>
              <a:rPr lang="en-US" sz="8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ARS’s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- Regional Health Authorities (and their Regional Government counterparts) </a:t>
            </a:r>
            <a:r>
              <a:rPr lang="pt-PT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Administração Regional De Saúde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; </a:t>
            </a:r>
            <a:r>
              <a:rPr lang="en-US" sz="800" b="1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IAPMEI</a:t>
            </a:r>
            <a:r>
              <a:rPr lang="en-US" sz="800" dirty="0" smtClean="0">
                <a:solidFill>
                  <a:schemeClr val="tx1"/>
                </a:solidFill>
                <a:latin typeface="Arial" charset="0"/>
                <a:cs typeface="Times New Roman" pitchFamily="18" charset="0"/>
              </a:rPr>
              <a:t> - Agency for Competitiveness and Innovation.</a:t>
            </a:r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6EB6D-EED4-43BE-B924-6983C5CB889D}" type="slidenum">
              <a:rPr lang="pt-PT" smtClean="0"/>
              <a:t>4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42110024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066EB6D-EED4-43BE-B924-6983C5CB889D}" type="slidenum">
              <a:rPr lang="pt-PT" smtClean="0"/>
              <a:t>6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599462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apa da apresen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1" y="6708914"/>
            <a:ext cx="2410017" cy="149087"/>
          </a:xfrm>
          <a:prstGeom prst="rect">
            <a:avLst/>
          </a:prstGeom>
          <a:solidFill>
            <a:srgbClr val="227C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2410017" y="6708914"/>
            <a:ext cx="2457920" cy="149087"/>
          </a:xfrm>
          <a:prstGeom prst="rect">
            <a:avLst/>
          </a:prstGeom>
          <a:solidFill>
            <a:srgbClr val="7AC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>
            <a:off x="4867936" y="6708914"/>
            <a:ext cx="2457920" cy="149087"/>
          </a:xfrm>
          <a:prstGeom prst="rect">
            <a:avLst/>
          </a:prstGeom>
          <a:solidFill>
            <a:srgbClr val="EB18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</a:endParaRPr>
          </a:p>
        </p:txBody>
      </p:sp>
      <p:sp>
        <p:nvSpPr>
          <p:cNvPr id="11" name="Rectangle 10"/>
          <p:cNvSpPr/>
          <p:nvPr userDrawn="1"/>
        </p:nvSpPr>
        <p:spPr>
          <a:xfrm>
            <a:off x="7325856" y="6708914"/>
            <a:ext cx="2457920" cy="149087"/>
          </a:xfrm>
          <a:prstGeom prst="rect">
            <a:avLst/>
          </a:prstGeom>
          <a:solidFill>
            <a:srgbClr val="0166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</a:endParaRPr>
          </a:p>
        </p:txBody>
      </p:sp>
      <p:sp>
        <p:nvSpPr>
          <p:cNvPr id="12" name="Rectangle 11"/>
          <p:cNvSpPr/>
          <p:nvPr userDrawn="1"/>
        </p:nvSpPr>
        <p:spPr>
          <a:xfrm>
            <a:off x="9783776" y="6708914"/>
            <a:ext cx="2408224" cy="149087"/>
          </a:xfrm>
          <a:prstGeom prst="rect">
            <a:avLst/>
          </a:prstGeom>
          <a:solidFill>
            <a:srgbClr val="DC5E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377"/>
            <a:endParaRPr lang="en-US">
              <a:solidFill>
                <a:prstClr val="white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274" y="696072"/>
            <a:ext cx="3823253" cy="1342626"/>
          </a:xfrm>
          <a:prstGeom prst="rect">
            <a:avLst/>
          </a:prstGeom>
        </p:spPr>
      </p:pic>
      <p:pic>
        <p:nvPicPr>
          <p:cNvPr id="17" name="Imagem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9816" y="5823862"/>
            <a:ext cx="1898952" cy="940602"/>
          </a:xfrm>
          <a:prstGeom prst="rect">
            <a:avLst/>
          </a:prstGeom>
        </p:spPr>
      </p:pic>
      <p:sp>
        <p:nvSpPr>
          <p:cNvPr id="3" name="Marcador de Posição do Texto 2"/>
          <p:cNvSpPr>
            <a:spLocks noGrp="1"/>
          </p:cNvSpPr>
          <p:nvPr userDrawn="1">
            <p:ph type="body" sz="quarter" idx="10" hasCustomPrompt="1"/>
          </p:nvPr>
        </p:nvSpPr>
        <p:spPr>
          <a:xfrm>
            <a:off x="762636" y="5653549"/>
            <a:ext cx="5022850" cy="2701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 baseline="0"/>
            </a:lvl1pPr>
            <a:lvl3pPr marL="914377" indent="0">
              <a:buFont typeface="Arial" panose="020B0604020202020204" pitchFamily="34" charset="0"/>
              <a:buNone/>
              <a:defRPr/>
            </a:lvl3pPr>
          </a:lstStyle>
          <a:p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INDICAR AQUI AUTOR</a:t>
            </a:r>
          </a:p>
        </p:txBody>
      </p:sp>
      <p:sp>
        <p:nvSpPr>
          <p:cNvPr id="18" name="Marcador de Posição do Texto 2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762636" y="5950227"/>
            <a:ext cx="5022850" cy="2701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3pPr marL="914377" indent="0">
              <a:buFont typeface="Arial" panose="020B0604020202020204" pitchFamily="34" charset="0"/>
              <a:buNone/>
              <a:defRPr/>
            </a:lvl3pPr>
          </a:lstStyle>
          <a:p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Cargo</a:t>
            </a:r>
          </a:p>
        </p:txBody>
      </p:sp>
      <p:sp>
        <p:nvSpPr>
          <p:cNvPr id="19" name="Marcador de Posição do Texto 2"/>
          <p:cNvSpPr>
            <a:spLocks noGrp="1"/>
          </p:cNvSpPr>
          <p:nvPr userDrawn="1">
            <p:ph type="body" sz="quarter" idx="12" hasCustomPrompt="1"/>
          </p:nvPr>
        </p:nvSpPr>
        <p:spPr>
          <a:xfrm>
            <a:off x="762636" y="6260157"/>
            <a:ext cx="5022850" cy="270174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3pPr marL="914377" indent="0">
              <a:buFont typeface="Arial" panose="020B0604020202020204" pitchFamily="34" charset="0"/>
              <a:buNone/>
              <a:defRPr/>
            </a:lvl3pPr>
          </a:lstStyle>
          <a:p>
            <a:r>
              <a:rPr lang="pt-PT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Email</a:t>
            </a:r>
          </a:p>
        </p:txBody>
      </p:sp>
      <p:sp>
        <p:nvSpPr>
          <p:cNvPr id="21" name="Marcador de Posição do Texto 20"/>
          <p:cNvSpPr>
            <a:spLocks noGrp="1"/>
          </p:cNvSpPr>
          <p:nvPr>
            <p:ph type="body" sz="quarter" idx="13" hasCustomPrompt="1"/>
          </p:nvPr>
        </p:nvSpPr>
        <p:spPr>
          <a:xfrm>
            <a:off x="980662" y="2597150"/>
            <a:ext cx="10137845" cy="596900"/>
          </a:xfrm>
          <a:prstGeom prst="rect">
            <a:avLst/>
          </a:prstGeom>
          <a:solidFill>
            <a:srgbClr val="227CB5"/>
          </a:solidFill>
        </p:spPr>
        <p:txBody>
          <a:bodyPr anchor="ctr"/>
          <a:lstStyle>
            <a:lvl1pPr marL="0" indent="0" algn="ctr">
              <a:buNone/>
              <a:defRPr sz="3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dirty="0" smtClean="0"/>
              <a:t>TÍTULO DA APRESENTAÇÃO</a:t>
            </a:r>
            <a:endParaRPr lang="pt-PT" dirty="0"/>
          </a:p>
        </p:txBody>
      </p:sp>
      <p:sp>
        <p:nvSpPr>
          <p:cNvPr id="23" name="Rectangle 15"/>
          <p:cNvSpPr/>
          <p:nvPr userDrawn="1"/>
        </p:nvSpPr>
        <p:spPr>
          <a:xfrm>
            <a:off x="851062" y="2601126"/>
            <a:ext cx="129600" cy="586800"/>
          </a:xfrm>
          <a:prstGeom prst="rect">
            <a:avLst/>
          </a:prstGeom>
          <a:solidFill>
            <a:srgbClr val="7AC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40924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exto com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445" y="6108583"/>
            <a:ext cx="1327909" cy="465994"/>
          </a:xfrm>
          <a:prstGeom prst="rect">
            <a:avLst/>
          </a:prstGeom>
        </p:spPr>
      </p:pic>
      <p:sp>
        <p:nvSpPr>
          <p:cNvPr id="1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32519" y="636808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CFA37-8A83-4F3E-A3B6-483BF3EFB118}" type="slidenum">
              <a:rPr lang="pt-PT" smtClean="0"/>
              <a:pPr/>
              <a:t>‹nº›</a:t>
            </a:fld>
            <a:endParaRPr lang="pt-PT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0" y="6296300"/>
            <a:ext cx="12192000" cy="561701"/>
            <a:chOff x="0" y="6296300"/>
            <a:chExt cx="12192000" cy="561701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6708914"/>
              <a:ext cx="2410017" cy="149087"/>
            </a:xfrm>
            <a:prstGeom prst="rect">
              <a:avLst/>
            </a:prstGeom>
            <a:solidFill>
              <a:srgbClr val="227C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410017" y="6708914"/>
              <a:ext cx="2457920" cy="149087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867936" y="6708914"/>
              <a:ext cx="2457920" cy="149087"/>
            </a:xfrm>
            <a:prstGeom prst="rect">
              <a:avLst/>
            </a:prstGeom>
            <a:solidFill>
              <a:srgbClr val="EB1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25856" y="6708914"/>
              <a:ext cx="2457920" cy="149087"/>
            </a:xfrm>
            <a:prstGeom prst="rect">
              <a:avLst/>
            </a:prstGeom>
            <a:solidFill>
              <a:srgbClr val="016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783776" y="6708914"/>
              <a:ext cx="2408224" cy="149087"/>
            </a:xfrm>
            <a:prstGeom prst="rect">
              <a:avLst/>
            </a:prstGeom>
            <a:solidFill>
              <a:srgbClr val="DC5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5"/>
            <p:cNvSpPr/>
            <p:nvPr userDrawn="1"/>
          </p:nvSpPr>
          <p:spPr>
            <a:xfrm>
              <a:off x="0" y="6296300"/>
              <a:ext cx="132522" cy="412905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5" name="Rectangle 15"/>
          <p:cNvSpPr/>
          <p:nvPr userDrawn="1"/>
        </p:nvSpPr>
        <p:spPr>
          <a:xfrm>
            <a:off x="0" y="317873"/>
            <a:ext cx="119270" cy="493200"/>
          </a:xfrm>
          <a:prstGeom prst="rect">
            <a:avLst/>
          </a:prstGeom>
          <a:solidFill>
            <a:srgbClr val="7AC14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Marcador de Posição do Texto 5"/>
          <p:cNvSpPr>
            <a:spLocks noGrp="1"/>
          </p:cNvSpPr>
          <p:nvPr>
            <p:ph type="body" sz="quarter" idx="13" hasCustomPrompt="1"/>
          </p:nvPr>
        </p:nvSpPr>
        <p:spPr>
          <a:xfrm>
            <a:off x="98824" y="318734"/>
            <a:ext cx="5544082" cy="480131"/>
          </a:xfrm>
          <a:prstGeom prst="rect">
            <a:avLst/>
          </a:prstGeom>
          <a:solidFill>
            <a:srgbClr val="227CB5"/>
          </a:solidFill>
          <a:ln>
            <a:solidFill>
              <a:schemeClr val="accent1"/>
            </a:solidFill>
          </a:ln>
        </p:spPr>
        <p:txBody>
          <a:bodyPr wrap="none" anchor="ctr">
            <a:spAutoFit/>
          </a:bodyPr>
          <a:lstStyle>
            <a:lvl1pPr marL="0" indent="0">
              <a:buNone/>
              <a:defRPr b="1" baseline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dirty="0" smtClean="0"/>
              <a:t>TÍTULO EM CAIXA AJUSTÁVEL</a:t>
            </a:r>
            <a:endParaRPr lang="pt-PT" dirty="0"/>
          </a:p>
        </p:txBody>
      </p:sp>
      <p:sp>
        <p:nvSpPr>
          <p:cNvPr id="18" name="Marcador de Posição do Texto 17"/>
          <p:cNvSpPr>
            <a:spLocks noGrp="1"/>
          </p:cNvSpPr>
          <p:nvPr>
            <p:ph type="body" sz="quarter" idx="14" hasCustomPrompt="1"/>
          </p:nvPr>
        </p:nvSpPr>
        <p:spPr>
          <a:xfrm>
            <a:off x="609600" y="1270000"/>
            <a:ext cx="6032500" cy="4838700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200000"/>
              </a:lnSpc>
              <a:spcBef>
                <a:spcPts val="0"/>
              </a:spcBef>
              <a:buNone/>
              <a:defRPr sz="2400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pt-PT" dirty="0" smtClean="0"/>
              <a:t>Texto em </a:t>
            </a:r>
            <a:r>
              <a:rPr lang="pt-PT" dirty="0" err="1" smtClean="0"/>
              <a:t>arial</a:t>
            </a:r>
            <a:r>
              <a:rPr lang="pt-PT" dirty="0" smtClean="0"/>
              <a:t> 24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78828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exto ou obje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445" y="6108583"/>
            <a:ext cx="1327909" cy="465994"/>
          </a:xfrm>
          <a:prstGeom prst="rect">
            <a:avLst/>
          </a:prstGeom>
        </p:spPr>
      </p:pic>
      <p:sp>
        <p:nvSpPr>
          <p:cNvPr id="1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32519" y="636808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CFA37-8A83-4F3E-A3B6-483BF3EFB118}" type="slidenum">
              <a:rPr lang="pt-PT" smtClean="0"/>
              <a:pPr/>
              <a:t>‹nº›</a:t>
            </a:fld>
            <a:endParaRPr lang="pt-PT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0" y="6296300"/>
            <a:ext cx="12192000" cy="561701"/>
            <a:chOff x="0" y="6296300"/>
            <a:chExt cx="12192000" cy="561701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6708914"/>
              <a:ext cx="2410017" cy="149087"/>
            </a:xfrm>
            <a:prstGeom prst="rect">
              <a:avLst/>
            </a:prstGeom>
            <a:solidFill>
              <a:srgbClr val="227C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410017" y="6708914"/>
              <a:ext cx="2457920" cy="149087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867936" y="6708914"/>
              <a:ext cx="2457920" cy="149087"/>
            </a:xfrm>
            <a:prstGeom prst="rect">
              <a:avLst/>
            </a:prstGeom>
            <a:solidFill>
              <a:srgbClr val="EB1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25856" y="6708914"/>
              <a:ext cx="2457920" cy="149087"/>
            </a:xfrm>
            <a:prstGeom prst="rect">
              <a:avLst/>
            </a:prstGeom>
            <a:solidFill>
              <a:srgbClr val="016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783776" y="6708914"/>
              <a:ext cx="2408224" cy="149087"/>
            </a:xfrm>
            <a:prstGeom prst="rect">
              <a:avLst/>
            </a:prstGeom>
            <a:solidFill>
              <a:srgbClr val="DC5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5"/>
            <p:cNvSpPr/>
            <p:nvPr userDrawn="1"/>
          </p:nvSpPr>
          <p:spPr>
            <a:xfrm>
              <a:off x="0" y="6296300"/>
              <a:ext cx="132522" cy="412905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" name="Content Placeholder 2"/>
          <p:cNvSpPr>
            <a:spLocks noGrp="1"/>
          </p:cNvSpPr>
          <p:nvPr>
            <p:ph idx="1"/>
          </p:nvPr>
        </p:nvSpPr>
        <p:spPr>
          <a:xfrm>
            <a:off x="325215" y="1457739"/>
            <a:ext cx="11508975" cy="4491820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91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Imag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445" y="6108583"/>
            <a:ext cx="1327909" cy="465994"/>
          </a:xfrm>
          <a:prstGeom prst="rect">
            <a:avLst/>
          </a:prstGeom>
        </p:spPr>
      </p:pic>
      <p:sp>
        <p:nvSpPr>
          <p:cNvPr id="1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32519" y="636808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CFA37-8A83-4F3E-A3B6-483BF3EFB118}" type="slidenum">
              <a:rPr lang="pt-PT" smtClean="0"/>
              <a:pPr/>
              <a:t>‹nº›</a:t>
            </a:fld>
            <a:endParaRPr lang="pt-PT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0" y="6296300"/>
            <a:ext cx="12192000" cy="561701"/>
            <a:chOff x="0" y="6296300"/>
            <a:chExt cx="12192000" cy="561701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6708914"/>
              <a:ext cx="2410017" cy="149087"/>
            </a:xfrm>
            <a:prstGeom prst="rect">
              <a:avLst/>
            </a:prstGeom>
            <a:solidFill>
              <a:srgbClr val="227C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410017" y="6708914"/>
              <a:ext cx="2457920" cy="149087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867936" y="6708914"/>
              <a:ext cx="2457920" cy="149087"/>
            </a:xfrm>
            <a:prstGeom prst="rect">
              <a:avLst/>
            </a:prstGeom>
            <a:solidFill>
              <a:srgbClr val="EB1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25856" y="6708914"/>
              <a:ext cx="2457920" cy="149087"/>
            </a:xfrm>
            <a:prstGeom prst="rect">
              <a:avLst/>
            </a:prstGeom>
            <a:solidFill>
              <a:srgbClr val="016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783776" y="6708914"/>
              <a:ext cx="2408224" cy="149087"/>
            </a:xfrm>
            <a:prstGeom prst="rect">
              <a:avLst/>
            </a:prstGeom>
            <a:solidFill>
              <a:srgbClr val="DC5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5"/>
            <p:cNvSpPr/>
            <p:nvPr userDrawn="1"/>
          </p:nvSpPr>
          <p:spPr>
            <a:xfrm>
              <a:off x="0" y="6296300"/>
              <a:ext cx="132522" cy="412905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" name="Marcador de Posição da Imagem 2"/>
          <p:cNvSpPr>
            <a:spLocks noGrp="1"/>
          </p:cNvSpPr>
          <p:nvPr>
            <p:ph type="pic" idx="1"/>
          </p:nvPr>
        </p:nvSpPr>
        <p:spPr>
          <a:xfrm>
            <a:off x="3353696" y="1827621"/>
            <a:ext cx="5486400" cy="4114800"/>
          </a:xfrm>
          <a:prstGeom prst="rect">
            <a:avLst/>
          </a:prstGeo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pt-PT" noProof="0" smtClean="0"/>
          </a:p>
        </p:txBody>
      </p:sp>
    </p:spTree>
    <p:extLst>
      <p:ext uri="{BB962C8B-B14F-4D97-AF65-F5344CB8AC3E}">
        <p14:creationId xmlns:p14="http://schemas.microsoft.com/office/powerpoint/2010/main" val="3676917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exto 2 colun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23445" y="6108583"/>
            <a:ext cx="1327909" cy="465994"/>
          </a:xfrm>
          <a:prstGeom prst="rect">
            <a:avLst/>
          </a:prstGeom>
        </p:spPr>
      </p:pic>
      <p:sp>
        <p:nvSpPr>
          <p:cNvPr id="16" name="Marcador de Posição do Número do Diapositivo 5"/>
          <p:cNvSpPr>
            <a:spLocks noGrp="1"/>
          </p:cNvSpPr>
          <p:nvPr>
            <p:ph type="sldNum" sz="quarter" idx="12"/>
          </p:nvPr>
        </p:nvSpPr>
        <p:spPr>
          <a:xfrm>
            <a:off x="132519" y="6368084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2FCFA37-8A83-4F3E-A3B6-483BF3EFB118}" type="slidenum">
              <a:rPr lang="pt-PT" smtClean="0"/>
              <a:pPr/>
              <a:t>‹nº›</a:t>
            </a:fld>
            <a:endParaRPr lang="pt-PT" dirty="0"/>
          </a:p>
        </p:txBody>
      </p:sp>
      <p:grpSp>
        <p:nvGrpSpPr>
          <p:cNvPr id="2" name="Grupo 1"/>
          <p:cNvGrpSpPr/>
          <p:nvPr userDrawn="1"/>
        </p:nvGrpSpPr>
        <p:grpSpPr>
          <a:xfrm>
            <a:off x="0" y="6296300"/>
            <a:ext cx="12192000" cy="561701"/>
            <a:chOff x="0" y="6296300"/>
            <a:chExt cx="12192000" cy="561701"/>
          </a:xfrm>
        </p:grpSpPr>
        <p:sp>
          <p:nvSpPr>
            <p:cNvPr id="8" name="Rectangle 7"/>
            <p:cNvSpPr/>
            <p:nvPr userDrawn="1"/>
          </p:nvSpPr>
          <p:spPr>
            <a:xfrm>
              <a:off x="1" y="6708914"/>
              <a:ext cx="2410017" cy="149087"/>
            </a:xfrm>
            <a:prstGeom prst="rect">
              <a:avLst/>
            </a:prstGeom>
            <a:solidFill>
              <a:srgbClr val="227CB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2410017" y="6708914"/>
              <a:ext cx="2457920" cy="149087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4867936" y="6708914"/>
              <a:ext cx="2457920" cy="149087"/>
            </a:xfrm>
            <a:prstGeom prst="rect">
              <a:avLst/>
            </a:prstGeom>
            <a:solidFill>
              <a:srgbClr val="EB182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25856" y="6708914"/>
              <a:ext cx="2457920" cy="149087"/>
            </a:xfrm>
            <a:prstGeom prst="rect">
              <a:avLst/>
            </a:prstGeom>
            <a:solidFill>
              <a:srgbClr val="01662A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9783776" y="6708914"/>
              <a:ext cx="2408224" cy="149087"/>
            </a:xfrm>
            <a:prstGeom prst="rect">
              <a:avLst/>
            </a:prstGeom>
            <a:solidFill>
              <a:srgbClr val="DC5E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377"/>
              <a:endParaRPr lang="en-US">
                <a:solidFill>
                  <a:prstClr val="white"/>
                </a:solidFill>
              </a:endParaRPr>
            </a:p>
          </p:txBody>
        </p:sp>
        <p:sp>
          <p:nvSpPr>
            <p:cNvPr id="17" name="Rectangle 15"/>
            <p:cNvSpPr/>
            <p:nvPr userDrawn="1"/>
          </p:nvSpPr>
          <p:spPr>
            <a:xfrm>
              <a:off x="0" y="6296300"/>
              <a:ext cx="132522" cy="412905"/>
            </a:xfrm>
            <a:prstGeom prst="rect">
              <a:avLst/>
            </a:prstGeom>
            <a:solidFill>
              <a:srgbClr val="7AC14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prstClr val="white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14" name="Marcador de Posição do Texto 2"/>
          <p:cNvSpPr>
            <a:spLocks noGrp="1"/>
          </p:cNvSpPr>
          <p:nvPr>
            <p:ph type="body" idx="1"/>
          </p:nvPr>
        </p:nvSpPr>
        <p:spPr>
          <a:xfrm>
            <a:off x="389922" y="1383196"/>
            <a:ext cx="5253231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dirty="0" smtClean="0"/>
              <a:t>Clique para editar os estilos</a:t>
            </a:r>
          </a:p>
        </p:txBody>
      </p:sp>
      <p:sp>
        <p:nvSpPr>
          <p:cNvPr id="15" name="Marcador de Posição de Conteúdo 3"/>
          <p:cNvSpPr>
            <a:spLocks noGrp="1"/>
          </p:cNvSpPr>
          <p:nvPr>
            <p:ph sz="half" idx="2"/>
          </p:nvPr>
        </p:nvSpPr>
        <p:spPr>
          <a:xfrm>
            <a:off x="389922" y="2022958"/>
            <a:ext cx="5253231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  <p:sp>
        <p:nvSpPr>
          <p:cNvPr id="18" name="Marcador de Posição do Texto 4"/>
          <p:cNvSpPr>
            <a:spLocks noGrp="1"/>
          </p:cNvSpPr>
          <p:nvPr>
            <p:ph type="body" sz="quarter" idx="3"/>
          </p:nvPr>
        </p:nvSpPr>
        <p:spPr>
          <a:xfrm>
            <a:off x="6385060" y="1381729"/>
            <a:ext cx="5266294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dirty="0" smtClean="0"/>
              <a:t>Clique para editar os estilos</a:t>
            </a:r>
          </a:p>
        </p:txBody>
      </p:sp>
      <p:sp>
        <p:nvSpPr>
          <p:cNvPr id="19" name="Marcador de Posição de Conteúdo 5"/>
          <p:cNvSpPr>
            <a:spLocks noGrp="1"/>
          </p:cNvSpPr>
          <p:nvPr>
            <p:ph sz="quarter" idx="4"/>
          </p:nvPr>
        </p:nvSpPr>
        <p:spPr>
          <a:xfrm>
            <a:off x="6385060" y="2021491"/>
            <a:ext cx="5266294" cy="3951288"/>
          </a:xfrm>
          <a:prstGeom prst="rect">
            <a:avLst/>
          </a:prstGeom>
        </p:spPr>
        <p:txBody>
          <a:bodyPr/>
          <a:lstStyle>
            <a:lvl1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2678913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Final da apresent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upo 6"/>
          <p:cNvGrpSpPr/>
          <p:nvPr userDrawn="1"/>
        </p:nvGrpSpPr>
        <p:grpSpPr>
          <a:xfrm>
            <a:off x="880463" y="-4050"/>
            <a:ext cx="10242648" cy="6721317"/>
            <a:chOff x="880463" y="-4050"/>
            <a:chExt cx="10242648" cy="6721317"/>
          </a:xfrm>
        </p:grpSpPr>
        <p:grpSp>
          <p:nvGrpSpPr>
            <p:cNvPr id="5" name="Grupo 4"/>
            <p:cNvGrpSpPr/>
            <p:nvPr userDrawn="1"/>
          </p:nvGrpSpPr>
          <p:grpSpPr>
            <a:xfrm>
              <a:off x="880463" y="-4050"/>
              <a:ext cx="10242648" cy="6721317"/>
              <a:chOff x="880463" y="-4050"/>
              <a:chExt cx="10242648" cy="6721317"/>
            </a:xfrm>
          </p:grpSpPr>
          <p:pic>
            <p:nvPicPr>
              <p:cNvPr id="3" name="Imagem 2"/>
              <p:cNvPicPr>
                <a:picLocks noChangeAspect="1"/>
              </p:cNvPicPr>
              <p:nvPr userDrawn="1"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43504" y="-4050"/>
                <a:ext cx="10079607" cy="6721317"/>
              </a:xfrm>
              <a:prstGeom prst="rect">
                <a:avLst/>
              </a:prstGeom>
            </p:spPr>
          </p:pic>
          <p:pic>
            <p:nvPicPr>
              <p:cNvPr id="4" name="Imagem 3"/>
              <p:cNvPicPr>
                <a:picLocks noChangeAspect="1"/>
              </p:cNvPicPr>
              <p:nvPr userDrawn="1"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0463" y="148020"/>
                <a:ext cx="4121063" cy="1438007"/>
              </a:xfrm>
              <a:prstGeom prst="rect">
                <a:avLst/>
              </a:prstGeom>
            </p:spPr>
          </p:pic>
        </p:grpSp>
        <p:pic>
          <p:nvPicPr>
            <p:cNvPr id="6" name="Imagem 5"/>
            <p:cNvPicPr>
              <a:picLocks noChangeAspect="1"/>
            </p:cNvPicPr>
            <p:nvPr userDrawn="1"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7763" y="5298041"/>
              <a:ext cx="2541412" cy="125883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85410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2871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1" r:id="rId2"/>
    <p:sldLayoutId id="2147483664" r:id="rId3"/>
    <p:sldLayoutId id="2147483665" r:id="rId4"/>
    <p:sldLayoutId id="2147483666" r:id="rId5"/>
    <p:sldLayoutId id="2147483667" r:id="rId6"/>
  </p:sldLayoutIdLst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Texto 1"/>
          <p:cNvSpPr>
            <a:spLocks noGrp="1"/>
          </p:cNvSpPr>
          <p:nvPr>
            <p:ph type="body" sz="quarter" idx="10"/>
          </p:nvPr>
        </p:nvSpPr>
        <p:spPr>
          <a:xfrm>
            <a:off x="762636" y="5640297"/>
            <a:ext cx="5022850" cy="270174"/>
          </a:xfrm>
        </p:spPr>
        <p:txBody>
          <a:bodyPr/>
          <a:lstStyle/>
          <a:p>
            <a:r>
              <a:rPr lang="pt-BR" b="1" dirty="0" smtClean="0">
                <a:latin typeface="Calibri" pitchFamily="34" charset="0"/>
              </a:rPr>
              <a:t>Márcia Farto</a:t>
            </a:r>
            <a:endParaRPr lang="pt-BR" b="1" dirty="0">
              <a:latin typeface="Calibri" pitchFamily="34" charset="0"/>
            </a:endParaRPr>
          </a:p>
          <a:p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Regulatory Authority</a:t>
            </a:r>
            <a:endParaRPr lang="pt-P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pt-PT" dirty="0" smtClean="0">
                <a:solidFill>
                  <a:schemeClr val="bg1">
                    <a:lumMod val="50000"/>
                  </a:schemeClr>
                </a:solidFill>
              </a:rPr>
              <a:t>marcia.farto@apambiente.pt</a:t>
            </a:r>
            <a:endParaRPr lang="pt-PT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5" name="Marcador de Posição do Texto 4"/>
          <p:cNvSpPr>
            <a:spLocks noGrp="1"/>
          </p:cNvSpPr>
          <p:nvPr>
            <p:ph type="body" sz="quarter" idx="13"/>
          </p:nvPr>
        </p:nvSpPr>
        <p:spPr>
          <a:xfrm>
            <a:off x="980662" y="2597150"/>
            <a:ext cx="10732367" cy="788988"/>
          </a:xfrm>
        </p:spPr>
        <p:txBody>
          <a:bodyPr/>
          <a:lstStyle/>
          <a:p>
            <a:r>
              <a:rPr lang="en-US" sz="2400" dirty="0"/>
              <a:t>MODIFICATION OF THE REGULATORY FRAMEWORK FOR RADIOLOGICAL PROTECTION AND NUCLEAR SAFETY IN PORTUGAL</a:t>
            </a:r>
          </a:p>
        </p:txBody>
      </p:sp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3697760" y="3874419"/>
            <a:ext cx="5298169" cy="841960"/>
          </a:xfrm>
          <a:prstGeom prst="rect">
            <a:avLst/>
          </a:prstGeom>
        </p:spPr>
        <p:txBody>
          <a:bodyPr/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5</a:t>
            </a:r>
            <a:r>
              <a:rPr lang="en-US" sz="2400" b="1" baseline="30000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th</a:t>
            </a:r>
            <a:r>
              <a:rPr lang="en-US" sz="24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 NERIS, Roskilde, Denmark</a:t>
            </a:r>
          </a:p>
          <a:p>
            <a:pPr marL="0" indent="0" algn="ctr">
              <a:buNone/>
            </a:pPr>
            <a:r>
              <a:rPr lang="pt-PT" sz="1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3-</a:t>
            </a:r>
            <a:r>
              <a:rPr lang="pt-PT" sz="16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­5 </a:t>
            </a:r>
            <a:r>
              <a:rPr lang="pt-PT" sz="1600" b="1" dirty="0" err="1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April</a:t>
            </a:r>
            <a:r>
              <a:rPr lang="pt-PT" sz="1600" b="1" dirty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 </a:t>
            </a:r>
            <a:r>
              <a:rPr lang="pt-PT" sz="1600" b="1" dirty="0" smtClean="0">
                <a:solidFill>
                  <a:schemeClr val="bg1">
                    <a:lumMod val="50000"/>
                  </a:schemeClr>
                </a:solidFill>
                <a:latin typeface="Calibri" pitchFamily="34" charset="0"/>
              </a:rPr>
              <a:t>2019</a:t>
            </a:r>
            <a:endParaRPr lang="pt-PT" sz="1600" b="1" dirty="0">
              <a:solidFill>
                <a:schemeClr val="bg1">
                  <a:lumMod val="50000"/>
                </a:schemeClr>
              </a:solidFill>
              <a:latin typeface="Calibri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5395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FA37-8A83-4F3E-A3B6-483BF3EFB118}" type="slidenum">
              <a:rPr lang="pt-PT" smtClean="0"/>
              <a:pPr/>
              <a:t>2</a:t>
            </a:fld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3"/>
          </p:nvPr>
        </p:nvSpPr>
        <p:spPr>
          <a:xfrm>
            <a:off x="98824" y="318734"/>
            <a:ext cx="2938625" cy="480131"/>
          </a:xfrm>
        </p:spPr>
        <p:txBody>
          <a:bodyPr/>
          <a:lstStyle/>
          <a:p>
            <a:r>
              <a:rPr lang="pt-PT" dirty="0" smtClean="0"/>
              <a:t>INTRODUCTION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4"/>
          </p:nvPr>
        </p:nvSpPr>
        <p:spPr>
          <a:xfrm>
            <a:off x="561000" y="1355725"/>
            <a:ext cx="11070000" cy="3544888"/>
          </a:xfrm>
        </p:spPr>
        <p:txBody>
          <a:bodyPr/>
          <a:lstStyle/>
          <a:p>
            <a:pPr marL="342900" lvl="0" indent="-34290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In Portugal a new legislation was approved establishing a new legal </a:t>
            </a:r>
            <a:r>
              <a:rPr lang="en-US" sz="1600" dirty="0"/>
              <a:t>regime </a:t>
            </a:r>
            <a:r>
              <a:rPr lang="en-US" sz="1600" dirty="0" smtClean="0"/>
              <a:t>for:</a:t>
            </a:r>
          </a:p>
          <a:p>
            <a:pPr marL="546100" lvl="0" indent="-27305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Symbol" panose="05050102010706020507" pitchFamily="18" charset="2"/>
              <a:buChar char=""/>
              <a:defRPr/>
            </a:pPr>
            <a:r>
              <a:rPr lang="en-US" sz="1600" dirty="0" smtClean="0"/>
              <a:t>radiological protection;</a:t>
            </a:r>
          </a:p>
          <a:p>
            <a:pPr marL="546100" lvl="0" indent="-27305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Symbol" panose="05050102010706020507" pitchFamily="18" charset="2"/>
              <a:buChar char=""/>
              <a:defRPr/>
            </a:pPr>
            <a:r>
              <a:rPr lang="en-US" sz="1600" dirty="0" smtClean="0"/>
              <a:t>nuclear </a:t>
            </a:r>
            <a:r>
              <a:rPr lang="en-US" sz="1600" dirty="0"/>
              <a:t>safety and safe management of radioactive waste </a:t>
            </a:r>
            <a:r>
              <a:rPr lang="en-US" sz="1600"/>
              <a:t>and </a:t>
            </a:r>
            <a:r>
              <a:rPr lang="en-US" sz="1600" smtClean="0"/>
              <a:t>spent </a:t>
            </a:r>
            <a:r>
              <a:rPr lang="en-US" sz="1600" dirty="0" smtClean="0"/>
              <a:t>fuel;</a:t>
            </a:r>
          </a:p>
          <a:p>
            <a:pPr marL="546100" lvl="0" indent="-27305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Symbol" panose="05050102010706020507" pitchFamily="18" charset="2"/>
              <a:buChar char=""/>
              <a:defRPr/>
            </a:pPr>
            <a:r>
              <a:rPr lang="en-US" sz="1600" dirty="0"/>
              <a:t>competencies of </a:t>
            </a:r>
            <a:r>
              <a:rPr lang="en-US" sz="1600" dirty="0" smtClean="0"/>
              <a:t>the regulatory </a:t>
            </a:r>
            <a:r>
              <a:rPr lang="en-US" sz="1600" dirty="0"/>
              <a:t>authority and of the inspection authority for radiological protection and nuclear safety</a:t>
            </a:r>
            <a:r>
              <a:rPr lang="en-US" sz="1600" dirty="0" smtClean="0"/>
              <a:t>.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The new legislation transposes Directive 2013/59/</a:t>
            </a:r>
            <a:r>
              <a:rPr lang="en-US" sz="1600" dirty="0" err="1"/>
              <a:t>Euratom</a:t>
            </a:r>
            <a:r>
              <a:rPr lang="en-US" sz="1600" dirty="0"/>
              <a:t> of the EU Council of 5 December 2013;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The Portuguese Environment Agency will be the new regulatory authority;</a:t>
            </a:r>
          </a:p>
          <a:p>
            <a:pPr marL="342900" indent="-342900" algn="just">
              <a:lnSpc>
                <a:spcPct val="150000"/>
              </a:lnSpc>
              <a:spcAft>
                <a:spcPts val="600"/>
              </a:spcAft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The General Inspection for the Environment will be responsible for the inspections and enforcement.</a:t>
            </a:r>
          </a:p>
        </p:txBody>
      </p:sp>
    </p:spTree>
    <p:extLst>
      <p:ext uri="{BB962C8B-B14F-4D97-AF65-F5344CB8AC3E}">
        <p14:creationId xmlns:p14="http://schemas.microsoft.com/office/powerpoint/2010/main" val="181170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FA37-8A83-4F3E-A3B6-483BF3EFB118}" type="slidenum">
              <a:rPr lang="pt-PT" smtClean="0"/>
              <a:pPr/>
              <a:t>3</a:t>
            </a:fld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3"/>
          </p:nvPr>
        </p:nvSpPr>
        <p:spPr>
          <a:xfrm>
            <a:off x="98824" y="318734"/>
            <a:ext cx="5065746" cy="480131"/>
          </a:xfrm>
        </p:spPr>
        <p:txBody>
          <a:bodyPr/>
          <a:lstStyle/>
          <a:p>
            <a:r>
              <a:rPr lang="pt-PT" dirty="0"/>
              <a:t>RADIOLOGICAL </a:t>
            </a:r>
            <a:r>
              <a:rPr lang="pt-PT" dirty="0" smtClean="0"/>
              <a:t>PORTUGAL</a:t>
            </a:r>
            <a:endParaRPr lang="pt-PT" dirty="0"/>
          </a:p>
        </p:txBody>
      </p:sp>
      <p:sp>
        <p:nvSpPr>
          <p:cNvPr id="6" name="Retângulo 5"/>
          <p:cNvSpPr/>
          <p:nvPr/>
        </p:nvSpPr>
        <p:spPr>
          <a:xfrm>
            <a:off x="5340824" y="1474437"/>
            <a:ext cx="6096000" cy="4816703"/>
          </a:xfrm>
          <a:prstGeom prst="rect">
            <a:avLst/>
          </a:prstGeom>
        </p:spPr>
        <p:txBody>
          <a:bodyPr>
            <a:spAutoFit/>
          </a:bodyPr>
          <a:lstStyle/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Around 10.000 authorized facilities that use radiation sources;</a:t>
            </a:r>
          </a:p>
          <a:p>
            <a:pPr marL="342900" lvl="0" indent="-342900" algn="r" defTabSz="2106613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There is 1 Research Reactor;</a:t>
            </a:r>
          </a:p>
          <a:p>
            <a:pPr lvl="0" algn="r">
              <a:lnSpc>
                <a:spcPct val="150000"/>
              </a:lnSpc>
              <a:buClr>
                <a:srgbClr val="227CB5"/>
              </a:buClr>
              <a:defRPr/>
            </a:pPr>
            <a:r>
              <a:rPr lang="en-US" sz="1600" dirty="0">
                <a:latin typeface="Arial" panose="020B0604020202020204" pitchFamily="34" charset="0"/>
              </a:rPr>
              <a:t> </a:t>
            </a:r>
            <a:r>
              <a:rPr lang="en-US" sz="1600" dirty="0" smtClean="0">
                <a:latin typeface="Arial" panose="020B0604020202020204" pitchFamily="34" charset="0"/>
              </a:rPr>
              <a:t>(Currently </a:t>
            </a:r>
            <a:r>
              <a:rPr lang="en-US" sz="1600" dirty="0">
                <a:latin typeface="Arial" panose="020B0604020202020204" pitchFamily="34" charset="0"/>
              </a:rPr>
              <a:t>in permanent shutdown);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Nuclear Power Plants in Neighboring Countries;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Foreign nuclear powered vessels;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Transport of radioactive sources;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Storage of uranium concentrate;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Radioactive waste disposal;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Radioactive sources;</a:t>
            </a:r>
          </a:p>
          <a:p>
            <a:pPr marL="342900" lvl="0" indent="-342900" algn="r">
              <a:lnSpc>
                <a:spcPct val="150000"/>
              </a:lnSpc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r>
              <a:rPr lang="en-US" sz="1600" dirty="0">
                <a:latin typeface="Arial" panose="020B0604020202020204" pitchFamily="34" charset="0"/>
              </a:rPr>
              <a:t>Radiation sources</a:t>
            </a:r>
            <a:r>
              <a:rPr lang="en-US" dirty="0">
                <a:latin typeface="Arial" panose="020B0604020202020204" pitchFamily="34" charset="0"/>
              </a:rPr>
              <a:t>.</a:t>
            </a:r>
          </a:p>
          <a:p>
            <a:pPr lvl="0" algn="r">
              <a:spcAft>
                <a:spcPts val="600"/>
              </a:spcAft>
              <a:buClr>
                <a:srgbClr val="227CB5"/>
              </a:buClr>
              <a:defRPr/>
            </a:pPr>
            <a:endParaRPr lang="en-US" dirty="0">
              <a:latin typeface="Arial" panose="020B0604020202020204" pitchFamily="34" charset="0"/>
            </a:endParaRPr>
          </a:p>
          <a:p>
            <a:pPr marL="342900" lvl="0" indent="-342900" algn="r">
              <a:spcAft>
                <a:spcPts val="600"/>
              </a:spcAft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latin typeface="Arial" panose="020B0604020202020204" pitchFamily="34" charset="0"/>
            </a:endParaRPr>
          </a:p>
          <a:p>
            <a:pPr marL="342900" lvl="0" indent="-342900" algn="r">
              <a:spcAft>
                <a:spcPts val="600"/>
              </a:spcAft>
              <a:buClr>
                <a:srgbClr val="227CB5"/>
              </a:buClr>
              <a:buFont typeface="Wingdings" panose="05000000000000000000" pitchFamily="2" charset="2"/>
              <a:buChar char="Ø"/>
              <a:defRPr/>
            </a:pPr>
            <a:endParaRPr lang="en-US" dirty="0">
              <a:latin typeface="Arial" panose="020B0604020202020204" pitchFamily="34" charset="0"/>
            </a:endParaRPr>
          </a:p>
        </p:txBody>
      </p:sp>
      <p:pic>
        <p:nvPicPr>
          <p:cNvPr id="51" name="Imagem 5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4157" y="4386313"/>
            <a:ext cx="3749537" cy="2471687"/>
          </a:xfrm>
          <a:prstGeom prst="rect">
            <a:avLst/>
          </a:prstGeom>
        </p:spPr>
      </p:pic>
      <p:pic>
        <p:nvPicPr>
          <p:cNvPr id="52" name="Imagem 5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383" y="1207500"/>
            <a:ext cx="5110381" cy="475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6663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FA37-8A83-4F3E-A3B6-483BF3EFB118}" type="slidenum">
              <a:rPr lang="pt-PT" smtClean="0"/>
              <a:pPr/>
              <a:t>4</a:t>
            </a:fld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3"/>
          </p:nvPr>
        </p:nvSpPr>
        <p:spPr>
          <a:xfrm>
            <a:off x="98824" y="318734"/>
            <a:ext cx="7396512" cy="480131"/>
          </a:xfrm>
        </p:spPr>
        <p:txBody>
          <a:bodyPr/>
          <a:lstStyle/>
          <a:p>
            <a:r>
              <a:rPr lang="en-US" dirty="0"/>
              <a:t>PREVIOUS vs. NEW LEGAL </a:t>
            </a:r>
            <a:r>
              <a:rPr lang="en-US" dirty="0" smtClean="0"/>
              <a:t>FRAMEWORK</a:t>
            </a:r>
            <a:endParaRPr lang="en-US" dirty="0"/>
          </a:p>
        </p:txBody>
      </p:sp>
      <p:sp>
        <p:nvSpPr>
          <p:cNvPr id="18" name="Retângulo 17"/>
          <p:cNvSpPr/>
          <p:nvPr/>
        </p:nvSpPr>
        <p:spPr>
          <a:xfrm>
            <a:off x="309914" y="1294592"/>
            <a:ext cx="5721919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5B9BD5"/>
              </a:buClr>
              <a:defRPr/>
            </a:pPr>
            <a:r>
              <a:rPr lang="en-US" sz="1600" b="1" dirty="0" smtClean="0">
                <a:solidFill>
                  <a:srgbClr val="7AC142"/>
                </a:solidFill>
                <a:latin typeface="Arial" charset="0"/>
                <a:cs typeface="Arial" charset="0"/>
              </a:rPr>
              <a:t>PREVIOUS vs. NEW </a:t>
            </a:r>
            <a:r>
              <a:rPr lang="en-US" sz="1600" b="1" dirty="0">
                <a:solidFill>
                  <a:srgbClr val="7AC142"/>
                </a:solidFill>
                <a:latin typeface="Arial" charset="0"/>
                <a:cs typeface="Arial" charset="0"/>
              </a:rPr>
              <a:t>LEGISLATION </a:t>
            </a:r>
          </a:p>
        </p:txBody>
      </p:sp>
      <p:sp>
        <p:nvSpPr>
          <p:cNvPr id="5" name="Retangular"/>
          <p:cNvSpPr/>
          <p:nvPr/>
        </p:nvSpPr>
        <p:spPr>
          <a:xfrm>
            <a:off x="293396" y="1767307"/>
            <a:ext cx="4071886" cy="35105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227CB5"/>
            </a:solidFill>
            <a:prstDash val="dashDot"/>
            <a:miter lim="400000"/>
          </a:ln>
        </p:spPr>
        <p:txBody>
          <a:bodyPr lIns="7325" rIns="7325" anchor="ctr"/>
          <a:lstStyle/>
          <a:p>
            <a:pPr defTabSz="146487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352"/>
          </a:p>
        </p:txBody>
      </p:sp>
      <p:sp>
        <p:nvSpPr>
          <p:cNvPr id="6" name="Retângulo 5"/>
          <p:cNvSpPr/>
          <p:nvPr/>
        </p:nvSpPr>
        <p:spPr>
          <a:xfrm>
            <a:off x="1748419" y="2234750"/>
            <a:ext cx="1107653" cy="505534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</a:p>
        </p:txBody>
      </p:sp>
      <p:sp>
        <p:nvSpPr>
          <p:cNvPr id="8" name="Inspection"/>
          <p:cNvSpPr txBox="1"/>
          <p:nvPr/>
        </p:nvSpPr>
        <p:spPr>
          <a:xfrm>
            <a:off x="365674" y="1809320"/>
            <a:ext cx="3975938" cy="466019"/>
          </a:xfrm>
          <a:prstGeom prst="rect">
            <a:avLst/>
          </a:prstGeom>
          <a:noFill/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139" tIns="8139" rIns="8139" bIns="8139" anchor="ctr">
            <a:normAutofit/>
          </a:bodyPr>
          <a:lstStyle>
            <a:lvl1pPr defTabSz="914400">
              <a:defRPr sz="2200" b="0">
                <a:solidFill>
                  <a:srgbClr val="3C3C3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TECHNICAL INTERVENTION AUTHORITIES</a:t>
            </a:r>
          </a:p>
        </p:txBody>
      </p:sp>
      <p:sp>
        <p:nvSpPr>
          <p:cNvPr id="9" name="Retângulo 8"/>
          <p:cNvSpPr/>
          <p:nvPr/>
        </p:nvSpPr>
        <p:spPr>
          <a:xfrm>
            <a:off x="3047107" y="2250792"/>
            <a:ext cx="1107653" cy="505534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</a:p>
        </p:txBody>
      </p:sp>
      <p:sp>
        <p:nvSpPr>
          <p:cNvPr id="10" name="Retângulo 9"/>
          <p:cNvSpPr/>
          <p:nvPr/>
        </p:nvSpPr>
        <p:spPr>
          <a:xfrm>
            <a:off x="3029168" y="3001513"/>
            <a:ext cx="1107653" cy="2029864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Radiological emergencies occurring in the transport of radioactive substances or due to the loss of sealed radioactive sources</a:t>
            </a:r>
          </a:p>
        </p:txBody>
      </p:sp>
      <p:sp>
        <p:nvSpPr>
          <p:cNvPr id="11" name="Retângulo 10"/>
          <p:cNvSpPr/>
          <p:nvPr/>
        </p:nvSpPr>
        <p:spPr>
          <a:xfrm>
            <a:off x="1764461" y="3001513"/>
            <a:ext cx="1107653" cy="2029864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Radiological emergencies in facilities</a:t>
            </a:r>
          </a:p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(on-site)</a:t>
            </a:r>
          </a:p>
        </p:txBody>
      </p:sp>
      <p:sp>
        <p:nvSpPr>
          <p:cNvPr id="12" name="Retângulo 11"/>
          <p:cNvSpPr/>
          <p:nvPr/>
        </p:nvSpPr>
        <p:spPr>
          <a:xfrm>
            <a:off x="484542" y="3001513"/>
            <a:ext cx="1107653" cy="2029864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Radiological emergencies resulting or likely to be a risk to the population and environment (off-site)</a:t>
            </a:r>
          </a:p>
        </p:txBody>
      </p:sp>
      <p:sp>
        <p:nvSpPr>
          <p:cNvPr id="13" name="Retangular"/>
          <p:cNvSpPr/>
          <p:nvPr/>
        </p:nvSpPr>
        <p:spPr>
          <a:xfrm>
            <a:off x="4522335" y="1767307"/>
            <a:ext cx="1492981" cy="351054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227CB5"/>
            </a:solidFill>
            <a:prstDash val="dashDot"/>
            <a:miter lim="400000"/>
          </a:ln>
        </p:spPr>
        <p:txBody>
          <a:bodyPr lIns="7325" rIns="7325" anchor="ctr"/>
          <a:lstStyle/>
          <a:p>
            <a:pPr defTabSz="146487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352"/>
          </a:p>
        </p:txBody>
      </p:sp>
      <p:sp>
        <p:nvSpPr>
          <p:cNvPr id="14" name="Inspection"/>
          <p:cNvSpPr txBox="1"/>
          <p:nvPr/>
        </p:nvSpPr>
        <p:spPr>
          <a:xfrm>
            <a:off x="4538852" y="1809320"/>
            <a:ext cx="1492981" cy="46601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139" tIns="8139" rIns="8139" bIns="8139" anchor="ctr">
            <a:normAutofit/>
          </a:bodyPr>
          <a:lstStyle>
            <a:lvl1pPr defTabSz="914400">
              <a:defRPr sz="2200" b="0">
                <a:solidFill>
                  <a:srgbClr val="3C3C3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CIVIL PROTECTION</a:t>
            </a:r>
          </a:p>
        </p:txBody>
      </p:sp>
      <p:sp>
        <p:nvSpPr>
          <p:cNvPr id="15" name="Retângulo 14"/>
          <p:cNvSpPr/>
          <p:nvPr/>
        </p:nvSpPr>
        <p:spPr>
          <a:xfrm>
            <a:off x="4719399" y="2250792"/>
            <a:ext cx="1107653" cy="505534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ANPC</a:t>
            </a:r>
          </a:p>
        </p:txBody>
      </p:sp>
      <p:sp>
        <p:nvSpPr>
          <p:cNvPr id="16" name="Retângulo 15"/>
          <p:cNvSpPr/>
          <p:nvPr/>
        </p:nvSpPr>
        <p:spPr>
          <a:xfrm>
            <a:off x="4719399" y="3007603"/>
            <a:ext cx="1107653" cy="2029864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Responsible for planning, </a:t>
            </a:r>
            <a:r>
              <a:rPr lang="en-US" sz="1000" b="1" dirty="0">
                <a:latin typeface="Arial" panose="020B0604020202020204" pitchFamily="34" charset="0"/>
                <a:cs typeface="Arial" panose="020B0604020202020204" pitchFamily="34" charset="0"/>
              </a:rPr>
              <a:t>coordinating and executing the national civil protection </a:t>
            </a:r>
            <a:r>
              <a:rPr lang="en-US" sz="10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policy</a:t>
            </a:r>
          </a:p>
        </p:txBody>
      </p:sp>
      <p:sp>
        <p:nvSpPr>
          <p:cNvPr id="20" name="Inspection"/>
          <p:cNvSpPr txBox="1"/>
          <p:nvPr/>
        </p:nvSpPr>
        <p:spPr>
          <a:xfrm>
            <a:off x="357114" y="1812149"/>
            <a:ext cx="3856814" cy="348666"/>
          </a:xfrm>
          <a:prstGeom prst="rect">
            <a:avLst/>
          </a:prstGeom>
          <a:solidFill>
            <a:srgbClr val="EDEDED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139" tIns="8139" rIns="8139" bIns="8139" anchor="ctr">
            <a:normAutofit/>
          </a:bodyPr>
          <a:lstStyle>
            <a:lvl1pPr defTabSz="914400">
              <a:defRPr sz="2200" b="0">
                <a:solidFill>
                  <a:srgbClr val="3C3C3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REGULATORY AUTHORITY</a:t>
            </a:r>
          </a:p>
        </p:txBody>
      </p:sp>
      <p:sp>
        <p:nvSpPr>
          <p:cNvPr id="7" name="Retângulo 6"/>
          <p:cNvSpPr/>
          <p:nvPr/>
        </p:nvSpPr>
        <p:spPr>
          <a:xfrm>
            <a:off x="484540" y="2250792"/>
            <a:ext cx="1107653" cy="505534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APA</a:t>
            </a:r>
          </a:p>
        </p:txBody>
      </p:sp>
      <p:sp>
        <p:nvSpPr>
          <p:cNvPr id="22" name="Retângulo 21"/>
          <p:cNvSpPr/>
          <p:nvPr/>
        </p:nvSpPr>
        <p:spPr>
          <a:xfrm>
            <a:off x="293396" y="5499803"/>
            <a:ext cx="572192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400" b="1" dirty="0">
                <a:solidFill>
                  <a:srgbClr val="227CB5"/>
                </a:solidFill>
                <a:latin typeface="Arial" charset="0"/>
                <a:cs typeface="Arial" charset="0"/>
              </a:rPr>
              <a:t>INSTITUTIONS INVOLVED IN RADIOLOGICAL AND NUCLEAR EMERGENCIES</a:t>
            </a:r>
            <a:endParaRPr lang="en-US" sz="1400" b="1" dirty="0">
              <a:solidFill>
                <a:srgbClr val="227CB5"/>
              </a:solidFill>
              <a:latin typeface="Arial" panose="020B0604020202020204" pitchFamily="34" charset="0"/>
            </a:endParaRPr>
          </a:p>
        </p:txBody>
      </p:sp>
      <p:sp>
        <p:nvSpPr>
          <p:cNvPr id="23" name="Retângulo 22"/>
          <p:cNvSpPr/>
          <p:nvPr/>
        </p:nvSpPr>
        <p:spPr>
          <a:xfrm>
            <a:off x="6356756" y="1291640"/>
            <a:ext cx="5754953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1200"/>
              </a:spcAft>
              <a:buClr>
                <a:srgbClr val="5B9BD5"/>
              </a:buClr>
              <a:defRPr/>
            </a:pPr>
            <a:r>
              <a:rPr lang="en-US" sz="1600" b="1" dirty="0" smtClean="0">
                <a:solidFill>
                  <a:srgbClr val="7AC142"/>
                </a:solidFill>
                <a:latin typeface="Arial" charset="0"/>
                <a:cs typeface="Arial" charset="0"/>
              </a:rPr>
              <a:t>PREVIOUS vs. NEW </a:t>
            </a:r>
            <a:r>
              <a:rPr lang="en-US" sz="1600" b="1" dirty="0">
                <a:solidFill>
                  <a:srgbClr val="7AC142"/>
                </a:solidFill>
                <a:latin typeface="Arial" charset="0"/>
                <a:cs typeface="Arial" charset="0"/>
              </a:rPr>
              <a:t>LEGISLATION </a:t>
            </a:r>
          </a:p>
        </p:txBody>
      </p:sp>
      <p:sp>
        <p:nvSpPr>
          <p:cNvPr id="24" name="Retângulo 23"/>
          <p:cNvSpPr/>
          <p:nvPr/>
        </p:nvSpPr>
        <p:spPr>
          <a:xfrm>
            <a:off x="6330991" y="5499802"/>
            <a:ext cx="5754953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 defTabSz="2982773">
              <a:defRPr/>
            </a:pPr>
            <a:r>
              <a:rPr lang="en-US" sz="1400" b="1" dirty="0">
                <a:solidFill>
                  <a:srgbClr val="227CB5"/>
                </a:solidFill>
                <a:latin typeface="Arial" charset="0"/>
                <a:cs typeface="Arial" charset="0"/>
              </a:rPr>
              <a:t>INSTITUTIONS INVOLVED IN AUTHORIZATIONS AND INSPECTIONS </a:t>
            </a:r>
          </a:p>
        </p:txBody>
      </p:sp>
      <p:sp>
        <p:nvSpPr>
          <p:cNvPr id="25" name="Retangular"/>
          <p:cNvSpPr/>
          <p:nvPr/>
        </p:nvSpPr>
        <p:spPr>
          <a:xfrm>
            <a:off x="8000117" y="1767741"/>
            <a:ext cx="1537461" cy="349426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227CB5"/>
            </a:solidFill>
            <a:prstDash val="dashDot"/>
            <a:miter lim="400000"/>
          </a:ln>
        </p:spPr>
        <p:txBody>
          <a:bodyPr lIns="7325" rIns="7325" anchor="ctr"/>
          <a:lstStyle/>
          <a:p>
            <a:pPr defTabSz="146487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352"/>
          </a:p>
        </p:txBody>
      </p:sp>
      <p:sp>
        <p:nvSpPr>
          <p:cNvPr id="26" name="Inspection"/>
          <p:cNvSpPr txBox="1"/>
          <p:nvPr/>
        </p:nvSpPr>
        <p:spPr>
          <a:xfrm>
            <a:off x="8000117" y="1824179"/>
            <a:ext cx="1537461" cy="346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139" tIns="8139" rIns="8139" bIns="8139" anchor="ctr">
            <a:normAutofit/>
          </a:bodyPr>
          <a:lstStyle>
            <a:lvl1pPr defTabSz="914400">
              <a:defRPr sz="2200" b="0">
                <a:solidFill>
                  <a:srgbClr val="3C3C3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INSPECTION</a:t>
            </a:r>
          </a:p>
        </p:txBody>
      </p:sp>
      <p:sp>
        <p:nvSpPr>
          <p:cNvPr id="27" name="Retângulo 26"/>
          <p:cNvSpPr/>
          <p:nvPr/>
        </p:nvSpPr>
        <p:spPr>
          <a:xfrm>
            <a:off x="8156368" y="2265467"/>
            <a:ext cx="1233674" cy="544153"/>
          </a:xfrm>
          <a:prstGeom prst="rect">
            <a:avLst/>
          </a:prstGeom>
          <a:solidFill>
            <a:srgbClr val="227CB5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200" b="1" dirty="0">
                <a:latin typeface="Arial" panose="020B0604020202020204" pitchFamily="34" charset="0"/>
                <a:cs typeface="Arial" panose="020B0604020202020204" pitchFamily="34" charset="0"/>
              </a:rPr>
              <a:t>ARS </a:t>
            </a:r>
            <a:r>
              <a:rPr lang="pt-P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pt-PT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Health</a:t>
            </a:r>
            <a:r>
              <a:rPr lang="pt-PT" sz="1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pt-PT" sz="1200" b="1" dirty="0" err="1">
                <a:latin typeface="Arial" panose="020B0604020202020204" pitchFamily="34" charset="0"/>
                <a:cs typeface="Arial" panose="020B0604020202020204" pitchFamily="34" charset="0"/>
              </a:rPr>
              <a:t>Authorities</a:t>
            </a:r>
            <a:endParaRPr lang="pt-PT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Retângulo 27"/>
          <p:cNvSpPr/>
          <p:nvPr/>
        </p:nvSpPr>
        <p:spPr>
          <a:xfrm>
            <a:off x="8156198" y="2872033"/>
            <a:ext cx="1233845" cy="325510"/>
          </a:xfrm>
          <a:prstGeom prst="rect">
            <a:avLst/>
          </a:prstGeom>
          <a:solidFill>
            <a:srgbClr val="227CB5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IAPMEI</a:t>
            </a:r>
          </a:p>
        </p:txBody>
      </p:sp>
      <p:sp>
        <p:nvSpPr>
          <p:cNvPr id="29" name="Retângulo 28"/>
          <p:cNvSpPr/>
          <p:nvPr/>
        </p:nvSpPr>
        <p:spPr>
          <a:xfrm>
            <a:off x="8156198" y="3261837"/>
            <a:ext cx="1233845" cy="325510"/>
          </a:xfrm>
          <a:prstGeom prst="rect">
            <a:avLst/>
          </a:prstGeom>
          <a:solidFill>
            <a:srgbClr val="227CB5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</a:p>
        </p:txBody>
      </p:sp>
      <p:sp>
        <p:nvSpPr>
          <p:cNvPr id="30" name="Retângulo 29"/>
          <p:cNvSpPr/>
          <p:nvPr/>
        </p:nvSpPr>
        <p:spPr>
          <a:xfrm>
            <a:off x="8156199" y="3755470"/>
            <a:ext cx="1233843" cy="698340"/>
          </a:xfrm>
          <a:prstGeom prst="rect">
            <a:avLst/>
          </a:prstGeom>
          <a:solidFill>
            <a:srgbClr val="227CB5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COMRSIN</a:t>
            </a:r>
          </a:p>
        </p:txBody>
      </p:sp>
      <p:sp>
        <p:nvSpPr>
          <p:cNvPr id="36" name="Retangular"/>
          <p:cNvSpPr/>
          <p:nvPr/>
        </p:nvSpPr>
        <p:spPr>
          <a:xfrm>
            <a:off x="6276547" y="1767741"/>
            <a:ext cx="1537461" cy="349363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rgbClr val="227CB5"/>
            </a:solidFill>
            <a:prstDash val="dashDot"/>
            <a:miter lim="400000"/>
          </a:ln>
        </p:spPr>
        <p:txBody>
          <a:bodyPr lIns="7325" rIns="7325" anchor="ctr"/>
          <a:lstStyle/>
          <a:p>
            <a:pPr defTabSz="146487">
              <a:defRPr sz="2200" b="0">
                <a:solidFill>
                  <a:srgbClr val="FFFFFF"/>
                </a:solidFill>
                <a:latin typeface="Helvetica"/>
                <a:ea typeface="Helvetica"/>
                <a:cs typeface="Helvetica"/>
                <a:sym typeface="Helvetica"/>
              </a:defRPr>
            </a:pPr>
            <a:endParaRPr sz="352"/>
          </a:p>
        </p:txBody>
      </p:sp>
      <p:sp>
        <p:nvSpPr>
          <p:cNvPr id="37" name="Inspection"/>
          <p:cNvSpPr txBox="1"/>
          <p:nvPr/>
        </p:nvSpPr>
        <p:spPr>
          <a:xfrm>
            <a:off x="6278319" y="1825202"/>
            <a:ext cx="1537461" cy="34638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8139" tIns="8139" rIns="8139" bIns="8139" anchor="ctr">
            <a:normAutofit/>
          </a:bodyPr>
          <a:lstStyle>
            <a:lvl1pPr defTabSz="914400">
              <a:defRPr sz="2200" b="0">
                <a:solidFill>
                  <a:srgbClr val="3C3C3C"/>
                </a:solidFill>
                <a:latin typeface="Helvetica"/>
                <a:ea typeface="Helvetica"/>
                <a:cs typeface="Helvetica"/>
                <a:sym typeface="Helvetica"/>
              </a:defRPr>
            </a:lvl1pPr>
          </a:lstStyle>
          <a:p>
            <a:pPr algn="ctr"/>
            <a:r>
              <a:rPr lang="pt-PT" sz="1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AUTHORIZATION</a:t>
            </a:r>
          </a:p>
        </p:txBody>
      </p:sp>
      <p:sp>
        <p:nvSpPr>
          <p:cNvPr id="38" name="Retângulo 37"/>
          <p:cNvSpPr/>
          <p:nvPr/>
        </p:nvSpPr>
        <p:spPr>
          <a:xfrm>
            <a:off x="6473386" y="2265467"/>
            <a:ext cx="1140654" cy="1321881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DGS</a:t>
            </a:r>
          </a:p>
        </p:txBody>
      </p:sp>
      <p:sp>
        <p:nvSpPr>
          <p:cNvPr id="39" name="Retângulo 38"/>
          <p:cNvSpPr/>
          <p:nvPr/>
        </p:nvSpPr>
        <p:spPr>
          <a:xfrm>
            <a:off x="8156199" y="4621929"/>
            <a:ext cx="1233845" cy="408745"/>
          </a:xfrm>
          <a:prstGeom prst="rect">
            <a:avLst/>
          </a:prstGeom>
          <a:solidFill>
            <a:srgbClr val="227CB5"/>
          </a:solidFill>
          <a:ln>
            <a:solidFill>
              <a:srgbClr val="7AC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</a:p>
        </p:txBody>
      </p:sp>
      <p:sp>
        <p:nvSpPr>
          <p:cNvPr id="40" name="Retângulo 39"/>
          <p:cNvSpPr/>
          <p:nvPr/>
        </p:nvSpPr>
        <p:spPr>
          <a:xfrm>
            <a:off x="6473386" y="3755470"/>
            <a:ext cx="1140654" cy="698340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COMRSIN</a:t>
            </a:r>
          </a:p>
        </p:txBody>
      </p:sp>
      <p:sp>
        <p:nvSpPr>
          <p:cNvPr id="41" name="Retângulo 40"/>
          <p:cNvSpPr/>
          <p:nvPr/>
        </p:nvSpPr>
        <p:spPr>
          <a:xfrm>
            <a:off x="6471728" y="4621929"/>
            <a:ext cx="1141567" cy="408745"/>
          </a:xfrm>
          <a:prstGeom prst="rect">
            <a:avLst/>
          </a:prstGeom>
          <a:solidFill>
            <a:srgbClr val="7AC142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sz="1400" b="1" dirty="0">
                <a:latin typeface="Arial" panose="020B0604020202020204" pitchFamily="34" charset="0"/>
                <a:cs typeface="Arial" panose="020B0604020202020204" pitchFamily="34" charset="0"/>
              </a:rPr>
              <a:t>IST</a:t>
            </a:r>
          </a:p>
        </p:txBody>
      </p:sp>
      <p:grpSp>
        <p:nvGrpSpPr>
          <p:cNvPr id="59" name="Grupo 58"/>
          <p:cNvGrpSpPr/>
          <p:nvPr/>
        </p:nvGrpSpPr>
        <p:grpSpPr>
          <a:xfrm>
            <a:off x="9727833" y="1767307"/>
            <a:ext cx="2303667" cy="3494500"/>
            <a:chOff x="9727833" y="1767307"/>
            <a:chExt cx="2303667" cy="3494500"/>
          </a:xfrm>
        </p:grpSpPr>
        <p:sp>
          <p:nvSpPr>
            <p:cNvPr id="31" name="Retangular"/>
            <p:cNvSpPr/>
            <p:nvPr/>
          </p:nvSpPr>
          <p:spPr>
            <a:xfrm>
              <a:off x="9727833" y="1767307"/>
              <a:ext cx="2303667" cy="3494500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rgbClr val="227CB5"/>
              </a:solidFill>
              <a:prstDash val="dashDot"/>
              <a:miter lim="400000"/>
            </a:ln>
          </p:spPr>
          <p:txBody>
            <a:bodyPr lIns="7325" rIns="7325" anchor="ctr"/>
            <a:lstStyle/>
            <a:p>
              <a:pPr defTabSz="146487">
                <a:defRPr sz="2200" b="0">
                  <a:solidFill>
                    <a:srgbClr val="FFFFFF"/>
                  </a:solidFill>
                  <a:latin typeface="Helvetica"/>
                  <a:ea typeface="Helvetica"/>
                  <a:cs typeface="Helvetica"/>
                  <a:sym typeface="Helvetica"/>
                </a:defRPr>
              </a:pPr>
              <a:endParaRPr sz="352"/>
            </a:p>
          </p:txBody>
        </p:sp>
        <p:sp>
          <p:nvSpPr>
            <p:cNvPr id="32" name="Retângulo 31"/>
            <p:cNvSpPr/>
            <p:nvPr/>
          </p:nvSpPr>
          <p:spPr>
            <a:xfrm>
              <a:off x="9909525" y="2265031"/>
              <a:ext cx="1934672" cy="542042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Medical facilities</a:t>
              </a:r>
            </a:p>
          </p:txBody>
        </p:sp>
        <p:sp>
          <p:nvSpPr>
            <p:cNvPr id="33" name="Retângulo 32"/>
            <p:cNvSpPr/>
            <p:nvPr/>
          </p:nvSpPr>
          <p:spPr>
            <a:xfrm>
              <a:off x="9909525" y="2871599"/>
              <a:ext cx="1934672" cy="325279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Industrial </a:t>
              </a:r>
              <a:r>
                <a:rPr lang="pt-PT" sz="1000" b="1" dirty="0" err="1">
                  <a:latin typeface="Arial" panose="020B0604020202020204" pitchFamily="34" charset="0"/>
                  <a:cs typeface="Arial" panose="020B0604020202020204" pitchFamily="34" charset="0"/>
                </a:rPr>
                <a:t>facilities</a:t>
              </a:r>
              <a:endParaRPr lang="pt-PT" sz="10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4" name="Retângulo 33"/>
            <p:cNvSpPr/>
            <p:nvPr/>
          </p:nvSpPr>
          <p:spPr>
            <a:xfrm>
              <a:off x="9909525" y="3261403"/>
              <a:ext cx="1934672" cy="325510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Research and teaching facilities</a:t>
              </a:r>
            </a:p>
          </p:txBody>
        </p:sp>
        <p:sp>
          <p:nvSpPr>
            <p:cNvPr id="35" name="Retângulo 34"/>
            <p:cNvSpPr/>
            <p:nvPr/>
          </p:nvSpPr>
          <p:spPr>
            <a:xfrm>
              <a:off x="9909525" y="3755034"/>
              <a:ext cx="1934672" cy="325510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Nuclear installations</a:t>
              </a:r>
            </a:p>
          </p:txBody>
        </p:sp>
        <p:sp>
          <p:nvSpPr>
            <p:cNvPr id="42" name="Retângulo 41"/>
            <p:cNvSpPr/>
            <p:nvPr/>
          </p:nvSpPr>
          <p:spPr>
            <a:xfrm>
              <a:off x="9909525" y="4130742"/>
              <a:ext cx="1934672" cy="325510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Radioactive waste</a:t>
              </a:r>
            </a:p>
          </p:txBody>
        </p:sp>
        <p:sp>
          <p:nvSpPr>
            <p:cNvPr id="43" name="Retângulo 42"/>
            <p:cNvSpPr/>
            <p:nvPr/>
          </p:nvSpPr>
          <p:spPr>
            <a:xfrm>
              <a:off x="9909525" y="4621495"/>
              <a:ext cx="1934672" cy="408745"/>
            </a:xfrm>
            <a:prstGeom prst="rect">
              <a:avLst/>
            </a:prstGeom>
            <a:solidFill>
              <a:srgbClr val="227CB5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000" b="1" dirty="0">
                  <a:latin typeface="Arial" panose="020B0604020202020204" pitchFamily="34" charset="0"/>
                  <a:cs typeface="Arial" panose="020B0604020202020204" pitchFamily="34" charset="0"/>
                </a:rPr>
                <a:t>Sealed sources</a:t>
              </a:r>
            </a:p>
          </p:txBody>
        </p:sp>
      </p:grpSp>
      <p:sp>
        <p:nvSpPr>
          <p:cNvPr id="54" name="Retângulo 53"/>
          <p:cNvSpPr/>
          <p:nvPr/>
        </p:nvSpPr>
        <p:spPr>
          <a:xfrm>
            <a:off x="6471614" y="3740715"/>
            <a:ext cx="1141681" cy="1399193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Assumed the regulatory duties of DGS, IST and COMRSIN</a:t>
            </a:r>
            <a:r>
              <a:rPr lang="en-US" sz="352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</p:txBody>
      </p:sp>
      <p:sp>
        <p:nvSpPr>
          <p:cNvPr id="58" name="Retângulo 57"/>
          <p:cNvSpPr/>
          <p:nvPr/>
        </p:nvSpPr>
        <p:spPr>
          <a:xfrm>
            <a:off x="8156197" y="3688194"/>
            <a:ext cx="1233845" cy="1399193"/>
          </a:xfrm>
          <a:prstGeom prst="rect">
            <a:avLst/>
          </a:prstGeom>
          <a:solidFill>
            <a:srgbClr val="227CB5"/>
          </a:solidFill>
          <a:ln>
            <a:solidFill>
              <a:srgbClr val="227CB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000" dirty="0">
                <a:latin typeface="Arial" panose="020B0604020202020204" pitchFamily="34" charset="0"/>
                <a:cs typeface="Arial" panose="020B0604020202020204" pitchFamily="34" charset="0"/>
              </a:rPr>
              <a:t>Assumed the inspection duties from COMRSIN, ARS’s, IAPMEI and IST.</a:t>
            </a:r>
          </a:p>
        </p:txBody>
      </p:sp>
      <p:grpSp>
        <p:nvGrpSpPr>
          <p:cNvPr id="63" name="Grupo 62"/>
          <p:cNvGrpSpPr/>
          <p:nvPr/>
        </p:nvGrpSpPr>
        <p:grpSpPr>
          <a:xfrm>
            <a:off x="6471614" y="2250792"/>
            <a:ext cx="1157723" cy="1336121"/>
            <a:chOff x="6471614" y="2250792"/>
            <a:chExt cx="1157723" cy="1336121"/>
          </a:xfrm>
        </p:grpSpPr>
        <p:sp>
          <p:nvSpPr>
            <p:cNvPr id="52" name="Retângulo 51"/>
            <p:cNvSpPr/>
            <p:nvPr/>
          </p:nvSpPr>
          <p:spPr>
            <a:xfrm>
              <a:off x="6471614" y="2250792"/>
              <a:ext cx="1157723" cy="1336121"/>
            </a:xfrm>
            <a:prstGeom prst="rect">
              <a:avLst/>
            </a:prstGeom>
            <a:solidFill>
              <a:srgbClr val="7AC142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400" b="1" dirty="0" smtClean="0">
                  <a:latin typeface="Arial" panose="020B0604020202020204" pitchFamily="34" charset="0"/>
                  <a:cs typeface="Arial" panose="020B0604020202020204" pitchFamily="34" charset="0"/>
                </a:rPr>
                <a:t>APA</a:t>
              </a:r>
              <a:endParaRPr lang="pt-PT" sz="1400" b="1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Inspection"/>
            <p:cNvSpPr txBox="1"/>
            <p:nvPr/>
          </p:nvSpPr>
          <p:spPr>
            <a:xfrm>
              <a:off x="6471614" y="3140463"/>
              <a:ext cx="1157723" cy="4321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>
              <a:normAutofit/>
            </a:bodyPr>
            <a:lstStyle>
              <a:lvl1pPr defTabSz="914400">
                <a:defRPr sz="2200" b="0">
                  <a:solidFill>
                    <a:srgbClr val="3C3C3C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 defTabSz="2982773"/>
              <a:r>
                <a:rPr lang="pt-PT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REGULATORY</a:t>
              </a:r>
              <a:r>
                <a:rPr lang="pt-PT" sz="1000" dirty="0">
                  <a:solidFill>
                    <a:prstClr val="black"/>
                  </a:solidFill>
                  <a:latin typeface="Arial" panose="020B0604020202020204" pitchFamily="34" charset="0"/>
                  <a:ea typeface="+mn-ea"/>
                  <a:cs typeface="Arial" panose="020B0604020202020204" pitchFamily="34" charset="0"/>
                </a:rPr>
                <a:t> </a:t>
              </a:r>
              <a:r>
                <a:rPr lang="pt-PT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AUTHORITY</a:t>
              </a:r>
            </a:p>
          </p:txBody>
        </p:sp>
      </p:grpSp>
      <p:grpSp>
        <p:nvGrpSpPr>
          <p:cNvPr id="64" name="Grupo 63"/>
          <p:cNvGrpSpPr/>
          <p:nvPr/>
        </p:nvGrpSpPr>
        <p:grpSpPr>
          <a:xfrm>
            <a:off x="8140155" y="2234749"/>
            <a:ext cx="1249887" cy="1352163"/>
            <a:chOff x="8140155" y="2234749"/>
            <a:chExt cx="1249887" cy="1352163"/>
          </a:xfrm>
        </p:grpSpPr>
        <p:sp>
          <p:nvSpPr>
            <p:cNvPr id="49" name="Retângulo 48"/>
            <p:cNvSpPr/>
            <p:nvPr/>
          </p:nvSpPr>
          <p:spPr>
            <a:xfrm>
              <a:off x="8140155" y="2234749"/>
              <a:ext cx="1249887" cy="1352163"/>
            </a:xfrm>
            <a:prstGeom prst="rect">
              <a:avLst/>
            </a:prstGeom>
            <a:solidFill>
              <a:srgbClr val="7AC142"/>
            </a:solidFill>
            <a:ln>
              <a:solidFill>
                <a:srgbClr val="227CB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pt-PT" sz="1400" b="1" dirty="0">
                  <a:latin typeface="Arial" panose="020B0604020202020204" pitchFamily="34" charset="0"/>
                  <a:cs typeface="Arial" panose="020B0604020202020204" pitchFamily="34" charset="0"/>
                </a:rPr>
                <a:t>IGAMAOT</a:t>
              </a:r>
            </a:p>
          </p:txBody>
        </p:sp>
        <p:sp>
          <p:nvSpPr>
            <p:cNvPr id="62" name="Inspection"/>
            <p:cNvSpPr txBox="1"/>
            <p:nvPr/>
          </p:nvSpPr>
          <p:spPr>
            <a:xfrm>
              <a:off x="8186236" y="3149595"/>
              <a:ext cx="1203806" cy="432133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:ma14="http://schemas.microsoft.com/office/mac/drawingml/2011/main" xmlns:a14="http://schemas.microsoft.com/office/drawing/2010/main" xmlns:m="http://schemas.openxmlformats.org/officeDocument/2006/math" xmlns="" val="1"/>
              </a:ext>
            </a:extLst>
          </p:spPr>
          <p:txBody>
            <a:bodyPr lIns="50800" tIns="50800" rIns="50800" bIns="50800" anchor="ctr">
              <a:normAutofit/>
            </a:bodyPr>
            <a:lstStyle>
              <a:lvl1pPr defTabSz="914400">
                <a:defRPr sz="2200" b="0">
                  <a:solidFill>
                    <a:srgbClr val="3C3C3C"/>
                  </a:solidFill>
                  <a:latin typeface="Helvetica"/>
                  <a:ea typeface="Helvetica"/>
                  <a:cs typeface="Helvetica"/>
                  <a:sym typeface="Helvetica"/>
                </a:defRPr>
              </a:lvl1pPr>
            </a:lstStyle>
            <a:p>
              <a:pPr lvl="0" algn="ctr" defTabSz="2982773"/>
              <a:r>
                <a:rPr lang="pt-PT" sz="1000" dirty="0">
                  <a:solidFill>
                    <a:schemeClr val="tx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INSPECTION AUTHORITY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17294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 3.7037E-6 L 0.10312 -0.00093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026" y="-4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3 3.7037E-6 L -0.10833 -0.00093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482" y="-46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64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-3.7037E-6 L -0.00117 -0.33472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-16736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61 -0.0162 L 0.00013 -0.21528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0" y="-9954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5E-6 4.44444E-6 L 0.00026 -0.13033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652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26 0.10116 L 2.70833E-6 -1.48148E-6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7" y="-8727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25 E" pathEditMode="relative" ptsTypes="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4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375E-6 -1.11111E-6 L 0.00118 -0.19676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2" y="-9838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8" dur="2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1" dur="2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20" grpId="0" animBg="1"/>
      <p:bldP spid="7" grpId="0" animBg="1"/>
      <p:bldP spid="28" grpId="0" animBg="1"/>
      <p:bldP spid="29" grpId="0" animBg="1"/>
      <p:bldP spid="30" grpId="0" animBg="1"/>
      <p:bldP spid="39" grpId="0" animBg="1"/>
      <p:bldP spid="40" grpId="0" animBg="1"/>
      <p:bldP spid="41" grpId="0" animBg="1"/>
      <p:bldP spid="54" grpId="0" animBg="1"/>
      <p:bldP spid="58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Número do Diapositivo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FCFA37-8A83-4F3E-A3B6-483BF3EFB118}" type="slidenum">
              <a:rPr lang="pt-PT" smtClean="0"/>
              <a:pPr/>
              <a:t>5</a:t>
            </a:fld>
            <a:endParaRPr lang="pt-PT" dirty="0"/>
          </a:p>
        </p:txBody>
      </p:sp>
      <p:sp>
        <p:nvSpPr>
          <p:cNvPr id="3" name="Marcador de Posição do Texto 2"/>
          <p:cNvSpPr>
            <a:spLocks noGrp="1"/>
          </p:cNvSpPr>
          <p:nvPr>
            <p:ph type="body" sz="quarter" idx="13"/>
          </p:nvPr>
        </p:nvSpPr>
        <p:spPr>
          <a:xfrm>
            <a:off x="98824" y="318734"/>
            <a:ext cx="3408882" cy="480131"/>
          </a:xfrm>
        </p:spPr>
        <p:txBody>
          <a:bodyPr/>
          <a:lstStyle/>
          <a:p>
            <a:r>
              <a:rPr lang="pt-PT" dirty="0" smtClean="0"/>
              <a:t>CONSIDERATIONS</a:t>
            </a:r>
            <a:endParaRPr lang="pt-PT" dirty="0"/>
          </a:p>
        </p:txBody>
      </p:sp>
      <p:sp>
        <p:nvSpPr>
          <p:cNvPr id="4" name="Marcador de Posição do Texto 3"/>
          <p:cNvSpPr>
            <a:spLocks noGrp="1"/>
          </p:cNvSpPr>
          <p:nvPr>
            <p:ph type="body" sz="quarter" idx="14"/>
          </p:nvPr>
        </p:nvSpPr>
        <p:spPr>
          <a:xfrm>
            <a:off x="609599" y="1270000"/>
            <a:ext cx="11069053" cy="4838700"/>
          </a:xfrm>
        </p:spPr>
        <p:txBody>
          <a:bodyPr/>
          <a:lstStyle/>
          <a:p>
            <a:pPr algn="just">
              <a:lnSpc>
                <a:spcPct val="150000"/>
              </a:lnSpc>
              <a:buClr>
                <a:srgbClr val="5B9BD5"/>
              </a:buClr>
              <a:defRPr/>
            </a:pPr>
            <a:r>
              <a:rPr lang="en-US" sz="1600" b="1" dirty="0">
                <a:solidFill>
                  <a:srgbClr val="7AC142"/>
                </a:solidFill>
                <a:latin typeface="Arial" charset="0"/>
                <a:cs typeface="Arial" charset="0"/>
              </a:rPr>
              <a:t>PREVIOUS LEGISLATION 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Competencies of regulatory authority were distributed by several institutions.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Some institutions accumulated both regulatory and operator roles.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Resources were shared with other tasks</a:t>
            </a:r>
            <a:r>
              <a:rPr lang="en-US" sz="1600" dirty="0" smtClean="0"/>
              <a:t>.</a:t>
            </a:r>
          </a:p>
          <a:p>
            <a:pPr algn="just">
              <a:lnSpc>
                <a:spcPct val="150000"/>
              </a:lnSpc>
              <a:buClr>
                <a:srgbClr val="5B9BD5"/>
              </a:buClr>
              <a:defRPr/>
            </a:pPr>
            <a:endParaRPr lang="en-US" sz="1800" dirty="0" smtClean="0"/>
          </a:p>
          <a:p>
            <a:pPr lvl="0" algn="just">
              <a:lnSpc>
                <a:spcPct val="150000"/>
              </a:lnSpc>
              <a:buClr>
                <a:srgbClr val="5B9BD5"/>
              </a:buClr>
              <a:defRPr/>
            </a:pPr>
            <a:r>
              <a:rPr lang="en-US" sz="1600" b="1" dirty="0">
                <a:solidFill>
                  <a:srgbClr val="7AC142"/>
                </a:solidFill>
                <a:latin typeface="Arial" charset="0"/>
                <a:cs typeface="Arial" charset="0"/>
              </a:rPr>
              <a:t>NEW LEGISLATION - Decree-Law No.108/2018 of 3 December 2018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 smtClean="0"/>
              <a:t>Regulatory </a:t>
            </a:r>
            <a:r>
              <a:rPr lang="en-US" sz="1600" dirty="0"/>
              <a:t>and Inspection competencies are being consolidated in APA and IGAMAOT respectively.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Carries out its competencies independently and functionally separated from any other organization related to the promotion or use of practices, with human, technical and financial resources needed for its functioning.</a:t>
            </a:r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r>
              <a:rPr lang="en-US" sz="1600" dirty="0"/>
              <a:t>Resources allocated to regulatory functions.</a:t>
            </a:r>
          </a:p>
          <a:p>
            <a:pPr marL="342900" lvl="0" indent="-342900" algn="just">
              <a:lnSpc>
                <a:spcPct val="150000"/>
              </a:lnSpc>
              <a:spcAft>
                <a:spcPts val="1200"/>
              </a:spcAft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pPr marL="342900" indent="-342900" algn="just">
              <a:lnSpc>
                <a:spcPct val="150000"/>
              </a:lnSpc>
              <a:buClr>
                <a:srgbClr val="5B9BD5"/>
              </a:buClr>
              <a:buFont typeface="Arial" panose="020B0604020202020204" pitchFamily="34" charset="0"/>
              <a:buChar char="•"/>
              <a:defRPr/>
            </a:pPr>
            <a:endParaRPr lang="en-US" sz="1800" dirty="0"/>
          </a:p>
          <a:p>
            <a:endParaRPr lang="pt-PT" dirty="0"/>
          </a:p>
        </p:txBody>
      </p:sp>
    </p:spTree>
    <p:extLst>
      <p:ext uri="{BB962C8B-B14F-4D97-AF65-F5344CB8AC3E}">
        <p14:creationId xmlns:p14="http://schemas.microsoft.com/office/powerpoint/2010/main" val="3511274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/>
          </p:cNvSpPr>
          <p:nvPr/>
        </p:nvSpPr>
        <p:spPr bwMode="auto">
          <a:xfrm>
            <a:off x="1957390" y="4379896"/>
            <a:ext cx="4228004" cy="66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35717" tIns="35717" rIns="35717" bIns="35717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pt-PT" sz="3200" b="1" dirty="0" err="1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Thank</a:t>
            </a:r>
            <a:r>
              <a:rPr lang="pt-PT" sz="3200" b="1" dirty="0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you</a:t>
            </a:r>
            <a:r>
              <a:rPr lang="pt-PT" sz="3200" b="1" dirty="0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3200" b="1" dirty="0" err="1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very</a:t>
            </a:r>
            <a:r>
              <a:rPr lang="pt-PT" sz="3200" b="1" dirty="0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 </a:t>
            </a:r>
            <a:r>
              <a:rPr lang="pt-PT" sz="3200" b="1" smtClean="0">
                <a:solidFill>
                  <a:schemeClr val="bg1"/>
                </a:solidFill>
                <a:ea typeface="Gill Sans" charset="0"/>
                <a:cs typeface="Arial" panose="020B0604020202020204" pitchFamily="34" charset="0"/>
                <a:sym typeface="Gill Sans" charset="0"/>
              </a:rPr>
              <a:t>much</a:t>
            </a:r>
            <a:endParaRPr lang="es-ES" sz="3200" b="1" dirty="0">
              <a:solidFill>
                <a:schemeClr val="bg1"/>
              </a:solidFill>
              <a:ea typeface="Gill Sans" charset="0"/>
              <a:cs typeface="Arial" panose="020B0604020202020204" pitchFamily="34" charset="0"/>
              <a:sym typeface="Gill Sans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65167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10463</TotalTime>
  <Words>511</Words>
  <Application>Microsoft Office PowerPoint</Application>
  <PresentationFormat>Ecrã Panorâmico</PresentationFormat>
  <Paragraphs>85</Paragraphs>
  <Slides>6</Slides>
  <Notes>3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dos diapositivos</vt:lpstr>
      </vt:variant>
      <vt:variant>
        <vt:i4>6</vt:i4>
      </vt:variant>
    </vt:vector>
  </HeadingPairs>
  <TitlesOfParts>
    <vt:vector size="15" baseType="lpstr">
      <vt:lpstr>Arial</vt:lpstr>
      <vt:lpstr>Calibri</vt:lpstr>
      <vt:lpstr>Century Gothic</vt:lpstr>
      <vt:lpstr>Gill Sans</vt:lpstr>
      <vt:lpstr>Helvetica</vt:lpstr>
      <vt:lpstr>Symbol</vt:lpstr>
      <vt:lpstr>Times New Roman</vt:lpstr>
      <vt:lpstr>Wingdings</vt:lpstr>
      <vt:lpstr>1_Office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Kasun Imbulana</dc:creator>
  <cp:lastModifiedBy>Márcia Isabel dos Santos Farto</cp:lastModifiedBy>
  <cp:revision>629</cp:revision>
  <cp:lastPrinted>2018-07-12T14:23:04Z</cp:lastPrinted>
  <dcterms:created xsi:type="dcterms:W3CDTF">2015-05-25T15:20:49Z</dcterms:created>
  <dcterms:modified xsi:type="dcterms:W3CDTF">2019-03-04T11:33:16Z</dcterms:modified>
</cp:coreProperties>
</file>