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50" r:id="rId1"/>
  </p:sldMasterIdLst>
  <p:notesMasterIdLst>
    <p:notesMasterId r:id="rId4"/>
  </p:notesMasterIdLst>
  <p:handoutMasterIdLst>
    <p:handoutMasterId r:id="rId5"/>
  </p:handoutMasterIdLst>
  <p:sldIdLst>
    <p:sldId id="326" r:id="rId2"/>
    <p:sldId id="327" r:id="rId3"/>
  </p:sldIdLst>
  <p:sldSz cx="12192000" cy="6858000"/>
  <p:notesSz cx="6797675" cy="9926638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7DC3"/>
    <a:srgbClr val="5C81CE"/>
    <a:srgbClr val="FFFFFF"/>
    <a:srgbClr val="9578F2"/>
    <a:srgbClr val="00FFCC"/>
    <a:srgbClr val="F9FDDB"/>
    <a:srgbClr val="CCFF99"/>
    <a:srgbClr val="FFCC0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165" autoAdjust="0"/>
  </p:normalViewPr>
  <p:slideViewPr>
    <p:cSldViewPr snapToGrid="0">
      <p:cViewPr varScale="1">
        <p:scale>
          <a:sx n="88" d="100"/>
          <a:sy n="88" d="100"/>
        </p:scale>
        <p:origin x="494" y="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133" d="100"/>
          <a:sy n="133" d="100"/>
        </p:scale>
        <p:origin x="1572" y="12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86982" y="9442130"/>
            <a:ext cx="184842" cy="3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95" tIns="45747" rIns="91495" bIns="45747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GB" sz="1400" smtClean="0">
              <a:latin typeface="Arial" charset="0"/>
            </a:endParaRP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0" y="9314627"/>
            <a:ext cx="6797675" cy="3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7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2018 - SCK•CEN - 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This presentation contains data, information and formats for dedicated use only and may not be communicated, copied, reproduced, distributed or cited without the explicit written permission of </a:t>
            </a:r>
            <a:r>
              <a:rPr lang="en-US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.</a:t>
            </a:r>
            <a:endParaRPr lang="en-US" sz="700" dirty="0" smtClean="0">
              <a:solidFill>
                <a:srgbClr val="000000"/>
              </a:solidFill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059663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821" y="4745408"/>
            <a:ext cx="4978946" cy="260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26" tIns="45157" rIns="91926" bIns="45157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GB" noProof="0" smtClean="0"/>
          </a:p>
        </p:txBody>
      </p:sp>
      <p:sp>
        <p:nvSpPr>
          <p:cNvPr id="1638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9538" y="755650"/>
            <a:ext cx="6578600" cy="37004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0" y="9314627"/>
            <a:ext cx="6797675" cy="3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7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2018 - SCK•CEN - 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This presentation contains data, information and formats for dedicated use only and may not be communicated, copied, reproduced, distributed or cited without the explicit written permission of </a:t>
            </a:r>
            <a:r>
              <a:rPr lang="en-US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.</a:t>
            </a:r>
            <a:endParaRPr lang="en-US" sz="700" dirty="0" smtClean="0">
              <a:solidFill>
                <a:srgbClr val="000000"/>
              </a:solidFill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8963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762000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9538" y="755650"/>
            <a:ext cx="6578600" cy="37004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65425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538" y="755650"/>
            <a:ext cx="6578600" cy="3700463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4176" y="2130426"/>
            <a:ext cx="11416857" cy="147002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8343" y="3886200"/>
            <a:ext cx="11446389" cy="17526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l-BE" dirty="0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2"/>
          </p:nvPr>
        </p:nvSpPr>
        <p:spPr>
          <a:xfrm>
            <a:off x="10445438" y="24992"/>
            <a:ext cx="1646740" cy="258854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1B492441-0EAF-483D-8500-C54EB8F6570A}" type="datetime1">
              <a:rPr lang="nl-BE" smtClean="0"/>
              <a:pPr>
                <a:defRPr/>
              </a:pPr>
              <a:t>29-03-2019</a:t>
            </a:fld>
            <a:endParaRPr lang="nl-BE" dirty="0"/>
          </a:p>
        </p:txBody>
      </p:sp>
      <p:sp>
        <p:nvSpPr>
          <p:cNvPr id="9" name="Rectangle 16"/>
          <p:cNvSpPr txBox="1">
            <a:spLocks noChangeArrowheads="1"/>
          </p:cNvSpPr>
          <p:nvPr userDrawn="1"/>
        </p:nvSpPr>
        <p:spPr>
          <a:xfrm>
            <a:off x="5071531" y="6456308"/>
            <a:ext cx="2058389" cy="32514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C795D34B-0000-4401-9708-96760D6E4A55}" type="slidenum">
              <a:rPr lang="en-GB" sz="1400" smtClean="0"/>
              <a:pPr>
                <a:defRPr/>
              </a:pPr>
              <a:t>‹#›</a:t>
            </a:fld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7938689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057" y="467834"/>
            <a:ext cx="11439761" cy="50080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420" y="1148317"/>
            <a:ext cx="11431181" cy="5092126"/>
          </a:xfrm>
        </p:spPr>
        <p:txBody>
          <a:bodyPr/>
          <a:lstStyle>
            <a:lvl1pPr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1600"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1400"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 dirty="0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2"/>
          </p:nvPr>
        </p:nvSpPr>
        <p:spPr>
          <a:xfrm>
            <a:off x="10445438" y="24992"/>
            <a:ext cx="1646740" cy="258854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1B492441-0EAF-483D-8500-C54EB8F6570A}" type="datetime1">
              <a:rPr lang="nl-BE" smtClean="0"/>
              <a:pPr>
                <a:defRPr/>
              </a:pPr>
              <a:t>29-03-2019</a:t>
            </a:fld>
            <a:endParaRPr lang="nl-BE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5066806" y="6455849"/>
            <a:ext cx="2058389" cy="32514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C795D34B-0000-4401-9708-96760D6E4A55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 bwMode="auto">
          <a:xfrm flipH="1">
            <a:off x="522515" y="1054833"/>
            <a:ext cx="11194472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7DC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0918036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10445438" y="24992"/>
            <a:ext cx="1646740" cy="258854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1B492441-0EAF-483D-8500-C54EB8F6570A}" type="datetime1">
              <a:rPr lang="nl-BE" smtClean="0"/>
              <a:pPr>
                <a:defRPr/>
              </a:pPr>
              <a:t>29-03-2019</a:t>
            </a:fld>
            <a:endParaRPr lang="nl-BE" dirty="0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5066806" y="6455849"/>
            <a:ext cx="2058389" cy="32514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C795D34B-0000-4401-9708-96760D6E4A55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29392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O:\DOKUMENT\Diensten\COM\MPR\mpr\Corporate_design\SCKCEN\60jaar SCK•CEN\huisstijl\elements\balk60yonde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36425"/>
            <a:ext cx="12192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4542" y="541339"/>
            <a:ext cx="11441276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7152" tIns="37152" rIns="37152" bIns="37152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8595" y="1443842"/>
            <a:ext cx="11417004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219" tIns="41610" rIns="83219" bIns="416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0"/>
            <a:endParaRPr lang="en-US" dirty="0" smtClean="0"/>
          </a:p>
        </p:txBody>
      </p:sp>
      <p:pic>
        <p:nvPicPr>
          <p:cNvPr id="6" name="Picture 2" descr="O:\DOKUMENT\Diensten\COM\MPR\mpr\Corporate_design\SCKCEN\60jaar SCK•CEN\huisstijl\elements\balk_60y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258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Date Placeholder 1"/>
          <p:cNvSpPr>
            <a:spLocks noGrp="1"/>
          </p:cNvSpPr>
          <p:nvPr>
            <p:ph type="dt" sz="half" idx="2"/>
          </p:nvPr>
        </p:nvSpPr>
        <p:spPr>
          <a:xfrm>
            <a:off x="10445438" y="24992"/>
            <a:ext cx="1646740" cy="258854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1B492441-0EAF-483D-8500-C54EB8F6570A}" type="datetime1">
              <a:rPr lang="nl-BE" smtClean="0"/>
              <a:pPr>
                <a:defRPr/>
              </a:pPr>
              <a:t>29-03-2019</a:t>
            </a:fld>
            <a:endParaRPr lang="nl-BE" dirty="0"/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5066806" y="6455849"/>
            <a:ext cx="2058389" cy="325148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solidFill>
                  <a:schemeClr val="bg2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C795D34B-0000-4401-9708-96760D6E4A55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12" name="Picture 3" descr="O:\DOKUMENT\Diensten\COM\MPR\mpr\Corporate_design\SCKCEN\60jaar SCK•CEN\huisstijl\elements\balk60yonder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90" b="50167"/>
          <a:stretch/>
        </p:blipFill>
        <p:spPr bwMode="auto">
          <a:xfrm>
            <a:off x="9423400" y="6437189"/>
            <a:ext cx="2271563" cy="22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10224459" y="6551107"/>
            <a:ext cx="1967541" cy="1582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BE"/>
            </a:defPPr>
            <a:lvl1pPr marL="0" algn="r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ct val="0"/>
              </a:spcBef>
              <a:buNone/>
            </a:pPr>
            <a:r>
              <a:rPr lang="en-GB" sz="600" b="0" dirty="0" smtClean="0"/>
              <a:t>© SCK</a:t>
            </a:r>
            <a:r>
              <a:rPr lang="en-GB" sz="600" b="0" dirty="0" smtClean="0">
                <a:sym typeface="Wingdings" pitchFamily="2" charset="2"/>
              </a:rPr>
              <a:t></a:t>
            </a:r>
            <a:r>
              <a:rPr lang="en-GB" sz="600" b="0" dirty="0" smtClean="0"/>
              <a:t>CEN</a:t>
            </a:r>
            <a:r>
              <a:rPr lang="en-GB" sz="600" b="0" baseline="0" dirty="0" smtClean="0"/>
              <a:t>, </a:t>
            </a:r>
            <a:r>
              <a:rPr lang="en-GB" sz="600" b="0" dirty="0" smtClean="0"/>
              <a:t>2019</a:t>
            </a:r>
            <a:endParaRPr lang="en-GB" sz="600" b="0" dirty="0"/>
          </a:p>
        </p:txBody>
      </p:sp>
    </p:spTree>
    <p:extLst>
      <p:ext uri="{BB962C8B-B14F-4D97-AF65-F5344CB8AC3E}">
        <p14:creationId xmlns:p14="http://schemas.microsoft.com/office/powerpoint/2010/main" val="2125744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</p:sldLayoutIdLst>
  <p:transition/>
  <p:timing>
    <p:tnLst>
      <p:par>
        <p:cTn id="1" dur="indefinite" restart="never" nodeType="tmRoot"/>
      </p:par>
    </p:tnLst>
  </p:timing>
  <p:hf sldNum="0" hdr="0" dt="0"/>
  <p:txStyles>
    <p:titleStyle>
      <a:lvl1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 b="0">
          <a:solidFill>
            <a:srgbClr val="007DC3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2pPr>
      <a:lvl3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3pPr>
      <a:lvl4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4pPr>
      <a:lvl5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5pPr>
      <a:lvl6pPr marL="4572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6pPr>
      <a:lvl7pPr marL="9144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7pPr>
      <a:lvl8pPr marL="13716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8pPr>
      <a:lvl9pPr marL="18288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9pPr>
    </p:titleStyle>
    <p:bodyStyle>
      <a:lvl1pPr marL="309563" indent="-309563" algn="l" defTabSz="685800" rtl="0" eaLnBrk="1" fontAlgn="base" hangingPunct="1">
        <a:spcBef>
          <a:spcPct val="20000"/>
        </a:spcBef>
        <a:spcAft>
          <a:spcPct val="0"/>
        </a:spcAft>
        <a:buClr>
          <a:srgbClr val="007DC3"/>
        </a:buClr>
        <a:buSzPct val="100000"/>
        <a:buFont typeface="Wingdings" pitchFamily="2" charset="2"/>
        <a:buChar char="l"/>
        <a:defRPr sz="2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marL="666750" indent="-244475" algn="l" defTabSz="685800" rtl="0" eaLnBrk="1" fontAlgn="base" hangingPunct="1">
        <a:spcBef>
          <a:spcPct val="20000"/>
        </a:spcBef>
        <a:spcAft>
          <a:spcPct val="0"/>
        </a:spcAft>
        <a:buClr>
          <a:srgbClr val="11AAFF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1028700" indent="-206375" algn="l" defTabSz="685800" rtl="0" eaLnBrk="1" fontAlgn="base" hangingPunct="1">
        <a:spcBef>
          <a:spcPct val="20000"/>
        </a:spcBef>
        <a:spcAft>
          <a:spcPct val="0"/>
        </a:spcAft>
        <a:buClr>
          <a:srgbClr val="8FD7FF"/>
        </a:buClr>
        <a:buSzPct val="100000"/>
        <a:buFont typeface="Wingdings" pitchFamily="2" charset="2"/>
        <a:buChar char="l"/>
        <a:defRPr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439863" indent="-204788" algn="l" defTabSz="685800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Times New Roman" pitchFamily="18" charset="0"/>
        </a:defRPr>
      </a:lvl4pPr>
      <a:lvl5pPr marL="18526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5pPr>
      <a:lvl6pPr marL="23098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6pPr>
      <a:lvl7pPr marL="27670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7pPr>
      <a:lvl8pPr marL="32242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8pPr>
      <a:lvl9pPr marL="36814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0"/>
          <a:stretch/>
        </p:blipFill>
        <p:spPr>
          <a:xfrm>
            <a:off x="2575520" y="3118365"/>
            <a:ext cx="4982991" cy="33271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52861" y="320066"/>
            <a:ext cx="787334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ctr" hangingPunct="1"/>
            <a:r>
              <a:rPr lang="en-US" sz="3200" dirty="0">
                <a:solidFill>
                  <a:srgbClr val="007DC3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Use of different meteorological data for near-range assessments during a nuclear </a:t>
            </a:r>
            <a:r>
              <a:rPr lang="en-US" sz="3200" dirty="0" smtClean="0">
                <a:solidFill>
                  <a:srgbClr val="007DC3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emergency</a:t>
            </a:r>
            <a:endParaRPr lang="en-US" sz="3600" dirty="0">
              <a:solidFill>
                <a:srgbClr val="007DC3"/>
              </a:solidFill>
              <a:latin typeface="Segoe UI Light" pitchFamily="34" charset="0"/>
            </a:endParaRPr>
          </a:p>
          <a:p>
            <a:pPr algn="ctr" eaLnBrk="1" fontAlgn="ctr" hangingPunct="1"/>
            <a:endParaRPr lang="en-US" sz="800" i="1" dirty="0" smtClean="0">
              <a:solidFill>
                <a:schemeClr val="tx1">
                  <a:lumMod val="75000"/>
                  <a:lumOff val="25000"/>
                </a:schemeClr>
              </a:solidFill>
              <a:latin typeface="Segoe UI Light" pitchFamily="34" charset="0"/>
            </a:endParaRPr>
          </a:p>
          <a:p>
            <a:pPr algn="ctr" eaLnBrk="1" fontAlgn="ctr" hangingPunct="1"/>
            <a:r>
              <a:rPr lang="en-US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Johan 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Camps</a:t>
            </a:r>
            <a:r>
              <a:rPr lang="en-US" sz="2000" i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1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, Johan Paridaens</a:t>
            </a:r>
            <a:r>
              <a:rPr lang="en-US" sz="2000" i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1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 and Andy Delcloo</a:t>
            </a:r>
            <a:r>
              <a:rPr lang="en-US" sz="2000" i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2</a:t>
            </a:r>
          </a:p>
          <a:p>
            <a:pPr algn="ctr" eaLnBrk="1" fontAlgn="ctr" hangingPunct="1"/>
            <a:r>
              <a:rPr lang="en-US" sz="2000" i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1 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Belgian Nuclear Research Centre, SCK•CEN, 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Mol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, Belgium</a:t>
            </a:r>
          </a:p>
          <a:p>
            <a:pPr algn="ctr" eaLnBrk="1" fontAlgn="ctr" hangingPunct="1"/>
            <a:r>
              <a:rPr lang="en-US" sz="2000" i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2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Royal Meteorological Institute of Belgium (RMI), Uccle, Belgium</a:t>
            </a:r>
          </a:p>
        </p:txBody>
      </p:sp>
      <p:pic>
        <p:nvPicPr>
          <p:cNvPr id="9" name="Picture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18" y="532200"/>
            <a:ext cx="2064398" cy="128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353" y="532200"/>
            <a:ext cx="1012945" cy="1350593"/>
          </a:xfrm>
          <a:prstGeom prst="rect">
            <a:avLst/>
          </a:prstGeom>
        </p:spPr>
      </p:pic>
      <p:pic>
        <p:nvPicPr>
          <p:cNvPr id="5" name="Picture 2" descr="C:\Users\jcamps\Desktop\SV10816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18" y="1981024"/>
            <a:ext cx="1441123" cy="1921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/>
          <a:srcRect l="11019" t="22700" r="53150" b="30401"/>
          <a:stretch/>
        </p:blipFill>
        <p:spPr>
          <a:xfrm>
            <a:off x="287274" y="4531498"/>
            <a:ext cx="2060543" cy="151710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60" r="3933"/>
          <a:stretch/>
        </p:blipFill>
        <p:spPr>
          <a:xfrm>
            <a:off x="7285151" y="3084498"/>
            <a:ext cx="4850406" cy="33271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2321" y="4031346"/>
            <a:ext cx="1900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114 m high met-tower</a:t>
            </a:r>
            <a:endParaRPr lang="en-US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142895" y="6051505"/>
            <a:ext cx="15600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Windcube</a:t>
            </a:r>
            <a:r>
              <a:rPr lang="en-US" i="1" dirty="0" smtClean="0"/>
              <a:t> LIDAR</a:t>
            </a:r>
            <a:endParaRPr lang="en-US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2030499" y="2425193"/>
            <a:ext cx="402674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C00000"/>
                </a:solidFill>
              </a:rPr>
              <a:t>E</a:t>
            </a:r>
          </a:p>
          <a:p>
            <a:pPr algn="ctr"/>
            <a:r>
              <a:rPr lang="en-US" sz="1800" b="1" dirty="0" smtClean="0">
                <a:solidFill>
                  <a:srgbClr val="C00000"/>
                </a:solidFill>
              </a:rPr>
              <a:t>C</a:t>
            </a:r>
          </a:p>
          <a:p>
            <a:pPr algn="ctr"/>
            <a:r>
              <a:rPr lang="en-US" sz="1800" b="1" dirty="0" smtClean="0">
                <a:solidFill>
                  <a:srgbClr val="C00000"/>
                </a:solidFill>
              </a:rPr>
              <a:t>M</a:t>
            </a:r>
          </a:p>
          <a:p>
            <a:pPr algn="ctr"/>
            <a:r>
              <a:rPr lang="en-US" sz="1800" b="1" dirty="0" smtClean="0">
                <a:solidFill>
                  <a:srgbClr val="C00000"/>
                </a:solidFill>
              </a:rPr>
              <a:t>W</a:t>
            </a:r>
          </a:p>
          <a:p>
            <a:pPr algn="ctr"/>
            <a:r>
              <a:rPr lang="en-US" sz="1800" b="1" dirty="0" smtClean="0">
                <a:solidFill>
                  <a:srgbClr val="C00000"/>
                </a:solidFill>
              </a:rPr>
              <a:t>F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12637" y="1882793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69066" y="2161168"/>
            <a:ext cx="5693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43249" y="4913859"/>
            <a:ext cx="5693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07645" y="6479332"/>
            <a:ext cx="46022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NERIS Workshop – Roskilde, Denmark – 3-5 April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3549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Discussion &amp; Conclusions</a:t>
            </a:r>
          </a:p>
        </p:txBody>
      </p:sp>
      <p:sp>
        <p:nvSpPr>
          <p:cNvPr id="13315" name="Rectangle 6"/>
          <p:cNvSpPr>
            <a:spLocks noGrp="1" noChangeArrowheads="1"/>
          </p:cNvSpPr>
          <p:nvPr>
            <p:ph idx="1"/>
          </p:nvPr>
        </p:nvSpPr>
        <p:spPr>
          <a:xfrm>
            <a:off x="354420" y="1148317"/>
            <a:ext cx="6385047" cy="5092126"/>
          </a:xfrm>
          <a:prstGeom prst="rect">
            <a:avLst/>
          </a:prstGeo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2" t="5543" r="13451" b="7101"/>
          <a:stretch/>
        </p:blipFill>
        <p:spPr>
          <a:xfrm>
            <a:off x="7297915" y="1148317"/>
            <a:ext cx="4634441" cy="390494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8101885" y="5317113"/>
            <a:ext cx="34163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 you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92433" y="991213"/>
            <a:ext cx="6309019" cy="5092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219" tIns="41610" rIns="83219" bIns="41610" numCol="1" anchor="t" anchorCtr="0" compatLnSpc="1">
            <a:prstTxWarp prst="textNoShape">
              <a:avLst/>
            </a:prstTxWarp>
          </a:bodyPr>
          <a:lstStyle>
            <a:lvl1pPr marL="309563" indent="-309563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7DC3"/>
              </a:buClr>
              <a:buSzPct val="100000"/>
              <a:buFont typeface="Wingdings" pitchFamily="2" charset="2"/>
              <a:buChar char="l"/>
              <a:defRPr sz="22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66750" indent="-2444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1AAFF"/>
              </a:buClr>
              <a:buSzPct val="10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1028700" indent="-2063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8FD7FF"/>
              </a:buClr>
              <a:buSzPct val="100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439863" indent="-204788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852613" indent="-2063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 marL="2309813" indent="-2063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</a:defRPr>
            </a:lvl6pPr>
            <a:lvl7pPr marL="2767013" indent="-2063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</a:defRPr>
            </a:lvl7pPr>
            <a:lvl8pPr marL="3224213" indent="-2063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</a:defRPr>
            </a:lvl8pPr>
            <a:lvl9pPr marL="3681413" indent="-206375" algn="l" defTabSz="685800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algn="just">
              <a:buNone/>
            </a:pPr>
            <a:endParaRPr lang="en-AU" sz="24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AU" sz="2400" dirty="0" smtClean="0"/>
              <a:t>ECMWF data good correlation with met-tower, except at wind speeds &lt; 1.5 m/s</a:t>
            </a:r>
          </a:p>
          <a:p>
            <a:pPr marL="814387" lvl="1" indent="-457200" algn="just">
              <a:buFont typeface="Arial" panose="020B0604020202020204" pitchFamily="34" charset="0"/>
              <a:buChar char="•"/>
            </a:pPr>
            <a:r>
              <a:rPr lang="en-AU" sz="2200" dirty="0" smtClean="0"/>
              <a:t>Smooth use of on-site – ECMWF data for ADM from near-range to </a:t>
            </a:r>
            <a:r>
              <a:rPr lang="en-AU" sz="2200" dirty="0" err="1" smtClean="0"/>
              <a:t>meso</a:t>
            </a:r>
            <a:r>
              <a:rPr lang="en-AU" sz="2200" dirty="0" smtClean="0"/>
              <a:t>-scale</a:t>
            </a:r>
          </a:p>
          <a:p>
            <a:pPr marL="814387" lvl="1" indent="-457200" algn="just">
              <a:buFont typeface="Arial" panose="020B0604020202020204" pitchFamily="34" charset="0"/>
              <a:buChar char="•"/>
            </a:pPr>
            <a:endParaRPr lang="en-AU" sz="10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AU" sz="2400" dirty="0"/>
              <a:t>LIDAR data are a very good alternative for met-tower </a:t>
            </a:r>
            <a:r>
              <a:rPr lang="en-AU" sz="2400" dirty="0" smtClean="0"/>
              <a:t>data</a:t>
            </a:r>
            <a:r>
              <a:rPr lang="en-AU" sz="2400" dirty="0"/>
              <a:t> </a:t>
            </a:r>
            <a:r>
              <a:rPr lang="en-AU" sz="2400" dirty="0" smtClean="0"/>
              <a:t>(also at low wind speeds)</a:t>
            </a:r>
          </a:p>
          <a:p>
            <a:pPr marL="814387" lvl="1" indent="-457200" algn="just">
              <a:buFont typeface="Arial" panose="020B0604020202020204" pitchFamily="34" charset="0"/>
              <a:buChar char="•"/>
            </a:pPr>
            <a:r>
              <a:rPr lang="en-AU" sz="2200" dirty="0" smtClean="0"/>
              <a:t>Easy to install at accident site</a:t>
            </a:r>
          </a:p>
          <a:p>
            <a:pPr marL="814387" lvl="1" indent="-457200" algn="just">
              <a:buFont typeface="Arial" panose="020B0604020202020204" pitchFamily="34" charset="0"/>
              <a:buChar char="•"/>
            </a:pPr>
            <a:endParaRPr lang="en-AU" sz="10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AU" sz="2400" dirty="0" smtClean="0"/>
              <a:t>Ring station measurements from routine releases at low wind speeds give diffuse picture </a:t>
            </a:r>
            <a:r>
              <a:rPr lang="en-AU" sz="2400" dirty="0" smtClean="0">
                <a:sym typeface="Wingdings" panose="05000000000000000000" pitchFamily="2" charset="2"/>
              </a:rPr>
              <a:t> more data needed</a:t>
            </a:r>
          </a:p>
          <a:p>
            <a:pPr marL="0" indent="0" algn="just">
              <a:buNone/>
            </a:pPr>
            <a:endParaRPr lang="en-AU" sz="24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AU" sz="2400" kern="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kern="0" dirty="0"/>
          </a:p>
        </p:txBody>
      </p:sp>
      <p:sp>
        <p:nvSpPr>
          <p:cNvPr id="7" name="TextBox 6"/>
          <p:cNvSpPr txBox="1"/>
          <p:nvPr/>
        </p:nvSpPr>
        <p:spPr>
          <a:xfrm>
            <a:off x="3307645" y="6479332"/>
            <a:ext cx="46022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NERIS Workshop – Roskilde, Denmark – 3-5 April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2596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_SCK">
  <a:themeElements>
    <a:clrScheme name="SCKCEN">
      <a:dk1>
        <a:srgbClr val="000000"/>
      </a:dk1>
      <a:lt1>
        <a:srgbClr val="ABE1FF"/>
      </a:lt1>
      <a:dk2>
        <a:srgbClr val="0DA9FF"/>
      </a:dk2>
      <a:lt2>
        <a:srgbClr val="FFFFFF"/>
      </a:lt2>
      <a:accent1>
        <a:srgbClr val="00517E"/>
      </a:accent1>
      <a:accent2>
        <a:srgbClr val="007DC3"/>
      </a:accent2>
      <a:accent3>
        <a:srgbClr val="0DA9FF"/>
      </a:accent3>
      <a:accent4>
        <a:srgbClr val="69C9FF"/>
      </a:accent4>
      <a:accent5>
        <a:srgbClr val="ABE1FF"/>
      </a:accent5>
      <a:accent6>
        <a:srgbClr val="D9F1FF"/>
      </a:accent6>
      <a:hlink>
        <a:srgbClr val="007DC3"/>
      </a:hlink>
      <a:folHlink>
        <a:srgbClr val="000000"/>
      </a:folHlink>
    </a:clrScheme>
    <a:fontScheme name="SCK•CEN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_SC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_SC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CKCEN ppt template 20180129.potx" id="{2C9AB229-2C21-4BE7-8473-F041D61EF2E4}" vid="{F60CE9FA-A255-400D-89DC-1590CEF942C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_SCK</Template>
  <TotalTime>902</TotalTime>
  <Pages>22</Pages>
  <Words>148</Words>
  <Application>Microsoft Office PowerPoint</Application>
  <PresentationFormat>Widescreen</PresentationFormat>
  <Paragraphs>33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Segoe UI</vt:lpstr>
      <vt:lpstr>Segoe UI Light</vt:lpstr>
      <vt:lpstr>Times New Roman</vt:lpstr>
      <vt:lpstr>Wingdings</vt:lpstr>
      <vt:lpstr>_SCK</vt:lpstr>
      <vt:lpstr>PowerPoint Presentation</vt:lpstr>
      <vt:lpstr>Discussion &amp; Conclusions</vt:lpstr>
    </vt:vector>
  </TitlesOfParts>
  <Company>SCK-CEN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Camps Johan</dc:creator>
  <cp:lastModifiedBy>Camps Johan</cp:lastModifiedBy>
  <cp:revision>11</cp:revision>
  <cp:lastPrinted>2019-03-29T15:57:40Z</cp:lastPrinted>
  <dcterms:created xsi:type="dcterms:W3CDTF">2019-03-27T15:02:06Z</dcterms:created>
  <dcterms:modified xsi:type="dcterms:W3CDTF">2019-03-29T15:57:48Z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exandriaPath">
    <vt:lpwstr/>
  </property>
</Properties>
</file>