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744" r:id="rId4"/>
  </p:sldMasterIdLst>
  <p:notesMasterIdLst>
    <p:notesMasterId r:id="rId14"/>
  </p:notesMasterIdLst>
  <p:sldIdLst>
    <p:sldId id="261" r:id="rId5"/>
    <p:sldId id="279" r:id="rId6"/>
    <p:sldId id="289" r:id="rId7"/>
    <p:sldId id="290" r:id="rId8"/>
    <p:sldId id="291" r:id="rId9"/>
    <p:sldId id="292" r:id="rId10"/>
    <p:sldId id="293" r:id="rId11"/>
    <p:sldId id="296" r:id="rId12"/>
    <p:sldId id="29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84" charset="0"/>
        <a:ea typeface="ヒラギノ角ゴ Pro W3" pitchFamily="84" charset="-128"/>
        <a:cs typeface="ヒラギノ角ゴ Pro W3" pitchFamily="8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 autoAdjust="0"/>
    <p:restoredTop sz="94707" autoAdjust="0"/>
  </p:normalViewPr>
  <p:slideViewPr>
    <p:cSldViewPr>
      <p:cViewPr varScale="1">
        <p:scale>
          <a:sx n="104" d="100"/>
          <a:sy n="104" d="100"/>
        </p:scale>
        <p:origin x="91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949E6C6-4B8F-4672-8CF4-FB16948CBE13}" type="datetimeFigureOut">
              <a:rPr lang="en-US"/>
              <a:pPr>
                <a:defRPr/>
              </a:pPr>
              <a:t>3/20/2019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E0CBF3-2A0A-4409-B599-FEFEAF974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71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ヒラギノ角ゴ Pro W3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E0CBF3-2A0A-4409-B599-FEFEAF974B8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20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publications@phe.gov.uk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133303"/>
            <a:ext cx="9144000" cy="472469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988840"/>
            <a:ext cx="9144000" cy="144463"/>
          </a:xfrm>
          <a:prstGeom prst="rect">
            <a:avLst/>
          </a:prstGeom>
          <a:solidFill>
            <a:srgbClr val="00AE9E"/>
          </a:solidFill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000" y="2492896"/>
            <a:ext cx="7633648" cy="1724503"/>
          </a:xfrm>
          <a:ln>
            <a:noFill/>
          </a:ln>
        </p:spPr>
        <p:txBody>
          <a:bodyPr anchor="t">
            <a:noAutofit/>
          </a:bodyPr>
          <a:lstStyle>
            <a:lvl1pPr algn="l"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000" y="6021288"/>
            <a:ext cx="7633648" cy="3383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 descr="\\colhpafil004\Colindale_Data\HQ Group and LARS\Group Data\Design\Branding and logos\PHE logos with strapline\Small without Old French text\PHE small logo for A4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74110" cy="1812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(1 line)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702" y="548680"/>
            <a:ext cx="8028000" cy="648072"/>
          </a:xfrm>
        </p:spPr>
        <p:txBody>
          <a:bodyPr anchor="t" anchorCtr="0"/>
          <a:lstStyle>
            <a:lvl1pPr>
              <a:defRPr sz="4000" baseline="0">
                <a:solidFill>
                  <a:srgbClr val="00AE9E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8000" y="1412776"/>
            <a:ext cx="8028000" cy="4739679"/>
          </a:xfrm>
        </p:spPr>
        <p:txBody>
          <a:bodyPr/>
          <a:lstStyle>
            <a:lvl1pPr marL="4763" indent="-4763">
              <a:lnSpc>
                <a:spcPct val="114000"/>
              </a:lnSpc>
              <a:spcBef>
                <a:spcPts val="0"/>
              </a:spcBef>
              <a:defRPr sz="1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 should be 12-18pt Arial. Do not use other fonts.</a:t>
            </a:r>
          </a:p>
          <a:p>
            <a:pPr lvl="0"/>
            <a:endParaRPr lang="en-US" b="1" dirty="0">
              <a:latin typeface="Arial" pitchFamily="84" charset="0"/>
            </a:endParaRPr>
          </a:p>
          <a:p>
            <a:pPr lvl="0"/>
            <a:r>
              <a:rPr lang="en-US" b="1" dirty="0">
                <a:latin typeface="Arial" pitchFamily="84" charset="0"/>
              </a:rPr>
              <a:t>Note</a:t>
            </a:r>
          </a:p>
          <a:p>
            <a:pPr lvl="0"/>
            <a:r>
              <a:rPr lang="en-US" dirty="0">
                <a:latin typeface="Arial" pitchFamily="84" charset="0"/>
              </a:rPr>
              <a:t>This template should NOT be used to create publications, as this may mean</a:t>
            </a:r>
          </a:p>
          <a:p>
            <a:pPr lvl="0"/>
            <a:r>
              <a:rPr lang="en-US" dirty="0">
                <a:latin typeface="Arial" pitchFamily="84" charset="0"/>
              </a:rPr>
              <a:t>publication on GOV.UK will not be possible. </a:t>
            </a:r>
          </a:p>
          <a:p>
            <a:pPr lvl="0"/>
            <a:endParaRPr lang="en-US" dirty="0">
              <a:latin typeface="Arial" pitchFamily="84" charset="0"/>
            </a:endParaRPr>
          </a:p>
          <a:p>
            <a:pPr lvl="0"/>
            <a:r>
              <a:rPr lang="en-US" dirty="0">
                <a:latin typeface="Arial" pitchFamily="84" charset="0"/>
              </a:rPr>
              <a:t>Please contact </a:t>
            </a:r>
            <a:r>
              <a:rPr lang="en-US" dirty="0">
                <a:latin typeface="Arial" pitchFamily="84" charset="0"/>
                <a:hlinkClick r:id="rId2"/>
              </a:rPr>
              <a:t>publications@phe.gov.uk</a:t>
            </a:r>
            <a:r>
              <a:rPr lang="en-US" dirty="0">
                <a:latin typeface="Arial" pitchFamily="84" charset="0"/>
              </a:rPr>
              <a:t> for more details</a:t>
            </a:r>
          </a:p>
          <a:p>
            <a:pPr lvl="0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0" y="6308725"/>
            <a:ext cx="9144000" cy="549275"/>
          </a:xfrm>
        </p:spPr>
        <p:txBody>
          <a:bodyPr/>
          <a:lstStyle>
            <a:lvl1pPr>
              <a:defRPr/>
            </a:lvl1pPr>
          </a:lstStyle>
          <a:p>
            <a:pPr marL="531813">
              <a:defRPr/>
            </a:pPr>
            <a:r>
              <a:rPr lang="en-US" dirty="0"/>
              <a:t>  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0" name="Gruppieren 11"/>
          <p:cNvGrpSpPr/>
          <p:nvPr userDrawn="1"/>
        </p:nvGrpSpPr>
        <p:grpSpPr>
          <a:xfrm>
            <a:off x="115351" y="6463086"/>
            <a:ext cx="5392752" cy="360923"/>
            <a:chOff x="551015" y="6803777"/>
            <a:chExt cx="4812303" cy="360923"/>
          </a:xfrm>
        </p:grpSpPr>
        <p:pic>
          <p:nvPicPr>
            <p:cNvPr id="11" name="Grafik 12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51015" y="6970530"/>
              <a:ext cx="286958" cy="194170"/>
            </a:xfrm>
            <a:prstGeom prst="rect">
              <a:avLst/>
            </a:prstGeom>
          </p:spPr>
        </p:pic>
        <p:sp>
          <p:nvSpPr>
            <p:cNvPr id="12" name="Textfeld 13"/>
            <p:cNvSpPr txBox="1"/>
            <p:nvPr userDrawn="1"/>
          </p:nvSpPr>
          <p:spPr>
            <a:xfrm>
              <a:off x="558316" y="6803777"/>
              <a:ext cx="48050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chemeClr val="tx1"/>
                  </a:solidFill>
                </a:rPr>
                <a:t>NERIS Workshop Roskilde 2019  ERMIN Uncertainty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state-Regular" panose="02000603020000020004" pitchFamily="2" charset="0"/>
                  <a:ea typeface="+mn-ea"/>
                  <a:cs typeface="+mn-cs"/>
                </a:rPr>
                <a:t>           This project has received funding from the </a:t>
              </a:r>
              <a:r>
                <a:rPr kumimoji="0" lang="en-GB" sz="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state-Regular" panose="02000603020000020004" pitchFamily="2" charset="0"/>
                  <a:ea typeface="+mn-ea"/>
                  <a:cs typeface="+mn-cs"/>
                </a:rPr>
                <a:t>Euratom</a:t>
              </a:r>
              <a:r>
                <a:rPr kumimoji="0" lang="en-GB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Interstate-Regular" panose="02000603020000020004" pitchFamily="2" charset="0"/>
                  <a:ea typeface="+mn-ea"/>
                  <a:cs typeface="+mn-cs"/>
                </a:rPr>
                <a:t> research and training programme 2014-2018 under grant agreement No 662287.</a:t>
              </a:r>
              <a:endParaRPr kumimoji="0" lang="en-GB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7213" y="274638"/>
            <a:ext cx="8029575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57213" y="1600200"/>
            <a:ext cx="80295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46464" y="6289310"/>
            <a:ext cx="9144000" cy="54927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  </a:t>
            </a:r>
            <a:fld id="{45F8D313-CCBE-49D6-A3BC-57B1848DFB52}" type="slidenum">
              <a:rPr lang="en-US" smtClean="0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  <p:sp>
        <p:nvSpPr>
          <p:cNvPr id="13" name="Textfeld 13"/>
          <p:cNvSpPr txBox="1"/>
          <p:nvPr userDrawn="1"/>
        </p:nvSpPr>
        <p:spPr>
          <a:xfrm>
            <a:off x="6109712" y="6510087"/>
            <a:ext cx="5250685" cy="1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50">
          <a:solidFill>
            <a:srgbClr val="00AE9E"/>
          </a:solidFill>
          <a:latin typeface="+mj-lt"/>
          <a:ea typeface="ヒラギノ角ゴ Pro W3" pitchFamily="84" charset="-128"/>
          <a:cs typeface="ヒラギノ角ゴ Pro W3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84" charset="0"/>
          <a:ea typeface="ヒラギノ角ゴ Pro W3" pitchFamily="84" charset="-128"/>
          <a:cs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Font typeface="Arial" pitchFamily="84" charset="0"/>
        <a:defRPr kern="1200" baseline="0">
          <a:solidFill>
            <a:srgbClr val="00AE9E"/>
          </a:solidFill>
          <a:latin typeface="Arial" pitchFamily="34" charset="0"/>
          <a:ea typeface="ヒラギノ角ゴ Pro W3" pitchFamily="84" charset="-128"/>
          <a:cs typeface="ヒラギノ角ゴ Pro W3" pitchFamily="84" charset="-128"/>
        </a:defRPr>
      </a:lvl1pPr>
      <a:lvl2pPr marL="354013" indent="-176213" algn="l" rtl="0" eaLnBrk="0" fontAlgn="base" hangingPunct="0">
        <a:spcBef>
          <a:spcPts val="600"/>
        </a:spcBef>
        <a:spcAft>
          <a:spcPct val="0"/>
        </a:spcAft>
        <a:defRPr kern="1200" baseline="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2pPr>
      <a:lvl3pPr marL="215900" indent="-215900" algn="l" rtl="0" eaLnBrk="0" fontAlgn="base" hangingPunct="0">
        <a:spcBef>
          <a:spcPts val="600"/>
        </a:spcBef>
        <a:spcAft>
          <a:spcPct val="0"/>
        </a:spcAft>
        <a:buFont typeface="Arial" pitchFamily="84" charset="0"/>
        <a:buChar char="•"/>
        <a:defRPr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3pPr>
      <a:lvl4pPr marL="625475" indent="-190500" algn="l" rtl="0" eaLnBrk="0" fontAlgn="base" hangingPunct="0">
        <a:spcBef>
          <a:spcPts val="6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4pPr>
      <a:lvl5pPr marL="1073150" indent="-1778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Arial" pitchFamily="34" charset="0"/>
          <a:ea typeface="ヒラギノ角ゴ Pro W3" pitchFamily="84" charset="-128"/>
          <a:cs typeface="+mn-cs"/>
        </a:defRPr>
      </a:lvl5pPr>
      <a:lvl6pPr marL="1520825" indent="-187325" algn="l" defTabSz="914400" rtl="0" eaLnBrk="1" latinLnBrk="0" hangingPunct="1">
        <a:spcBef>
          <a:spcPct val="20000"/>
        </a:spcBef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Sources of uncertainty in the ERMIN urban dose model</a:t>
            </a:r>
            <a:br>
              <a:rPr lang="en-GB" dirty="0"/>
            </a:br>
            <a:br>
              <a:rPr lang="en-GB" dirty="0"/>
            </a:br>
            <a:r>
              <a:rPr lang="en-GB" sz="2000" dirty="0"/>
              <a:t>Tom Charnock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000" y="5949280"/>
            <a:ext cx="7633648" cy="410344"/>
          </a:xfrm>
        </p:spPr>
        <p:txBody>
          <a:bodyPr>
            <a:normAutofit/>
          </a:bodyPr>
          <a:lstStyle/>
          <a:p>
            <a:r>
              <a:rPr lang="en-GB" dirty="0"/>
              <a:t>NERIS Workshop Roskilde 2019</a:t>
            </a:r>
          </a:p>
        </p:txBody>
      </p:sp>
      <p:pic>
        <p:nvPicPr>
          <p:cNvPr id="4" name="Picture 3" descr="CONFIDENCE-WP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01"/>
          <a:stretch/>
        </p:blipFill>
        <p:spPr bwMode="auto">
          <a:xfrm>
            <a:off x="3995936" y="0"/>
            <a:ext cx="4612079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906" y="581127"/>
            <a:ext cx="1693862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Preamble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CONFIDENCE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CONFIDENCE: uncertainties in the area of emergency management and long term rehabilitation following a nuclear accident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WP4: stakeholder engagement transition to long term recovery </a:t>
            </a:r>
          </a:p>
          <a:p>
            <a:r>
              <a:rPr lang="en-GB" dirty="0"/>
              <a:t>	</a:t>
            </a:r>
          </a:p>
          <a:p>
            <a:r>
              <a:rPr lang="en-GB" dirty="0"/>
              <a:t>Looking at sources of uncertainty in the ERMIN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residual doses in urban environments with/without clean-up options</a:t>
            </a:r>
          </a:p>
          <a:p>
            <a:pPr marL="0" indent="0"/>
            <a:endParaRPr lang="en-GB" dirty="0"/>
          </a:p>
          <a:p>
            <a:pPr marL="0" indent="0"/>
            <a:r>
              <a:rPr lang="en-GB" dirty="0"/>
              <a:t>CONFIDENCE deliverable “D 9.20 - Addressing the uncertainties in urban/inhabited scenarios”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Appendix 1:Urban Scenario Parameter Uncertainty, Kasper </a:t>
            </a:r>
            <a:r>
              <a:rPr lang="en-GB" sz="1400" dirty="0" err="1"/>
              <a:t>Andersson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Appendix 2: ERMIN uncertainty, Tom Charnock</a:t>
            </a:r>
          </a:p>
          <a:p>
            <a:endParaRPr lang="en-GB" dirty="0"/>
          </a:p>
          <a:p>
            <a:r>
              <a:rPr lang="en-GB" dirty="0"/>
              <a:t>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understand/guide appropriate use of ERMIN,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to make quantitative/qualitative statements about uncertainties in ERMIN.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understand weakness and make recommendations for future developments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generate illustrative uncertainties of residual dose for WP4 stakeholder panels scenarios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ERMIN model</a:t>
            </a:r>
          </a:p>
        </p:txBody>
      </p:sp>
      <p:pic>
        <p:nvPicPr>
          <p:cNvPr id="5" name="Picture 2" descr="C:\Users\Tom.Charnock.PHE\Desktop\ERMIN process@0,5x.png"/>
          <p:cNvPicPr>
            <a:picLocks noChangeAspect="1" noChangeArrowheads="1"/>
          </p:cNvPicPr>
          <p:nvPr/>
        </p:nvPicPr>
        <p:blipFill>
          <a:blip r:embed="rId2" cstate="print"/>
          <a:srcRect l="3549" t="28185" r="3150"/>
          <a:stretch>
            <a:fillRect/>
          </a:stretch>
        </p:blipFill>
        <p:spPr bwMode="auto">
          <a:xfrm>
            <a:off x="-108521" y="1556792"/>
            <a:ext cx="9276588" cy="35906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63236" y="5179354"/>
            <a:ext cx="696109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/>
              <a:t>ERMIN has been implemented in both ARGOS and RODOS Decision support systems</a:t>
            </a:r>
          </a:p>
          <a:p>
            <a:endParaRPr lang="en-GB" sz="1000" dirty="0"/>
          </a:p>
          <a:p>
            <a:r>
              <a:rPr lang="en-GB" sz="1400" dirty="0"/>
              <a:t>Charnock TW, Landman C, </a:t>
            </a:r>
            <a:r>
              <a:rPr lang="en-GB" sz="1400" dirty="0" err="1"/>
              <a:t>Trybushnyi</a:t>
            </a:r>
            <a:r>
              <a:rPr lang="en-GB" sz="1400" dirty="0"/>
              <a:t> D and </a:t>
            </a:r>
            <a:r>
              <a:rPr lang="en-GB" sz="1400" dirty="0" err="1"/>
              <a:t>Ievdin</a:t>
            </a:r>
            <a:r>
              <a:rPr lang="en-GB" sz="1400" dirty="0"/>
              <a:t> I (2016). European model for inhabited areas - ERMIN 2. </a:t>
            </a:r>
            <a:r>
              <a:rPr lang="en-GB" sz="1400" i="1" dirty="0"/>
              <a:t>Radioprotection</a:t>
            </a:r>
            <a:r>
              <a:rPr lang="en-GB" sz="1400" dirty="0"/>
              <a:t> </a:t>
            </a:r>
            <a:r>
              <a:rPr lang="en-GB" sz="1400" b="1" dirty="0"/>
              <a:t>51</a:t>
            </a:r>
            <a:r>
              <a:rPr lang="en-GB" sz="1400" dirty="0"/>
              <a:t>(HSI), S23-S25</a:t>
            </a:r>
          </a:p>
        </p:txBody>
      </p:sp>
    </p:spTree>
    <p:extLst>
      <p:ext uri="{BB962C8B-B14F-4D97-AF65-F5344CB8AC3E}">
        <p14:creationId xmlns:p14="http://schemas.microsoft.com/office/powerpoint/2010/main" val="1687967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Stochastic (related to physical randomness)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e.g. relative deposition to different surface, weathering rates, occupancy</a:t>
            </a:r>
          </a:p>
          <a:p>
            <a:endParaRPr lang="en-GB" sz="1000" dirty="0"/>
          </a:p>
          <a:p>
            <a:r>
              <a:rPr lang="en-GB" dirty="0"/>
              <a:t>Judgemental (choice of parameters)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e.g. choice of appropriate ‘representative’ value for deposition, weathering </a:t>
            </a:r>
            <a:r>
              <a:rPr lang="en-GB" sz="1400" dirty="0" err="1"/>
              <a:t>etc</a:t>
            </a:r>
            <a:endParaRPr lang="en-GB" sz="1400" dirty="0"/>
          </a:p>
          <a:p>
            <a:endParaRPr lang="en-GB" sz="1000" dirty="0"/>
          </a:p>
          <a:p>
            <a:r>
              <a:rPr lang="en-GB" dirty="0"/>
              <a:t>Epistemological (lack of knowledge)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e.g. type of environment, degree of paving </a:t>
            </a:r>
            <a:r>
              <a:rPr lang="en-GB" sz="1400" dirty="0" err="1"/>
              <a:t>etc</a:t>
            </a:r>
            <a:r>
              <a:rPr lang="en-GB" sz="1400" dirty="0"/>
              <a:t>, countermeasure timing</a:t>
            </a:r>
          </a:p>
          <a:p>
            <a:endParaRPr lang="en-GB" sz="1000" dirty="0"/>
          </a:p>
          <a:p>
            <a:r>
              <a:rPr lang="en-GB" dirty="0"/>
              <a:t>Computational (coding on specific hardware)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e.g. grid size, temporal steps, numerical integration </a:t>
            </a:r>
            <a:r>
              <a:rPr lang="en-GB" sz="1400" dirty="0" err="1"/>
              <a:t>etc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000" dirty="0"/>
          </a:p>
          <a:p>
            <a:r>
              <a:rPr lang="en-GB" dirty="0"/>
              <a:t>Model uncertainty (simplification from the real world)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e.g</a:t>
            </a:r>
            <a:r>
              <a:rPr lang="en-GB" sz="1400" dirty="0"/>
              <a:t> choice of urban surfaces, continuous empirical retention functions</a:t>
            </a:r>
          </a:p>
          <a:p>
            <a:pPr marL="0" indent="0"/>
            <a:endParaRPr lang="en-GB" sz="1000" dirty="0"/>
          </a:p>
          <a:p>
            <a:r>
              <a:rPr lang="en-GB" dirty="0"/>
              <a:t>Ambiguity (lack of clarity and endpoint uncertainty)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e.g. occupancy weighting scheme to produce normal living dose, ‘other’ paved surface?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0" indent="0"/>
            <a:endParaRPr lang="en-GB" sz="1400" dirty="0"/>
          </a:p>
        </p:txBody>
      </p:sp>
      <p:sp>
        <p:nvSpPr>
          <p:cNvPr id="4" name="Right Brace 3"/>
          <p:cNvSpPr/>
          <p:nvPr/>
        </p:nvSpPr>
        <p:spPr>
          <a:xfrm>
            <a:off x="6948264" y="1340768"/>
            <a:ext cx="288032" cy="1512168"/>
          </a:xfrm>
          <a:prstGeom prst="rightBrace">
            <a:avLst/>
          </a:prstGeom>
          <a:ln w="317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259898" y="1681353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/>
              <a:t>Parameter</a:t>
            </a:r>
          </a:p>
          <a:p>
            <a:r>
              <a:rPr lang="en-GB" sz="1800" dirty="0"/>
              <a:t>uncertainty</a:t>
            </a:r>
          </a:p>
        </p:txBody>
      </p:sp>
    </p:spTree>
    <p:extLst>
      <p:ext uri="{BB962C8B-B14F-4D97-AF65-F5344CB8AC3E}">
        <p14:creationId xmlns:p14="http://schemas.microsoft.com/office/powerpoint/2010/main" val="1183524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Parameter uncertainty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Projected normal living residual doses</a:t>
            </a:r>
          </a:p>
          <a:p>
            <a:endParaRPr lang="en-GB" dirty="0"/>
          </a:p>
          <a:p>
            <a:r>
              <a:rPr lang="en-GB" dirty="0"/>
              <a:t>Restricted to </a:t>
            </a:r>
            <a:r>
              <a:rPr lang="en-GB" baseline="30000" dirty="0"/>
              <a:t>137</a:t>
            </a:r>
            <a:r>
              <a:rPr lang="en-GB" dirty="0"/>
              <a:t>Cs deposited as soluble aerosol, assuming 10</a:t>
            </a:r>
            <a:r>
              <a:rPr lang="en-GB" baseline="30000" dirty="0"/>
              <a:t>6</a:t>
            </a:r>
            <a:r>
              <a:rPr lang="en-GB" dirty="0"/>
              <a:t> Bq.m</a:t>
            </a:r>
            <a:r>
              <a:rPr lang="en-GB" baseline="30000" dirty="0"/>
              <a:t>-2</a:t>
            </a:r>
            <a:r>
              <a:rPr lang="en-GB" dirty="0"/>
              <a:t> deposited on reference surface.</a:t>
            </a:r>
          </a:p>
          <a:p>
            <a:endParaRPr lang="en-GB" dirty="0"/>
          </a:p>
          <a:p>
            <a:r>
              <a:rPr lang="en-GB" dirty="0"/>
              <a:t>Sensitivity and uncertainty analysis considering: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Occupancies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Redistribution of initial deposition on to urban sources.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Weathering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Soil migration</a:t>
            </a:r>
          </a:p>
          <a:p>
            <a:endParaRPr lang="en-GB" dirty="0"/>
          </a:p>
          <a:p>
            <a:r>
              <a:rPr lang="en-GB" dirty="0"/>
              <a:t>For several different environments, wet and dry deposition conditions, without and with various countermeasures applied.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43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916832"/>
            <a:ext cx="4595183" cy="459518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702" y="548680"/>
            <a:ext cx="8185762" cy="648072"/>
          </a:xfrm>
        </p:spPr>
        <p:txBody>
          <a:bodyPr>
            <a:normAutofit/>
          </a:bodyPr>
          <a:lstStyle/>
          <a:p>
            <a:r>
              <a:rPr lang="en-GB" dirty="0"/>
              <a:t>Initial roof deposition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9512" y="1271246"/>
            <a:ext cx="4608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Benchmark run: normal living dose annual dose, semi-detached house, wet deposition, predicted by surface using current ERMIN default parameters,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24628" y="4293096"/>
            <a:ext cx="436933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Sensitivity analysis: current ERMIN default parameters except for initial deposition on roofs. </a:t>
            </a:r>
          </a:p>
          <a:p>
            <a:pPr algn="just"/>
            <a:r>
              <a:rPr lang="en-GB" sz="1400" dirty="0"/>
              <a:t>Parameters for roofs sampled from distributions provided by Andersson (2018) for different materials. </a:t>
            </a:r>
          </a:p>
          <a:p>
            <a:pPr algn="just"/>
            <a:endParaRPr lang="en-GB" sz="1400" dirty="0"/>
          </a:p>
          <a:p>
            <a:pPr algn="just"/>
            <a:r>
              <a:rPr lang="en-GB" sz="1400" dirty="0"/>
              <a:t>Repeated for different environments and wet/dry</a:t>
            </a:r>
          </a:p>
          <a:p>
            <a:pPr algn="just"/>
            <a:endParaRPr lang="en-GB" sz="1400" dirty="0"/>
          </a:p>
          <a:p>
            <a:pPr algn="just"/>
            <a:r>
              <a:rPr lang="en-GB" sz="1200" dirty="0"/>
              <a:t>[Dose are integrated over 1 year from the time shown] 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t="5176" r="4434" b="6827"/>
          <a:stretch/>
        </p:blipFill>
        <p:spPr>
          <a:xfrm>
            <a:off x="4860032" y="188640"/>
            <a:ext cx="3888432" cy="381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15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Soil migration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5271" y="5465159"/>
            <a:ext cx="4122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Profiles of total activity (</a:t>
            </a:r>
            <a:r>
              <a:rPr lang="en-GB" sz="1400" dirty="0" err="1"/>
              <a:t>Bq</a:t>
            </a:r>
            <a:r>
              <a:rPr lang="en-GB" sz="1400" dirty="0"/>
              <a:t> m</a:t>
            </a:r>
            <a:r>
              <a:rPr lang="en-GB" sz="1400" baseline="30000" dirty="0"/>
              <a:t>-2</a:t>
            </a:r>
            <a:r>
              <a:rPr lang="en-GB" sz="1400" dirty="0"/>
              <a:t>) in the soil column after one year. ERMIN default parameters and average parameters for three soil types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" t="4541" r="7715" b="5501"/>
          <a:stretch/>
        </p:blipFill>
        <p:spPr>
          <a:xfrm>
            <a:off x="179512" y="1268760"/>
            <a:ext cx="3981134" cy="413436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t="5158" r="4343" b="6250"/>
          <a:stretch/>
        </p:blipFill>
        <p:spPr>
          <a:xfrm>
            <a:off x="5580112" y="-11345"/>
            <a:ext cx="3528394" cy="34516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9" t="5906" r="4531" b="5502"/>
          <a:stretch/>
        </p:blipFill>
        <p:spPr>
          <a:xfrm>
            <a:off x="5591198" y="3440345"/>
            <a:ext cx="3517308" cy="34336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55976" y="681315"/>
            <a:ext cx="151216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Sensitivity analysis:</a:t>
            </a:r>
          </a:p>
          <a:p>
            <a:r>
              <a:rPr lang="en-GB" sz="1400" dirty="0"/>
              <a:t>Soil migration parameters for soil types sampled from distributions provided by Andersson (2018).</a:t>
            </a:r>
          </a:p>
          <a:p>
            <a:endParaRPr lang="en-GB" sz="1400" dirty="0"/>
          </a:p>
          <a:p>
            <a:r>
              <a:rPr lang="en-GB" sz="1200" dirty="0"/>
              <a:t>[Dose are integrated over 1 year from the time shown] </a:t>
            </a:r>
          </a:p>
        </p:txBody>
      </p:sp>
    </p:spTree>
    <p:extLst>
      <p:ext uri="{BB962C8B-B14F-4D97-AF65-F5344CB8AC3E}">
        <p14:creationId xmlns:p14="http://schemas.microsoft.com/office/powerpoint/2010/main" val="128363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71914"/>
            <a:ext cx="8028000" cy="648072"/>
          </a:xfrm>
        </p:spPr>
        <p:txBody>
          <a:bodyPr/>
          <a:lstStyle/>
          <a:p>
            <a:r>
              <a:rPr lang="en-GB" dirty="0"/>
              <a:t>Combined uncertainty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1224541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Uncertainty analysis: sampling distributions of groups of parameters: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Occupancy (EXPOLIS)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Initial deposition ratios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Surface 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Combined </a:t>
            </a:r>
          </a:p>
          <a:p>
            <a:endParaRPr lang="en-GB" sz="1400" dirty="0"/>
          </a:p>
        </p:txBody>
      </p:sp>
      <p:sp>
        <p:nvSpPr>
          <p:cNvPr id="8" name="Rectangle 7"/>
          <p:cNvSpPr/>
          <p:nvPr/>
        </p:nvSpPr>
        <p:spPr>
          <a:xfrm>
            <a:off x="4981747" y="6519826"/>
            <a:ext cx="39835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dirty="0">
                <a:solidFill>
                  <a:prstClr val="black"/>
                </a:solidFill>
              </a:rPr>
              <a:t>[Dose are integrated over 1 year from the time shown]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" t="5906" r="2549" b="5502"/>
          <a:stretch/>
        </p:blipFill>
        <p:spPr>
          <a:xfrm>
            <a:off x="251328" y="2348880"/>
            <a:ext cx="8748464" cy="410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Potential ERMIN model improvements: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Incorporating soil/nuclide/particle specific soil migration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Incorporating different roof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Increase range of environments types and subtypes in database (more built-up environments)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Improving the indoor deposition model/parameters</a:t>
            </a:r>
          </a:p>
          <a:p>
            <a:endParaRPr lang="en-GB" dirty="0"/>
          </a:p>
          <a:p>
            <a:r>
              <a:rPr lang="en-GB" dirty="0"/>
              <a:t>Incorporation of uncertainty analysis in an operational ERMIN?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How to present/communicate uncertainty, consistency across all tools in DSS, within a mapping framework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0" indent="0"/>
            <a:r>
              <a:rPr lang="en-GB" sz="1400" dirty="0"/>
              <a:t>Recommendations balance model/parameter improvement with ensuring ERMIN is operational (runtimes short, input available, output usable)</a:t>
            </a:r>
          </a:p>
          <a:p>
            <a:pPr marL="0" indent="0"/>
            <a:endParaRPr lang="en-GB" sz="1400" dirty="0"/>
          </a:p>
          <a:p>
            <a:pPr marL="0" indent="0"/>
            <a:endParaRPr lang="en-GB" sz="1400" dirty="0"/>
          </a:p>
          <a:p>
            <a:pPr marL="0" indent="0"/>
            <a:r>
              <a:rPr lang="en-GB" sz="1400" i="1" dirty="0"/>
              <a:t>CONFIDENCE deliverable “D 9.20 - Addressing the uncertainties in urban/inhabited scenarios”</a:t>
            </a:r>
          </a:p>
          <a:p>
            <a:pPr marL="0" indent="0"/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752229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ublic Health England">
      <a:dk1>
        <a:sysClr val="windowText" lastClr="000000"/>
      </a:dk1>
      <a:lt1>
        <a:sysClr val="window" lastClr="FFFFFF"/>
      </a:lt1>
      <a:dk2>
        <a:srgbClr val="009966"/>
      </a:dk2>
      <a:lt2>
        <a:srgbClr val="98002E"/>
      </a:lt2>
      <a:accent1>
        <a:srgbClr val="11175E"/>
      </a:accent1>
      <a:accent2>
        <a:srgbClr val="D8B5A3"/>
      </a:accent2>
      <a:accent3>
        <a:srgbClr val="F9A25E"/>
      </a:accent3>
      <a:accent4>
        <a:srgbClr val="EEB111"/>
      </a:accent4>
      <a:accent5>
        <a:srgbClr val="00B274"/>
      </a:accent5>
      <a:accent6>
        <a:srgbClr val="A7A9AC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PublishingContact xmlns="http://schemas.microsoft.com/sharepoint/v3">
      <UserInfo>
        <DisplayName/>
        <AccountId xsi:nil="true"/>
        <AccountType/>
      </UserInfo>
    </PublishingContact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5547DEF730D74EA5543201242B40D3" ma:contentTypeVersion="8" ma:contentTypeDescription="Create a new document." ma:contentTypeScope="" ma:versionID="52423a80864e31395eb56070ce0039d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248a340790c531f5f28813cd99774a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1:PublishingContac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  <xsd:element name="PublishingContact" ma:index="12" nillable="true" ma:displayName="Contact" ma:hidden="true" ma:list="UserInfo" ma:internalName="PublishingContact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AA3BD5-90C3-4BC2-94B6-F5B6FAEAFEE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4971BF1-60A6-4338-A226-CFD964034A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A860C3-64E6-4D2A-94B1-6B6AC446E3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5992</TotalTime>
  <Words>559</Words>
  <Application>Microsoft Office PowerPoint</Application>
  <PresentationFormat>On-screen Show (4:3)</PresentationFormat>
  <Paragraphs>93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Interstate-Regular</vt:lpstr>
      <vt:lpstr>ヒラギノ角ゴ Pro W3</vt:lpstr>
      <vt:lpstr>Office Theme</vt:lpstr>
      <vt:lpstr>Sources of uncertainty in the ERMIN urban dose model  Tom Charnock</vt:lpstr>
      <vt:lpstr>Preamble</vt:lpstr>
      <vt:lpstr>ERMIN model</vt:lpstr>
      <vt:lpstr>Types of uncertainty</vt:lpstr>
      <vt:lpstr>Parameter uncertainty </vt:lpstr>
      <vt:lpstr>Initial roof deposition</vt:lpstr>
      <vt:lpstr>Soil migration</vt:lpstr>
      <vt:lpstr>Combined uncertainty</vt:lpstr>
      <vt:lpstr>Conclusions</vt:lpstr>
    </vt:vector>
  </TitlesOfParts>
  <Company>Cabinet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Glenn Gossling</dc:creator>
  <cp:lastModifiedBy>Tom Charnock</cp:lastModifiedBy>
  <cp:revision>344</cp:revision>
  <dcterms:created xsi:type="dcterms:W3CDTF">2012-10-10T09:02:29Z</dcterms:created>
  <dcterms:modified xsi:type="dcterms:W3CDTF">2019-03-20T12:34:42Z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0x010100855547DEF730D74EA5543201242B40D3</vt:lpwstr>
  </property>
</Properties>
</file>