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83" r:id="rId4"/>
    <p:sldId id="312" r:id="rId5"/>
    <p:sldId id="305" r:id="rId6"/>
    <p:sldId id="306" r:id="rId7"/>
    <p:sldId id="307" r:id="rId8"/>
    <p:sldId id="269" r:id="rId9"/>
    <p:sldId id="286" r:id="rId10"/>
    <p:sldId id="295" r:id="rId11"/>
    <p:sldId id="308" r:id="rId12"/>
    <p:sldId id="310" r:id="rId13"/>
    <p:sldId id="297" r:id="rId14"/>
    <p:sldId id="302" r:id="rId15"/>
    <p:sldId id="294" r:id="rId16"/>
    <p:sldId id="313" r:id="rId17"/>
    <p:sldId id="293" r:id="rId18"/>
    <p:sldId id="274" r:id="rId19"/>
    <p:sldId id="287" r:id="rId20"/>
  </p:sldIdLst>
  <p:sldSz cx="9144000" cy="6858000" type="screen4x3"/>
  <p:notesSz cx="7102475" cy="10233025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0" userDrawn="1">
          <p15:clr>
            <a:srgbClr val="A4A3A4"/>
          </p15:clr>
        </p15:guide>
        <p15:guide id="2" orient="horz" pos="929" userDrawn="1">
          <p15:clr>
            <a:srgbClr val="A4A3A4"/>
          </p15:clr>
        </p15:guide>
        <p15:guide id="3" orient="horz" pos="682" userDrawn="1">
          <p15:clr>
            <a:srgbClr val="A4A3A4"/>
          </p15:clr>
        </p15:guide>
        <p15:guide id="4" pos="1701" userDrawn="1">
          <p15:clr>
            <a:srgbClr val="A4A3A4"/>
          </p15:clr>
        </p15:guide>
        <p15:guide id="5" pos="225" userDrawn="1">
          <p15:clr>
            <a:srgbClr val="A4A3A4"/>
          </p15:clr>
        </p15:guide>
        <p15:guide id="6" pos="317" userDrawn="1">
          <p15:clr>
            <a:srgbClr val="A4A3A4"/>
          </p15:clr>
        </p15:guide>
        <p15:guide id="7" pos="12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81" autoAdjust="0"/>
    <p:restoredTop sz="94674"/>
  </p:normalViewPr>
  <p:slideViewPr>
    <p:cSldViewPr snapToGrid="0">
      <p:cViewPr varScale="1">
        <p:scale>
          <a:sx n="39" d="100"/>
          <a:sy n="39" d="100"/>
        </p:scale>
        <p:origin x="896" y="20"/>
      </p:cViewPr>
      <p:guideLst>
        <p:guide orient="horz" pos="1250"/>
        <p:guide orient="horz" pos="929"/>
        <p:guide orient="horz" pos="682"/>
        <p:guide pos="1701"/>
        <p:guide pos="225"/>
        <p:guide pos="317"/>
        <p:guide pos="122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B1E19-F9EF-4C20-A00E-4046280BF4EE}" type="datetimeFigureOut">
              <a:rPr lang="fr-FR" smtClean="0"/>
              <a:t>05/04/2019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2725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8DE34-64A1-45AE-842F-F4F213DAA5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4171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0FC937C-F306-F044-82C7-DA5AFE2A72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7951" cy="5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defTabSz="990501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61165C9-DD6E-5543-8006-E04A4A08CD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8" y="0"/>
            <a:ext cx="3077951" cy="5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>
            <a:lvl1pPr algn="r" defTabSz="990501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1FB1B253-BA49-444F-98ED-ABDEFB10EB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0172"/>
            <a:ext cx="5682615" cy="460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6068307-81A8-AB4B-83A9-B792F99928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343"/>
            <a:ext cx="3077951" cy="5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defTabSz="990501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814D90A7-A4F2-814B-852E-3C59D555D9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8" y="9720343"/>
            <a:ext cx="3077951" cy="51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38" tIns="49519" rIns="99038" bIns="49519" numCol="1" anchor="b" anchorCtr="0" compatLnSpc="1">
            <a:prstTxWarp prst="textNoShape">
              <a:avLst/>
            </a:prstTxWarp>
          </a:bodyPr>
          <a:lstStyle>
            <a:lvl1pPr algn="r" defTabSz="990501" eaLnBrk="1" hangingPunct="1">
              <a:defRPr sz="1300"/>
            </a:lvl1pPr>
          </a:lstStyle>
          <a:p>
            <a:fld id="{37433E82-6EDC-492D-9F66-4ABCE636DF08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32564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50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875" indent="-285722" defTabSz="99050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2885" indent="-228577" defTabSz="99050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040" indent="-228577" defTabSz="99050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194" indent="-228577" defTabSz="990501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348" indent="-228577" defTabSz="990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503" indent="-228577" defTabSz="990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8657" indent="-228577" defTabSz="990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5812" indent="-228577" defTabSz="990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C7100B47-9A54-4C0D-943C-C482AAABEF5F}" type="slidenum">
              <a:rPr lang="fr-FR" altLang="fr-FR" sz="1300"/>
              <a:pPr>
                <a:spcBef>
                  <a:spcPct val="0"/>
                </a:spcBef>
              </a:pPr>
              <a:t>1</a:t>
            </a:fld>
            <a:endParaRPr lang="fr-FR" altLang="fr-FR" sz="1300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smtClean="0"/>
          </a:p>
        </p:txBody>
      </p:sp>
    </p:spTree>
    <p:extLst>
      <p:ext uri="{BB962C8B-B14F-4D97-AF65-F5344CB8AC3E}">
        <p14:creationId xmlns:p14="http://schemas.microsoft.com/office/powerpoint/2010/main" val="40981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33E82-6EDC-492D-9F66-4ABCE636DF08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44990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93775" y="768350"/>
            <a:ext cx="5114925" cy="38369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33E82-6EDC-492D-9F66-4ABCE636DF08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7355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3505CB-137A-4393-9AF1-32156F1C8D2F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925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E6C2153F-3FEE-C449-A887-55CB82B9E17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0"/>
            <a:ext cx="3603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97307F8-177C-C044-A219-C3F101DCADC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719138"/>
            <a:ext cx="2339975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E246985A-D0B4-E040-8EAB-0AB8D872BB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087438"/>
            <a:ext cx="1943100" cy="154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pic>
        <p:nvPicPr>
          <p:cNvPr id="7" name="Picture 14" descr="IRSN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465263"/>
            <a:ext cx="12001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5">
            <a:extLst>
              <a:ext uri="{FF2B5EF4-FFF2-40B4-BE49-F238E27FC236}">
                <a16:creationId xmlns:a16="http://schemas.microsoft.com/office/drawing/2014/main" id="{C884A723-1CA9-6B40-8F27-38FC84D2B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724526" y="3438527"/>
            <a:ext cx="3419475" cy="3419475"/>
          </a:xfrm>
          <a:prstGeom prst="rect">
            <a:avLst/>
          </a:prstGeom>
          <a:solidFill>
            <a:srgbClr val="C8D8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pic>
        <p:nvPicPr>
          <p:cNvPr id="9" name="Picture 2" descr="\\192.168.1.2\data\commun\DOSSIER EN COURS\IRSN\MODIF PPT CHARTE GRAPHIQUE\VA\SignatureVA.png"/>
          <p:cNvPicPr preferRelativeResize="0"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778127"/>
            <a:ext cx="1590675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6227763"/>
            <a:ext cx="20875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B6FD2A76-935C-5741-8074-228052125B9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92114" y="6027740"/>
            <a:ext cx="1476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675" dirty="0" smtClean="0">
                <a:solidFill>
                  <a:schemeClr val="tx2"/>
                </a:solidFill>
                <a:latin typeface="Trebuchet MS" panose="020B0703020202090204" pitchFamily="34" charset="0"/>
              </a:rPr>
              <a:t>MEMBER OF</a:t>
            </a:r>
            <a:endParaRPr lang="fr-FR" altLang="fr-FR" sz="675" dirty="0">
              <a:solidFill>
                <a:schemeClr val="tx2"/>
              </a:solidFill>
              <a:latin typeface="Trebuchet MS" panose="020B0703020202090204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55876" y="1062040"/>
            <a:ext cx="6048375" cy="1470025"/>
          </a:xfrm>
        </p:spPr>
        <p:txBody>
          <a:bodyPr lIns="108000" anchor="ctr"/>
          <a:lstStyle>
            <a:lvl1pPr>
              <a:lnSpc>
                <a:spcPts val="3000"/>
              </a:lnSpc>
              <a:defRPr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55875" y="3328988"/>
            <a:ext cx="3024188" cy="766762"/>
          </a:xfrm>
        </p:spPr>
        <p:txBody>
          <a:bodyPr lIns="126000"/>
          <a:lstStyle>
            <a:lvl1pPr marL="0" indent="0">
              <a:buFont typeface="Arial" charset="0"/>
              <a:buNone/>
              <a:defRPr sz="1275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12" name="ZoneTexte 11"/>
          <p:cNvSpPr txBox="1"/>
          <p:nvPr userDrawn="1"/>
        </p:nvSpPr>
        <p:spPr>
          <a:xfrm rot="16200000">
            <a:off x="-639216" y="5886868"/>
            <a:ext cx="1638794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50" dirty="0" smtClean="0">
                <a:solidFill>
                  <a:srgbClr val="89C4FF"/>
                </a:solidFill>
              </a:rPr>
              <a:t>IRSN/FRM-414 ind 3</a:t>
            </a:r>
            <a:endParaRPr lang="fr-FR" sz="450" dirty="0">
              <a:solidFill>
                <a:srgbClr val="89C4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700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626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920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177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691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>
            <a:extLst>
              <a:ext uri="{FF2B5EF4-FFF2-40B4-BE49-F238E27FC236}">
                <a16:creationId xmlns:a16="http://schemas.microsoft.com/office/drawing/2014/main" id="{1DF0FD03-FE41-9E40-85B7-54997E256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6" y="6497638"/>
            <a:ext cx="8785225" cy="3603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6" y="538163"/>
            <a:ext cx="88931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879600"/>
            <a:ext cx="771525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Premier niveau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30" name="Rectangle 7">
            <a:extLst>
              <a:ext uri="{FF2B5EF4-FFF2-40B4-BE49-F238E27FC236}">
                <a16:creationId xmlns:a16="http://schemas.microsoft.com/office/drawing/2014/main" id="{8022D083-7131-DD4D-B821-456BE1C7A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6" y="2"/>
            <a:ext cx="8785225" cy="3603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fr-FR" alt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2E97EE-D5DE-F242-AAF4-08379F964094}"/>
              </a:ext>
            </a:extLst>
          </p:cNvPr>
          <p:cNvSpPr/>
          <p:nvPr/>
        </p:nvSpPr>
        <p:spPr>
          <a:xfrm>
            <a:off x="6119814" y="6497638"/>
            <a:ext cx="1017587" cy="360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 dirty="0"/>
          </a:p>
        </p:txBody>
      </p:sp>
      <p:pic>
        <p:nvPicPr>
          <p:cNvPr id="1032" name="Picture 11" descr="IRSN_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63"/>
          <a:stretch>
            <a:fillRect/>
          </a:stretch>
        </p:blipFill>
        <p:spPr bwMode="auto">
          <a:xfrm>
            <a:off x="6243639" y="6573838"/>
            <a:ext cx="7842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2">
            <a:extLst>
              <a:ext uri="{FF2B5EF4-FFF2-40B4-BE49-F238E27FC236}">
                <a16:creationId xmlns:a16="http://schemas.microsoft.com/office/drawing/2014/main" id="{6F69A352-4D75-A84D-B7B4-0ED719CF1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1688" y="6492877"/>
            <a:ext cx="1231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00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fr-FR" altLang="fr-FR" sz="525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MEMBER</a:t>
            </a:r>
            <a:r>
              <a:rPr lang="fr-FR" altLang="fr-FR" sz="525" baseline="0" dirty="0" smtClean="0">
                <a:solidFill>
                  <a:schemeClr val="bg1"/>
                </a:solidFill>
                <a:latin typeface="Trebuchet MS" panose="020B0703020202090204" pitchFamily="34" charset="0"/>
              </a:rPr>
              <a:t> OF</a:t>
            </a:r>
            <a:endParaRPr lang="fr-FR" altLang="fr-FR" sz="525" dirty="0">
              <a:solidFill>
                <a:schemeClr val="bg1"/>
              </a:solidFill>
              <a:latin typeface="Trebuchet MS" panose="020B0703020202090204" pitchFamily="34" charset="0"/>
            </a:endParaRPr>
          </a:p>
        </p:txBody>
      </p:sp>
      <p:pic>
        <p:nvPicPr>
          <p:cNvPr id="1034" name="Imag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226" y="6686552"/>
            <a:ext cx="78581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A9B30B3D-2ADB-794C-A8A9-FD25A4943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526" y="6497638"/>
            <a:ext cx="625475" cy="3603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8BBFD53-0076-40F9-A84B-28ABD4C69EAD}" type="slidenum">
              <a:rPr lang="fr-FR" altLang="fr-FR" sz="750">
                <a:solidFill>
                  <a:schemeClr val="bg1"/>
                </a:solidFill>
                <a:latin typeface="Trebuchet MS" pitchFamily="34" charset="0"/>
              </a:rPr>
              <a:pPr algn="r" eaLnBrk="1" hangingPunct="1"/>
              <a:t>‹#›</a:t>
            </a:fld>
            <a:endParaRPr lang="fr-FR" altLang="fr-FR" sz="75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2" name="Espace réservé du pied de page 1"/>
          <p:cNvSpPr>
            <a:spLocks noGrp="1"/>
          </p:cNvSpPr>
          <p:nvPr userDrawn="1"/>
        </p:nvSpPr>
        <p:spPr bwMode="auto">
          <a:xfrm>
            <a:off x="404813" y="6484898"/>
            <a:ext cx="4622072" cy="37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r>
              <a:rPr lang="en-US" sz="825" dirty="0"/>
              <a:t>I. KORSAKISSOK – </a:t>
            </a:r>
            <a:r>
              <a:rPr lang="en-US" sz="825" dirty="0" smtClean="0"/>
              <a:t>Comparison of ensembles of atmospheric dispersion simulations: lessons learnt</a:t>
            </a:r>
            <a:r>
              <a:rPr lang="en-US" sz="825" baseline="0" dirty="0" smtClean="0"/>
              <a:t> from the CONFIDENCE project about uncertainty quantification </a:t>
            </a:r>
            <a:r>
              <a:rPr lang="en-US" sz="825" dirty="0" smtClean="0"/>
              <a:t>– </a:t>
            </a:r>
            <a:r>
              <a:rPr lang="fr-FR" sz="825" dirty="0" smtClean="0"/>
              <a:t>5</a:t>
            </a:r>
            <a:r>
              <a:rPr lang="fr-FR" sz="825" baseline="30000" dirty="0" smtClean="0"/>
              <a:t>th</a:t>
            </a:r>
            <a:r>
              <a:rPr lang="fr-FR" sz="825" baseline="0" dirty="0" smtClean="0"/>
              <a:t> NERIS workshop – 5 April </a:t>
            </a:r>
            <a:r>
              <a:rPr lang="en-US" sz="825" dirty="0" smtClean="0"/>
              <a:t>2019 </a:t>
            </a:r>
            <a:r>
              <a:rPr lang="fr-FR" altLang="fr-FR" sz="825" dirty="0">
                <a:latin typeface="Trebuchet MS" panose="020B0603020202020204" pitchFamily="34" charset="0"/>
              </a:rPr>
              <a:t>© </a:t>
            </a:r>
            <a:r>
              <a:rPr lang="fr-FR" altLang="fr-FR" sz="825" dirty="0" smtClean="0">
                <a:latin typeface="Trebuchet MS" panose="020B0603020202020204" pitchFamily="34" charset="0"/>
              </a:rPr>
              <a:t>IRSN</a:t>
            </a:r>
            <a:endParaRPr lang="fr-FR" altLang="fr-FR" sz="825" dirty="0">
              <a:latin typeface="Trebuchet MS" panose="020B0603020202020204" pitchFamily="34" charset="0"/>
            </a:endParaRPr>
          </a:p>
        </p:txBody>
      </p:sp>
      <p:pic>
        <p:nvPicPr>
          <p:cNvPr id="13" name="Grafik 2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026885" y="6489147"/>
            <a:ext cx="1173967" cy="383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Trebuchet MS" pitchFamily="34" charset="0"/>
        </a:defRPr>
      </a:lvl9pPr>
    </p:titleStyle>
    <p:bodyStyle>
      <a:lvl1pPr marL="132160" indent="-132160" algn="l" rtl="0" eaLnBrk="1" fontAlgn="base" hangingPunct="1">
        <a:lnSpc>
          <a:spcPts val="1800"/>
        </a:lnSpc>
        <a:spcBef>
          <a:spcPct val="100000"/>
        </a:spcBef>
        <a:spcAft>
          <a:spcPct val="0"/>
        </a:spcAft>
        <a:buClr>
          <a:schemeClr val="tx2"/>
        </a:buClr>
        <a:buSzPct val="75000"/>
        <a:buFont typeface="Arial" charset="0"/>
        <a:buChar char="▌"/>
        <a:defRPr sz="1575">
          <a:solidFill>
            <a:schemeClr val="tx1"/>
          </a:solidFill>
          <a:latin typeface="+mn-lt"/>
          <a:ea typeface="+mn-ea"/>
          <a:cs typeface="+mn-cs"/>
        </a:defRPr>
      </a:lvl1pPr>
      <a:lvl2pPr marL="539354" indent="-13216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lr>
          <a:schemeClr val="tx1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2pPr>
      <a:lvl3pPr marL="798910" indent="-125016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3pPr>
      <a:lvl4pPr marL="1104900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–"/>
        <a:defRPr sz="1200">
          <a:solidFill>
            <a:schemeClr val="tx1"/>
          </a:solidFill>
          <a:latin typeface="+mn-lt"/>
        </a:defRPr>
      </a:lvl4pPr>
      <a:lvl5pPr marL="1410891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753791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096691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439591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782491" indent="-171450" algn="l" rtl="0" eaLnBrk="1" fontAlgn="base" hangingPunct="1">
        <a:lnSpc>
          <a:spcPts val="1800"/>
        </a:lnSpc>
        <a:spcBef>
          <a:spcPct val="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ncert-h2020.eu/en/Publications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gif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-neris.net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b="1" dirty="0" smtClean="0"/>
              <a:t>Comparison of ensembles of atmospheric dispersion simulations </a:t>
            </a:r>
            <a:br>
              <a:rPr lang="en-GB" sz="3200" b="1" dirty="0" smtClean="0"/>
            </a:br>
            <a:r>
              <a:rPr lang="en-GB" sz="1800" b="1" dirty="0" smtClean="0"/>
              <a:t>Lessons learnt from the CONFIDENCE project about uncertainty quantification</a:t>
            </a:r>
            <a:endParaRPr lang="fr-FR" sz="1800" b="1" dirty="0">
              <a:solidFill>
                <a:srgbClr val="5793C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883442" y="3635125"/>
            <a:ext cx="321288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r">
              <a:lnSpc>
                <a:spcPct val="150000"/>
              </a:lnSpc>
            </a:pPr>
            <a:r>
              <a:rPr lang="en-US" sz="1400" b="1" dirty="0" smtClean="0">
                <a:solidFill>
                  <a:schemeClr val="bg2"/>
                </a:solidFill>
                <a:latin typeface="+mj-lt"/>
              </a:rPr>
              <a:t>5</a:t>
            </a:r>
            <a:r>
              <a:rPr lang="en-US" sz="1400" b="1" baseline="30000" dirty="0" smtClean="0">
                <a:solidFill>
                  <a:schemeClr val="bg2"/>
                </a:solidFill>
                <a:latin typeface="+mj-lt"/>
              </a:rPr>
              <a:t>th</a:t>
            </a:r>
            <a:r>
              <a:rPr lang="en-US" sz="1400" b="1" dirty="0" smtClean="0">
                <a:solidFill>
                  <a:schemeClr val="bg2"/>
                </a:solidFill>
                <a:latin typeface="+mj-lt"/>
              </a:rPr>
              <a:t> NERIS workshop</a:t>
            </a:r>
            <a:endParaRPr lang="en-US" sz="1400" b="1" dirty="0">
              <a:solidFill>
                <a:schemeClr val="bg2"/>
              </a:solidFill>
              <a:latin typeface="+mj-lt"/>
            </a:endParaRPr>
          </a:p>
          <a:p>
            <a:pPr marL="342900" indent="-342900" algn="r">
              <a:lnSpc>
                <a:spcPct val="150000"/>
              </a:lnSpc>
            </a:pPr>
            <a:r>
              <a:rPr lang="en-US" sz="1400" b="1" dirty="0" smtClean="0">
                <a:solidFill>
                  <a:schemeClr val="bg2"/>
                </a:solidFill>
                <a:latin typeface="+mj-lt"/>
              </a:rPr>
              <a:t>5 April 2019</a:t>
            </a:r>
          </a:p>
          <a:p>
            <a:pPr marL="342900" indent="-342900" algn="r">
              <a:lnSpc>
                <a:spcPct val="150000"/>
              </a:lnSpc>
            </a:pPr>
            <a:r>
              <a:rPr lang="en-US" sz="1400" dirty="0">
                <a:solidFill>
                  <a:schemeClr val="bg2"/>
                </a:solidFill>
                <a:latin typeface="+mj-lt"/>
              </a:rPr>
              <a:t>Session: Challenges in estimating the source term and operational radiological picture (on-site versus off-site)</a:t>
            </a:r>
            <a:endParaRPr lang="en-US" sz="1200" b="1" dirty="0">
              <a:solidFill>
                <a:schemeClr val="bg2"/>
              </a:solidFill>
              <a:latin typeface="Trebuchet MS" pitchFamily="34" charset="0"/>
            </a:endParaRPr>
          </a:p>
          <a:p>
            <a:pPr marL="342900" indent="-342900" algn="r">
              <a:lnSpc>
                <a:spcPct val="150000"/>
              </a:lnSpc>
            </a:pPr>
            <a:r>
              <a:rPr lang="en-US" sz="1400" b="1" u="sng" dirty="0">
                <a:solidFill>
                  <a:schemeClr val="tx2"/>
                </a:solidFill>
                <a:latin typeface="Trebuchet MS" pitchFamily="34" charset="0"/>
              </a:rPr>
              <a:t>I. KORSAKISSOK</a:t>
            </a:r>
            <a:r>
              <a:rPr lang="en-US" sz="1400" b="1" dirty="0">
                <a:solidFill>
                  <a:schemeClr val="bg2"/>
                </a:solidFill>
                <a:latin typeface="Trebuchet MS" pitchFamily="34" charset="0"/>
              </a:rPr>
              <a:t>, </a:t>
            </a:r>
            <a:r>
              <a:rPr lang="en-US" sz="1400" b="1" dirty="0" smtClean="0">
                <a:solidFill>
                  <a:schemeClr val="bg2"/>
                </a:solidFill>
                <a:latin typeface="Trebuchet MS" pitchFamily="34" charset="0"/>
              </a:rPr>
              <a:t>WP1 members</a:t>
            </a:r>
            <a:endParaRPr lang="en-US" sz="1400" b="1" baseline="30000" dirty="0">
              <a:solidFill>
                <a:schemeClr val="bg2"/>
              </a:solidFill>
              <a:latin typeface="Trebuchet MS" pitchFamily="34" charset="0"/>
            </a:endParaRPr>
          </a:p>
          <a:p>
            <a:pPr marL="342900" indent="-342900" algn="r">
              <a:lnSpc>
                <a:spcPct val="150000"/>
              </a:lnSpc>
            </a:pPr>
            <a:endParaRPr lang="en-US" sz="900" b="1" baseline="30000" dirty="0">
              <a:solidFill>
                <a:schemeClr val="tx2"/>
              </a:solidFill>
              <a:latin typeface="Trebuchet MS" pitchFamily="34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074" y="4465915"/>
            <a:ext cx="949109" cy="680889"/>
          </a:xfrm>
          <a:prstGeom prst="rect">
            <a:avLst/>
          </a:prstGeom>
          <a:noFill/>
        </p:spPr>
      </p:pic>
      <p:pic>
        <p:nvPicPr>
          <p:cNvPr id="8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929" y="4358933"/>
            <a:ext cx="1895248" cy="7024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37860" y="5893891"/>
            <a:ext cx="3543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Spyros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Andronopoulos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Poul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Astrup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Peter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Bedwell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Karine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Chevalier-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Jabet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Hans De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Vries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Gertie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Geertsema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Florian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Gering,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Thomas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Hamburger, </a:t>
            </a:r>
            <a:r>
              <a:rPr lang="en-US" sz="100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Heiko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Klein,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Susan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Leadbetter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Anne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Mathieu, </a:t>
            </a:r>
            <a:r>
              <a:rPr lang="en-US" sz="100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Tamas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Pazmandi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Raphaël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Périllat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 err="1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Csilla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Rudas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Andrey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Sogachev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Peter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Szanto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Jasper 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Tomas,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Chris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Twenhöfel</a:t>
            </a:r>
            <a:r>
              <a:rPr lang="en-US" sz="1000" dirty="0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, </a:t>
            </a:r>
            <a:r>
              <a:rPr lang="en-US" sz="1000" dirty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Joseph </a:t>
            </a:r>
            <a:r>
              <a:rPr lang="en-US" sz="1000" dirty="0" err="1" smtClean="0">
                <a:solidFill>
                  <a:schemeClr val="bg2"/>
                </a:solidFill>
                <a:latin typeface="+mn-lt"/>
                <a:ea typeface="Calibri" panose="020F0502020204030204" pitchFamily="34" charset="0"/>
              </a:rPr>
              <a:t>Wellings</a:t>
            </a:r>
            <a:endParaRPr lang="fr-FR" sz="1000" dirty="0">
              <a:solidFill>
                <a:schemeClr val="bg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6358" y="564276"/>
            <a:ext cx="3679032" cy="698983"/>
          </a:xfrm>
        </p:spPr>
        <p:txBody>
          <a:bodyPr/>
          <a:lstStyle/>
          <a:p>
            <a:pPr eaLnBrk="1" hangingPunct="1"/>
            <a:r>
              <a:rPr lang="fr-FR" altLang="fr-FR" dirty="0" err="1" smtClean="0"/>
              <a:t>Context</a:t>
            </a:r>
            <a:endParaRPr lang="fr-FR" altLang="fr-FR" dirty="0" smtClean="0"/>
          </a:p>
        </p:txBody>
      </p:sp>
      <p:sp>
        <p:nvSpPr>
          <p:cNvPr id="9" name="Rectangle 9"/>
          <p:cNvSpPr txBox="1">
            <a:spLocks noChangeArrowheads="1"/>
          </p:cNvSpPr>
          <p:nvPr/>
        </p:nvSpPr>
        <p:spPr bwMode="auto">
          <a:xfrm>
            <a:off x="234374" y="3583280"/>
            <a:ext cx="5955104" cy="32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fr-FR" sz="2400" b="1" kern="0" dirty="0">
                <a:solidFill>
                  <a:schemeClr val="tx2"/>
                </a:solidFill>
                <a:latin typeface="Calibri" pitchFamily="34" charset="0"/>
              </a:rPr>
              <a:t>Results are subject to many uncertainties</a:t>
            </a:r>
          </a:p>
          <a:p>
            <a:pPr>
              <a:defRPr/>
            </a:pPr>
            <a:endParaRPr lang="en-US" altLang="fr-FR" sz="2400" kern="0" dirty="0">
              <a:latin typeface="Calibri" pitchFamily="34" charset="0"/>
            </a:endParaRPr>
          </a:p>
        </p:txBody>
      </p:sp>
      <p:sp>
        <p:nvSpPr>
          <p:cNvPr id="12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1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  <p:sp>
        <p:nvSpPr>
          <p:cNvPr id="39" name="Rectangle 9"/>
          <p:cNvSpPr txBox="1">
            <a:spLocks noChangeArrowheads="1"/>
          </p:cNvSpPr>
          <p:nvPr/>
        </p:nvSpPr>
        <p:spPr bwMode="auto">
          <a:xfrm>
            <a:off x="227286" y="1123261"/>
            <a:ext cx="8368074" cy="136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altLang="fr-FR" sz="2400" b="1" kern="0" dirty="0">
                <a:solidFill>
                  <a:schemeClr val="tx2"/>
                </a:solidFill>
                <a:latin typeface="Calibri" pitchFamily="34" charset="0"/>
              </a:rPr>
              <a:t>In case of an accidental release of radionuclides</a:t>
            </a:r>
          </a:p>
          <a:p>
            <a:pPr lvl="1">
              <a:defRPr/>
            </a:pPr>
            <a:r>
              <a:rPr lang="en-US" altLang="fr-FR" sz="2000" kern="0" dirty="0">
                <a:latin typeface="Calibri" pitchFamily="34" charset="0"/>
              </a:rPr>
              <a:t>Atmospheric dispersion models are used to </a:t>
            </a:r>
            <a:r>
              <a:rPr lang="en-US" altLang="fr-FR" sz="2000" i="1" kern="0" dirty="0">
                <a:latin typeface="Calibri" pitchFamily="34" charset="0"/>
              </a:rPr>
              <a:t>forecast</a:t>
            </a:r>
            <a:r>
              <a:rPr lang="en-US" altLang="fr-FR" sz="2000" kern="0" dirty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en-US" altLang="fr-FR" sz="2000" kern="0" dirty="0">
                <a:latin typeface="Calibri" pitchFamily="34" charset="0"/>
              </a:rPr>
              <a:t>the health </a:t>
            </a:r>
            <a:r>
              <a:rPr lang="en-US" altLang="fr-FR" sz="2000" kern="0" dirty="0" smtClean="0">
                <a:latin typeface="Calibri" pitchFamily="34" charset="0"/>
              </a:rPr>
              <a:t>and environmental impact</a:t>
            </a:r>
            <a:endParaRPr lang="en-US" altLang="fr-FR" sz="2000" kern="0" dirty="0">
              <a:latin typeface="Calibri" pitchFamily="34" charset="0"/>
            </a:endParaRPr>
          </a:p>
          <a:p>
            <a:pPr lvl="1">
              <a:defRPr/>
            </a:pPr>
            <a:r>
              <a:rPr lang="en-US" altLang="fr-FR" sz="2000" kern="0" dirty="0">
                <a:latin typeface="Calibri" pitchFamily="34" charset="0"/>
              </a:rPr>
              <a:t>A tool for decision making: countermeasures (evacuation, </a:t>
            </a:r>
            <a:r>
              <a:rPr lang="en-US" altLang="fr-FR" sz="2000" kern="0" dirty="0" smtClean="0">
                <a:latin typeface="Calibri" pitchFamily="34" charset="0"/>
              </a:rPr>
              <a:t>sheltering, stable iodine intake)</a:t>
            </a:r>
            <a:endParaRPr lang="en-US" altLang="fr-FR" sz="2000" kern="0" dirty="0">
              <a:latin typeface="Calibri" pitchFamily="34" charset="0"/>
            </a:endParaRPr>
          </a:p>
          <a:p>
            <a:pPr lvl="1">
              <a:defRPr/>
            </a:pPr>
            <a:r>
              <a:rPr lang="en-US" altLang="fr-FR" sz="2000" kern="0" dirty="0">
                <a:latin typeface="Calibri" pitchFamily="34" charset="0"/>
              </a:rPr>
              <a:t>A tool to reconstruct the </a:t>
            </a:r>
            <a:r>
              <a:rPr lang="en-US" altLang="fr-FR" sz="2000" kern="0" dirty="0" smtClean="0">
                <a:latin typeface="Calibri" pitchFamily="34" charset="0"/>
              </a:rPr>
              <a:t>contamination events </a:t>
            </a:r>
            <a:r>
              <a:rPr lang="en-US" altLang="fr-FR" sz="2000" kern="0" dirty="0">
                <a:latin typeface="Calibri" pitchFamily="34" charset="0"/>
              </a:rPr>
              <a:t>combining simulation and measurements</a:t>
            </a:r>
          </a:p>
          <a:p>
            <a:pPr>
              <a:defRPr/>
            </a:pPr>
            <a:endParaRPr lang="en-US" altLang="fr-FR" sz="3200" kern="0" dirty="0">
              <a:latin typeface="Calibri" pitchFamily="34" charset="0"/>
            </a:endParaRP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270525" y="3998748"/>
            <a:ext cx="8549625" cy="223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GB" sz="1400" dirty="0" smtClean="0">
                <a:latin typeface="Calibri" panose="020F0502020204030204" pitchFamily="34" charset="0"/>
              </a:rPr>
              <a:t>It </a:t>
            </a:r>
            <a:r>
              <a:rPr lang="en-GB" sz="1400" dirty="0">
                <a:latin typeface="Calibri" panose="020F0502020204030204" pitchFamily="34" charset="0"/>
              </a:rPr>
              <a:t>can include </a:t>
            </a:r>
            <a:r>
              <a:rPr lang="en-GB" sz="1400" b="1" i="1" dirty="0">
                <a:solidFill>
                  <a:srgbClr val="0070C0"/>
                </a:solidFill>
                <a:latin typeface="Calibri" panose="020F0502020204030204" pitchFamily="34" charset="0"/>
              </a:rPr>
              <a:t>stochastic uncertainties </a:t>
            </a:r>
            <a:r>
              <a:rPr lang="en-GB" sz="1400" dirty="0">
                <a:latin typeface="Calibri" panose="020F0502020204030204" pitchFamily="34" charset="0"/>
              </a:rPr>
              <a:t>(</a:t>
            </a:r>
            <a:r>
              <a:rPr lang="en-GB" sz="1400" dirty="0" err="1">
                <a:latin typeface="Calibri" panose="020F0502020204030204" pitchFamily="34" charset="0"/>
              </a:rPr>
              <a:t>i.e</a:t>
            </a:r>
            <a:r>
              <a:rPr lang="en-GB" sz="1400" dirty="0">
                <a:latin typeface="Calibri" panose="020F0502020204030204" pitchFamily="34" charset="0"/>
              </a:rPr>
              <a:t> physical randomness), </a:t>
            </a:r>
            <a:r>
              <a:rPr lang="en-GB" sz="1400" b="1" i="1" dirty="0">
                <a:solidFill>
                  <a:srgbClr val="0070C0"/>
                </a:solidFill>
                <a:latin typeface="Calibri" panose="020F0502020204030204" pitchFamily="34" charset="0"/>
              </a:rPr>
              <a:t>epistemological uncertainties </a:t>
            </a:r>
            <a:r>
              <a:rPr lang="en-GB" sz="1400" dirty="0">
                <a:latin typeface="Calibri" panose="020F0502020204030204" pitchFamily="34" charset="0"/>
              </a:rPr>
              <a:t>(lack of scientific knowledge), </a:t>
            </a:r>
            <a:r>
              <a:rPr lang="en-GB" sz="1400" dirty="0">
                <a:solidFill>
                  <a:srgbClr val="0070C0"/>
                </a:solidFill>
                <a:latin typeface="Calibri" panose="020F0502020204030204" pitchFamily="34" charset="0"/>
              </a:rPr>
              <a:t>ambiguities</a:t>
            </a:r>
            <a:r>
              <a:rPr lang="en-GB" sz="1400" dirty="0">
                <a:latin typeface="Calibri" panose="020F0502020204030204" pitchFamily="34" charset="0"/>
              </a:rPr>
              <a:t> (ill-defined meaning), </a:t>
            </a:r>
            <a:r>
              <a:rPr lang="en-GB" sz="1400" dirty="0">
                <a:solidFill>
                  <a:srgbClr val="0070C0"/>
                </a:solidFill>
                <a:latin typeface="Calibri" panose="020F0502020204030204" pitchFamily="34" charset="0"/>
              </a:rPr>
              <a:t>value uncertainties </a:t>
            </a:r>
            <a:r>
              <a:rPr lang="en-GB" sz="1400" dirty="0">
                <a:latin typeface="Calibri" panose="020F0502020204030204" pitchFamily="34" charset="0"/>
              </a:rPr>
              <a:t>(when the required endpoint is ill-defined), </a:t>
            </a: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</a:rPr>
              <a:t>judgemental uncertainties </a:t>
            </a:r>
            <a:r>
              <a:rPr lang="en-GB" sz="1400" dirty="0">
                <a:latin typeface="Calibri" panose="020F0502020204030204" pitchFamily="34" charset="0"/>
              </a:rPr>
              <a:t>(e.g. setting of parameter values in codes), </a:t>
            </a:r>
            <a:r>
              <a:rPr lang="en-GB" sz="1400" dirty="0">
                <a:solidFill>
                  <a:srgbClr val="0070C0"/>
                </a:solidFill>
                <a:latin typeface="Calibri" panose="020F0502020204030204" pitchFamily="34" charset="0"/>
              </a:rPr>
              <a:t>computational uncertainties </a:t>
            </a:r>
            <a:r>
              <a:rPr lang="en-GB" sz="1400" dirty="0">
                <a:latin typeface="Calibri" panose="020F0502020204030204" pitchFamily="34" charset="0"/>
              </a:rPr>
              <a:t>(i.e. inaccurate calculations), </a:t>
            </a: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</a:rPr>
              <a:t>modelling errors </a:t>
            </a:r>
            <a:r>
              <a:rPr lang="en-GB" sz="1400" dirty="0">
                <a:latin typeface="Calibri" panose="020F0502020204030204" pitchFamily="34" charset="0"/>
              </a:rPr>
              <a:t>(i.e. however good the model is, it will not fit the real world perfectly) </a:t>
            </a:r>
          </a:p>
          <a:p>
            <a:pPr lvl="1"/>
            <a:r>
              <a:rPr lang="en-GB" sz="1400" dirty="0">
                <a:latin typeface="Calibri" panose="020F0502020204030204" pitchFamily="34" charset="0"/>
              </a:rPr>
              <a:t>We should also address </a:t>
            </a:r>
            <a:r>
              <a:rPr lang="en-GB" sz="1400" b="1" i="1" dirty="0">
                <a:solidFill>
                  <a:srgbClr val="0070C0"/>
                </a:solidFill>
                <a:latin typeface="Calibri" panose="020F0502020204030204" pitchFamily="34" charset="0"/>
              </a:rPr>
              <a:t>social and ethical uncertainties</a:t>
            </a:r>
            <a:r>
              <a:rPr lang="en-GB" sz="1400" dirty="0">
                <a:latin typeface="Calibri" panose="020F0502020204030204" pitchFamily="34" charset="0"/>
              </a:rPr>
              <a:t>, in the analysis of risk and in decision making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fr-FR" sz="1500" dirty="0" smtClean="0">
              <a:solidFill>
                <a:srgbClr val="5793C9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endParaRPr lang="fr-FR" sz="2000" dirty="0" smtClean="0">
              <a:solidFill>
                <a:srgbClr val="5793C9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1"/>
                </a:solidFill>
              </a:rPr>
              <a:t>Context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  <p:sp>
        <p:nvSpPr>
          <p:cNvPr id="14" name="Rectangle 8"/>
          <p:cNvSpPr txBox="1">
            <a:spLocks noChangeArrowheads="1"/>
          </p:cNvSpPr>
          <p:nvPr/>
        </p:nvSpPr>
        <p:spPr bwMode="auto">
          <a:xfrm>
            <a:off x="250825" y="292973"/>
            <a:ext cx="88931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fr-FR" altLang="fr-FR" sz="3000" kern="0" dirty="0" smtClean="0">
                <a:latin typeface="+mn-lt"/>
              </a:rPr>
              <a:t>The CONFIDENCE </a:t>
            </a:r>
            <a:r>
              <a:rPr lang="fr-FR" altLang="fr-FR" sz="3000" kern="0" dirty="0" err="1" smtClean="0">
                <a:latin typeface="+mn-lt"/>
              </a:rPr>
              <a:t>project</a:t>
            </a:r>
            <a:r>
              <a:rPr lang="fr-FR" altLang="fr-FR" sz="3000" kern="0" dirty="0" smtClean="0">
                <a:latin typeface="+mn-lt"/>
              </a:rPr>
              <a:t> </a:t>
            </a:r>
          </a:p>
        </p:txBody>
      </p:sp>
      <p:sp>
        <p:nvSpPr>
          <p:cNvPr id="15" name="Rectangle 9"/>
          <p:cNvSpPr txBox="1">
            <a:spLocks noChangeArrowheads="1"/>
          </p:cNvSpPr>
          <p:nvPr/>
        </p:nvSpPr>
        <p:spPr bwMode="auto">
          <a:xfrm>
            <a:off x="134813" y="920747"/>
            <a:ext cx="8850437" cy="341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600" dirty="0" err="1" smtClean="0">
                <a:latin typeface="Calibri" panose="020F0502020204030204" pitchFamily="34" charset="0"/>
              </a:rPr>
              <a:t>COping</a:t>
            </a:r>
            <a:r>
              <a:rPr lang="en-US" sz="1600" dirty="0" smtClean="0">
                <a:latin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</a:rPr>
              <a:t>with </a:t>
            </a:r>
            <a:r>
              <a:rPr lang="en-US" sz="1600" dirty="0" err="1">
                <a:latin typeface="Calibri" panose="020F0502020204030204" pitchFamily="34" charset="0"/>
              </a:rPr>
              <a:t>uNcertainties</a:t>
            </a:r>
            <a:r>
              <a:rPr lang="en-US" sz="1600" dirty="0">
                <a:latin typeface="Calibri" panose="020F0502020204030204" pitchFamily="34" charset="0"/>
              </a:rPr>
              <a:t> For Improved modelling </a:t>
            </a:r>
            <a:r>
              <a:rPr lang="en-US" sz="1600" dirty="0" smtClean="0">
                <a:latin typeface="Calibri" panose="020F0502020204030204" pitchFamily="34" charset="0"/>
              </a:rPr>
              <a:t>and </a:t>
            </a:r>
            <a:r>
              <a:rPr lang="en-US" sz="1600" dirty="0" err="1">
                <a:latin typeface="Calibri" panose="020F0502020204030204" pitchFamily="34" charset="0"/>
              </a:rPr>
              <a:t>DEcision</a:t>
            </a:r>
            <a:r>
              <a:rPr lang="en-US" sz="1600" dirty="0">
                <a:latin typeface="Calibri" panose="020F0502020204030204" pitchFamily="34" charset="0"/>
              </a:rPr>
              <a:t> making in Nuclear </a:t>
            </a:r>
            <a:r>
              <a:rPr lang="en-US" sz="1600" dirty="0" err="1">
                <a:latin typeface="Calibri" panose="020F0502020204030204" pitchFamily="34" charset="0"/>
              </a:rPr>
              <a:t>emergenCiEs</a:t>
            </a:r>
            <a:r>
              <a:rPr lang="en-US" sz="1600" dirty="0">
                <a:latin typeface="Calibri" panose="020F050202020403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sz="1600" dirty="0">
                <a:latin typeface="Calibri" panose="020F0502020204030204" pitchFamily="34" charset="0"/>
              </a:rPr>
              <a:t>The CONFIDENCE Project will perform research focussed on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uncertainties</a:t>
            </a:r>
            <a:r>
              <a:rPr lang="en-GB" sz="1600" dirty="0">
                <a:latin typeface="Calibri" panose="020F0502020204030204" pitchFamily="34" charset="0"/>
              </a:rPr>
              <a:t> in the area of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emergency management </a:t>
            </a:r>
            <a:r>
              <a:rPr lang="en-GB" sz="1600" dirty="0">
                <a:latin typeface="Calibri" panose="020F0502020204030204" pitchFamily="34" charset="0"/>
              </a:rPr>
              <a:t>and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long-term rehabilitation</a:t>
            </a:r>
            <a:r>
              <a:rPr lang="en-GB" sz="1600" dirty="0">
                <a:latin typeface="Calibri" panose="020F0502020204030204" pitchFamily="34" charset="0"/>
              </a:rPr>
              <a:t>. It concentrates on the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early</a:t>
            </a:r>
            <a:r>
              <a:rPr lang="en-GB" sz="1600" dirty="0">
                <a:latin typeface="Calibri" panose="020F0502020204030204" pitchFamily="34" charset="0"/>
              </a:rPr>
              <a:t> and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transition</a:t>
            </a:r>
            <a:r>
              <a:rPr lang="en-GB" sz="1600" dirty="0">
                <a:latin typeface="Calibri" panose="020F0502020204030204" pitchFamily="34" charset="0"/>
              </a:rPr>
              <a:t> phases of an emergency, but considers also longer-term decisions made during these phases.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fr-FR" sz="1800" dirty="0" smtClean="0">
                <a:latin typeface="Calibri"/>
                <a:cs typeface="Calibri"/>
              </a:rPr>
              <a:t>Duration </a:t>
            </a:r>
            <a:r>
              <a:rPr lang="fr-FR" sz="1800" dirty="0" smtClean="0">
                <a:solidFill>
                  <a:schemeClr val="tx2"/>
                </a:solidFill>
                <a:latin typeface="Calibri"/>
                <a:cs typeface="Calibri"/>
              </a:rPr>
              <a:t>3 </a:t>
            </a:r>
            <a:r>
              <a:rPr lang="fr-FR" sz="1800" dirty="0" err="1" smtClean="0">
                <a:solidFill>
                  <a:schemeClr val="tx2"/>
                </a:solidFill>
                <a:latin typeface="Calibri"/>
                <a:cs typeface="Calibri"/>
              </a:rPr>
              <a:t>years</a:t>
            </a:r>
            <a:r>
              <a:rPr lang="fr-FR" sz="1800" dirty="0" smtClean="0">
                <a:latin typeface="Calibri"/>
                <a:cs typeface="Calibri"/>
              </a:rPr>
              <a:t>: </a:t>
            </a:r>
            <a:r>
              <a:rPr lang="en-GB" sz="1800" dirty="0">
                <a:latin typeface="Calibri" panose="020F0502020204030204" pitchFamily="34" charset="0"/>
              </a:rPr>
              <a:t>1.1.2017 – 31.12.2019 </a:t>
            </a:r>
            <a:endParaRPr lang="en-GB" sz="1800" dirty="0" smtClean="0"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solidFill>
                  <a:schemeClr val="tx2"/>
                </a:solidFill>
                <a:latin typeface="Calibri"/>
                <a:cs typeface="Calibri"/>
              </a:rPr>
              <a:t>31</a:t>
            </a:r>
            <a:r>
              <a:rPr lang="en-US" sz="1800" dirty="0" smtClean="0">
                <a:latin typeface="Calibri"/>
                <a:cs typeface="Calibri"/>
              </a:rPr>
              <a:t> </a:t>
            </a:r>
            <a:r>
              <a:rPr lang="fr-FR" sz="1800" dirty="0" err="1" smtClean="0">
                <a:latin typeface="Calibri"/>
                <a:cs typeface="Calibri"/>
              </a:rPr>
              <a:t>partners</a:t>
            </a:r>
            <a:r>
              <a:rPr lang="fr-FR" sz="1800" dirty="0" smtClean="0">
                <a:latin typeface="Calibri"/>
                <a:cs typeface="Calibri"/>
              </a:rPr>
              <a:t> </a:t>
            </a:r>
            <a:r>
              <a:rPr lang="fr-FR" sz="1800" dirty="0" err="1" smtClean="0">
                <a:latin typeface="Calibri"/>
                <a:cs typeface="Calibri"/>
              </a:rPr>
              <a:t>from</a:t>
            </a:r>
            <a:r>
              <a:rPr lang="fr-FR" sz="1800" dirty="0" smtClean="0">
                <a:latin typeface="Calibri"/>
                <a:cs typeface="Calibri"/>
              </a:rPr>
              <a:t> </a:t>
            </a:r>
            <a:r>
              <a:rPr lang="fr-FR" sz="1800" dirty="0" smtClean="0">
                <a:solidFill>
                  <a:schemeClr val="tx2"/>
                </a:solidFill>
                <a:latin typeface="Calibri"/>
                <a:cs typeface="Calibri"/>
              </a:rPr>
              <a:t>17</a:t>
            </a:r>
            <a:r>
              <a:rPr lang="fr-FR" sz="1800" dirty="0" smtClean="0">
                <a:latin typeface="Calibri"/>
                <a:cs typeface="Calibri"/>
              </a:rPr>
              <a:t> </a:t>
            </a:r>
            <a:r>
              <a:rPr lang="fr-FR" sz="1800" dirty="0" err="1" smtClean="0">
                <a:latin typeface="Calibri"/>
                <a:cs typeface="Calibri"/>
              </a:rPr>
              <a:t>European</a:t>
            </a:r>
            <a:r>
              <a:rPr lang="fr-FR" sz="1800" dirty="0" smtClean="0">
                <a:latin typeface="Calibri"/>
                <a:cs typeface="Calibri"/>
              </a:rPr>
              <a:t> countries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dirty="0">
                <a:latin typeface="Calibri"/>
                <a:cs typeface="Calibri"/>
              </a:rPr>
              <a:t>Budget:</a:t>
            </a:r>
            <a:r>
              <a:rPr lang="en-US" sz="1800" dirty="0">
                <a:solidFill>
                  <a:schemeClr val="tx2"/>
                </a:solidFill>
                <a:latin typeface="Calibri"/>
                <a:cs typeface="Calibri"/>
              </a:rPr>
              <a:t> 6.201.026 €, </a:t>
            </a:r>
            <a:r>
              <a:rPr lang="en-US" sz="1800" dirty="0" smtClean="0">
                <a:latin typeface="Calibri"/>
                <a:cs typeface="Calibri"/>
              </a:rPr>
              <a:t>request </a:t>
            </a:r>
            <a:r>
              <a:rPr lang="en-US" sz="1800" dirty="0">
                <a:latin typeface="Calibri"/>
                <a:cs typeface="Calibri"/>
              </a:rPr>
              <a:t>to EC: </a:t>
            </a:r>
            <a:r>
              <a:rPr lang="en-US" sz="1800" dirty="0">
                <a:solidFill>
                  <a:schemeClr val="tx2"/>
                </a:solidFill>
                <a:latin typeface="Calibri"/>
                <a:cs typeface="Calibri"/>
              </a:rPr>
              <a:t>3.252.487 </a:t>
            </a:r>
            <a:r>
              <a:rPr lang="en-US" sz="1800" dirty="0" smtClean="0">
                <a:solidFill>
                  <a:schemeClr val="tx2"/>
                </a:solidFill>
                <a:latin typeface="Calibri"/>
                <a:cs typeface="Calibri"/>
              </a:rPr>
              <a:t>€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solidFill>
                  <a:schemeClr val="tx2"/>
                </a:solidFill>
                <a:latin typeface="Calibri"/>
                <a:cs typeface="Calibri"/>
              </a:rPr>
              <a:t>Part of CONCERT</a:t>
            </a:r>
            <a:endParaRPr lang="en-US" sz="18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134813" y="4553515"/>
            <a:ext cx="4815139" cy="165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1800" dirty="0" smtClean="0">
                <a:solidFill>
                  <a:schemeClr val="tx2"/>
                </a:solidFill>
                <a:latin typeface="Calibri" panose="020F0502020204030204" pitchFamily="34" charset="0"/>
              </a:rPr>
              <a:t>7 work packages </a:t>
            </a:r>
            <a:r>
              <a:rPr lang="en-US" sz="1800" dirty="0" smtClean="0">
                <a:latin typeface="Calibri" panose="020F0502020204030204" pitchFamily="34" charset="0"/>
              </a:rPr>
              <a:t>(WPs)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  <a:cs typeface="Calibri"/>
              </a:rPr>
              <a:t>WP1: uncertainties in the pre and early release                                      phase (atmospheric dispersion simulations)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  <a:cs typeface="Calibri"/>
              </a:rPr>
              <a:t>WP2, WP3: </a:t>
            </a:r>
            <a:r>
              <a:rPr lang="en-US" dirty="0" smtClean="0">
                <a:latin typeface="Calibri" panose="020F0502020204030204" pitchFamily="34" charset="0"/>
                <a:cs typeface="Calibri"/>
              </a:rPr>
              <a:t>data assimilation, measurements, </a:t>
            </a:r>
            <a:r>
              <a:rPr lang="en-US" dirty="0" err="1" smtClean="0">
                <a:latin typeface="Calibri" panose="020F0502020204030204" pitchFamily="34" charset="0"/>
                <a:cs typeface="Calibri"/>
              </a:rPr>
              <a:t>radioecological</a:t>
            </a:r>
            <a:r>
              <a:rPr lang="en-US" dirty="0" smtClean="0">
                <a:latin typeface="Calibri" panose="020F0502020204030204" pitchFamily="34" charset="0"/>
                <a:cs typeface="Calibri"/>
              </a:rPr>
              <a:t> models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4474464" y="4960492"/>
            <a:ext cx="4339651" cy="142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  <a:cs typeface="Calibri"/>
              </a:rPr>
              <a:t>WP4, WP5: </a:t>
            </a:r>
            <a:r>
              <a:rPr lang="en-US" dirty="0" smtClean="0">
                <a:latin typeface="Calibri" panose="020F0502020204030204" pitchFamily="34" charset="0"/>
                <a:cs typeface="Calibri"/>
              </a:rPr>
              <a:t>stakeholders, transition phase to long-term recovery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solidFill>
                  <a:schemeClr val="tx2"/>
                </a:solidFill>
                <a:latin typeface="Calibri" panose="020F0502020204030204" pitchFamily="34" charset="0"/>
                <a:cs typeface="Calibri"/>
              </a:rPr>
              <a:t>WP6: </a:t>
            </a:r>
            <a:r>
              <a:rPr lang="en-US" dirty="0" smtClean="0">
                <a:latin typeface="Calibri" panose="020F0502020204030204" pitchFamily="34" charset="0"/>
                <a:cs typeface="Calibri"/>
              </a:rPr>
              <a:t>visualization and decision-making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dirty="0" smtClean="0">
                <a:latin typeface="Calibri" panose="020F0502020204030204" pitchFamily="34" charset="0"/>
                <a:cs typeface="Calibri"/>
              </a:rPr>
              <a:t>WP7: education and training</a:t>
            </a:r>
            <a:endParaRPr lang="en-US" dirty="0">
              <a:latin typeface="Calibri"/>
              <a:cs typeface="Calibri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4827374" y="2221905"/>
            <a:ext cx="4381068" cy="2517790"/>
            <a:chOff x="4827374" y="2221905"/>
            <a:chExt cx="4381068" cy="2517790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7374" y="2221905"/>
              <a:ext cx="4381068" cy="251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3898" y="4052636"/>
              <a:ext cx="1093436" cy="326692"/>
            </a:xfrm>
            <a:prstGeom prst="rect">
              <a:avLst/>
            </a:prstGeom>
            <a:solidFill>
              <a:schemeClr val="bg1"/>
            </a:solidFill>
          </p:spPr>
        </p:pic>
      </p:grpSp>
    </p:spTree>
    <p:extLst>
      <p:ext uri="{BB962C8B-B14F-4D97-AF65-F5344CB8AC3E}">
        <p14:creationId xmlns:p14="http://schemas.microsoft.com/office/powerpoint/2010/main" val="414005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90456" y="4084891"/>
            <a:ext cx="8486075" cy="1051132"/>
          </a:xfrm>
          <a:prstGeom prst="rect">
            <a:avLst/>
          </a:prstGeom>
          <a:solidFill>
            <a:schemeClr val="accent3">
              <a:lumMod val="85000"/>
              <a:alpha val="50196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290456" y="1187042"/>
            <a:ext cx="8486075" cy="1436518"/>
          </a:xfrm>
          <a:prstGeom prst="rect">
            <a:avLst/>
          </a:prstGeom>
          <a:solidFill>
            <a:srgbClr val="91B1D9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250825" y="412617"/>
            <a:ext cx="8893175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pPr eaLnBrk="1" hangingPunct="1"/>
            <a:r>
              <a:rPr lang="fr-FR" altLang="fr-FR" sz="2800" kern="0" dirty="0" smtClean="0">
                <a:latin typeface="Calibri" pitchFamily="34" charset="0"/>
              </a:rPr>
              <a:t>WP1: </a:t>
            </a:r>
            <a:r>
              <a:rPr lang="fr-FR" altLang="fr-FR" sz="2800" kern="0" dirty="0" err="1" smtClean="0">
                <a:latin typeface="Calibri" pitchFamily="34" charset="0"/>
              </a:rPr>
              <a:t>uncertainties</a:t>
            </a:r>
            <a:r>
              <a:rPr lang="fr-FR" altLang="fr-FR" sz="2800" kern="0" dirty="0" smtClean="0">
                <a:latin typeface="Calibri" pitchFamily="34" charset="0"/>
              </a:rPr>
              <a:t> in </a:t>
            </a:r>
            <a:r>
              <a:rPr lang="fr-FR" altLang="fr-FR" sz="2800" kern="0" dirty="0" err="1" smtClean="0">
                <a:latin typeface="Calibri" pitchFamily="34" charset="0"/>
              </a:rPr>
              <a:t>atmospheric</a:t>
            </a:r>
            <a:r>
              <a:rPr lang="fr-FR" altLang="fr-FR" sz="2800" kern="0" dirty="0" smtClean="0">
                <a:latin typeface="Calibri" pitchFamily="34" charset="0"/>
              </a:rPr>
              <a:t> dispersion simulations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1198" y="5538020"/>
            <a:ext cx="1760535" cy="527885"/>
          </a:xfrm>
          <a:prstGeom prst="rect">
            <a:avLst/>
          </a:prstGeom>
          <a:solidFill>
            <a:srgbClr val="91B1D9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DONE</a:t>
            </a:r>
          </a:p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2017</a:t>
            </a:r>
            <a:endParaRPr lang="fr-FR" dirty="0">
              <a:solidFill>
                <a:sysClr val="windowText" lastClr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0456" y="2794475"/>
            <a:ext cx="8486075" cy="105113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211075" y="5528496"/>
            <a:ext cx="1760535" cy="5278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DONE 2018 / IN PROGRESS</a:t>
            </a:r>
            <a:endParaRPr lang="fr-FR" dirty="0">
              <a:solidFill>
                <a:sysClr val="windowText" lastClr="000000"/>
              </a:solidFill>
            </a:endParaRPr>
          </a:p>
        </p:txBody>
      </p:sp>
      <p:sp>
        <p:nvSpPr>
          <p:cNvPr id="21" name="Rectangle 9"/>
          <p:cNvSpPr txBox="1">
            <a:spLocks noChangeArrowheads="1"/>
          </p:cNvSpPr>
          <p:nvPr/>
        </p:nvSpPr>
        <p:spPr bwMode="auto">
          <a:xfrm>
            <a:off x="250825" y="1187042"/>
            <a:ext cx="8494621" cy="394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1.1 Analyzing 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</a:rPr>
              <a:t>and ranking sources of </a:t>
            </a: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uncertainties </a:t>
            </a:r>
            <a:r>
              <a:rPr lang="en-US" sz="2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(Lead: IRSN)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Using ensemble data for meteorological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uncertainties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UK </a:t>
            </a:r>
            <a:r>
              <a:rPr lang="en-US" dirty="0" err="1" smtClean="0">
                <a:solidFill>
                  <a:schemeClr val="bg2"/>
                </a:solidFill>
                <a:latin typeface="Calibri" panose="020F0502020204030204" pitchFamily="34" charset="0"/>
              </a:rPr>
              <a:t>MetOffice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)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Using meteorological measurements to reduce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uncertainties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EEAE)</a:t>
            </a:r>
            <a:endParaRPr lang="fr-FR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Uncertainties 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related to source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term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IRSN) 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Uncertainties related to models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PHE)</a:t>
            </a:r>
          </a:p>
          <a:p>
            <a:pPr lvl="1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lang="en-US" sz="19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0" indent="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1.2 Uncertainty 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</a:rPr>
              <a:t>propagation and </a:t>
            </a: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analysis </a:t>
            </a:r>
            <a:r>
              <a:rPr lang="en-US" sz="2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(Lead: IRSN)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Simulation and comparisons to observations for the Fukushima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case</a:t>
            </a:r>
            <a:endParaRPr lang="en-US" dirty="0">
              <a:solidFill>
                <a:schemeClr val="bg2"/>
              </a:solidFill>
              <a:latin typeface="Calibri" panose="020F0502020204030204" pitchFamily="34" charset="0"/>
            </a:endParaRP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Simulation for the synthetic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European case studies 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lang="en-US" sz="240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0" indent="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1.3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</a:rPr>
              <a:t> Emergency response and dose </a:t>
            </a: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assessment</a:t>
            </a:r>
            <a:endParaRPr lang="en-US" sz="2000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Food chain uncertainty propagation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</a:t>
            </a:r>
            <a:r>
              <a:rPr lang="en-US" dirty="0" err="1" smtClean="0">
                <a:solidFill>
                  <a:schemeClr val="bg2"/>
                </a:solidFill>
                <a:latin typeface="Calibri" panose="020F0502020204030204" pitchFamily="34" charset="0"/>
              </a:rPr>
              <a:t>BfS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)</a:t>
            </a:r>
          </a:p>
          <a:p>
            <a:pPr marL="1000125" lvl="1" indent="-45720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Recommendations </a:t>
            </a:r>
            <a:r>
              <a:rPr lang="en-US" dirty="0">
                <a:solidFill>
                  <a:sysClr val="windowText" lastClr="000000"/>
                </a:solidFill>
                <a:latin typeface="Calibri" panose="020F0502020204030204" pitchFamily="34" charset="0"/>
              </a:rPr>
              <a:t>and operational methodology in an emergency </a:t>
            </a:r>
            <a:r>
              <a:rPr lang="en-US" dirty="0" smtClean="0">
                <a:solidFill>
                  <a:sysClr val="windowText" lastClr="000000"/>
                </a:solidFill>
                <a:latin typeface="Calibri" panose="020F0502020204030204" pitchFamily="34" charset="0"/>
              </a:rPr>
              <a:t>context </a:t>
            </a:r>
            <a:r>
              <a:rPr lang="en-US" dirty="0" smtClean="0">
                <a:solidFill>
                  <a:schemeClr val="bg2"/>
                </a:solidFill>
                <a:latin typeface="Calibri" panose="020F0502020204030204" pitchFamily="34" charset="0"/>
              </a:rPr>
              <a:t>(Lead: PHE)</a:t>
            </a:r>
          </a:p>
          <a:p>
            <a:pPr marL="0" indent="0" eaLnBrk="1" fontAlgn="b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17679" y="5538020"/>
            <a:ext cx="1760535" cy="527885"/>
          </a:xfrm>
          <a:prstGeom prst="rect">
            <a:avLst/>
          </a:prstGeom>
          <a:solidFill>
            <a:schemeClr val="accent3">
              <a:lumMod val="85000"/>
              <a:alpha val="50196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IN PROGRESS</a:t>
            </a:r>
          </a:p>
          <a:p>
            <a:pPr algn="ctr"/>
            <a:r>
              <a:rPr lang="fr-FR" dirty="0" smtClean="0">
                <a:solidFill>
                  <a:sysClr val="windowText" lastClr="000000"/>
                </a:solidFill>
              </a:rPr>
              <a:t>2019</a:t>
            </a:r>
            <a:endParaRPr lang="fr-FR" dirty="0">
              <a:solidFill>
                <a:sysClr val="windowText" lastClr="000000"/>
              </a:solidFill>
            </a:endParaRPr>
          </a:p>
        </p:txBody>
      </p:sp>
      <p:sp>
        <p:nvSpPr>
          <p:cNvPr id="17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825" b="1" dirty="0">
                <a:solidFill>
                  <a:schemeClr val="bg1"/>
                </a:solidFill>
              </a:rPr>
              <a:t>Context	</a:t>
            </a:r>
            <a:r>
              <a:rPr lang="fr-FR" altLang="fr-FR" sz="825" b="1" dirty="0" smtClean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825" b="1" dirty="0">
                <a:solidFill>
                  <a:schemeClr val="bg2"/>
                </a:solidFill>
              </a:rPr>
              <a:t>	</a:t>
            </a:r>
            <a:r>
              <a:rPr lang="fr-FR" altLang="fr-FR" sz="825" b="1" dirty="0" smtClean="0">
                <a:solidFill>
                  <a:schemeClr val="bg2"/>
                </a:solidFill>
              </a:rPr>
              <a:t>	</a:t>
            </a:r>
            <a:r>
              <a:rPr lang="en-US" altLang="fr-FR" sz="825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825" b="1" dirty="0">
                <a:solidFill>
                  <a:schemeClr val="bg2"/>
                </a:solidFill>
              </a:rPr>
              <a:t>propagation		Perspectives</a:t>
            </a:r>
          </a:p>
        </p:txBody>
      </p:sp>
    </p:spTree>
    <p:extLst>
      <p:ext uri="{BB962C8B-B14F-4D97-AF65-F5344CB8AC3E}">
        <p14:creationId xmlns:p14="http://schemas.microsoft.com/office/powerpoint/2010/main" val="36256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à coins arrondis 28"/>
          <p:cNvSpPr/>
          <p:nvPr/>
        </p:nvSpPr>
        <p:spPr>
          <a:xfrm>
            <a:off x="871525" y="1084229"/>
            <a:ext cx="2981463" cy="5335808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4617082" y="999168"/>
            <a:ext cx="4380614" cy="5420869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49" y="518119"/>
            <a:ext cx="8893175" cy="651272"/>
          </a:xfrm>
        </p:spPr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quantify</a:t>
            </a:r>
            <a:r>
              <a:rPr lang="fr-FR" dirty="0" smtClean="0"/>
              <a:t> the </a:t>
            </a:r>
            <a:r>
              <a:rPr lang="fr-FR" dirty="0" err="1" smtClean="0"/>
              <a:t>uncertainty</a:t>
            </a:r>
            <a:r>
              <a:rPr lang="fr-FR" dirty="0" smtClean="0"/>
              <a:t> of data?</a:t>
            </a:r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5760807" y="1544894"/>
            <a:ext cx="2127251" cy="1578770"/>
            <a:chOff x="4433420" y="2590799"/>
            <a:chExt cx="4562332" cy="3916681"/>
          </a:xfrm>
        </p:grpSpPr>
        <p:pic>
          <p:nvPicPr>
            <p:cNvPr id="15" name="Picture 2" descr="E:\below_clou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3" t="3290" r="9251" b="31626"/>
            <a:stretch/>
          </p:blipFill>
          <p:spPr bwMode="auto">
            <a:xfrm>
              <a:off x="4433420" y="2590799"/>
              <a:ext cx="4562332" cy="3916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E:\below_cloud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03" t="69452" r="33218" b="2829"/>
            <a:stretch/>
          </p:blipFill>
          <p:spPr bwMode="auto">
            <a:xfrm>
              <a:off x="6564489" y="5221492"/>
              <a:ext cx="2431263" cy="12555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AutoShape 35"/>
          <p:cNvSpPr>
            <a:spLocks noChangeArrowheads="1"/>
          </p:cNvSpPr>
          <p:nvPr/>
        </p:nvSpPr>
        <p:spPr bwMode="auto">
          <a:xfrm flipH="1">
            <a:off x="3904406" y="2057187"/>
            <a:ext cx="696170" cy="352307"/>
          </a:xfrm>
          <a:prstGeom prst="rightArrow">
            <a:avLst>
              <a:gd name="adj1" fmla="val 50000"/>
              <a:gd name="adj2" fmla="val 57894"/>
            </a:avLst>
          </a:prstGeom>
          <a:solidFill>
            <a:srgbClr val="DDD8C2"/>
          </a:solidFill>
          <a:ln w="9525">
            <a:solidFill>
              <a:srgbClr val="C4BC96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47" name="Rectangle 46"/>
          <p:cNvSpPr/>
          <p:nvPr/>
        </p:nvSpPr>
        <p:spPr>
          <a:xfrm>
            <a:off x="4890977" y="1130959"/>
            <a:ext cx="3962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ctr">
              <a:spcBef>
                <a:spcPts val="450"/>
              </a:spcBef>
              <a:buFont typeface="Wingdings" panose="05000000000000000000" pitchFamily="2" charset="2"/>
              <a:buChar char="ì"/>
              <a:defRPr/>
            </a:pPr>
            <a:r>
              <a:rPr lang="fr-FR" altLang="fr-FR" kern="0" dirty="0" smtClean="0">
                <a:latin typeface="Calibri" pitchFamily="34" charset="0"/>
              </a:rPr>
              <a:t>Experts’ </a:t>
            </a:r>
            <a:r>
              <a:rPr lang="fr-FR" altLang="fr-FR" kern="0" dirty="0" err="1" smtClean="0">
                <a:latin typeface="Calibri" pitchFamily="34" charset="0"/>
              </a:rPr>
              <a:t>judgment</a:t>
            </a:r>
            <a:r>
              <a:rPr lang="fr-FR" altLang="fr-FR" kern="0" dirty="0" smtClean="0">
                <a:latin typeface="Calibri" pitchFamily="34" charset="0"/>
              </a:rPr>
              <a:t>, </a:t>
            </a:r>
            <a:r>
              <a:rPr lang="fr-FR" altLang="fr-FR" kern="0" dirty="0" err="1" smtClean="0">
                <a:latin typeface="Calibri" pitchFamily="34" charset="0"/>
              </a:rPr>
              <a:t>literature</a:t>
            </a:r>
            <a:r>
              <a:rPr lang="fr-FR" altLang="fr-FR" kern="0" dirty="0" smtClean="0">
                <a:latin typeface="Calibri" pitchFamily="34" charset="0"/>
              </a:rPr>
              <a:t> </a:t>
            </a:r>
            <a:r>
              <a:rPr lang="fr-FR" altLang="fr-FR" kern="0" dirty="0" err="1">
                <a:latin typeface="Calibri" pitchFamily="34" charset="0"/>
              </a:rPr>
              <a:t>review</a:t>
            </a:r>
            <a:endParaRPr lang="fr-FR" altLang="fr-FR" kern="0" dirty="0">
              <a:latin typeface="Calibri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1542154" y="1777290"/>
            <a:ext cx="1640204" cy="912099"/>
            <a:chOff x="522065" y="1852571"/>
            <a:chExt cx="767364" cy="63400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65" y="1852571"/>
              <a:ext cx="767364" cy="63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4675" y="1954867"/>
              <a:ext cx="560297" cy="171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i="1" dirty="0" err="1" smtClean="0">
                  <a:latin typeface="Calibri" panose="020F0502020204030204" pitchFamily="34" charset="0"/>
                </a:rPr>
                <a:t>pdf</a:t>
              </a:r>
              <a:endParaRPr lang="fr-FR" sz="1000" i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22" name="AutoShape 44"/>
          <p:cNvSpPr>
            <a:spLocks noChangeArrowheads="1"/>
          </p:cNvSpPr>
          <p:nvPr/>
        </p:nvSpPr>
        <p:spPr bwMode="auto">
          <a:xfrm>
            <a:off x="1340650" y="1206998"/>
            <a:ext cx="2079396" cy="4435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6E3BC">
                  <a:gamma/>
                  <a:tint val="20000"/>
                  <a:invGamma/>
                </a:srgbClr>
              </a:gs>
              <a:gs pos="100000">
                <a:srgbClr val="D6E3B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 smtClean="0">
                <a:latin typeface="Calibri" panose="020F0502020204030204" pitchFamily="34" charset="0"/>
                <a:cs typeface="Arial" pitchFamily="34" charset="0"/>
              </a:rPr>
              <a:t>Model </a:t>
            </a:r>
            <a:r>
              <a:rPr lang="fr-FR" altLang="fr-FR" sz="1600" b="1" dirty="0" err="1" smtClean="0">
                <a:latin typeface="Calibri" panose="020F0502020204030204" pitchFamily="34" charset="0"/>
                <a:cs typeface="Arial" pitchFamily="34" charset="0"/>
              </a:rPr>
              <a:t>parameters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>
                <a:solidFill>
                  <a:schemeClr val="bg1"/>
                </a:solidFill>
              </a:rPr>
              <a:t>Input </a:t>
            </a:r>
            <a:r>
              <a:rPr lang="fr-FR" altLang="fr-FR" sz="1100" b="1" dirty="0" err="1" smtClean="0">
                <a:solidFill>
                  <a:schemeClr val="bg1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</p:spTree>
    <p:extLst>
      <p:ext uri="{BB962C8B-B14F-4D97-AF65-F5344CB8AC3E}">
        <p14:creationId xmlns:p14="http://schemas.microsoft.com/office/powerpoint/2010/main" val="194231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7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à coins arrondis 30"/>
          <p:cNvSpPr/>
          <p:nvPr/>
        </p:nvSpPr>
        <p:spPr>
          <a:xfrm>
            <a:off x="871525" y="1084229"/>
            <a:ext cx="2981463" cy="5335808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Rectangle à coins arrondis 24"/>
          <p:cNvSpPr/>
          <p:nvPr/>
        </p:nvSpPr>
        <p:spPr>
          <a:xfrm>
            <a:off x="4617082" y="999168"/>
            <a:ext cx="4380614" cy="5420869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49" y="518119"/>
            <a:ext cx="8893175" cy="651272"/>
          </a:xfrm>
        </p:spPr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quantify</a:t>
            </a:r>
            <a:r>
              <a:rPr lang="fr-FR" dirty="0" smtClean="0"/>
              <a:t> the </a:t>
            </a:r>
            <a:r>
              <a:rPr lang="fr-FR" dirty="0" err="1" smtClean="0"/>
              <a:t>uncertainty</a:t>
            </a:r>
            <a:r>
              <a:rPr lang="fr-FR" dirty="0" smtClean="0"/>
              <a:t> of data?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1542154" y="1777290"/>
            <a:ext cx="1640204" cy="912099"/>
            <a:chOff x="522065" y="1852571"/>
            <a:chExt cx="767364" cy="63400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65" y="1852571"/>
              <a:ext cx="767364" cy="63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4675" y="1954867"/>
              <a:ext cx="560297" cy="171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i="1" dirty="0" err="1" smtClean="0">
                  <a:latin typeface="Calibri" panose="020F0502020204030204" pitchFamily="34" charset="0"/>
                </a:rPr>
                <a:t>pdf</a:t>
              </a:r>
              <a:endParaRPr lang="fr-FR" sz="1000" i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22" name="AutoShape 44"/>
          <p:cNvSpPr>
            <a:spLocks noChangeArrowheads="1"/>
          </p:cNvSpPr>
          <p:nvPr/>
        </p:nvSpPr>
        <p:spPr bwMode="auto">
          <a:xfrm>
            <a:off x="1340650" y="1206998"/>
            <a:ext cx="2079396" cy="4435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6E3BC">
                  <a:gamma/>
                  <a:tint val="20000"/>
                  <a:invGamma/>
                </a:srgbClr>
              </a:gs>
              <a:gs pos="100000">
                <a:srgbClr val="D6E3B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 smtClean="0">
                <a:latin typeface="Calibri" panose="020F0502020204030204" pitchFamily="34" charset="0"/>
                <a:cs typeface="Arial" pitchFamily="34" charset="0"/>
              </a:rPr>
              <a:t>Model </a:t>
            </a:r>
            <a:r>
              <a:rPr lang="fr-FR" altLang="fr-FR" sz="1600" b="1" dirty="0" err="1" smtClean="0">
                <a:latin typeface="Calibri" panose="020F0502020204030204" pitchFamily="34" charset="0"/>
                <a:cs typeface="Arial" pitchFamily="34" charset="0"/>
              </a:rPr>
              <a:t>parameters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4" name="AutoShape 43"/>
          <p:cNvSpPr>
            <a:spLocks noChangeArrowheads="1"/>
          </p:cNvSpPr>
          <p:nvPr/>
        </p:nvSpPr>
        <p:spPr bwMode="auto">
          <a:xfrm>
            <a:off x="1663170" y="2816181"/>
            <a:ext cx="1434355" cy="35920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>
                  <a:gamma/>
                  <a:tint val="20000"/>
                  <a:invGamma/>
                </a:srgbClr>
              </a:gs>
              <a:gs pos="100000">
                <a:srgbClr val="D8D8D8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Input : </a:t>
            </a:r>
            <a:r>
              <a:rPr kumimoji="0" lang="fr-FR" altLang="fr-FR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meteo</a:t>
            </a:r>
            <a:endParaRPr kumimoji="0" lang="fr-FR" alt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26" name="Image 163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02" y="3214109"/>
            <a:ext cx="1807533" cy="131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AutoShape 35"/>
          <p:cNvSpPr>
            <a:spLocks noChangeArrowheads="1"/>
          </p:cNvSpPr>
          <p:nvPr/>
        </p:nvSpPr>
        <p:spPr bwMode="auto">
          <a:xfrm flipH="1">
            <a:off x="3904406" y="3337276"/>
            <a:ext cx="696170" cy="352307"/>
          </a:xfrm>
          <a:prstGeom prst="rightArrow">
            <a:avLst>
              <a:gd name="adj1" fmla="val 50000"/>
              <a:gd name="adj2" fmla="val 57894"/>
            </a:avLst>
          </a:prstGeom>
          <a:solidFill>
            <a:srgbClr val="DDD8C2"/>
          </a:solidFill>
          <a:ln w="9525">
            <a:solidFill>
              <a:srgbClr val="C4BC96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28" name="Image 163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667" y="2006497"/>
            <a:ext cx="2752925" cy="2003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9597" y="3419591"/>
            <a:ext cx="2219292" cy="191086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29"/>
          <p:cNvSpPr/>
          <p:nvPr/>
        </p:nvSpPr>
        <p:spPr>
          <a:xfrm>
            <a:off x="5334378" y="1206998"/>
            <a:ext cx="3396245" cy="895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450"/>
              </a:spcBef>
              <a:buFont typeface="Wingdings" panose="05000000000000000000" pitchFamily="2" charset="2"/>
              <a:buChar char="ì"/>
              <a:defRPr/>
            </a:pPr>
            <a:r>
              <a:rPr lang="fr-FR" altLang="fr-FR" kern="0" dirty="0" err="1">
                <a:latin typeface="Calibri" pitchFamily="34" charset="0"/>
              </a:rPr>
              <a:t>Using</a:t>
            </a:r>
            <a:r>
              <a:rPr lang="fr-FR" altLang="fr-FR" kern="0" dirty="0">
                <a:latin typeface="Calibri" pitchFamily="34" charset="0"/>
              </a:rPr>
              <a:t> </a:t>
            </a:r>
            <a:r>
              <a:rPr lang="fr-FR" altLang="fr-FR" kern="0" dirty="0" err="1">
                <a:latin typeface="Calibri" pitchFamily="34" charset="0"/>
              </a:rPr>
              <a:t>meteorological</a:t>
            </a:r>
            <a:r>
              <a:rPr lang="fr-FR" altLang="fr-FR" kern="0" dirty="0">
                <a:latin typeface="Calibri" pitchFamily="34" charset="0"/>
              </a:rPr>
              <a:t> </a:t>
            </a:r>
            <a:r>
              <a:rPr lang="fr-FR" altLang="fr-FR" kern="0" dirty="0" err="1">
                <a:latin typeface="Calibri" pitchFamily="34" charset="0"/>
              </a:rPr>
              <a:t>forecast</a:t>
            </a:r>
            <a:r>
              <a:rPr lang="fr-FR" altLang="fr-FR" kern="0" dirty="0">
                <a:latin typeface="Calibri" pitchFamily="34" charset="0"/>
              </a:rPr>
              <a:t> ensembles</a:t>
            </a:r>
          </a:p>
          <a:p>
            <a:pPr>
              <a:spcBef>
                <a:spcPts val="450"/>
              </a:spcBef>
              <a:defRPr/>
            </a:pPr>
            <a:endParaRPr lang="fr-FR" altLang="fr-FR" sz="1200" kern="0" dirty="0">
              <a:latin typeface="Calibri" pitchFamily="34" charset="0"/>
            </a:endParaRPr>
          </a:p>
        </p:txBody>
      </p:sp>
      <p:sp>
        <p:nvSpPr>
          <p:cNvPr id="16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>
                <a:solidFill>
                  <a:schemeClr val="bg1"/>
                </a:solidFill>
              </a:rPr>
              <a:t>Input </a:t>
            </a:r>
            <a:r>
              <a:rPr lang="fr-FR" altLang="fr-FR" sz="1100" b="1" dirty="0" err="1" smtClean="0">
                <a:solidFill>
                  <a:schemeClr val="bg1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</p:spTree>
    <p:extLst>
      <p:ext uri="{BB962C8B-B14F-4D97-AF65-F5344CB8AC3E}">
        <p14:creationId xmlns:p14="http://schemas.microsoft.com/office/powerpoint/2010/main" val="235568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à coins arrondis 24"/>
          <p:cNvSpPr/>
          <p:nvPr/>
        </p:nvSpPr>
        <p:spPr>
          <a:xfrm>
            <a:off x="4726810" y="999168"/>
            <a:ext cx="4380614" cy="5420869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871525" y="1084229"/>
            <a:ext cx="2981463" cy="5335808"/>
          </a:xfrm>
          <a:prstGeom prst="roundRect">
            <a:avLst>
              <a:gd name="adj" fmla="val 6448"/>
            </a:avLst>
          </a:prstGeom>
          <a:solidFill>
            <a:srgbClr val="A18F6F">
              <a:alpha val="15000"/>
            </a:srgbClr>
          </a:solidFill>
          <a:ln>
            <a:solidFill>
              <a:srgbClr val="A18F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49" y="518119"/>
            <a:ext cx="8893175" cy="651272"/>
          </a:xfrm>
        </p:spPr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quantify</a:t>
            </a:r>
            <a:r>
              <a:rPr lang="fr-FR" dirty="0" smtClean="0"/>
              <a:t> the </a:t>
            </a:r>
            <a:r>
              <a:rPr lang="fr-FR" dirty="0" err="1" smtClean="0"/>
              <a:t>uncertainty</a:t>
            </a:r>
            <a:r>
              <a:rPr lang="fr-FR" dirty="0" smtClean="0"/>
              <a:t> of data?</a:t>
            </a:r>
            <a:endParaRPr lang="fr-FR" dirty="0"/>
          </a:p>
        </p:txBody>
      </p:sp>
      <p:grpSp>
        <p:nvGrpSpPr>
          <p:cNvPr id="19" name="Groupe 18"/>
          <p:cNvGrpSpPr/>
          <p:nvPr/>
        </p:nvGrpSpPr>
        <p:grpSpPr>
          <a:xfrm>
            <a:off x="1542154" y="1777290"/>
            <a:ext cx="1640204" cy="912099"/>
            <a:chOff x="522065" y="1852571"/>
            <a:chExt cx="767364" cy="63400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65" y="1852571"/>
              <a:ext cx="767364" cy="63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684675" y="1954867"/>
              <a:ext cx="560297" cy="171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i="1" dirty="0" err="1" smtClean="0">
                  <a:latin typeface="Calibri" panose="020F0502020204030204" pitchFamily="34" charset="0"/>
                </a:rPr>
                <a:t>pdf</a:t>
              </a:r>
              <a:endParaRPr lang="fr-FR" sz="1000" i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22" name="AutoShape 44"/>
          <p:cNvSpPr>
            <a:spLocks noChangeArrowheads="1"/>
          </p:cNvSpPr>
          <p:nvPr/>
        </p:nvSpPr>
        <p:spPr bwMode="auto">
          <a:xfrm>
            <a:off x="1340650" y="1206998"/>
            <a:ext cx="2079396" cy="4435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6E3BC">
                  <a:gamma/>
                  <a:tint val="20000"/>
                  <a:invGamma/>
                </a:srgbClr>
              </a:gs>
              <a:gs pos="100000">
                <a:srgbClr val="D6E3BC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600" b="1" dirty="0" smtClean="0">
                <a:latin typeface="Calibri" panose="020F0502020204030204" pitchFamily="34" charset="0"/>
                <a:cs typeface="Arial" pitchFamily="34" charset="0"/>
              </a:rPr>
              <a:t>Model </a:t>
            </a:r>
            <a:r>
              <a:rPr lang="fr-FR" altLang="fr-FR" sz="1600" b="1" dirty="0" err="1" smtClean="0">
                <a:latin typeface="Calibri" panose="020F0502020204030204" pitchFamily="34" charset="0"/>
                <a:cs typeface="Arial" pitchFamily="34" charset="0"/>
              </a:rPr>
              <a:t>parameters</a:t>
            </a: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4" name="AutoShape 43"/>
          <p:cNvSpPr>
            <a:spLocks noChangeArrowheads="1"/>
          </p:cNvSpPr>
          <p:nvPr/>
        </p:nvSpPr>
        <p:spPr bwMode="auto">
          <a:xfrm>
            <a:off x="1663170" y="2816181"/>
            <a:ext cx="1434355" cy="359209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>
                  <a:gamma/>
                  <a:tint val="20000"/>
                  <a:invGamma/>
                </a:srgbClr>
              </a:gs>
              <a:gs pos="100000">
                <a:srgbClr val="D8D8D8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Input : </a:t>
            </a:r>
            <a:r>
              <a:rPr kumimoji="0" lang="fr-FR" altLang="fr-FR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meteo</a:t>
            </a:r>
            <a:endParaRPr kumimoji="0" lang="fr-FR" alt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26" name="Image 1639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02" y="3214109"/>
            <a:ext cx="1807533" cy="131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43"/>
          <p:cNvSpPr>
            <a:spLocks noChangeArrowheads="1"/>
          </p:cNvSpPr>
          <p:nvPr/>
        </p:nvSpPr>
        <p:spPr bwMode="auto">
          <a:xfrm>
            <a:off x="1063296" y="4625392"/>
            <a:ext cx="2585665" cy="367173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D8D8D8">
                  <a:gamma/>
                  <a:tint val="20000"/>
                  <a:invGamma/>
                </a:srgbClr>
              </a:gs>
              <a:gs pos="100000">
                <a:srgbClr val="D8D8D8"/>
              </a:gs>
            </a:gsLst>
            <a:lin ang="5400000" scaled="1"/>
          </a:gra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Input: </a:t>
            </a:r>
            <a:r>
              <a:rPr kumimoji="0" lang="fr-FR" altLang="fr-FR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source </a:t>
            </a:r>
            <a:r>
              <a:rPr kumimoji="0" lang="fr-FR" altLang="fr-FR" sz="16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Arial" pitchFamily="34" charset="0"/>
              </a:rPr>
              <a:t>term</a:t>
            </a:r>
            <a:endParaRPr kumimoji="0" lang="fr-FR" alt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17" name="Picture 2" descr="Q:\ST_TERADA_Cs-137_Cs-137.png"/>
          <p:cNvPicPr preferRelativeResize="0"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 t="55528" r="24663" b="5332"/>
          <a:stretch/>
        </p:blipFill>
        <p:spPr bwMode="auto">
          <a:xfrm>
            <a:off x="1429087" y="5068709"/>
            <a:ext cx="1869126" cy="468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Q:\ST_INV_JMA_64sta_Cs-137.png"/>
          <p:cNvPicPr preferRelativeResize="0"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3" t="43125" r="15499" b="6342"/>
          <a:stretch/>
        </p:blipFill>
        <p:spPr bwMode="auto">
          <a:xfrm>
            <a:off x="1422803" y="5416716"/>
            <a:ext cx="1867048" cy="52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Q:\ST_INV_MRI_62sta_Cs-137.png"/>
          <p:cNvPicPr preferRelativeResize="0"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5" t="35376" r="5214" b="6679"/>
          <a:stretch/>
        </p:blipFill>
        <p:spPr bwMode="auto">
          <a:xfrm>
            <a:off x="1429087" y="5843167"/>
            <a:ext cx="1867048" cy="483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4604310" y="1016745"/>
            <a:ext cx="434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ctr">
              <a:spcBef>
                <a:spcPts val="450"/>
              </a:spcBef>
              <a:buFont typeface="Wingdings" panose="05000000000000000000" pitchFamily="2" charset="2"/>
              <a:buChar char="ì"/>
              <a:defRPr/>
            </a:pPr>
            <a:r>
              <a:rPr lang="fr-FR" altLang="fr-FR" kern="0" dirty="0" err="1">
                <a:latin typeface="Calibri" pitchFamily="34" charset="0"/>
              </a:rPr>
              <a:t>Past</a:t>
            </a:r>
            <a:r>
              <a:rPr lang="fr-FR" altLang="fr-FR" kern="0" dirty="0">
                <a:latin typeface="Calibri" pitchFamily="34" charset="0"/>
              </a:rPr>
              <a:t>-accident </a:t>
            </a:r>
            <a:r>
              <a:rPr lang="fr-FR" altLang="fr-FR" kern="0" dirty="0" err="1">
                <a:latin typeface="Calibri" pitchFamily="34" charset="0"/>
              </a:rPr>
              <a:t>analysis</a:t>
            </a:r>
            <a:r>
              <a:rPr lang="fr-FR" altLang="fr-FR" kern="0" dirty="0">
                <a:latin typeface="Calibri" pitchFamily="34" charset="0"/>
              </a:rPr>
              <a:t> (Fukushima ) </a:t>
            </a:r>
            <a:r>
              <a:rPr lang="fr-FR" altLang="fr-FR" kern="0" dirty="0" err="1">
                <a:latin typeface="Calibri" pitchFamily="34" charset="0"/>
              </a:rPr>
              <a:t>literature</a:t>
            </a:r>
            <a:r>
              <a:rPr lang="fr-FR" altLang="fr-FR" kern="0" dirty="0">
                <a:latin typeface="Calibri" pitchFamily="34" charset="0"/>
              </a:rPr>
              <a:t> </a:t>
            </a:r>
            <a:r>
              <a:rPr lang="fr-FR" altLang="fr-FR" kern="0" dirty="0" err="1">
                <a:latin typeface="Calibri" pitchFamily="34" charset="0"/>
              </a:rPr>
              <a:t>review</a:t>
            </a:r>
            <a:endParaRPr lang="fr-FR" altLang="fr-FR" kern="0" dirty="0">
              <a:latin typeface="Calibri" pitchFamily="34" charset="0"/>
            </a:endParaRPr>
          </a:p>
        </p:txBody>
      </p:sp>
      <p:pic>
        <p:nvPicPr>
          <p:cNvPr id="35" name="Image 34" descr="O:\SESUC\BMCA\03_R&amp;D\Fukushima\ArticleReview\LivraisonAnglais\termes-source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74381"/>
            <a:ext cx="4227801" cy="258016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AutoShape 35"/>
          <p:cNvSpPr>
            <a:spLocks noChangeArrowheads="1"/>
          </p:cNvSpPr>
          <p:nvPr/>
        </p:nvSpPr>
        <p:spPr bwMode="auto">
          <a:xfrm flipH="1">
            <a:off x="4004120" y="5411926"/>
            <a:ext cx="696170" cy="352306"/>
          </a:xfrm>
          <a:prstGeom prst="rightArrow">
            <a:avLst>
              <a:gd name="adj1" fmla="val 50000"/>
              <a:gd name="adj2" fmla="val 57894"/>
            </a:avLst>
          </a:prstGeom>
          <a:solidFill>
            <a:srgbClr val="DDD8C2"/>
          </a:solidFill>
          <a:ln w="9525">
            <a:solidFill>
              <a:srgbClr val="C4BC96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grpSp>
        <p:nvGrpSpPr>
          <p:cNvPr id="37" name="Groupe 36"/>
          <p:cNvGrpSpPr/>
          <p:nvPr/>
        </p:nvGrpSpPr>
        <p:grpSpPr>
          <a:xfrm>
            <a:off x="4908122" y="3954175"/>
            <a:ext cx="4165156" cy="2397068"/>
            <a:chOff x="4744334" y="3755274"/>
            <a:chExt cx="4454988" cy="2666696"/>
          </a:xfrm>
        </p:grpSpPr>
        <p:grpSp>
          <p:nvGrpSpPr>
            <p:cNvPr id="38" name="Groupe 37"/>
            <p:cNvGrpSpPr/>
            <p:nvPr/>
          </p:nvGrpSpPr>
          <p:grpSpPr>
            <a:xfrm>
              <a:off x="6710227" y="4646428"/>
              <a:ext cx="2430293" cy="1775541"/>
              <a:chOff x="6970025" y="3514666"/>
              <a:chExt cx="2051103" cy="1498509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8157032" y="4509121"/>
                <a:ext cx="864096" cy="233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750" b="1" baseline="30000" dirty="0">
                    <a:solidFill>
                      <a:schemeClr val="accent2"/>
                    </a:solidFill>
                  </a:rPr>
                  <a:t>131</a:t>
                </a:r>
                <a:r>
                  <a:rPr lang="en-US" sz="750" b="1" dirty="0">
                    <a:solidFill>
                      <a:schemeClr val="accent2"/>
                    </a:solidFill>
                  </a:rPr>
                  <a:t>I</a:t>
                </a:r>
                <a:endParaRPr lang="fr-FR" sz="750" b="1" dirty="0"/>
              </a:p>
            </p:txBody>
          </p:sp>
          <p:pic>
            <p:nvPicPr>
              <p:cNvPr id="45" name="Picture 2"/>
              <p:cNvPicPr/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970025" y="3514666"/>
                <a:ext cx="2028357" cy="149850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9" name="Picture 3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59259" y="4817641"/>
              <a:ext cx="1950968" cy="160432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40" name="Rectangle 39"/>
            <p:cNvSpPr/>
            <p:nvPr/>
          </p:nvSpPr>
          <p:spPr>
            <a:xfrm>
              <a:off x="4744334" y="3755274"/>
              <a:ext cx="4454988" cy="1549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57175" indent="-257175">
                <a:spcBef>
                  <a:spcPts val="450"/>
                </a:spcBef>
                <a:buFont typeface="Wingdings" panose="05000000000000000000" pitchFamily="2" charset="2"/>
                <a:buChar char="ì"/>
                <a:defRPr/>
              </a:pPr>
              <a:r>
                <a:rPr lang="fr-FR" altLang="fr-FR" kern="0" dirty="0">
                  <a:latin typeface="Calibri" pitchFamily="34" charset="0"/>
                </a:rPr>
                <a:t>Emergency : May </a:t>
              </a:r>
              <a:r>
                <a:rPr lang="fr-FR" altLang="fr-FR" kern="0" dirty="0" err="1">
                  <a:latin typeface="Calibri" pitchFamily="34" charset="0"/>
                </a:rPr>
                <a:t>rely</a:t>
              </a:r>
              <a:r>
                <a:rPr lang="fr-FR" altLang="fr-FR" kern="0" dirty="0">
                  <a:latin typeface="Calibri" pitchFamily="34" charset="0"/>
                </a:rPr>
                <a:t> on experts’ </a:t>
              </a:r>
              <a:r>
                <a:rPr lang="fr-FR" altLang="fr-FR" kern="0" dirty="0" err="1">
                  <a:latin typeface="Calibri" pitchFamily="34" charset="0"/>
                </a:rPr>
                <a:t>judgment</a:t>
              </a:r>
              <a:r>
                <a:rPr lang="fr-FR" altLang="fr-FR" kern="0" dirty="0">
                  <a:latin typeface="Calibri" pitchFamily="34" charset="0"/>
                </a:rPr>
                <a:t> / ensemble of ST</a:t>
              </a:r>
            </a:p>
            <a:p>
              <a:pPr>
                <a:spcBef>
                  <a:spcPts val="450"/>
                </a:spcBef>
                <a:defRPr/>
              </a:pPr>
              <a:r>
                <a:rPr lang="fr-FR" altLang="fr-FR" sz="900" kern="0" dirty="0" err="1">
                  <a:solidFill>
                    <a:schemeClr val="tx2"/>
                  </a:solidFill>
                  <a:latin typeface="Calibri" pitchFamily="34" charset="0"/>
                </a:rPr>
                <a:t>European</a:t>
              </a:r>
              <a:r>
                <a:rPr lang="fr-FR" altLang="fr-FR" sz="900" kern="0" dirty="0">
                  <a:solidFill>
                    <a:schemeClr val="tx2"/>
                  </a:solidFill>
                  <a:latin typeface="Calibri" pitchFamily="34" charset="0"/>
                </a:rPr>
                <a:t> </a:t>
              </a:r>
              <a:r>
                <a:rPr lang="fr-FR" altLang="fr-FR" sz="900" kern="0" dirty="0" err="1">
                  <a:solidFill>
                    <a:schemeClr val="tx2"/>
                  </a:solidFill>
                  <a:latin typeface="Calibri" pitchFamily="34" charset="0"/>
                </a:rPr>
                <a:t>projects</a:t>
              </a:r>
              <a:endParaRPr lang="fr-FR" altLang="fr-FR" sz="900" kern="0" dirty="0">
                <a:solidFill>
                  <a:schemeClr val="tx2"/>
                </a:solidFill>
                <a:latin typeface="Calibri" pitchFamily="34" charset="0"/>
              </a:endParaRPr>
            </a:p>
            <a:p>
              <a:pPr marL="257175" indent="-257175">
                <a:spcBef>
                  <a:spcPts val="450"/>
                </a:spcBef>
                <a:buFont typeface="Wingdings" panose="05000000000000000000" pitchFamily="2" charset="2"/>
                <a:buChar char="ì"/>
                <a:defRPr/>
              </a:pPr>
              <a:endParaRPr lang="fr-FR" altLang="fr-FR" sz="1200" kern="0" dirty="0">
                <a:latin typeface="Calibri" pitchFamily="34" charset="0"/>
              </a:endParaRPr>
            </a:p>
            <a:p>
              <a:pPr marL="257175" indent="-257175">
                <a:spcBef>
                  <a:spcPts val="450"/>
                </a:spcBef>
                <a:buFont typeface="Wingdings" panose="05000000000000000000" pitchFamily="2" charset="2"/>
                <a:buChar char="ì"/>
                <a:defRPr/>
              </a:pPr>
              <a:endParaRPr lang="fr-FR" altLang="fr-FR" sz="1200" kern="0" dirty="0">
                <a:latin typeface="Calibri" pitchFamily="34" charset="0"/>
              </a:endParaRPr>
            </a:p>
          </p:txBody>
        </p:sp>
        <p:pic>
          <p:nvPicPr>
            <p:cNvPr id="41" name="Grafik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20192" y="4420176"/>
              <a:ext cx="1167171" cy="381353"/>
            </a:xfrm>
            <a:prstGeom prst="rect">
              <a:avLst/>
            </a:prstGeom>
          </p:spPr>
        </p:pic>
        <p:pic>
          <p:nvPicPr>
            <p:cNvPr id="43" name="Picture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90635" y="4389037"/>
              <a:ext cx="1072586" cy="281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>
                <a:solidFill>
                  <a:schemeClr val="bg1"/>
                </a:solidFill>
              </a:rPr>
              <a:t>Input </a:t>
            </a:r>
            <a:r>
              <a:rPr lang="fr-FR" altLang="fr-FR" sz="1100" b="1" dirty="0" err="1" smtClean="0">
                <a:solidFill>
                  <a:schemeClr val="bg1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</p:spTree>
    <p:extLst>
      <p:ext uri="{BB962C8B-B14F-4D97-AF65-F5344CB8AC3E}">
        <p14:creationId xmlns:p14="http://schemas.microsoft.com/office/powerpoint/2010/main" val="253839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Further</a:t>
            </a:r>
            <a:r>
              <a:rPr lang="fr-FR" dirty="0" smtClean="0"/>
              <a:t> on input </a:t>
            </a:r>
            <a:r>
              <a:rPr lang="fr-FR" dirty="0" err="1" smtClean="0"/>
              <a:t>uncertainties</a:t>
            </a:r>
            <a:r>
              <a:rPr lang="fr-FR" dirty="0" smtClean="0"/>
              <a:t>…</a:t>
            </a:r>
            <a:endParaRPr lang="fr-FR" dirty="0"/>
          </a:p>
        </p:txBody>
      </p:sp>
      <p:grpSp>
        <p:nvGrpSpPr>
          <p:cNvPr id="4" name="Groupe 3"/>
          <p:cNvGrpSpPr>
            <a:grpSpLocks noChangeAspect="1"/>
          </p:cNvGrpSpPr>
          <p:nvPr/>
        </p:nvGrpSpPr>
        <p:grpSpPr>
          <a:xfrm>
            <a:off x="601766" y="1571769"/>
            <a:ext cx="3287909" cy="3224484"/>
            <a:chOff x="348342" y="2294792"/>
            <a:chExt cx="4285517" cy="4202846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8342" y="2306050"/>
              <a:ext cx="4285517" cy="419158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48342" y="2294792"/>
              <a:ext cx="4276412" cy="4202846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</p:grp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090" y="1339228"/>
            <a:ext cx="2428567" cy="1734691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7090" y="2885016"/>
            <a:ext cx="2428567" cy="1393133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090" y="4217932"/>
            <a:ext cx="2428567" cy="1629008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5364" y="1543523"/>
            <a:ext cx="2428567" cy="2014029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3294" y="3581582"/>
            <a:ext cx="2428567" cy="2007718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isometricOffAxis2Left"/>
            <a:lightRig rig="threePt" dir="t"/>
          </a:scene3d>
        </p:spPr>
      </p:pic>
      <p:sp>
        <p:nvSpPr>
          <p:cNvPr id="12" name="Rectangle 11"/>
          <p:cNvSpPr/>
          <p:nvPr/>
        </p:nvSpPr>
        <p:spPr>
          <a:xfrm>
            <a:off x="601766" y="5761943"/>
            <a:ext cx="4737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hlinkClick r:id="rId8"/>
              </a:rPr>
              <a:t>http://www.concert-h2020.eu/en/Publications</a:t>
            </a:r>
            <a:endParaRPr lang="fr-FR" dirty="0"/>
          </a:p>
        </p:txBody>
      </p:sp>
      <p:sp>
        <p:nvSpPr>
          <p:cNvPr id="13" name="Flèche droite 12"/>
          <p:cNvSpPr/>
          <p:nvPr/>
        </p:nvSpPr>
        <p:spPr>
          <a:xfrm>
            <a:off x="3958791" y="2954414"/>
            <a:ext cx="334496" cy="2035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>
                <a:solidFill>
                  <a:schemeClr val="bg1"/>
                </a:solidFill>
              </a:rPr>
              <a:t>Input </a:t>
            </a:r>
            <a:r>
              <a:rPr lang="fr-FR" altLang="fr-FR" sz="1100" b="1" dirty="0" err="1" smtClean="0">
                <a:solidFill>
                  <a:schemeClr val="bg1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Perspectives</a:t>
            </a:r>
          </a:p>
        </p:txBody>
      </p:sp>
    </p:spTree>
    <p:extLst>
      <p:ext uri="{BB962C8B-B14F-4D97-AF65-F5344CB8AC3E}">
        <p14:creationId xmlns:p14="http://schemas.microsoft.com/office/powerpoint/2010/main" val="39232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6692469" y="2999054"/>
            <a:ext cx="2326690" cy="1784057"/>
            <a:chOff x="3923928" y="2996952"/>
            <a:chExt cx="2797284" cy="2144899"/>
          </a:xfrm>
        </p:grpSpPr>
        <p:pic>
          <p:nvPicPr>
            <p:cNvPr id="18" name="Picture 2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23928" y="2996952"/>
              <a:ext cx="2797284" cy="21448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4454216" y="3159258"/>
              <a:ext cx="864096" cy="2960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b="1" dirty="0" smtClean="0">
                  <a:solidFill>
                    <a:schemeClr val="accent2"/>
                  </a:solidFill>
                </a:rPr>
                <a:t>(a) </a:t>
              </a:r>
              <a:r>
                <a:rPr lang="en-US" sz="1000" b="1" baseline="30000" dirty="0" smtClean="0">
                  <a:solidFill>
                    <a:schemeClr val="accent2"/>
                  </a:solidFill>
                </a:rPr>
                <a:t>137</a:t>
              </a:r>
              <a:r>
                <a:rPr lang="en-US" sz="1000" b="1" dirty="0" smtClean="0">
                  <a:solidFill>
                    <a:schemeClr val="accent2"/>
                  </a:solidFill>
                </a:rPr>
                <a:t>Cs</a:t>
              </a:r>
              <a:endParaRPr lang="fr-FR" sz="1000" b="1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32" y="346466"/>
            <a:ext cx="3799367" cy="2675134"/>
          </a:xfrm>
          <a:prstGeom prst="rect">
            <a:avLst/>
          </a:prstGeom>
        </p:spPr>
      </p:pic>
      <p:grpSp>
        <p:nvGrpSpPr>
          <p:cNvPr id="14" name="Groupe 13"/>
          <p:cNvGrpSpPr/>
          <p:nvPr/>
        </p:nvGrpSpPr>
        <p:grpSpPr>
          <a:xfrm>
            <a:off x="6692469" y="4707661"/>
            <a:ext cx="2491636" cy="1803174"/>
            <a:chOff x="6091813" y="3429000"/>
            <a:chExt cx="2929315" cy="2119918"/>
          </a:xfrm>
        </p:grpSpPr>
        <p:pic>
          <p:nvPicPr>
            <p:cNvPr id="15" name="Picture 2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91813" y="3429000"/>
              <a:ext cx="2728659" cy="21199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Rectangle 15"/>
            <p:cNvSpPr/>
            <p:nvPr/>
          </p:nvSpPr>
          <p:spPr>
            <a:xfrm>
              <a:off x="8157032" y="4653136"/>
              <a:ext cx="86409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00" b="1" dirty="0" smtClean="0">
                  <a:solidFill>
                    <a:schemeClr val="accent2"/>
                  </a:solidFill>
                </a:rPr>
                <a:t>(b) </a:t>
              </a:r>
              <a:r>
                <a:rPr lang="en-US" sz="1000" b="1" baseline="30000" dirty="0" smtClean="0">
                  <a:solidFill>
                    <a:schemeClr val="accent2"/>
                  </a:solidFill>
                </a:rPr>
                <a:t>131</a:t>
              </a:r>
              <a:r>
                <a:rPr lang="en-US" sz="1000" b="1" dirty="0" smtClean="0">
                  <a:solidFill>
                    <a:schemeClr val="accent2"/>
                  </a:solidFill>
                </a:rPr>
                <a:t>I</a:t>
              </a:r>
              <a:endParaRPr lang="fr-FR" sz="1000" b="1" dirty="0"/>
            </a:p>
          </p:txBody>
        </p:sp>
      </p:grp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5095875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WP1 Case study: </a:t>
            </a:r>
            <a:r>
              <a:rPr lang="en-GB" sz="3000" kern="0" dirty="0" err="1" smtClean="0"/>
              <a:t>Borssele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5" name="Rectangle 9"/>
          <p:cNvSpPr txBox="1">
            <a:spLocks noChangeArrowheads="1"/>
          </p:cNvSpPr>
          <p:nvPr/>
        </p:nvSpPr>
        <p:spPr bwMode="auto">
          <a:xfrm>
            <a:off x="417674" y="1124220"/>
            <a:ext cx="5408968" cy="169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Meteorological scenario</a:t>
            </a:r>
            <a:endParaRPr lang="en-US" altLang="fr-FR" sz="20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Ensemble (KNMI), 10 members, 2,5 km resolution</a:t>
            </a:r>
            <a:endParaRPr lang="en-US" altLang="fr-FR" dirty="0"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72-hours forecast, 1-hour time step</a:t>
            </a:r>
            <a:endParaRPr lang="en-US" altLang="fr-FR" dirty="0"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11-13 January 2017: “Easy case” (established wind direction), rain</a:t>
            </a:r>
            <a:endParaRPr lang="en-US" altLang="fr-FR" dirty="0"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32775" y="463992"/>
            <a:ext cx="26542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10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Indicative </a:t>
            </a:r>
            <a:r>
              <a:rPr lang="en-US" sz="1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plume trajectories based on </a:t>
            </a:r>
            <a:r>
              <a:rPr lang="en-US" sz="1000" b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analysed</a:t>
            </a:r>
            <a:r>
              <a:rPr lang="en-US" sz="1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weather </a:t>
            </a:r>
            <a:r>
              <a:rPr lang="en-US" sz="10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1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10m and </a:t>
            </a:r>
            <a:r>
              <a:rPr lang="en-US" sz="10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500m, </a:t>
            </a:r>
            <a:r>
              <a:rPr lang="en-US" sz="1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 release at 12 UTC 11/01/17, and associated rain (cumulated on one hour). </a:t>
            </a:r>
            <a:endParaRPr lang="fr-FR" sz="1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461580" y="4834835"/>
            <a:ext cx="5730001" cy="154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Short release scenario</a:t>
            </a: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Duration </a:t>
            </a:r>
            <a:r>
              <a:rPr lang="en-US" altLang="fr-FR" dirty="0">
                <a:latin typeface="Calibri" panose="020F0502020204030204" pitchFamily="34" charset="0"/>
              </a:rPr>
              <a:t>4 hours - Release time 11 January at 12 UTC </a:t>
            </a:r>
            <a:endParaRPr lang="en-US" altLang="fr-FR" dirty="0" smtClean="0"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8 radionuclides, no kinetics</a:t>
            </a: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Representative of uncertainties in the </a:t>
            </a:r>
            <a:r>
              <a:rPr lang="en-US" altLang="fr-FR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pre-release phase  </a:t>
            </a:r>
          </a:p>
        </p:txBody>
      </p:sp>
      <p:sp>
        <p:nvSpPr>
          <p:cNvPr id="12" name="Rectangle 9"/>
          <p:cNvSpPr txBox="1">
            <a:spLocks noChangeArrowheads="1"/>
          </p:cNvSpPr>
          <p:nvPr/>
        </p:nvSpPr>
        <p:spPr bwMode="auto">
          <a:xfrm>
            <a:off x="360386" y="2723440"/>
            <a:ext cx="6552621" cy="2184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Long release scenario: ensemble (FASTNET)</a:t>
            </a:r>
            <a:endParaRPr lang="en-US" altLang="fr-FR" sz="20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Duration 72 hours</a:t>
            </a: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Extracted from a database built </a:t>
            </a:r>
            <a:r>
              <a:rPr lang="en-US" altLang="fr-FR" dirty="0">
                <a:latin typeface="Calibri" panose="020F0502020204030204" pitchFamily="34" charset="0"/>
              </a:rPr>
              <a:t>with </a:t>
            </a:r>
            <a:r>
              <a:rPr lang="en-US" altLang="fr-FR" dirty="0" smtClean="0">
                <a:latin typeface="Calibri" panose="020F0502020204030204" pitchFamily="34" charset="0"/>
              </a:rPr>
              <a:t> ASTEC severe accident code</a:t>
            </a:r>
          </a:p>
          <a:p>
            <a:pPr lvl="1"/>
            <a:r>
              <a:rPr lang="en-US" altLang="fr-FR" dirty="0" smtClean="0">
                <a:latin typeface="Calibri" panose="020F0502020204030204" pitchFamily="34" charset="0"/>
              </a:rPr>
              <a:t>Release time 11 January at 06 UTC </a:t>
            </a:r>
            <a:r>
              <a:rPr lang="en-US" altLang="fr-FR" b="1" dirty="0" smtClean="0">
                <a:latin typeface="Calibri" panose="020F0502020204030204" pitchFamily="34" charset="0"/>
              </a:rPr>
              <a:t>without uncertainties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Second </a:t>
            </a:r>
            <a:r>
              <a:rPr lang="en-US" dirty="0">
                <a:latin typeface="Calibri" panose="020F0502020204030204" pitchFamily="34" charset="0"/>
              </a:rPr>
              <a:t>major release = opening of the venting containment </a:t>
            </a:r>
            <a:r>
              <a:rPr lang="en-US" dirty="0" smtClean="0">
                <a:latin typeface="Calibri" panose="020F0502020204030204" pitchFamily="34" charset="0"/>
              </a:rPr>
              <a:t>system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Aerosols are filtered for the second release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Representative of model uncertainties (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release phase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  <a:endParaRPr lang="en-US" dirty="0">
              <a:latin typeface="Calibri" panose="020F0502020204030204" pitchFamily="34" charset="0"/>
            </a:endParaRPr>
          </a:p>
          <a:p>
            <a:pPr lvl="1"/>
            <a:endParaRPr lang="en-US" altLang="fr-FR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24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7858126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Short release scenario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21" name="Rectangle 9"/>
          <p:cNvSpPr txBox="1">
            <a:spLocks noChangeArrowheads="1"/>
          </p:cNvSpPr>
          <p:nvPr/>
        </p:nvSpPr>
        <p:spPr bwMode="auto">
          <a:xfrm>
            <a:off x="-142875" y="885776"/>
            <a:ext cx="6297452" cy="89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altLang="fr-FR" sz="1800" dirty="0" smtClean="0">
                <a:latin typeface="Calibri" panose="020F0502020204030204" pitchFamily="34" charset="0"/>
              </a:rPr>
              <a:t>Release </a:t>
            </a:r>
            <a:r>
              <a:rPr lang="en-US" altLang="fr-FR" sz="1800" dirty="0">
                <a:latin typeface="Calibri" panose="020F0502020204030204" pitchFamily="34" charset="0"/>
              </a:rPr>
              <a:t>time 11 January at 12 UTC </a:t>
            </a:r>
            <a:r>
              <a:rPr lang="en-US" altLang="fr-FR" sz="1800" dirty="0">
                <a:solidFill>
                  <a:schemeClr val="tx2"/>
                </a:solidFill>
                <a:latin typeface="Calibri" panose="020F0502020204030204" pitchFamily="34" charset="0"/>
              </a:rPr>
              <a:t>+/- 6 hours</a:t>
            </a:r>
          </a:p>
          <a:p>
            <a:pPr lvl="1"/>
            <a:r>
              <a:rPr lang="en-US" altLang="fr-FR" sz="1800" dirty="0">
                <a:latin typeface="Calibri" panose="020F0502020204030204" pitchFamily="34" charset="0"/>
              </a:rPr>
              <a:t>Release height 50m </a:t>
            </a:r>
            <a:r>
              <a:rPr lang="en-US" altLang="fr-FR" sz="1800" dirty="0">
                <a:solidFill>
                  <a:schemeClr val="tx2"/>
                </a:solidFill>
                <a:latin typeface="Calibri" panose="020F0502020204030204" pitchFamily="34" charset="0"/>
              </a:rPr>
              <a:t>+/- 50m</a:t>
            </a:r>
          </a:p>
          <a:p>
            <a:pPr lvl="1"/>
            <a:r>
              <a:rPr lang="en-US" altLang="fr-FR" sz="1800" dirty="0">
                <a:latin typeface="Calibri" panose="020F0502020204030204" pitchFamily="34" charset="0"/>
              </a:rPr>
              <a:t>Released quantity </a:t>
            </a:r>
            <a:r>
              <a:rPr lang="en-US" altLang="fr-FR" sz="1800" dirty="0">
                <a:solidFill>
                  <a:schemeClr val="tx2"/>
                </a:solidFill>
                <a:latin typeface="Calibri" panose="020F0502020204030204" pitchFamily="34" charset="0"/>
              </a:rPr>
              <a:t>X [1/3, 3]</a:t>
            </a:r>
          </a:p>
          <a:p>
            <a:pPr lvl="1"/>
            <a:endParaRPr lang="en-US" altLang="fr-FR" sz="2000" dirty="0">
              <a:latin typeface="Calibri" panose="020F0502020204030204" pitchFamily="34" charset="0"/>
            </a:endParaRPr>
          </a:p>
          <a:p>
            <a:pPr lvl="1"/>
            <a:endParaRPr lang="en-US" altLang="fr-FR" sz="2000" dirty="0" smtClean="0">
              <a:latin typeface="Calibri" panose="020F0502020204030204" pitchFamily="34" charset="0"/>
            </a:endParaRPr>
          </a:p>
          <a:p>
            <a:pPr lvl="1"/>
            <a:endParaRPr lang="en-US" altLang="fr-FR" sz="2000" dirty="0">
              <a:latin typeface="Calibri" panose="020F0502020204030204" pitchFamily="34" charset="0"/>
            </a:endParaRPr>
          </a:p>
          <a:p>
            <a:pPr lvl="1"/>
            <a:endParaRPr lang="en-US" altLang="fr-FR" sz="2000" dirty="0" smtClean="0">
              <a:latin typeface="Calibri" panose="020F0502020204030204" pitchFamily="34" charset="0"/>
            </a:endParaRPr>
          </a:p>
          <a:p>
            <a:pPr lvl="1"/>
            <a:endParaRPr lang="en-US" altLang="fr-FR" sz="2000" dirty="0">
              <a:latin typeface="Calibri" panose="020F0502020204030204" pitchFamily="34" charset="0"/>
            </a:endParaRPr>
          </a:p>
          <a:p>
            <a:pPr lvl="1"/>
            <a:endParaRPr lang="en-US" altLang="fr-FR" sz="2000" dirty="0" smtClean="0">
              <a:latin typeface="Calibri" panose="020F0502020204030204" pitchFamily="34" charset="0"/>
            </a:endParaRPr>
          </a:p>
          <a:p>
            <a:pPr lvl="1"/>
            <a:endParaRPr lang="en-US" altLang="fr-FR" sz="2000" dirty="0">
              <a:latin typeface="Calibri" panose="020F0502020204030204" pitchFamily="34" charset="0"/>
            </a:endParaRPr>
          </a:p>
          <a:p>
            <a:pPr lvl="1"/>
            <a:endParaRPr lang="en-US" altLang="fr-FR" sz="2000" dirty="0" smtClean="0">
              <a:latin typeface="Calibri" panose="020F0502020204030204" pitchFamily="34" charset="0"/>
            </a:endParaRPr>
          </a:p>
          <a:p>
            <a:pPr lvl="1"/>
            <a:endParaRPr lang="en-US" altLang="fr-FR" sz="2000" dirty="0">
              <a:latin typeface="Calibri" panose="020F0502020204030204" pitchFamily="34" charset="0"/>
            </a:endParaRPr>
          </a:p>
          <a:p>
            <a:pPr lvl="1"/>
            <a:endParaRPr lang="en-US" altLang="fr-FR" sz="2000" dirty="0" smtClean="0">
              <a:latin typeface="Calibri" panose="020F0502020204030204" pitchFamily="34" charset="0"/>
            </a:endParaRPr>
          </a:p>
          <a:p>
            <a:pPr lvl="1"/>
            <a:endParaRPr lang="en-US" altLang="fr-FR" sz="20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97042"/>
              </p:ext>
            </p:extLst>
          </p:nvPr>
        </p:nvGraphicFramePr>
        <p:xfrm>
          <a:off x="542466" y="2664966"/>
          <a:ext cx="8133451" cy="37915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7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2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6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3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3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27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Participant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simulations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Source perturbations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6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Release height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Release time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Released quantity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IRSN 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(Monte Carlo)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[0, 100m] uniform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[-6h, 6h] uniform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[1/3, 3] uniform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BfS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[0m, 50m, 100m]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T0 + [-6h, -3h, 0h, +3h, +6h]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MetOffice/</a:t>
                      </a:r>
                      <a:endParaRPr lang="fr-FR" sz="140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[50m]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T0 + [-6h, 0h, +6h]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[x1/3, x1, x3] 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EEAE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[50m]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T0 + [-6h, -3h, 0h, +3h, +6h]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MTA EK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[0m, </a:t>
                      </a:r>
                      <a:r>
                        <a:rPr lang="en-GB" sz="1400" b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50m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GB" sz="1400" b="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100m</a:t>
                      </a: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  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T0 + [-6h, -3h, 0h, +3h, +6h]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1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RIVM</a:t>
                      </a:r>
                      <a:endParaRPr lang="fr-FR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650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[0m, 25m, 50m, 75m, 100m]   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[-6h, +6h] with a time step of 1 hour (13 steps)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DTU</a:t>
                      </a: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  <a:endParaRPr lang="fr-FR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652589"/>
              </p:ext>
            </p:extLst>
          </p:nvPr>
        </p:nvGraphicFramePr>
        <p:xfrm>
          <a:off x="542466" y="1878321"/>
          <a:ext cx="6296270" cy="693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1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1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1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12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7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27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69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Radionuclide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Xe-133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I-131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I-132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Te-132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Cs-134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Cs-136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Cs-137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Ba-137m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9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Activity(Bq)</a:t>
                      </a:r>
                      <a:endParaRPr lang="fr-FR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3.51E18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2.25E16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2.84E16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1.37E16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2.69E15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6.37E14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2.06E15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2.78E14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53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3822589" y="3224684"/>
            <a:ext cx="5235913" cy="306388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 smtClean="0">
                <a:solidFill>
                  <a:schemeClr val="bg2"/>
                </a:solidFill>
              </a:rPr>
              <a:t>Context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propagation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		Perspectives</a:t>
            </a:r>
            <a:endParaRPr lang="en-US" altLang="fr-FR" sz="1100" b="1" dirty="0">
              <a:solidFill>
                <a:schemeClr val="bg2"/>
              </a:solidFill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5095875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Short release scenario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22" name="Rectangle 9"/>
          <p:cNvSpPr txBox="1">
            <a:spLocks noChangeArrowheads="1"/>
          </p:cNvSpPr>
          <p:nvPr/>
        </p:nvSpPr>
        <p:spPr bwMode="auto">
          <a:xfrm>
            <a:off x="417674" y="1035956"/>
            <a:ext cx="8573926" cy="169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Endpoints: consequences computed at T0+24h</a:t>
            </a:r>
            <a:endParaRPr lang="en-US" altLang="fr-FR" sz="2400" b="1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Ground </a:t>
            </a:r>
            <a:r>
              <a:rPr lang="en-US" altLang="fr-FR" dirty="0">
                <a:solidFill>
                  <a:schemeClr val="tx2"/>
                </a:solidFill>
                <a:latin typeface="Calibri" panose="020F0502020204030204" pitchFamily="34" charset="0"/>
              </a:rPr>
              <a:t>deposition of </a:t>
            </a:r>
            <a:r>
              <a:rPr lang="en-US" altLang="fr-FR" baseline="30000" dirty="0">
                <a:solidFill>
                  <a:schemeClr val="tx2"/>
                </a:solidFill>
                <a:latin typeface="Calibri" panose="020F0502020204030204" pitchFamily="34" charset="0"/>
              </a:rPr>
              <a:t>137</a:t>
            </a:r>
            <a:r>
              <a:rPr lang="en-US" altLang="fr-FR" dirty="0">
                <a:solidFill>
                  <a:schemeClr val="tx2"/>
                </a:solidFill>
                <a:latin typeface="Calibri" panose="020F0502020204030204" pitchFamily="34" charset="0"/>
              </a:rPr>
              <a:t>Cs and </a:t>
            </a:r>
            <a:r>
              <a:rPr lang="en-US" altLang="fr-FR" baseline="30000" dirty="0">
                <a:solidFill>
                  <a:schemeClr val="tx2"/>
                </a:solidFill>
                <a:latin typeface="Calibri" panose="020F0502020204030204" pitchFamily="34" charset="0"/>
              </a:rPr>
              <a:t>131</a:t>
            </a:r>
            <a:r>
              <a:rPr lang="en-US" altLang="fr-FR" dirty="0">
                <a:solidFill>
                  <a:schemeClr val="tx2"/>
                </a:solidFill>
                <a:latin typeface="Calibri" panose="020F0502020204030204" pitchFamily="34" charset="0"/>
              </a:rPr>
              <a:t>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fr-FR" dirty="0" smtClean="0">
                <a:latin typeface="Calibri" panose="020F0502020204030204" pitchFamily="34" charset="0"/>
              </a:rPr>
              <a:t>Post-Chernobyl reference level: 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37 </a:t>
            </a:r>
            <a:r>
              <a:rPr lang="en-US" altLang="fr-FR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kBq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/m</a:t>
            </a:r>
            <a:r>
              <a:rPr lang="en-US" altLang="fr-FR" baseline="30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2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 for </a:t>
            </a:r>
            <a:r>
              <a:rPr lang="en-US" altLang="fr-FR" baseline="30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137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Cs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fr-FR" dirty="0" smtClean="0">
                <a:latin typeface="Calibri" panose="020F0502020204030204" pitchFamily="34" charset="0"/>
              </a:rPr>
              <a:t>Other levels: 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10 </a:t>
            </a:r>
            <a:r>
              <a:rPr lang="en-US" altLang="fr-FR" dirty="0" err="1" smtClean="0">
                <a:solidFill>
                  <a:schemeClr val="tx2"/>
                </a:solidFill>
                <a:latin typeface="Calibri" panose="020F0502020204030204" pitchFamily="34" charset="0"/>
              </a:rPr>
              <a:t>kBq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/m</a:t>
            </a:r>
            <a:r>
              <a:rPr lang="en-US" altLang="fr-FR" baseline="30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2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 for </a:t>
            </a:r>
            <a:r>
              <a:rPr lang="en-US" altLang="fr-FR" baseline="30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137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Cs, </a:t>
            </a:r>
            <a:r>
              <a:rPr lang="en-US" altLang="fr-FR" baseline="30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131</a:t>
            </a:r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I</a:t>
            </a:r>
            <a:endParaRPr lang="en-US" altLang="fr-FR" baseline="30000" dirty="0" smtClean="0">
              <a:latin typeface="Calibri" panose="020F0502020204030204" pitchFamily="34" charset="0"/>
            </a:endParaRPr>
          </a:p>
          <a:p>
            <a:pPr lvl="1"/>
            <a:r>
              <a:rPr lang="en-US" altLang="fr-FR" dirty="0" smtClean="0">
                <a:solidFill>
                  <a:schemeClr val="tx2"/>
                </a:solidFill>
                <a:latin typeface="Calibri" panose="020F0502020204030204" pitchFamily="34" charset="0"/>
              </a:rPr>
              <a:t>Effective dose and inhalation thyroid dose </a:t>
            </a:r>
            <a:r>
              <a:rPr lang="en-US" altLang="fr-FR" dirty="0" smtClean="0">
                <a:latin typeface="Calibri" panose="020F0502020204030204" pitchFamily="34" charset="0"/>
              </a:rPr>
              <a:t>for 1-year old child – 10, 50, 100 </a:t>
            </a:r>
            <a:r>
              <a:rPr lang="en-US" altLang="fr-FR" dirty="0" err="1" smtClean="0">
                <a:latin typeface="Calibri" panose="020F0502020204030204" pitchFamily="34" charset="0"/>
              </a:rPr>
              <a:t>mSv</a:t>
            </a:r>
            <a:endParaRPr lang="en-US" altLang="fr-FR" dirty="0" smtClean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 txBox="1">
            <a:spLocks noChangeArrowheads="1"/>
          </p:cNvSpPr>
          <p:nvPr/>
        </p:nvSpPr>
        <p:spPr bwMode="auto">
          <a:xfrm>
            <a:off x="417674" y="2732996"/>
            <a:ext cx="4144801" cy="596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4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How to use ensemble results?</a:t>
            </a:r>
            <a:endParaRPr lang="en-US" altLang="fr-FR" sz="2400" b="1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5459" y="3235101"/>
            <a:ext cx="3439561" cy="306388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023" r="-1345" b="356"/>
          <a:stretch/>
        </p:blipFill>
        <p:spPr bwMode="auto">
          <a:xfrm>
            <a:off x="407020" y="3862960"/>
            <a:ext cx="3348000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247891" y="3265771"/>
            <a:ext cx="3449494" cy="6232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Deterministic: </a:t>
            </a:r>
            <a:r>
              <a:rPr lang="en-GB" sz="1600" i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GB" sz="16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4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137</a:t>
            </a:r>
            <a:r>
              <a:rPr lang="en-GB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Cs deposition, </a:t>
            </a:r>
            <a:r>
              <a:rPr lang="en-GB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 37 </a:t>
            </a:r>
            <a:r>
              <a:rPr lang="en-GB" sz="1400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kBq</a:t>
            </a:r>
            <a:r>
              <a:rPr lang="en-GB" sz="1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/m</a:t>
            </a:r>
            <a:r>
              <a:rPr lang="en-GB" sz="1400" baseline="30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sz="1400" baseline="30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orme libre 12"/>
          <p:cNvSpPr/>
          <p:nvPr/>
        </p:nvSpPr>
        <p:spPr>
          <a:xfrm rot="19638134">
            <a:off x="1440685" y="4212202"/>
            <a:ext cx="899818" cy="1592588"/>
          </a:xfrm>
          <a:custGeom>
            <a:avLst/>
            <a:gdLst>
              <a:gd name="connsiteX0" fmla="*/ 452438 w 452438"/>
              <a:gd name="connsiteY0" fmla="*/ 1276350 h 1276350"/>
              <a:gd name="connsiteX1" fmla="*/ 0 w 452438"/>
              <a:gd name="connsiteY1" fmla="*/ 0 h 127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2438" h="1276350">
                <a:moveTo>
                  <a:pt x="452438" y="1276350"/>
                </a:move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683807" y="5158120"/>
            <a:ext cx="1397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Maximum</a:t>
            </a:r>
          </a:p>
          <a:p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distance </a:t>
            </a:r>
            <a:r>
              <a:rPr lang="en-US" sz="12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above threshold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62400" y="3235101"/>
            <a:ext cx="5029200" cy="3754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Probabilistic: </a:t>
            </a:r>
            <a:r>
              <a:rPr lang="en-GB" sz="16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137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Cs ground deposition for </a:t>
            </a:r>
            <a:r>
              <a:rPr lang="en-GB" sz="1600" i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simulations</a:t>
            </a: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49784" y="3595092"/>
            <a:ext cx="49894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N</a:t>
            </a:r>
            <a:r>
              <a:rPr lang="en-US" sz="15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500" dirty="0" smtClean="0">
                <a:latin typeface="Calibri" panose="020F0502020204030204" pitchFamily="34" charset="0"/>
              </a:rPr>
              <a:t>maps of deposition: “postage stamp”</a:t>
            </a:r>
            <a:endParaRPr lang="en-US" sz="1500" dirty="0">
              <a:latin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Median (or 25</a:t>
            </a:r>
            <a:r>
              <a:rPr lang="en-US" sz="1500" baseline="30000" dirty="0" smtClean="0">
                <a:latin typeface="Calibri" panose="020F0502020204030204" pitchFamily="34" charset="0"/>
              </a:rPr>
              <a:t>th</a:t>
            </a:r>
            <a:r>
              <a:rPr lang="en-US" sz="1500" dirty="0" smtClean="0">
                <a:latin typeface="Calibri" panose="020F0502020204030204" pitchFamily="34" charset="0"/>
              </a:rPr>
              <a:t>, 75</a:t>
            </a:r>
            <a:r>
              <a:rPr lang="en-US" sz="1500" baseline="30000" dirty="0" smtClean="0">
                <a:latin typeface="Calibri" panose="020F0502020204030204" pitchFamily="34" charset="0"/>
              </a:rPr>
              <a:t>th</a:t>
            </a:r>
            <a:r>
              <a:rPr lang="en-US" sz="1500" dirty="0" smtClean="0">
                <a:latin typeface="Calibri" panose="020F0502020204030204" pitchFamily="34" charset="0"/>
              </a:rPr>
              <a:t> percentile…) of the </a:t>
            </a: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N</a:t>
            </a:r>
            <a:r>
              <a:rPr lang="en-US" sz="15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500" dirty="0" smtClean="0">
                <a:latin typeface="Calibri" panose="020F0502020204030204" pitchFamily="34" charset="0"/>
              </a:rPr>
              <a:t>deposition maps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23097" y="4510908"/>
            <a:ext cx="272566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z="1500" dirty="0" smtClean="0">
                <a:latin typeface="Calibri" panose="020F0502020204030204" pitchFamily="34" charset="0"/>
              </a:rPr>
              <a:t>For a given threshold </a:t>
            </a: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t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N</a:t>
            </a:r>
            <a:r>
              <a:rPr lang="en-US" sz="1500" dirty="0" smtClean="0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  <a:r>
              <a:rPr lang="en-US" sz="1500" dirty="0" smtClean="0">
                <a:latin typeface="Calibri" panose="020F0502020204030204" pitchFamily="34" charset="0"/>
              </a:rPr>
              <a:t>maximum distances </a:t>
            </a: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</a:t>
            </a:r>
            <a:r>
              <a:rPr lang="en-US" sz="1500" i="1" baseline="-25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</a:t>
            </a:r>
            <a:r>
              <a:rPr lang="en-US" sz="1500" dirty="0" smtClean="0">
                <a:latin typeface="Calibri" panose="020F0502020204030204" pitchFamily="34" charset="0"/>
              </a:rPr>
              <a:t> above </a:t>
            </a: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t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Map of probability of exceeding </a:t>
            </a:r>
            <a:r>
              <a:rPr lang="en-US" sz="1500" i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t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en-US" sz="1500" dirty="0" smtClean="0">
              <a:latin typeface="Calibri" panose="020F0502020204030204" pitchFamily="34" charset="0"/>
            </a:endParaRP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199" y="4272213"/>
            <a:ext cx="2715498" cy="1771814"/>
          </a:xfrm>
          <a:prstGeom prst="rect">
            <a:avLst/>
          </a:prstGeom>
        </p:spPr>
      </p:pic>
      <p:sp>
        <p:nvSpPr>
          <p:cNvPr id="29" name="Zone de texte 27"/>
          <p:cNvSpPr txBox="1"/>
          <p:nvPr/>
        </p:nvSpPr>
        <p:spPr>
          <a:xfrm>
            <a:off x="6557641" y="5224036"/>
            <a:ext cx="1488165" cy="5607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 361 km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 </a:t>
            </a:r>
            <a:r>
              <a:rPr lang="en-GB" sz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GB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586 </a:t>
            </a:r>
            <a:r>
              <a:rPr lang="en-GB" sz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</a:t>
            </a:r>
            <a:endParaRPr lang="fr-FR" sz="1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2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 animBg="1"/>
      <p:bldP spid="12" grpId="0"/>
      <p:bldP spid="13" grpId="0" animBg="1"/>
      <p:bldP spid="14" grpId="0"/>
      <p:bldP spid="16" grpId="0"/>
      <p:bldP spid="18" grpId="0"/>
      <p:bldP spid="19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 bwMode="auto">
          <a:xfrm>
            <a:off x="390524" y="308285"/>
            <a:ext cx="6324601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Short release: “postage stamp”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5" t="45318" r="1480" b="6182"/>
          <a:stretch/>
        </p:blipFill>
        <p:spPr>
          <a:xfrm>
            <a:off x="790574" y="1333950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2" t="42404" r="1799" b="6592"/>
          <a:stretch/>
        </p:blipFill>
        <p:spPr>
          <a:xfrm>
            <a:off x="790574" y="3097950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76" t="42624" r="1846" b="6163"/>
          <a:stretch/>
        </p:blipFill>
        <p:spPr>
          <a:xfrm>
            <a:off x="790574" y="4861950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0" t="37970" r="1177" b="10357"/>
          <a:stretch/>
        </p:blipFill>
        <p:spPr>
          <a:xfrm>
            <a:off x="3430275" y="1339425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9" t="36914" r="1508" b="9259"/>
          <a:stretch/>
        </p:blipFill>
        <p:spPr>
          <a:xfrm>
            <a:off x="3430275" y="3069375"/>
            <a:ext cx="2520000" cy="15339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2" t="36002" r="1847" b="13710"/>
          <a:stretch/>
        </p:blipFill>
        <p:spPr>
          <a:xfrm>
            <a:off x="3438707" y="4881150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9" t="42565" r="978" b="6690"/>
          <a:stretch/>
        </p:blipFill>
        <p:spPr>
          <a:xfrm>
            <a:off x="6079501" y="1329900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Image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1" t="42018" r="1856" b="7232"/>
          <a:stretch/>
        </p:blipFill>
        <p:spPr>
          <a:xfrm>
            <a:off x="6079501" y="3090282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5" t="40546" r="1734" b="7321"/>
          <a:stretch/>
        </p:blipFill>
        <p:spPr>
          <a:xfrm>
            <a:off x="6079501" y="4870125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8" name="Espace réservé du contenu 2"/>
          <p:cNvSpPr txBox="1">
            <a:spLocks/>
          </p:cNvSpPr>
          <p:nvPr/>
        </p:nvSpPr>
        <p:spPr bwMode="auto">
          <a:xfrm>
            <a:off x="5467350" y="404595"/>
            <a:ext cx="3676649" cy="33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11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11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11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12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476250" lvl="1" indent="0">
              <a:buNone/>
            </a:pPr>
            <a:r>
              <a:rPr lang="fr-FR" sz="1600" kern="0" baseline="30000" dirty="0" smtClean="0"/>
              <a:t>137</a:t>
            </a:r>
            <a:r>
              <a:rPr lang="fr-FR" sz="1600" kern="0" dirty="0" smtClean="0"/>
              <a:t>Cs </a:t>
            </a:r>
            <a:r>
              <a:rPr lang="fr-FR" sz="1600" kern="0" dirty="0" err="1" smtClean="0"/>
              <a:t>deposition</a:t>
            </a:r>
            <a:r>
              <a:rPr lang="fr-FR" sz="1600" kern="0" dirty="0" smtClean="0"/>
              <a:t> (</a:t>
            </a:r>
            <a:r>
              <a:rPr lang="fr-FR" sz="1600" kern="0" dirty="0" err="1" smtClean="0"/>
              <a:t>kBq</a:t>
            </a:r>
            <a:r>
              <a:rPr lang="fr-FR" sz="1600" kern="0" dirty="0" smtClean="0"/>
              <a:t>/m</a:t>
            </a:r>
            <a:r>
              <a:rPr lang="fr-FR" sz="1600" kern="0" baseline="30000" dirty="0" smtClean="0"/>
              <a:t>2</a:t>
            </a:r>
            <a:r>
              <a:rPr lang="fr-FR" sz="1600" kern="0" dirty="0" smtClean="0"/>
              <a:t>) </a:t>
            </a:r>
          </a:p>
          <a:p>
            <a:pPr marL="476250" lvl="1" indent="0">
              <a:buNone/>
            </a:pPr>
            <a:r>
              <a:rPr lang="fr-FR" sz="1600" kern="0" dirty="0" smtClean="0"/>
              <a:t>at T0+24h  - UK </a:t>
            </a:r>
            <a:r>
              <a:rPr lang="fr-FR" sz="1600" kern="0" dirty="0" err="1" smtClean="0"/>
              <a:t>MetOffice</a:t>
            </a:r>
            <a:endParaRPr lang="fr-FR" kern="0" dirty="0"/>
          </a:p>
        </p:txBody>
      </p:sp>
      <p:sp>
        <p:nvSpPr>
          <p:cNvPr id="29" name="Flèche vers le bas 28"/>
          <p:cNvSpPr/>
          <p:nvPr/>
        </p:nvSpPr>
        <p:spPr>
          <a:xfrm>
            <a:off x="390523" y="1329900"/>
            <a:ext cx="323851" cy="5044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 rot="16200000">
            <a:off x="-1456952" y="3575104"/>
            <a:ext cx="3347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tx2"/>
                </a:solidFill>
              </a:rPr>
              <a:t>Different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meteorological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fields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1024" name="ZoneTexte 1023"/>
          <p:cNvSpPr txBox="1"/>
          <p:nvPr/>
        </p:nvSpPr>
        <p:spPr>
          <a:xfrm>
            <a:off x="1079662" y="917405"/>
            <a:ext cx="194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T0 = 12:00 UTC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862238" y="927819"/>
            <a:ext cx="194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T0 = 06:00 UTC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6715125" y="927819"/>
            <a:ext cx="1941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T0 = 18:00 UTC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1026" name="Image 10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7634" y="2228781"/>
            <a:ext cx="397328" cy="306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18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1024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975" y="2186841"/>
            <a:ext cx="4413913" cy="288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52" y="2186841"/>
            <a:ext cx="4413913" cy="2880000"/>
          </a:xfrm>
          <a:prstGeom prst="rect">
            <a:avLst/>
          </a:prstGeom>
        </p:spPr>
      </p:pic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6334126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Short release: probability maps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15" name="Espace réservé du contenu 2"/>
          <p:cNvSpPr txBox="1">
            <a:spLocks/>
          </p:cNvSpPr>
          <p:nvPr/>
        </p:nvSpPr>
        <p:spPr bwMode="auto">
          <a:xfrm>
            <a:off x="417675" y="1014995"/>
            <a:ext cx="8356600" cy="102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5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fr-FR" kern="0" dirty="0" err="1" smtClean="0"/>
              <a:t>Maps</a:t>
            </a:r>
            <a:r>
              <a:rPr lang="fr-FR" kern="0" dirty="0" smtClean="0"/>
              <a:t> of </a:t>
            </a:r>
            <a:r>
              <a:rPr lang="fr-FR" kern="0" dirty="0" err="1" smtClean="0"/>
              <a:t>probability</a:t>
            </a:r>
            <a:r>
              <a:rPr lang="fr-FR" kern="0" dirty="0" smtClean="0"/>
              <a:t> of </a:t>
            </a:r>
            <a:r>
              <a:rPr lang="fr-FR" kern="0" dirty="0" err="1" smtClean="0"/>
              <a:t>threshold</a:t>
            </a:r>
            <a:r>
              <a:rPr lang="fr-FR" kern="0" dirty="0" smtClean="0"/>
              <a:t> </a:t>
            </a:r>
            <a:r>
              <a:rPr lang="fr-FR" kern="0" dirty="0" err="1" smtClean="0"/>
              <a:t>exceedance</a:t>
            </a:r>
            <a:endParaRPr lang="fr-FR" kern="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kern="0" dirty="0" smtClean="0"/>
              <a:t>For a </a:t>
            </a:r>
            <a:r>
              <a:rPr lang="fr-FR" kern="0" dirty="0" err="1" smtClean="0"/>
              <a:t>threshold</a:t>
            </a:r>
            <a:r>
              <a:rPr lang="fr-FR" kern="0" dirty="0" smtClean="0"/>
              <a:t> </a:t>
            </a:r>
            <a:r>
              <a:rPr lang="fr-FR" kern="0" dirty="0"/>
              <a:t>of </a:t>
            </a:r>
            <a:r>
              <a:rPr lang="fr-FR" kern="0" dirty="0" smtClean="0">
                <a:solidFill>
                  <a:srgbClr val="FF0000"/>
                </a:solidFill>
              </a:rPr>
              <a:t>37 </a:t>
            </a:r>
            <a:r>
              <a:rPr lang="fr-FR" kern="0" dirty="0" err="1" smtClean="0">
                <a:solidFill>
                  <a:srgbClr val="FF0000"/>
                </a:solidFill>
              </a:rPr>
              <a:t>kBq</a:t>
            </a:r>
            <a:r>
              <a:rPr lang="fr-FR" kern="0" dirty="0" smtClean="0">
                <a:solidFill>
                  <a:srgbClr val="FF0000"/>
                </a:solidFill>
              </a:rPr>
              <a:t>/m² </a:t>
            </a:r>
            <a:r>
              <a:rPr lang="fr-FR" kern="0" dirty="0" smtClean="0"/>
              <a:t>for the </a:t>
            </a:r>
            <a:r>
              <a:rPr lang="fr-FR" kern="0" baseline="30000" dirty="0" smtClean="0"/>
              <a:t>137</a:t>
            </a:r>
            <a:r>
              <a:rPr lang="fr-FR" kern="0" dirty="0" smtClean="0"/>
              <a:t>Cs </a:t>
            </a:r>
            <a:r>
              <a:rPr lang="fr-FR" kern="0" dirty="0" err="1" smtClean="0"/>
              <a:t>deposition</a:t>
            </a:r>
            <a:endParaRPr lang="fr-FR" kern="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fr-FR" kern="0" dirty="0" err="1" smtClean="0"/>
              <a:t>Example</a:t>
            </a:r>
            <a:r>
              <a:rPr lang="fr-FR" kern="0" dirty="0" smtClean="0"/>
              <a:t> of UK </a:t>
            </a:r>
            <a:r>
              <a:rPr lang="fr-FR" kern="0" dirty="0" err="1" smtClean="0"/>
              <a:t>MetOffice</a:t>
            </a:r>
            <a:r>
              <a:rPr lang="fr-FR" kern="0" dirty="0" smtClean="0"/>
              <a:t> (NAME model)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fr-FR" kern="0" dirty="0"/>
          </a:p>
        </p:txBody>
      </p:sp>
      <p:sp>
        <p:nvSpPr>
          <p:cNvPr id="16" name="ZoneTexte 15"/>
          <p:cNvSpPr txBox="1"/>
          <p:nvPr/>
        </p:nvSpPr>
        <p:spPr>
          <a:xfrm>
            <a:off x="390524" y="5082214"/>
            <a:ext cx="36309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10 simulations (</a:t>
            </a:r>
            <a:r>
              <a:rPr lang="fr-FR" sz="1400" dirty="0" err="1" smtClean="0"/>
              <a:t>meteorology</a:t>
            </a:r>
            <a:r>
              <a:rPr lang="fr-FR" sz="1400" dirty="0" smtClean="0"/>
              <a:t> </a:t>
            </a:r>
            <a:r>
              <a:rPr lang="fr-FR" sz="1400" dirty="0" err="1" smtClean="0"/>
              <a:t>only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891315" y="5082214"/>
            <a:ext cx="36309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90 simulations (</a:t>
            </a:r>
            <a:r>
              <a:rPr lang="fr-FR" sz="1400" dirty="0" err="1" smtClean="0"/>
              <a:t>meteorology</a:t>
            </a:r>
            <a:r>
              <a:rPr lang="fr-FR" sz="1400" dirty="0" smtClean="0"/>
              <a:t> + source </a:t>
            </a:r>
            <a:r>
              <a:rPr lang="fr-FR" sz="1400" dirty="0" err="1" smtClean="0"/>
              <a:t>term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18" name="Zone de texte 26"/>
          <p:cNvSpPr txBox="1"/>
          <p:nvPr/>
        </p:nvSpPr>
        <p:spPr>
          <a:xfrm>
            <a:off x="528301" y="3997321"/>
            <a:ext cx="1586206" cy="5693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 557 km</a:t>
            </a: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 </a:t>
            </a:r>
            <a:r>
              <a:rPr lang="en-GB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517</a:t>
            </a:r>
            <a:r>
              <a:rPr lang="en-GB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585 </a:t>
            </a: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</a:t>
            </a: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 de texte 27"/>
          <p:cNvSpPr txBox="1"/>
          <p:nvPr/>
        </p:nvSpPr>
        <p:spPr>
          <a:xfrm>
            <a:off x="5022363" y="4014753"/>
            <a:ext cx="1488165" cy="56071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 361 km</a:t>
            </a: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 </a:t>
            </a:r>
            <a:r>
              <a:rPr lang="en-GB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en-GB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4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586 </a:t>
            </a:r>
            <a:r>
              <a:rPr lang="en-GB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</a:t>
            </a:r>
            <a:endParaRPr lang="fr-FR" sz="1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90524" y="5635111"/>
            <a:ext cx="6936868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0" indent="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With source perturbations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Maximum </a:t>
            </a:r>
            <a:r>
              <a:rPr lang="en-US" altLang="fr-FR" sz="1500" b="1" dirty="0">
                <a:solidFill>
                  <a:schemeClr val="accent2"/>
                </a:solidFill>
                <a:latin typeface="Calibri" pitchFamily="34" charset="0"/>
              </a:rPr>
              <a:t>distance of threshold exceedance is lower </a:t>
            </a:r>
            <a:endParaRPr lang="en-US" altLang="fr-FR" sz="15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Surface covered by low probabilities is larger</a:t>
            </a:r>
            <a:endParaRPr lang="en-US" altLang="fr-FR" sz="1500" b="1" dirty="0">
              <a:solidFill>
                <a:schemeClr val="accent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31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3044175" y="1116001"/>
            <a:ext cx="2520000" cy="1512000"/>
            <a:chOff x="3375370" y="1336687"/>
            <a:chExt cx="2520000" cy="1512000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2" t="13405" r="15257" b="15595"/>
            <a:stretch/>
          </p:blipFill>
          <p:spPr bwMode="auto">
            <a:xfrm>
              <a:off x="3375370" y="1336687"/>
              <a:ext cx="2520000" cy="151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22"/>
            <p:cNvSpPr txBox="1"/>
            <p:nvPr/>
          </p:nvSpPr>
          <p:spPr>
            <a:xfrm>
              <a:off x="3461533" y="2539309"/>
              <a:ext cx="6653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DTU</a:t>
              </a:r>
              <a:endParaRPr lang="en-GB" sz="1200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044501" y="3039665"/>
            <a:ext cx="2520000" cy="1512000"/>
            <a:chOff x="3075743" y="3328082"/>
            <a:chExt cx="2520000" cy="1512000"/>
          </a:xfrm>
        </p:grpSpPr>
        <p:pic>
          <p:nvPicPr>
            <p:cNvPr id="1027" name="Picture 3" descr="S:\echanges\RP\confidence\outputs\checking_cross_shortrange\individuel\IRSN\value\Deposition\Cs137\median\median_201701121200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2" t="12420" r="14278" b="17578"/>
            <a:stretch/>
          </p:blipFill>
          <p:spPr bwMode="auto">
            <a:xfrm>
              <a:off x="3075743" y="3328082"/>
              <a:ext cx="2520000" cy="151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3161580" y="4563082"/>
              <a:ext cx="7350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IRSN</a:t>
              </a:r>
              <a:endParaRPr lang="en-GB" sz="1200" dirty="0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288000" y="3060000"/>
            <a:ext cx="2520000" cy="1548000"/>
            <a:chOff x="299875" y="3279075"/>
            <a:chExt cx="2520000" cy="1548000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48" t="13960" r="15470" b="14374"/>
            <a:stretch/>
          </p:blipFill>
          <p:spPr bwMode="auto">
            <a:xfrm>
              <a:off x="299875" y="3279075"/>
              <a:ext cx="2520000" cy="1548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ZoneTexte 14"/>
            <p:cNvSpPr txBox="1"/>
            <p:nvPr/>
          </p:nvSpPr>
          <p:spPr>
            <a:xfrm>
              <a:off x="362036" y="4493740"/>
              <a:ext cx="8567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 smtClean="0"/>
                <a:t>MetOffice</a:t>
              </a:r>
              <a:endParaRPr lang="en-GB" sz="1200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288000" y="1116000"/>
            <a:ext cx="2556000" cy="1512000"/>
            <a:chOff x="288000" y="1288974"/>
            <a:chExt cx="2556000" cy="151200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3" t="14117" r="14996" b="15881"/>
            <a:stretch/>
          </p:blipFill>
          <p:spPr bwMode="auto">
            <a:xfrm>
              <a:off x="288000" y="1288974"/>
              <a:ext cx="2556000" cy="151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352412" y="2491597"/>
              <a:ext cx="5283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 smtClean="0"/>
                <a:t>BfS</a:t>
              </a:r>
              <a:endParaRPr lang="en-GB" sz="1200" dirty="0"/>
            </a:p>
          </p:txBody>
        </p:sp>
      </p:grpSp>
      <p:sp>
        <p:nvSpPr>
          <p:cNvPr id="26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grpSp>
        <p:nvGrpSpPr>
          <p:cNvPr id="1024" name="Groupe 1023"/>
          <p:cNvGrpSpPr/>
          <p:nvPr/>
        </p:nvGrpSpPr>
        <p:grpSpPr>
          <a:xfrm>
            <a:off x="5860625" y="3039665"/>
            <a:ext cx="2520000" cy="1512000"/>
            <a:chOff x="5889200" y="3258740"/>
            <a:chExt cx="2520000" cy="1512000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4" t="16855" r="14745" b="13142"/>
            <a:stretch/>
          </p:blipFill>
          <p:spPr>
            <a:xfrm>
              <a:off x="5889200" y="3258740"/>
              <a:ext cx="2520000" cy="151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ZoneTexte 16"/>
            <p:cNvSpPr txBox="1"/>
            <p:nvPr/>
          </p:nvSpPr>
          <p:spPr>
            <a:xfrm>
              <a:off x="5968884" y="4493740"/>
              <a:ext cx="6375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RIVM</a:t>
              </a:r>
              <a:endParaRPr lang="en-GB" sz="1200" dirty="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826" y="405903"/>
            <a:ext cx="8969374" cy="868362"/>
          </a:xfrm>
        </p:spPr>
        <p:txBody>
          <a:bodyPr/>
          <a:lstStyle/>
          <a:p>
            <a:r>
              <a:rPr lang="fr-FR" dirty="0" smtClean="0"/>
              <a:t>Short release: </a:t>
            </a:r>
            <a:r>
              <a:rPr lang="fr-FR" dirty="0" err="1" smtClean="0"/>
              <a:t>median</a:t>
            </a:r>
            <a:r>
              <a:rPr lang="fr-FR" dirty="0" smtClean="0"/>
              <a:t> of </a:t>
            </a:r>
            <a:r>
              <a:rPr lang="fr-FR" baseline="30000" dirty="0" smtClean="0"/>
              <a:t>137</a:t>
            </a:r>
            <a:r>
              <a:rPr lang="fr-FR" dirty="0" smtClean="0"/>
              <a:t>Cs </a:t>
            </a:r>
            <a:r>
              <a:rPr lang="fr-FR" dirty="0" err="1" smtClean="0"/>
              <a:t>deposition</a:t>
            </a:r>
            <a:r>
              <a:rPr lang="fr-FR" dirty="0" smtClean="0"/>
              <a:t> (</a:t>
            </a:r>
            <a:r>
              <a:rPr lang="fr-FR" dirty="0" err="1" smtClean="0"/>
              <a:t>kBq</a:t>
            </a:r>
            <a:r>
              <a:rPr lang="fr-FR" dirty="0" smtClean="0"/>
              <a:t>/m</a:t>
            </a:r>
            <a:r>
              <a:rPr lang="fr-FR" baseline="30000" dirty="0" smtClean="0"/>
              <a:t>2</a:t>
            </a:r>
            <a:r>
              <a:rPr lang="fr-FR" dirty="0" smtClean="0"/>
              <a:t>)</a:t>
            </a:r>
            <a:endParaRPr lang="en-GB" dirty="0"/>
          </a:p>
        </p:txBody>
      </p:sp>
      <p:grpSp>
        <p:nvGrpSpPr>
          <p:cNvPr id="1026" name="Groupe 1025"/>
          <p:cNvGrpSpPr/>
          <p:nvPr/>
        </p:nvGrpSpPr>
        <p:grpSpPr>
          <a:xfrm>
            <a:off x="306000" y="4909725"/>
            <a:ext cx="2520000" cy="1512000"/>
            <a:chOff x="306000" y="4824000"/>
            <a:chExt cx="2520000" cy="151200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2" t="12591" r="14707" b="17408"/>
            <a:stretch/>
          </p:blipFill>
          <p:spPr>
            <a:xfrm>
              <a:off x="306000" y="4824000"/>
              <a:ext cx="2520000" cy="151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ZoneTexte 18"/>
            <p:cNvSpPr txBox="1"/>
            <p:nvPr/>
          </p:nvSpPr>
          <p:spPr>
            <a:xfrm>
              <a:off x="350161" y="6059001"/>
              <a:ext cx="74193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MTA EK</a:t>
              </a:r>
              <a:endParaRPr lang="en-GB" sz="1200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3028465" y="4945649"/>
            <a:ext cx="433634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z="1500" dirty="0" smtClean="0">
                <a:latin typeface="Calibri" panose="020F0502020204030204" pitchFamily="34" charset="0"/>
              </a:rPr>
              <a:t>Differences may come from: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Type of models (Gaussian, Eulerian, </a:t>
            </a:r>
            <a:r>
              <a:rPr lang="en-US" sz="1500" dirty="0" err="1" smtClean="0">
                <a:latin typeface="Calibri" panose="020F0502020204030204" pitchFamily="34" charset="0"/>
              </a:rPr>
              <a:t>Lagrangian</a:t>
            </a:r>
            <a:r>
              <a:rPr lang="en-US" sz="1500" dirty="0" smtClean="0">
                <a:latin typeface="Calibri" panose="020F0502020204030204" pitchFamily="34" charset="0"/>
              </a:rPr>
              <a:t>)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Different wet deposition schemes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Diffusion coefficients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1500" dirty="0" smtClean="0">
                <a:latin typeface="Calibri" panose="020F0502020204030204" pitchFamily="34" charset="0"/>
              </a:rPr>
              <a:t>Modelling domain, interpolation…</a:t>
            </a:r>
          </a:p>
        </p:txBody>
      </p:sp>
      <p:pic>
        <p:nvPicPr>
          <p:cNvPr id="1044" name="Image 1043"/>
          <p:cNvPicPr>
            <a:picLocks noChangeAspect="1"/>
          </p:cNvPicPr>
          <p:nvPr/>
        </p:nvPicPr>
        <p:blipFill rotWithShape="1">
          <a:blip r:embed="rId8"/>
          <a:srcRect l="-6342" r="6342"/>
          <a:stretch/>
        </p:blipFill>
        <p:spPr>
          <a:xfrm>
            <a:off x="8424000" y="1300880"/>
            <a:ext cx="572465" cy="3014577"/>
          </a:xfrm>
          <a:prstGeom prst="rect">
            <a:avLst/>
          </a:prstGeom>
        </p:spPr>
      </p:pic>
      <p:pic>
        <p:nvPicPr>
          <p:cNvPr id="1045" name="Image 104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6" t="23732" r="13933" b="12031"/>
          <a:stretch/>
        </p:blipFill>
        <p:spPr>
          <a:xfrm>
            <a:off x="5860625" y="1112245"/>
            <a:ext cx="2520000" cy="151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7" name="ZoneTexte 66"/>
          <p:cNvSpPr txBox="1"/>
          <p:nvPr/>
        </p:nvSpPr>
        <p:spPr>
          <a:xfrm>
            <a:off x="5940309" y="2318623"/>
            <a:ext cx="665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EEAE</a:t>
            </a:r>
            <a:endParaRPr lang="en-GB" sz="1200" dirty="0"/>
          </a:p>
        </p:txBody>
      </p:sp>
      <p:sp>
        <p:nvSpPr>
          <p:cNvPr id="68" name="ZoneTexte 67"/>
          <p:cNvSpPr txBox="1"/>
          <p:nvPr/>
        </p:nvSpPr>
        <p:spPr>
          <a:xfrm>
            <a:off x="417675" y="869628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/>
              <a:t>RIMPUFF – </a:t>
            </a:r>
            <a:r>
              <a:rPr lang="en-GB" sz="1200" dirty="0" smtClean="0"/>
              <a:t>Gaussian puff</a:t>
            </a:r>
            <a:endParaRPr lang="en-GB" sz="1200" dirty="0"/>
          </a:p>
        </p:txBody>
      </p:sp>
      <p:sp>
        <p:nvSpPr>
          <p:cNvPr id="69" name="ZoneTexte 68"/>
          <p:cNvSpPr txBox="1"/>
          <p:nvPr/>
        </p:nvSpPr>
        <p:spPr>
          <a:xfrm>
            <a:off x="3395993" y="869628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/>
              <a:t>RIMPUFF – </a:t>
            </a:r>
            <a:r>
              <a:rPr lang="en-GB" sz="1200" dirty="0" smtClean="0"/>
              <a:t>Gaussian puff</a:t>
            </a:r>
            <a:endParaRPr lang="en-GB" sz="1200" dirty="0"/>
          </a:p>
        </p:txBody>
      </p:sp>
      <p:sp>
        <p:nvSpPr>
          <p:cNvPr id="70" name="ZoneTexte 69"/>
          <p:cNvSpPr txBox="1"/>
          <p:nvPr/>
        </p:nvSpPr>
        <p:spPr>
          <a:xfrm>
            <a:off x="6335911" y="869628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 smtClean="0"/>
              <a:t>DIPCOT– Gaussian puff</a:t>
            </a:r>
            <a:endParaRPr lang="en-GB" sz="1200" dirty="0"/>
          </a:p>
        </p:txBody>
      </p:sp>
      <p:sp>
        <p:nvSpPr>
          <p:cNvPr id="71" name="ZoneTexte 70"/>
          <p:cNvSpPr txBox="1"/>
          <p:nvPr/>
        </p:nvSpPr>
        <p:spPr>
          <a:xfrm>
            <a:off x="350161" y="2776013"/>
            <a:ext cx="2050870" cy="28700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 smtClean="0"/>
              <a:t>NAME – </a:t>
            </a:r>
            <a:r>
              <a:rPr lang="en-GB" sz="1200" dirty="0" err="1" smtClean="0"/>
              <a:t>Lagrangian</a:t>
            </a:r>
            <a:endParaRPr lang="en-GB" sz="1200" dirty="0"/>
          </a:p>
        </p:txBody>
      </p:sp>
      <p:sp>
        <p:nvSpPr>
          <p:cNvPr id="72" name="ZoneTexte 71"/>
          <p:cNvSpPr txBox="1"/>
          <p:nvPr/>
        </p:nvSpPr>
        <p:spPr>
          <a:xfrm>
            <a:off x="3260046" y="2783475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 err="1" smtClean="0"/>
              <a:t>LdX</a:t>
            </a:r>
            <a:r>
              <a:rPr lang="en-GB" sz="1200" dirty="0" smtClean="0"/>
              <a:t>– Eulerian</a:t>
            </a:r>
            <a:endParaRPr lang="en-GB" sz="1200" dirty="0"/>
          </a:p>
        </p:txBody>
      </p:sp>
      <p:sp>
        <p:nvSpPr>
          <p:cNvPr id="73" name="ZoneTexte 72"/>
          <p:cNvSpPr txBox="1"/>
          <p:nvPr/>
        </p:nvSpPr>
        <p:spPr>
          <a:xfrm>
            <a:off x="6169931" y="2778800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 smtClean="0"/>
              <a:t>NPK-puff – Gaussian puff</a:t>
            </a:r>
            <a:endParaRPr lang="en-GB" sz="1200" dirty="0"/>
          </a:p>
        </p:txBody>
      </p:sp>
      <p:sp>
        <p:nvSpPr>
          <p:cNvPr id="74" name="ZoneTexte 73"/>
          <p:cNvSpPr txBox="1"/>
          <p:nvPr/>
        </p:nvSpPr>
        <p:spPr>
          <a:xfrm>
            <a:off x="417675" y="4652651"/>
            <a:ext cx="2050870" cy="3046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1200" dirty="0" smtClean="0"/>
              <a:t>SINAC – Gaussian puff</a:t>
            </a:r>
            <a:endParaRPr lang="en-GB" sz="1200" dirty="0"/>
          </a:p>
        </p:txBody>
      </p:sp>
      <p:sp>
        <p:nvSpPr>
          <p:cNvPr id="33" name="ZoneTexte 32"/>
          <p:cNvSpPr txBox="1"/>
          <p:nvPr/>
        </p:nvSpPr>
        <p:spPr>
          <a:xfrm>
            <a:off x="3692885" y="4612475"/>
            <a:ext cx="433548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10 simulations (</a:t>
            </a:r>
            <a:r>
              <a:rPr lang="fr-FR" sz="2000" dirty="0" err="1" smtClean="0"/>
              <a:t>meteorology</a:t>
            </a:r>
            <a:r>
              <a:rPr lang="fr-FR" sz="2000" dirty="0" smtClean="0"/>
              <a:t> </a:t>
            </a:r>
            <a:r>
              <a:rPr lang="fr-FR" sz="2000" dirty="0" err="1" smtClean="0"/>
              <a:t>only</a:t>
            </a:r>
            <a:r>
              <a:rPr lang="fr-FR" sz="2000" dirty="0" smtClean="0"/>
              <a:t>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01109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6457951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Short release: box plots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417675" y="1014995"/>
            <a:ext cx="8356600" cy="74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fr-FR" kern="0" dirty="0" smtClean="0"/>
              <a:t>Maximum distance </a:t>
            </a:r>
            <a:r>
              <a:rPr lang="fr-FR" kern="0" dirty="0" err="1" smtClean="0"/>
              <a:t>from</a:t>
            </a:r>
            <a:r>
              <a:rPr lang="fr-FR" kern="0" dirty="0" smtClean="0"/>
              <a:t> the source (km)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kern="0" dirty="0" smtClean="0"/>
              <a:t>For a </a:t>
            </a:r>
            <a:r>
              <a:rPr lang="fr-FR" kern="0" dirty="0" err="1" smtClean="0"/>
              <a:t>threshold</a:t>
            </a:r>
            <a:r>
              <a:rPr lang="fr-FR" kern="0" dirty="0" smtClean="0"/>
              <a:t> </a:t>
            </a:r>
            <a:r>
              <a:rPr lang="fr-FR" kern="0" dirty="0"/>
              <a:t>of </a:t>
            </a:r>
            <a:r>
              <a:rPr lang="fr-FR" kern="0" dirty="0" smtClean="0">
                <a:solidFill>
                  <a:srgbClr val="FF0000"/>
                </a:solidFill>
              </a:rPr>
              <a:t>37 </a:t>
            </a:r>
            <a:r>
              <a:rPr lang="fr-FR" kern="0" dirty="0" err="1" smtClean="0">
                <a:solidFill>
                  <a:srgbClr val="FF0000"/>
                </a:solidFill>
              </a:rPr>
              <a:t>kBq</a:t>
            </a:r>
            <a:r>
              <a:rPr lang="fr-FR" kern="0" dirty="0" smtClean="0">
                <a:solidFill>
                  <a:srgbClr val="FF0000"/>
                </a:solidFill>
              </a:rPr>
              <a:t>/m² </a:t>
            </a:r>
            <a:r>
              <a:rPr lang="fr-FR" kern="0" dirty="0" smtClean="0"/>
              <a:t>for the </a:t>
            </a:r>
            <a:r>
              <a:rPr lang="fr-FR" kern="0" baseline="30000" dirty="0" smtClean="0"/>
              <a:t>137</a:t>
            </a:r>
            <a:r>
              <a:rPr lang="fr-FR" kern="0" dirty="0" smtClean="0"/>
              <a:t>Cs </a:t>
            </a:r>
            <a:r>
              <a:rPr lang="fr-FR" kern="0" dirty="0" err="1" smtClean="0"/>
              <a:t>deposition</a:t>
            </a:r>
            <a:endParaRPr lang="fr-FR" kern="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fr-FR" kern="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41" y="1761138"/>
            <a:ext cx="4150860" cy="32400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611560" y="5294431"/>
            <a:ext cx="36309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10 simulations (</a:t>
            </a:r>
            <a:r>
              <a:rPr lang="fr-FR" sz="1400" dirty="0" err="1" smtClean="0"/>
              <a:t>meteorology</a:t>
            </a:r>
            <a:r>
              <a:rPr lang="fr-FR" sz="1400" dirty="0" smtClean="0"/>
              <a:t> </a:t>
            </a:r>
            <a:r>
              <a:rPr lang="fr-FR" sz="1400" dirty="0" err="1" smtClean="0"/>
              <a:t>only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891315" y="5294431"/>
            <a:ext cx="40526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10-650 simulations (</a:t>
            </a:r>
            <a:r>
              <a:rPr lang="fr-FR" sz="1400" dirty="0" err="1" smtClean="0"/>
              <a:t>meteorology</a:t>
            </a:r>
            <a:r>
              <a:rPr lang="fr-FR" sz="1400" dirty="0" smtClean="0"/>
              <a:t> + source </a:t>
            </a:r>
            <a:r>
              <a:rPr lang="fr-FR" sz="1400" dirty="0" err="1" smtClean="0"/>
              <a:t>term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877" y="1761138"/>
            <a:ext cx="4150860" cy="3240000"/>
          </a:xfrm>
          <a:prstGeom prst="rect">
            <a:avLst/>
          </a:prstGeom>
        </p:spPr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611560" y="5825670"/>
            <a:ext cx="717078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Larger variability (boxes’ size) with ST perturbations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Inter-model variability not totally encompassed by the range of variation</a:t>
            </a:r>
            <a:endParaRPr lang="en-US" altLang="fr-FR" sz="1500" b="1" dirty="0">
              <a:solidFill>
                <a:schemeClr val="accent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2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390524" y="308285"/>
            <a:ext cx="6000751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3000" kern="0" dirty="0" smtClean="0"/>
              <a:t>Long release: box plots</a:t>
            </a:r>
            <a:endParaRPr lang="en-GB" sz="3000" kern="0" dirty="0">
              <a:solidFill>
                <a:schemeClr val="accent1"/>
              </a:solidFill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 bwMode="auto">
          <a:xfrm>
            <a:off x="417675" y="1014995"/>
            <a:ext cx="8356600" cy="61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1432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90575" indent="-3143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>
                <a:solidFill>
                  <a:schemeClr val="tx1"/>
                </a:solidFill>
                <a:latin typeface="+mn-lt"/>
              </a:defRPr>
            </a:lvl2pPr>
            <a:lvl3pPr marL="1209675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3pPr>
            <a:lvl4pPr marL="165735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4pPr>
            <a:lvl5pPr marL="2095500" indent="-276225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Blip>
                <a:blip r:embed="rId2"/>
              </a:buBlip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fr-FR" kern="0" dirty="0" smtClean="0"/>
              <a:t>Maximum distance </a:t>
            </a:r>
            <a:r>
              <a:rPr lang="fr-FR" kern="0" dirty="0" err="1" smtClean="0"/>
              <a:t>from</a:t>
            </a:r>
            <a:r>
              <a:rPr lang="fr-FR" kern="0" dirty="0" smtClean="0"/>
              <a:t> the source (km) and surface (km</a:t>
            </a:r>
            <a:r>
              <a:rPr lang="fr-FR" kern="0" baseline="30000" dirty="0" smtClean="0"/>
              <a:t>2</a:t>
            </a:r>
            <a:r>
              <a:rPr lang="fr-FR" kern="0" dirty="0" smtClean="0"/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kern="0" dirty="0" smtClean="0"/>
              <a:t>For a </a:t>
            </a:r>
            <a:r>
              <a:rPr lang="fr-FR" kern="0" dirty="0" err="1" smtClean="0"/>
              <a:t>threshold</a:t>
            </a:r>
            <a:r>
              <a:rPr lang="fr-FR" kern="0" dirty="0" smtClean="0"/>
              <a:t> </a:t>
            </a:r>
            <a:r>
              <a:rPr lang="fr-FR" kern="0" dirty="0"/>
              <a:t>of </a:t>
            </a:r>
            <a:r>
              <a:rPr lang="fr-FR" kern="0" dirty="0" smtClean="0">
                <a:solidFill>
                  <a:srgbClr val="FF0000"/>
                </a:solidFill>
              </a:rPr>
              <a:t>10 </a:t>
            </a:r>
            <a:r>
              <a:rPr lang="fr-FR" kern="0" dirty="0" err="1" smtClean="0">
                <a:solidFill>
                  <a:srgbClr val="FF0000"/>
                </a:solidFill>
              </a:rPr>
              <a:t>kBq</a:t>
            </a:r>
            <a:r>
              <a:rPr lang="fr-FR" kern="0" dirty="0" smtClean="0">
                <a:solidFill>
                  <a:srgbClr val="FF0000"/>
                </a:solidFill>
              </a:rPr>
              <a:t>/m² </a:t>
            </a:r>
            <a:r>
              <a:rPr lang="fr-FR" kern="0" dirty="0" smtClean="0"/>
              <a:t>for the </a:t>
            </a:r>
            <a:r>
              <a:rPr lang="fr-FR" kern="0" baseline="30000" dirty="0" smtClean="0"/>
              <a:t>131</a:t>
            </a:r>
            <a:r>
              <a:rPr lang="fr-FR" kern="0" dirty="0" smtClean="0"/>
              <a:t>I </a:t>
            </a:r>
            <a:r>
              <a:rPr lang="fr-FR" kern="0" dirty="0" err="1" smtClean="0"/>
              <a:t>deposition</a:t>
            </a:r>
            <a:endParaRPr lang="fr-FR" kern="0" dirty="0"/>
          </a:p>
          <a:p>
            <a:pPr lvl="1">
              <a:buFont typeface="Wingdings" panose="05000000000000000000" pitchFamily="2" charset="2"/>
              <a:buChar char="§"/>
            </a:pPr>
            <a:endParaRPr lang="fr-FR" kern="0" dirty="0"/>
          </a:p>
        </p:txBody>
      </p:sp>
      <p:sp>
        <p:nvSpPr>
          <p:cNvPr id="12" name="ZoneTexte 11"/>
          <p:cNvSpPr txBox="1"/>
          <p:nvPr/>
        </p:nvSpPr>
        <p:spPr>
          <a:xfrm>
            <a:off x="611560" y="5301208"/>
            <a:ext cx="36309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Maximum distances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4891315" y="5301208"/>
            <a:ext cx="36309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Surfaces</a:t>
            </a:r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10" y="1845800"/>
            <a:ext cx="4150860" cy="3240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975" y="1845800"/>
            <a:ext cx="4283954" cy="3240000"/>
          </a:xfrm>
          <a:prstGeom prst="rect">
            <a:avLst/>
          </a:prstGeom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17675" y="5857941"/>
            <a:ext cx="717078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Inter-model variability mostly encompassed within the range of each ensemble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500" b="1" dirty="0" smtClean="0">
                <a:solidFill>
                  <a:schemeClr val="accent2"/>
                </a:solidFill>
                <a:latin typeface="Calibri" pitchFamily="34" charset="0"/>
              </a:rPr>
              <a:t>Surfaces are less dependent on outliers and may be more reliable</a:t>
            </a:r>
            <a:endParaRPr lang="en-US" altLang="fr-FR" sz="1500" b="1" dirty="0">
              <a:solidFill>
                <a:schemeClr val="accent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826" y="538163"/>
            <a:ext cx="8893175" cy="660400"/>
          </a:xfrm>
        </p:spPr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1"/>
                </a:solidFill>
              </a:rPr>
              <a:t>Uncertainty </a:t>
            </a:r>
            <a:r>
              <a:rPr lang="en-US" altLang="fr-FR" sz="1100" b="1" dirty="0">
                <a:solidFill>
                  <a:schemeClr val="bg1"/>
                </a:solidFill>
              </a:rPr>
              <a:t>propagation</a:t>
            </a:r>
            <a:r>
              <a:rPr lang="en-US" altLang="fr-FR" sz="1100" b="1" dirty="0">
                <a:solidFill>
                  <a:schemeClr val="bg2"/>
                </a:solidFill>
              </a:rPr>
              <a:t>		Perspectives</a:t>
            </a:r>
          </a:p>
        </p:txBody>
      </p:sp>
      <p:sp>
        <p:nvSpPr>
          <p:cNvPr id="6" name="Rectangle 9"/>
          <p:cNvSpPr txBox="1">
            <a:spLocks noChangeArrowheads="1"/>
          </p:cNvSpPr>
          <p:nvPr/>
        </p:nvSpPr>
        <p:spPr bwMode="auto">
          <a:xfrm>
            <a:off x="417675" y="1132133"/>
            <a:ext cx="8400260" cy="186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Influence of source perturbations</a:t>
            </a:r>
            <a:endParaRPr lang="en-US" altLang="fr-FR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894159" lvl="2" indent="-285750">
              <a:lnSpc>
                <a:spcPct val="100000"/>
              </a:lnSpc>
            </a:pP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Importance of </a:t>
            </a: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taking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account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source perturbations</a:t>
            </a:r>
          </a:p>
          <a:p>
            <a:pPr marL="894159" lvl="2" indent="-285750">
              <a:lnSpc>
                <a:spcPct val="100000"/>
              </a:lnSpc>
            </a:pPr>
            <a:r>
              <a:rPr lang="fr-F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Larger</a:t>
            </a:r>
            <a:r>
              <a:rPr lang="fr-F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ensembles’ spread</a:t>
            </a:r>
          </a:p>
          <a:p>
            <a:pPr marL="894159" lvl="2" indent="-285750">
              <a:lnSpc>
                <a:spcPct val="100000"/>
              </a:lnSpc>
            </a:pP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perturbations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induce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distance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above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  <a:endParaRPr lang="fr-FR" altLang="fr-FR" sz="1800" b="1" kern="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4159" lvl="2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fr-FR" altLang="fr-FR" sz="1800" b="1" kern="0" dirty="0" smtClean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94159" lvl="2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US" altLang="fr-FR" sz="2400" kern="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417675" y="4933749"/>
            <a:ext cx="8400260" cy="151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Uncertainty assessment</a:t>
            </a:r>
            <a:endParaRPr lang="en-US" altLang="fr-FR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742950" lvl="2" indent="-285750"/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induces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higher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distances /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probability</a:t>
            </a:r>
            <a:endParaRPr lang="fr-FR" sz="1800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/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Surface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above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instead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of distance)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limits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outliers</a:t>
            </a:r>
            <a:endParaRPr lang="fr-FR" sz="1800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/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Importance of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choosing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correctly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percentile</a:t>
            </a:r>
          </a:p>
          <a:p>
            <a:pPr marL="742950" lvl="2" indent="-285750">
              <a:buFont typeface="Wingdings" panose="05000000000000000000" pitchFamily="2" charset="2"/>
              <a:buChar char="Ø"/>
            </a:pPr>
            <a:endParaRPr lang="fr-FR" sz="1800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>
              <a:buFont typeface="Wingdings" panose="05000000000000000000" pitchFamily="2" charset="2"/>
              <a:buChar char="Ø"/>
            </a:pPr>
            <a:endParaRPr lang="fr-FR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9"/>
          <p:cNvSpPr txBox="1">
            <a:spLocks noChangeArrowheads="1"/>
          </p:cNvSpPr>
          <p:nvPr/>
        </p:nvSpPr>
        <p:spPr bwMode="auto">
          <a:xfrm>
            <a:off x="417675" y="2830629"/>
            <a:ext cx="8400260" cy="151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400" dirty="0" smtClean="0">
                <a:solidFill>
                  <a:schemeClr val="tx2"/>
                </a:solidFill>
                <a:latin typeface="Calibri" panose="020F0502020204030204" pitchFamily="34" charset="0"/>
              </a:rPr>
              <a:t>Inter-model variability</a:t>
            </a:r>
            <a:endParaRPr lang="en-US" altLang="fr-FR" sz="2400" dirty="0">
              <a:solidFill>
                <a:schemeClr val="tx2"/>
              </a:solidFill>
              <a:latin typeface="Calibri" panose="020F0502020204030204" pitchFamily="34" charset="0"/>
            </a:endParaRPr>
          </a:p>
          <a:p>
            <a:pPr marL="742950" lvl="2" indent="-285750"/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important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overall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uncertainties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larger</a:t>
            </a:r>
            <a:endParaRPr lang="fr-FR" sz="1800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/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Some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models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or configurations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more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to the case</a:t>
            </a:r>
          </a:p>
          <a:p>
            <a:pPr marL="742950" lvl="2" indent="-285750"/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Part of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variability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may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taken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fr-FR" sz="1800" kern="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account</a:t>
            </a:r>
            <a:endParaRPr lang="fr-FR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/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one model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always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fr-FR" sz="18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</a:t>
            </a:r>
            <a:r>
              <a:rPr lang="fr-FR" altLang="fr-FR" sz="18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partial</a:t>
            </a:r>
            <a:endParaRPr lang="fr-FR" altLang="fr-FR" sz="1800" b="1" kern="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>
              <a:buFont typeface="Wingdings" panose="05000000000000000000" pitchFamily="2" charset="2"/>
              <a:buChar char="Ø"/>
            </a:pPr>
            <a:endParaRPr lang="fr-FR" sz="1800" kern="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2" indent="-285750">
              <a:buFont typeface="Wingdings" panose="05000000000000000000" pitchFamily="2" charset="2"/>
              <a:buChar char="Ø"/>
            </a:pPr>
            <a:endParaRPr lang="fr-FR" sz="18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23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49" y="476322"/>
            <a:ext cx="8893175" cy="651272"/>
          </a:xfrm>
        </p:spPr>
        <p:txBody>
          <a:bodyPr/>
          <a:lstStyle/>
          <a:p>
            <a:r>
              <a:rPr lang="fr-FR" dirty="0" err="1" smtClean="0"/>
              <a:t>Uncertainties</a:t>
            </a:r>
            <a:r>
              <a:rPr lang="fr-FR" dirty="0" smtClean="0"/>
              <a:t> in an emergency </a:t>
            </a:r>
            <a:r>
              <a:rPr lang="fr-FR" dirty="0" err="1" smtClean="0"/>
              <a:t>context</a:t>
            </a:r>
            <a:endParaRPr lang="fr-FR" dirty="0"/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417675" y="1083365"/>
            <a:ext cx="8400260" cy="2437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lnSpc>
                <a:spcPts val="24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176213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065213" indent="-166688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473200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1881188" indent="-228600" algn="l" rtl="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3383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7955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2527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709988" indent="-228600" algn="l" rtl="0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fr-FR" sz="2000" dirty="0">
                <a:latin typeface="Calibri" panose="020F0502020204030204" pitchFamily="34" charset="0"/>
              </a:rPr>
              <a:t>Our knowledge of uncertainties will always be partial…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Deep uncertainties, lack of information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Have to tackle the </a:t>
            </a:r>
            <a:r>
              <a:rPr lang="en-US" altLang="fr-FR" dirty="0">
                <a:solidFill>
                  <a:schemeClr val="tx2"/>
                </a:solidFill>
                <a:latin typeface="Calibri" panose="020F0502020204030204" pitchFamily="34" charset="0"/>
              </a:rPr>
              <a:t>main</a:t>
            </a:r>
            <a:r>
              <a:rPr lang="en-US" altLang="fr-FR" dirty="0">
                <a:latin typeface="Calibri" panose="020F0502020204030204" pitchFamily="34" charset="0"/>
              </a:rPr>
              <a:t> sources of uncertainties!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Avoid </a:t>
            </a:r>
            <a:r>
              <a:rPr lang="en-US" altLang="fr-FR" dirty="0">
                <a:solidFill>
                  <a:schemeClr val="tx2"/>
                </a:solidFill>
                <a:latin typeface="Calibri" panose="020F0502020204030204" pitchFamily="34" charset="0"/>
              </a:rPr>
              <a:t>false confidence </a:t>
            </a:r>
            <a:r>
              <a:rPr lang="en-US" altLang="fr-FR" dirty="0">
                <a:latin typeface="Calibri" panose="020F0502020204030204" pitchFamily="34" charset="0"/>
              </a:rPr>
              <a:t>in probabilistic results…</a:t>
            </a:r>
          </a:p>
          <a:p>
            <a:r>
              <a:rPr lang="en-US" altLang="fr-FR" sz="2000" dirty="0">
                <a:latin typeface="Calibri" panose="020F0502020204030204" pitchFamily="34" charset="0"/>
              </a:rPr>
              <a:t>Computational time: how many members are needed to correctly represent uncertainties? How to reduce computational time?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Reducing the number of members: clustering techniques, adaptive sampling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Model reduction: emulators, model assumptions</a:t>
            </a:r>
          </a:p>
          <a:p>
            <a:pPr lvl="1"/>
            <a:r>
              <a:rPr lang="en-US" altLang="fr-FR" dirty="0">
                <a:latin typeface="Calibri" panose="020F0502020204030204" pitchFamily="34" charset="0"/>
              </a:rPr>
              <a:t>Adaptation to the endpoint: domain size and resolution…</a:t>
            </a:r>
            <a:endParaRPr lang="en-US" altLang="fr-FR" sz="2400" b="1" kern="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4831" y="4666650"/>
            <a:ext cx="2138490" cy="166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31" y="4742122"/>
            <a:ext cx="2673943" cy="17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23351" y="4756895"/>
            <a:ext cx="1762195" cy="172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641" y="5125415"/>
            <a:ext cx="1836204" cy="760188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17675" y="4153807"/>
            <a:ext cx="72937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Wingdings" pitchFamily="2" charset="2"/>
              <a:buChar char="ì"/>
            </a:pPr>
            <a:r>
              <a:rPr lang="en-US" altLang="fr-FR" sz="1600" b="1" dirty="0">
                <a:solidFill>
                  <a:schemeClr val="tx2"/>
                </a:solidFill>
                <a:latin typeface="Calibri" pitchFamily="34" charset="0"/>
              </a:rPr>
              <a:t>How to include uncertainties in output products for decision makers?</a:t>
            </a:r>
          </a:p>
        </p:txBody>
      </p:sp>
      <p:sp>
        <p:nvSpPr>
          <p:cNvPr id="13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</a:t>
            </a:r>
            <a:r>
              <a:rPr lang="en-US" altLang="fr-FR" sz="1100" b="1" dirty="0">
                <a:solidFill>
                  <a:schemeClr val="bg1"/>
                </a:solidFill>
              </a:rPr>
              <a:t>Perspectives</a:t>
            </a:r>
          </a:p>
        </p:txBody>
      </p:sp>
    </p:spTree>
    <p:extLst>
      <p:ext uri="{BB962C8B-B14F-4D97-AF65-F5344CB8AC3E}">
        <p14:creationId xmlns:p14="http://schemas.microsoft.com/office/powerpoint/2010/main" val="381102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 txBox="1">
            <a:spLocks/>
          </p:cNvSpPr>
          <p:nvPr/>
        </p:nvSpPr>
        <p:spPr bwMode="auto">
          <a:xfrm>
            <a:off x="390525" y="308285"/>
            <a:ext cx="6911975" cy="70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GB" sz="2800" kern="0" dirty="0" smtClean="0"/>
              <a:t>Next steps…</a:t>
            </a:r>
            <a:endParaRPr lang="en-GB" sz="2800" kern="0" dirty="0">
              <a:solidFill>
                <a:schemeClr val="accent1"/>
              </a:solidFill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17675" y="1014995"/>
            <a:ext cx="8356600" cy="4157080"/>
          </a:xfrm>
          <a:prstGeom prst="rect">
            <a:avLst/>
          </a:prstGeom>
        </p:spPr>
        <p:txBody>
          <a:bodyPr/>
          <a:lstStyle>
            <a:lvl1pPr marL="132160" indent="-132160" algn="l" rtl="0" eaLnBrk="1" fontAlgn="base" hangingPunct="1">
              <a:lnSpc>
                <a:spcPts val="1800"/>
              </a:lnSpc>
              <a:spcBef>
                <a:spcPct val="10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Arial" charset="0"/>
              <a:buChar char="▌"/>
              <a:defRPr sz="1575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354" indent="-13216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2pPr>
            <a:lvl3pPr marL="798910" indent="-125016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104900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+mn-lt"/>
              </a:defRPr>
            </a:lvl4pPr>
            <a:lvl5pPr marL="1410891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1753791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096691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439591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2782491" indent="-171450" algn="l" rtl="0" eaLnBrk="1" fontAlgn="base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600"/>
              </a:spcBef>
            </a:pPr>
            <a:r>
              <a:rPr lang="en-GB" sz="2000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Case studies in progress</a:t>
            </a:r>
          </a:p>
          <a:p>
            <a:pPr lvl="1">
              <a:spcBef>
                <a:spcPts val="600"/>
              </a:spcBef>
            </a:pPr>
            <a:r>
              <a:rPr lang="en-GB" sz="1600" kern="0" dirty="0" smtClean="0">
                <a:latin typeface="Calibri" panose="020F0502020204030204" pitchFamily="34" charset="0"/>
              </a:rPr>
              <a:t>Ensemble runs for </a:t>
            </a:r>
            <a:r>
              <a:rPr lang="en-GB" sz="1600" kern="0" dirty="0" err="1" smtClean="0">
                <a:latin typeface="Calibri" panose="020F0502020204030204" pitchFamily="34" charset="0"/>
              </a:rPr>
              <a:t>Borssele</a:t>
            </a:r>
            <a:r>
              <a:rPr lang="en-GB" sz="1600" kern="0" dirty="0" smtClean="0">
                <a:latin typeface="Calibri" panose="020F0502020204030204" pitchFamily="34" charset="0"/>
              </a:rPr>
              <a:t> more challenging case “front passage” ongoing</a:t>
            </a:r>
          </a:p>
          <a:p>
            <a:pPr lvl="1">
              <a:spcBef>
                <a:spcPts val="600"/>
              </a:spcBef>
            </a:pPr>
            <a:r>
              <a:rPr lang="en-GB" sz="1600" kern="0" dirty="0" smtClean="0">
                <a:latin typeface="Calibri" panose="020F0502020204030204" pitchFamily="34" charset="0"/>
              </a:rPr>
              <a:t>Fukushima and Western Norway ongoing (not synchronised between participants)</a:t>
            </a:r>
          </a:p>
          <a:p>
            <a:pPr lvl="1">
              <a:spcBef>
                <a:spcPts val="600"/>
              </a:spcBef>
            </a:pPr>
            <a:endParaRPr lang="en-GB" sz="1600" kern="0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000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Other tasks in the remaining year</a:t>
            </a:r>
          </a:p>
          <a:p>
            <a:pPr lvl="1">
              <a:spcBef>
                <a:spcPts val="600"/>
              </a:spcBef>
            </a:pPr>
            <a:r>
              <a:rPr lang="en-US" sz="1600" kern="0" dirty="0" smtClean="0">
                <a:latin typeface="Calibri" panose="020F0502020204030204" pitchFamily="34" charset="0"/>
              </a:rPr>
              <a:t>Food chain uncertainty propagation </a:t>
            </a:r>
          </a:p>
          <a:p>
            <a:pPr lvl="1">
              <a:spcBef>
                <a:spcPts val="600"/>
              </a:spcBef>
            </a:pPr>
            <a:r>
              <a:rPr lang="en-US" sz="1600" kern="0" dirty="0" smtClean="0">
                <a:latin typeface="Calibri" panose="020F0502020204030204" pitchFamily="34" charset="0"/>
              </a:rPr>
              <a:t>Recommendations and operational methodology in an emergency context </a:t>
            </a:r>
          </a:p>
          <a:p>
            <a:pPr lvl="1">
              <a:spcBef>
                <a:spcPts val="600"/>
              </a:spcBef>
            </a:pPr>
            <a:endParaRPr lang="en-GB" sz="1600" kern="0" dirty="0" smtClean="0"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000" kern="0" dirty="0" smtClean="0">
                <a:solidFill>
                  <a:schemeClr val="tx2"/>
                </a:solidFill>
                <a:latin typeface="Calibri" panose="020F0502020204030204" pitchFamily="34" charset="0"/>
              </a:rPr>
              <a:t>Dissemination</a:t>
            </a:r>
          </a:p>
          <a:p>
            <a:pPr lvl="2">
              <a:spcBef>
                <a:spcPts val="600"/>
              </a:spcBef>
            </a:pPr>
            <a:r>
              <a:rPr lang="en-GB" sz="1600" kern="0" dirty="0" smtClean="0">
                <a:latin typeface="Calibri" panose="020F0502020204030204" pitchFamily="34" charset="0"/>
              </a:rPr>
              <a:t>Training course (May 2019, Slovak Republic)</a:t>
            </a:r>
          </a:p>
          <a:p>
            <a:pPr lvl="2">
              <a:spcBef>
                <a:spcPts val="600"/>
              </a:spcBef>
            </a:pPr>
            <a:r>
              <a:rPr lang="en-GB" sz="1600" kern="0" dirty="0" smtClean="0">
                <a:latin typeface="Calibri" panose="020F0502020204030204" pitchFamily="34" charset="0"/>
              </a:rPr>
              <a:t>Special CONFIDENCE session at HARMO 19</a:t>
            </a:r>
            <a:r>
              <a:rPr lang="en-GB" sz="1600" kern="0" baseline="30000" dirty="0" smtClean="0">
                <a:latin typeface="Calibri" panose="020F0502020204030204" pitchFamily="34" charset="0"/>
              </a:rPr>
              <a:t>th</a:t>
            </a:r>
            <a:r>
              <a:rPr lang="en-GB" sz="1600" kern="0" dirty="0" smtClean="0">
                <a:latin typeface="Calibri" panose="020F0502020204030204" pitchFamily="34" charset="0"/>
              </a:rPr>
              <a:t> (June 2019, Belgium)</a:t>
            </a:r>
          </a:p>
          <a:p>
            <a:pPr lvl="2">
              <a:spcBef>
                <a:spcPts val="600"/>
              </a:spcBef>
            </a:pPr>
            <a:r>
              <a:rPr lang="en-GB" sz="1600" kern="0" dirty="0" smtClean="0">
                <a:latin typeface="Calibri" panose="020F0502020204030204" pitchFamily="34" charset="0"/>
              </a:rPr>
              <a:t>Dissemination workshop (December 2019, Slovak Republic)</a:t>
            </a:r>
            <a:endParaRPr lang="en-GB" kern="0" dirty="0" smtClean="0">
              <a:latin typeface="Calibri" panose="020F0502020204030204" pitchFamily="34" charset="0"/>
            </a:endParaRPr>
          </a:p>
          <a:p>
            <a:pPr lvl="1"/>
            <a:endParaRPr lang="en-GB" kern="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10432" y="4139108"/>
            <a:ext cx="19728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https://www.eu-neris.net/</a:t>
            </a:r>
            <a:endParaRPr lang="fr-FR" dirty="0"/>
          </a:p>
        </p:txBody>
      </p:sp>
      <p:sp>
        <p:nvSpPr>
          <p:cNvPr id="6" name="Flèche droite 5"/>
          <p:cNvSpPr/>
          <p:nvPr/>
        </p:nvSpPr>
        <p:spPr>
          <a:xfrm>
            <a:off x="6423321" y="4319893"/>
            <a:ext cx="487111" cy="2847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417675" y="73106"/>
            <a:ext cx="87263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lnSpc>
                <a:spcPts val="2400"/>
              </a:lnSpc>
              <a:spcBef>
                <a:spcPct val="100000"/>
              </a:spcBef>
              <a:buClr>
                <a:schemeClr val="tx2"/>
              </a:buClr>
              <a:buSzPct val="75000"/>
              <a:buFont typeface="Arial" charset="0"/>
              <a:buChar char="▌"/>
              <a:defRPr sz="21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 eaLnBrk="0" hangingPunct="0">
              <a:lnSpc>
                <a:spcPts val="2400"/>
              </a:lnSpc>
              <a:buClr>
                <a:schemeClr val="tx1"/>
              </a:buClr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 eaLnBrk="0" hangingPunct="0">
              <a:lnSpc>
                <a:spcPts val="2400"/>
              </a:lnSpc>
              <a:buSzPct val="9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 eaLnBrk="0" hangingPunct="0">
              <a:lnSpc>
                <a:spcPts val="2400"/>
              </a:lnSpc>
              <a:buChar char="–"/>
              <a:defRPr sz="1600"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 eaLnBrk="0" hangingPunct="0">
              <a:lnSpc>
                <a:spcPts val="2400"/>
              </a:lnSpc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1100" b="1" dirty="0">
                <a:solidFill>
                  <a:schemeClr val="bg2"/>
                </a:solidFill>
              </a:rPr>
              <a:t>Context	</a:t>
            </a:r>
            <a:r>
              <a:rPr lang="fr-FR" altLang="fr-FR" sz="1100" b="1" dirty="0">
                <a:solidFill>
                  <a:schemeClr val="bg2"/>
                </a:solidFill>
              </a:rPr>
              <a:t>	Input </a:t>
            </a:r>
            <a:r>
              <a:rPr lang="fr-FR" altLang="fr-FR" sz="1100" b="1" dirty="0" err="1" smtClean="0">
                <a:solidFill>
                  <a:schemeClr val="bg2"/>
                </a:solidFill>
              </a:rPr>
              <a:t>uncertainties</a:t>
            </a:r>
            <a:r>
              <a:rPr lang="fr-FR" altLang="fr-FR" sz="1100" b="1" dirty="0">
                <a:solidFill>
                  <a:schemeClr val="bg2"/>
                </a:solidFill>
              </a:rPr>
              <a:t>	</a:t>
            </a:r>
            <a:r>
              <a:rPr lang="fr-FR" altLang="fr-FR" sz="1100" b="1" dirty="0" smtClean="0">
                <a:solidFill>
                  <a:schemeClr val="bg2"/>
                </a:solidFill>
              </a:rPr>
              <a:t>	</a:t>
            </a:r>
            <a:r>
              <a:rPr lang="en-US" altLang="fr-FR" sz="1100" b="1" dirty="0" smtClean="0">
                <a:solidFill>
                  <a:schemeClr val="bg2"/>
                </a:solidFill>
              </a:rPr>
              <a:t>Uncertainty </a:t>
            </a:r>
            <a:r>
              <a:rPr lang="en-US" altLang="fr-FR" sz="1100" b="1" dirty="0">
                <a:solidFill>
                  <a:schemeClr val="bg2"/>
                </a:solidFill>
              </a:rPr>
              <a:t>propagation		</a:t>
            </a:r>
            <a:r>
              <a:rPr lang="en-US" altLang="fr-FR" sz="1100" b="1" dirty="0">
                <a:solidFill>
                  <a:schemeClr val="bg1"/>
                </a:solidFill>
              </a:rPr>
              <a:t>Perspectives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34291" y="5390362"/>
            <a:ext cx="3977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0" dirty="0">
                <a:solidFill>
                  <a:schemeClr val="tx2"/>
                </a:solidFill>
                <a:latin typeface="Calibri" panose="020F0502020204030204" pitchFamily="34" charset="0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114154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irsn_frm_296_EN">
  <a:themeElements>
    <a:clrScheme name="Modèle par défaut 1">
      <a:dk1>
        <a:srgbClr val="000000"/>
      </a:dk1>
      <a:lt1>
        <a:srgbClr val="FFFFFF"/>
      </a:lt1>
      <a:dk2>
        <a:srgbClr val="5793C9"/>
      </a:dk2>
      <a:lt2>
        <a:srgbClr val="808080"/>
      </a:lt2>
      <a:accent1>
        <a:srgbClr val="91B1D9"/>
      </a:accent1>
      <a:accent2>
        <a:srgbClr val="E63D4D"/>
      </a:accent2>
      <a:accent3>
        <a:srgbClr val="FFFFFF"/>
      </a:accent3>
      <a:accent4>
        <a:srgbClr val="000000"/>
      </a:accent4>
      <a:accent5>
        <a:srgbClr val="C7D5E9"/>
      </a:accent5>
      <a:accent6>
        <a:srgbClr val="D03645"/>
      </a:accent6>
      <a:hlink>
        <a:srgbClr val="009999"/>
      </a:hlink>
      <a:folHlink>
        <a:srgbClr val="99CC00"/>
      </a:folHlink>
    </a:clrScheme>
    <a:fontScheme name="Modèle par défau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5793C9"/>
        </a:dk2>
        <a:lt2>
          <a:srgbClr val="808080"/>
        </a:lt2>
        <a:accent1>
          <a:srgbClr val="91B1D9"/>
        </a:accent1>
        <a:accent2>
          <a:srgbClr val="E63D4D"/>
        </a:accent2>
        <a:accent3>
          <a:srgbClr val="FFFFFF"/>
        </a:accent3>
        <a:accent4>
          <a:srgbClr val="000000"/>
        </a:accent4>
        <a:accent5>
          <a:srgbClr val="C7D5E9"/>
        </a:accent5>
        <a:accent6>
          <a:srgbClr val="D036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irsn_frm_296_EN</Template>
  <TotalTime>3997</TotalTime>
  <Words>1634</Words>
  <Application>Microsoft Office PowerPoint</Application>
  <PresentationFormat>On-screen Show (4:3)</PresentationFormat>
  <Paragraphs>293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</vt:lpstr>
      <vt:lpstr>irsn_frm_296_EN</vt:lpstr>
      <vt:lpstr>Comparison of ensembles of atmospheric dispersion simulations  Lessons learnt from the CONFIDENCE project about uncertainty quantification</vt:lpstr>
      <vt:lpstr>Context</vt:lpstr>
      <vt:lpstr>PowerPoint Presentation</vt:lpstr>
      <vt:lpstr>PowerPoint Presentation</vt:lpstr>
      <vt:lpstr>How to quantify the uncertainty of data?</vt:lpstr>
      <vt:lpstr>How to quantify the uncertainty of data?</vt:lpstr>
      <vt:lpstr>How to quantify the uncertainty of data?</vt:lpstr>
      <vt:lpstr>Further on input uncertainties…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Short release: median of 137Cs deposition (kBq/m2)</vt:lpstr>
      <vt:lpstr>PowerPoint Presentation</vt:lpstr>
      <vt:lpstr>PowerPoint Presentation</vt:lpstr>
      <vt:lpstr>Conclusions</vt:lpstr>
      <vt:lpstr>Uncertainties in an emergency context</vt:lpstr>
      <vt:lpstr>PowerPoint Presentation</vt:lpstr>
    </vt:vector>
  </TitlesOfParts>
  <Company>IRSN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DIETRICH Philippe</dc:creator>
  <cp:lastModifiedBy>Mu Lin</cp:lastModifiedBy>
  <cp:revision>367</cp:revision>
  <cp:lastPrinted>2019-03-08T15:48:07Z</cp:lastPrinted>
  <dcterms:created xsi:type="dcterms:W3CDTF">2019-02-14T09:11:36Z</dcterms:created>
  <dcterms:modified xsi:type="dcterms:W3CDTF">2019-04-05T08:16:37Z</dcterms:modified>
</cp:coreProperties>
</file>