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90" r:id="rId2"/>
    <p:sldId id="330" r:id="rId3"/>
    <p:sldId id="34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31" r:id="rId13"/>
  </p:sldIdLst>
  <p:sldSz cx="10080625" cy="7559675"/>
  <p:notesSz cx="6797675" cy="9926638"/>
  <p:defaultTextStyle>
    <a:defPPr>
      <a:defRPr lang="en-GB"/>
    </a:defPPr>
    <a:lvl1pPr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1pPr>
    <a:lvl2pPr marL="742950" indent="-28575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2pPr>
    <a:lvl3pPr marL="11430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3pPr>
    <a:lvl4pPr marL="16002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4pPr>
    <a:lvl5pPr marL="20574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66"/>
    <a:srgbClr val="008080"/>
    <a:srgbClr val="002463"/>
    <a:srgbClr val="006699"/>
    <a:srgbClr val="66FFCC"/>
    <a:srgbClr val="99FFCC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98" d="100"/>
          <a:sy n="98" d="100"/>
        </p:scale>
        <p:origin x="424" y="184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215" cy="49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762" tIns="42881" rIns="85762" bIns="42881" numCol="1" anchor="t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73" y="0"/>
            <a:ext cx="2946215" cy="49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762" tIns="42881" rIns="85762" bIns="42881" numCol="1" anchor="t" anchorCtr="0" compatLnSpc="1">
            <a:prstTxWarp prst="textNoShape">
              <a:avLst/>
            </a:prstTxWarp>
          </a:bodyPr>
          <a:lstStyle>
            <a:lvl1pPr algn="r"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BD183C0-05D4-48C6-95D7-E0B69E707C81}" type="datetime1">
              <a:rPr lang="es-ES" altLang="es-ES"/>
              <a:pPr>
                <a:defRPr/>
              </a:pPr>
              <a:t>22/3/19</a:t>
            </a:fld>
            <a:endParaRPr lang="es-ES" altLang="es-E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426"/>
            <a:ext cx="2946215" cy="49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762" tIns="42881" rIns="85762" bIns="42881" numCol="1" anchor="b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73" y="9428426"/>
            <a:ext cx="2946215" cy="49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762" tIns="42881" rIns="85762" bIns="42881" numCol="1" anchor="b" anchorCtr="0" compatLnSpc="1">
            <a:prstTxWarp prst="textNoShape">
              <a:avLst/>
            </a:prstTxWarp>
          </a:bodyPr>
          <a:lstStyle>
            <a:lvl1pPr algn="r"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B432074-00C4-4AF6-8BA6-A0F4E0CD635E}" type="slidenum">
              <a:rPr lang="es-ES" altLang="es-ES"/>
              <a:pPr>
                <a:defRPr/>
              </a:pPr>
              <a:t>‹N°›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069646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0938" cy="372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0323" y="4714214"/>
            <a:ext cx="5437029" cy="446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8991" cy="49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>
              <a:tabLst>
                <a:tab pos="678946" algn="l"/>
                <a:tab pos="1357892" algn="l"/>
                <a:tab pos="2036837" algn="l"/>
                <a:tab pos="2715783" algn="l"/>
              </a:tabLst>
              <a:defRPr sz="13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s-E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47296" y="0"/>
            <a:ext cx="2948991" cy="49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tabLst>
                <a:tab pos="678946" algn="l"/>
                <a:tab pos="1357892" algn="l"/>
                <a:tab pos="2036837" algn="l"/>
                <a:tab pos="2715783" algn="l"/>
              </a:tabLst>
              <a:defRPr sz="13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014C6F8C-AD19-4BEF-9CCA-92A112FE821D}" type="datetime1">
              <a:rPr lang="en-US" altLang="es-ES"/>
              <a:pPr>
                <a:defRPr/>
              </a:pPr>
              <a:t>3/22/19</a:t>
            </a:fld>
            <a:endParaRPr lang="en-US" altLang="es-E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429993"/>
            <a:ext cx="2948991" cy="49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eaLnBrk="1">
              <a:tabLst>
                <a:tab pos="678946" algn="l"/>
                <a:tab pos="1357892" algn="l"/>
                <a:tab pos="2036837" algn="l"/>
                <a:tab pos="2715783" algn="l"/>
              </a:tabLst>
              <a:defRPr sz="13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s-E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47296" y="9429993"/>
            <a:ext cx="2948991" cy="49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tabLst>
                <a:tab pos="678946" algn="l"/>
                <a:tab pos="1357892" algn="l"/>
                <a:tab pos="2036837" algn="l"/>
                <a:tab pos="2715783" algn="l"/>
              </a:tabLst>
              <a:defRPr sz="13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C7F7DAB-3A80-46ED-AC46-76E9348916E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47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EC7F7DAB-3A80-46ED-AC46-76E9348916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EC7F7DAB-3A80-46ED-AC46-76E9348916E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25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p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8188"/>
            <a:ext cx="360363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44675" y="4179863"/>
            <a:ext cx="6391275" cy="957263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200" b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/>
              <a:t>Haga clic para modificar el estilo de subtítulo del patrón</a:t>
            </a:r>
            <a:endParaRPr lang="es-ES" altLang="es-ES" noProof="0" dirty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55650" y="1805012"/>
            <a:ext cx="8569325" cy="2152650"/>
          </a:xfrm>
          <a:effectLst/>
        </p:spPr>
        <p:txBody>
          <a:bodyPr/>
          <a:lstStyle>
            <a:lvl1pPr algn="ctr">
              <a:defRPr sz="3600" b="0" baseline="0" smtClean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s-ES" altLang="es-ES" noProof="0" dirty="0"/>
              <a:t>Poner titulo principal</a:t>
            </a:r>
            <a:br>
              <a:rPr lang="es-ES" altLang="es-ES" noProof="0" dirty="0"/>
            </a:br>
            <a:r>
              <a:rPr lang="es-ES" altLang="es-ES" noProof="0" dirty="0"/>
              <a:t>	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0"/>
          <p:cNvSpPr/>
          <p:nvPr userDrawn="1"/>
        </p:nvSpPr>
        <p:spPr>
          <a:xfrm>
            <a:off x="575816" y="6515304"/>
            <a:ext cx="8064896" cy="693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0" i="1" dirty="0">
                <a:solidFill>
                  <a:schemeClr val="tx1"/>
                </a:solidFill>
              </a:rPr>
              <a:t>The research leading to these results has received funding from the European Atomic Energy Community Seventh Framework </a:t>
            </a:r>
            <a:r>
              <a:rPr lang="en-US" sz="1400" b="0" i="1" dirty="0" err="1">
                <a:solidFill>
                  <a:schemeClr val="tx1"/>
                </a:solidFill>
              </a:rPr>
              <a:t>Programme</a:t>
            </a:r>
            <a:r>
              <a:rPr lang="en-US" sz="1400" b="0" i="1" dirty="0">
                <a:solidFill>
                  <a:schemeClr val="tx1"/>
                </a:solidFill>
              </a:rPr>
              <a:t>  [FP7/2007-2011] [FP7/2012-2013] under grant agreement n° [323287].</a:t>
            </a:r>
            <a:endParaRPr lang="en-GB" sz="1400" b="0" dirty="0">
              <a:solidFill>
                <a:schemeClr val="tx1"/>
              </a:solidFill>
            </a:endParaRPr>
          </a:p>
        </p:txBody>
      </p:sp>
      <p:pic>
        <p:nvPicPr>
          <p:cNvPr id="21" name="Picture 4" descr="http://europa.eu/about-eu/basic-information/symbols/images/flag_yellow_low.jp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6696" y="6392432"/>
            <a:ext cx="1405294" cy="939205"/>
          </a:xfrm>
          <a:prstGeom prst="rect">
            <a:avLst/>
          </a:prstGeom>
          <a:noFill/>
        </p:spPr>
      </p:pic>
      <p:pic>
        <p:nvPicPr>
          <p:cNvPr id="22" name="Picture 7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524" y="5489856"/>
            <a:ext cx="7267575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"/>
          <p:cNvSpPr txBox="1">
            <a:spLocks noChangeArrowheads="1"/>
          </p:cNvSpPr>
          <p:nvPr userDrawn="1"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 algn="l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algn="l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</p:spTree>
    <p:extLst>
      <p:ext uri="{BB962C8B-B14F-4D97-AF65-F5344CB8AC3E}">
        <p14:creationId xmlns:p14="http://schemas.microsoft.com/office/powerpoint/2010/main" val="987490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503032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80703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092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74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Secund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8188"/>
            <a:ext cx="360363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44675" y="5197475"/>
            <a:ext cx="6391275" cy="957263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200" b="1" smtClean="0">
                <a:solidFill>
                  <a:srgbClr val="808080"/>
                </a:solidFill>
                <a:latin typeface="Futura Md BT" panose="020B0802020204020204" pitchFamily="34" charset="0"/>
              </a:defRPr>
            </a:lvl1pPr>
          </a:lstStyle>
          <a:p>
            <a:pPr lvl="0"/>
            <a:r>
              <a:rPr lang="es-ES" altLang="es-ES" noProof="0"/>
              <a:t>Haga clic para modificar el estilo de subtítulo del patrón</a:t>
            </a:r>
            <a:endParaRPr lang="es-ES" altLang="es-ES" noProof="0" dirty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55650" y="2719388"/>
            <a:ext cx="8569325" cy="2152650"/>
          </a:xfrm>
          <a:effectLst/>
        </p:spPr>
        <p:txBody>
          <a:bodyPr/>
          <a:lstStyle>
            <a:lvl1pPr algn="ctr">
              <a:defRPr sz="3600" b="0" baseline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altLang="es-ES" noProof="0" dirty="0"/>
              <a:t>Haga clic para cambiar el estilo de título	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4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de cap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9585" y="2347913"/>
            <a:ext cx="7481455" cy="305536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05308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buFontTx/>
              <a:buBlip>
                <a:blip r:embed="rId2"/>
              </a:buBlip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51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23306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77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46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1798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480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8981"/>
            <a:ext cx="402710" cy="628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039813"/>
            <a:ext cx="9280525" cy="583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/>
              <a:t>Click to edit the outline text format</a:t>
            </a:r>
          </a:p>
          <a:p>
            <a:pPr lvl="1"/>
            <a:r>
              <a:rPr lang="en-GB" altLang="es-ES" dirty="0"/>
              <a:t>Second Outline Level</a:t>
            </a:r>
          </a:p>
          <a:p>
            <a:pPr lvl="2"/>
            <a:r>
              <a:rPr lang="en-GB" altLang="es-ES" dirty="0"/>
              <a:t>Third Outline Level</a:t>
            </a:r>
          </a:p>
          <a:p>
            <a:pPr lvl="3"/>
            <a:r>
              <a:rPr lang="en-GB" altLang="es-ES" dirty="0"/>
              <a:t>Fourth Outline Level</a:t>
            </a:r>
          </a:p>
          <a:p>
            <a:pPr lvl="4"/>
            <a:r>
              <a:rPr lang="en-GB" altLang="es-ES" dirty="0"/>
              <a:t>Fifth Outline Level</a:t>
            </a:r>
          </a:p>
          <a:p>
            <a:pPr lvl="4"/>
            <a:r>
              <a:rPr lang="en-GB" altLang="es-ES" dirty="0"/>
              <a:t>Sixth Outline Level</a:t>
            </a:r>
          </a:p>
          <a:p>
            <a:pPr lvl="4"/>
            <a:r>
              <a:rPr lang="en-GB" altLang="es-ES" dirty="0"/>
              <a:t>Seventh Outline Level</a:t>
            </a:r>
          </a:p>
          <a:p>
            <a:pPr lvl="4"/>
            <a:r>
              <a:rPr lang="en-GB" altLang="es-ES" dirty="0"/>
              <a:t>Eighth Outline Level</a:t>
            </a:r>
          </a:p>
          <a:p>
            <a:pPr lvl="4"/>
            <a:r>
              <a:rPr lang="en-GB" altLang="es-ES" dirty="0"/>
              <a:t>Ninth Outline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45374" y="36513"/>
            <a:ext cx="70548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/>
              <a:t>Click to edit the title text format</a:t>
            </a: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3" name="Picture 1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9163353" y="7119017"/>
            <a:ext cx="936625" cy="31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>
              <a:spcBef>
                <a:spcPct val="50000"/>
              </a:spcBef>
              <a:defRPr/>
            </a:pPr>
            <a:fld id="{32CEC618-DA74-4159-A189-D44EDEF1FA45}" type="slidenum">
              <a:rPr lang="en-GB" altLang="es-ES" sz="1600" b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pPr eaLnBrk="1">
                <a:spcBef>
                  <a:spcPct val="50000"/>
                </a:spcBef>
                <a:defRPr/>
              </a:pPr>
              <a:t>‹N°›</a:t>
            </a:fld>
            <a:endParaRPr lang="en-GB" altLang="es-ES" sz="16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Text Box 17"/>
          <p:cNvSpPr txBox="1">
            <a:spLocks noChangeArrowheads="1"/>
          </p:cNvSpPr>
          <p:nvPr/>
        </p:nvSpPr>
        <p:spPr bwMode="auto">
          <a:xfrm>
            <a:off x="3543955" y="7078457"/>
            <a:ext cx="5745162" cy="43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800" tIns="43200" rIns="82800" bIns="43200">
            <a:spAutoFit/>
          </a:bodyPr>
          <a:lstStyle/>
          <a:p>
            <a:pPr algn="r">
              <a:defRPr/>
            </a:pPr>
            <a:r>
              <a:rPr lang="en-GB" altLang="es-ES" sz="1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PREPARE Dissemination</a:t>
            </a:r>
            <a:r>
              <a:rPr lang="en-GB" altLang="es-ES" sz="1200" b="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WS Final</a:t>
            </a:r>
            <a:endParaRPr lang="en-GB" altLang="es-ES" sz="1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en-GB" altLang="es-ES" sz="1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Bratislava, 20-22 January 2016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7104266"/>
            <a:ext cx="6725266" cy="40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chemeClr val="tx1"/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2pPr>
      <a:lvl3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3pPr>
      <a:lvl4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4pPr>
      <a:lvl5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5pPr>
      <a:lvl6pPr marL="25146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1" fontAlgn="base" hangingPunct="1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21"/>
        </a:buBlip>
        <a:defRPr sz="24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358775" rtl="0" eaLnBrk="1" fontAlgn="base" hangingPunct="1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21"/>
        </a:buBlip>
        <a:defRPr sz="2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ubtítulo"/>
          <p:cNvSpPr>
            <a:spLocks noGrp="1"/>
          </p:cNvSpPr>
          <p:nvPr>
            <p:ph type="subTitle" idx="1"/>
          </p:nvPr>
        </p:nvSpPr>
        <p:spPr>
          <a:xfrm>
            <a:off x="1849120" y="3911600"/>
            <a:ext cx="6386830" cy="1148080"/>
          </a:xfrm>
        </p:spPr>
        <p:txBody>
          <a:bodyPr/>
          <a:lstStyle/>
          <a:p>
            <a:r>
              <a:rPr lang="en-GB" dirty="0"/>
              <a:t>Cristina </a:t>
            </a:r>
            <a:r>
              <a:rPr lang="en-GB" dirty="0" err="1"/>
              <a:t>Trueba</a:t>
            </a:r>
            <a:r>
              <a:rPr lang="en-GB" dirty="0"/>
              <a:t>, Milagros Montero, (CIEMAT), </a:t>
            </a:r>
            <a:r>
              <a:rPr lang="en-GB" dirty="0" err="1"/>
              <a:t>Vasiliki</a:t>
            </a:r>
            <a:r>
              <a:rPr lang="en-GB" dirty="0"/>
              <a:t> </a:t>
            </a:r>
            <a:r>
              <a:rPr lang="en-GB" dirty="0" err="1"/>
              <a:t>Kamenopoulou</a:t>
            </a:r>
            <a:r>
              <a:rPr lang="en-GB" dirty="0"/>
              <a:t>, </a:t>
            </a:r>
            <a:r>
              <a:rPr lang="en-GB" dirty="0" err="1"/>
              <a:t>Vasiliki</a:t>
            </a:r>
            <a:r>
              <a:rPr lang="en-GB" dirty="0"/>
              <a:t> </a:t>
            </a:r>
            <a:r>
              <a:rPr lang="en-GB" dirty="0" err="1"/>
              <a:t>Tafili</a:t>
            </a:r>
            <a:r>
              <a:rPr lang="en-GB" dirty="0"/>
              <a:t>, (GAEC), </a:t>
            </a:r>
            <a:r>
              <a:rPr lang="en-GB" dirty="0" err="1"/>
              <a:t>Yevgeniya</a:t>
            </a:r>
            <a:r>
              <a:rPr lang="en-GB" dirty="0"/>
              <a:t> </a:t>
            </a:r>
            <a:r>
              <a:rPr lang="en-GB" dirty="0" err="1"/>
              <a:t>Tomkiv</a:t>
            </a:r>
            <a:r>
              <a:rPr lang="en-GB" dirty="0"/>
              <a:t>, Astrid </a:t>
            </a:r>
            <a:r>
              <a:rPr lang="en-GB" dirty="0" err="1"/>
              <a:t>Liland</a:t>
            </a:r>
            <a:r>
              <a:rPr lang="en-GB" dirty="0"/>
              <a:t> (NRPA/CERAD)</a:t>
            </a:r>
          </a:p>
          <a:p>
            <a:endParaRPr lang="en-GB" dirty="0"/>
          </a:p>
        </p:txBody>
      </p:sp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863600" y="1884680"/>
            <a:ext cx="8390255" cy="1640840"/>
          </a:xfrm>
        </p:spPr>
        <p:txBody>
          <a:bodyPr/>
          <a:lstStyle/>
          <a:p>
            <a:r>
              <a:rPr lang="en-GB" sz="4400" dirty="0"/>
              <a:t>Preparedness and Stakeholder Participation Process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3045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Challenges: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06401" y="1219200"/>
            <a:ext cx="9350436" cy="5244348"/>
          </a:xfrm>
        </p:spPr>
        <p:txBody>
          <a:bodyPr>
            <a:normAutofit/>
          </a:bodyPr>
          <a:lstStyle/>
          <a:p>
            <a:pPr lvl="0" algn="just"/>
            <a:r>
              <a:rPr lang="en-GB" sz="2600" dirty="0"/>
              <a:t>Experts and media should be trained to communicate radiation-related concepts using simple language</a:t>
            </a:r>
          </a:p>
          <a:p>
            <a:pPr lvl="0" algn="just"/>
            <a:r>
              <a:rPr lang="en-GB" sz="2600" dirty="0"/>
              <a:t>Communication plans should be prepared in advance</a:t>
            </a:r>
          </a:p>
          <a:p>
            <a:pPr lvl="0" algn="just"/>
            <a:r>
              <a:rPr lang="en-GB" sz="2600" dirty="0"/>
              <a:t>Risk communication in terms of content, flow, timescales and credibility of information, are crucial factors to achieve public confidence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7583" y="3773119"/>
            <a:ext cx="5116029" cy="312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197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1899" y="4824420"/>
            <a:ext cx="3310890" cy="257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45374" y="36513"/>
            <a:ext cx="7201346" cy="698500"/>
          </a:xfrm>
        </p:spPr>
        <p:txBody>
          <a:bodyPr/>
          <a:lstStyle/>
          <a:p>
            <a:pPr eaLnBrk="1">
              <a:defRPr/>
            </a:pPr>
            <a:r>
              <a:rPr lang="en-GB" altLang="es-ES" dirty="0"/>
              <a:t>Added value of stakeholders’ participation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99539" y="1656080"/>
            <a:ext cx="9610383" cy="3342640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Provides an opportunity for the stakeholders to gain new knowledge on the topic of radioactive contamination and the national system of radiological and nuclear EP&amp;R</a:t>
            </a:r>
          </a:p>
          <a:p>
            <a:pPr lvl="0"/>
            <a:r>
              <a:rPr lang="en-GB" dirty="0"/>
              <a:t>Gives the experts and authorities an insight into the feasibility and acceptability of suggested actions in various sectors</a:t>
            </a:r>
          </a:p>
          <a:p>
            <a:pPr lvl="0"/>
            <a:r>
              <a:rPr lang="en-GB" dirty="0"/>
              <a:t>Increases the networking opportunities</a:t>
            </a:r>
          </a:p>
          <a:p>
            <a:pPr lvl="0"/>
            <a:r>
              <a:rPr lang="en-GB" dirty="0"/>
              <a:t>Builds trust and understanding between actors, which can be crucial during emergencies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29210" y="804770"/>
            <a:ext cx="9829800" cy="836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600" b="0" dirty="0">
                <a:solidFill>
                  <a:schemeClr val="tx1"/>
                </a:solidFill>
              </a:rPr>
              <a:t>The experience gained from the establishment of the PREPARE National Panels:  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9" y="5273040"/>
            <a:ext cx="2665203" cy="159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4863" y="4955857"/>
            <a:ext cx="3075762" cy="1925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8866" y="4885765"/>
            <a:ext cx="1588770" cy="211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258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endParaRPr lang="de-DE" altLang="es-ES" dirty="0"/>
          </a:p>
        </p:txBody>
      </p:sp>
      <p:sp>
        <p:nvSpPr>
          <p:cNvPr id="2" name="1 CuadroTexto"/>
          <p:cNvSpPr txBox="1"/>
          <p:nvPr/>
        </p:nvSpPr>
        <p:spPr>
          <a:xfrm>
            <a:off x="1463040" y="3373120"/>
            <a:ext cx="7122160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0" dirty="0">
                <a:solidFill>
                  <a:schemeClr val="tx1"/>
                </a:solidFill>
              </a:rPr>
              <a:t>Thank you for your attention!</a:t>
            </a:r>
          </a:p>
        </p:txBody>
      </p:sp>
      <p:sp>
        <p:nvSpPr>
          <p:cNvPr id="7" name="Rectangle 3"/>
          <p:cNvSpPr/>
          <p:nvPr/>
        </p:nvSpPr>
        <p:spPr>
          <a:xfrm>
            <a:off x="431800" y="6184869"/>
            <a:ext cx="7992888" cy="693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/>
            <a:r>
              <a:rPr lang="en-US" sz="1400" b="0" i="1" dirty="0">
                <a:solidFill>
                  <a:srgbClr val="000000"/>
                </a:solidFill>
                <a:latin typeface="Arial" charset="0"/>
              </a:rPr>
              <a:t>The research leading to these results has received funding from the European Atomic Energy Community Seventh Framework </a:t>
            </a:r>
            <a:r>
              <a:rPr lang="en-US" sz="1400" b="0" i="1" dirty="0" err="1">
                <a:solidFill>
                  <a:srgbClr val="000000"/>
                </a:solidFill>
                <a:latin typeface="Arial" charset="0"/>
              </a:rPr>
              <a:t>Programme</a:t>
            </a:r>
            <a:r>
              <a:rPr lang="en-US" sz="1400" b="0" i="1" dirty="0">
                <a:solidFill>
                  <a:srgbClr val="000000"/>
                </a:solidFill>
                <a:latin typeface="Arial" charset="0"/>
              </a:rPr>
              <a:t>  [FP7/2007-2011] [FP7/2012-2013] under grant agreement n° [323287].</a:t>
            </a:r>
            <a:endParaRPr lang="en-GB" sz="1400" b="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4688" y="6061997"/>
            <a:ext cx="1405294" cy="9392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1599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Generic emergency management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03200" y="926106"/>
            <a:ext cx="4906686" cy="5951773"/>
          </a:xfrm>
        </p:spPr>
        <p:txBody>
          <a:bodyPr>
            <a:normAutofit fontScale="85000" lnSpcReduction="10000"/>
          </a:bodyPr>
          <a:lstStyle/>
          <a:p>
            <a:pPr marL="0" lvl="0" indent="0">
              <a:lnSpc>
                <a:spcPct val="120000"/>
              </a:lnSpc>
              <a:buNone/>
            </a:pPr>
            <a:r>
              <a:rPr lang="en-GB" sz="2600" dirty="0"/>
              <a:t>The management of contaminated goods, following Council Directive 2013/59 EURATOM shall address some key preparedness issues:</a:t>
            </a:r>
          </a:p>
          <a:p>
            <a:pPr marL="536575" lvl="1" indent="-268288">
              <a:lnSpc>
                <a:spcPct val="120000"/>
              </a:lnSpc>
            </a:pPr>
            <a:r>
              <a:rPr lang="en-GB" sz="2200" dirty="0"/>
              <a:t>Development of response plans (recovery and remediation phases)</a:t>
            </a:r>
          </a:p>
          <a:p>
            <a:pPr marL="536575" lvl="1" indent="-268288">
              <a:lnSpc>
                <a:spcPct val="120000"/>
              </a:lnSpc>
            </a:pPr>
            <a:r>
              <a:rPr lang="en-GB" sz="2200" dirty="0"/>
              <a:t>Decision-making process</a:t>
            </a:r>
          </a:p>
          <a:p>
            <a:pPr marL="536575" lvl="1" indent="-268288">
              <a:lnSpc>
                <a:spcPct val="120000"/>
              </a:lnSpc>
            </a:pPr>
            <a:r>
              <a:rPr lang="en-GB" sz="2200" dirty="0"/>
              <a:t>Implementation of education and training programmes</a:t>
            </a:r>
          </a:p>
          <a:p>
            <a:pPr marL="536575" lvl="1" indent="-268288">
              <a:lnSpc>
                <a:spcPct val="120000"/>
              </a:lnSpc>
            </a:pPr>
            <a:r>
              <a:rPr lang="en-GB" sz="2200" dirty="0"/>
              <a:t>Development of communication strategies</a:t>
            </a:r>
          </a:p>
          <a:p>
            <a:pPr marL="536575" lvl="1" indent="-268288">
              <a:lnSpc>
                <a:spcPct val="120000"/>
              </a:lnSpc>
            </a:pPr>
            <a:r>
              <a:rPr lang="en-GB" sz="2200" dirty="0"/>
              <a:t>Identification and involvement of different stakeholders in the different stages of the management system (roles, responsibilities and coordination)</a:t>
            </a:r>
          </a:p>
          <a:p>
            <a:pPr lvl="1"/>
            <a:endParaRPr lang="en-GB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8169" y="2296160"/>
            <a:ext cx="5319749" cy="327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/>
          <p:nvPr/>
        </p:nvSpPr>
        <p:spPr>
          <a:xfrm>
            <a:off x="5040312" y="6624320"/>
            <a:ext cx="4987605" cy="40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/>
            <a:r>
              <a:rPr lang="en-US" sz="1100" b="0" i="1" dirty="0">
                <a:solidFill>
                  <a:srgbClr val="000000"/>
                </a:solidFill>
                <a:latin typeface="Arial" charset="0"/>
              </a:rPr>
              <a:t>Strategic aspects of Nuclear and Radiological Emergency Management, NEA nº 6387, 2010</a:t>
            </a:r>
            <a:endParaRPr lang="en-GB" sz="11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5121165" y="1640028"/>
            <a:ext cx="449375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/>
            <a:r>
              <a:rPr lang="en-US" sz="1600" b="0" i="1" dirty="0">
                <a:solidFill>
                  <a:srgbClr val="000000"/>
                </a:solidFill>
                <a:latin typeface="Arial" charset="0"/>
              </a:rPr>
              <a:t>Overview of the Emergency Management System</a:t>
            </a:r>
            <a:endParaRPr lang="en-GB" sz="1600" b="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The stakeholder puzzle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224145" y="2347333"/>
            <a:ext cx="4776078" cy="4094480"/>
          </a:xfrm>
        </p:spPr>
        <p:txBody>
          <a:bodyPr>
            <a:normAutofit/>
          </a:bodyPr>
          <a:lstStyle/>
          <a:p>
            <a:pPr lvl="0"/>
            <a:r>
              <a:rPr lang="en-GB" sz="2600" dirty="0"/>
              <a:t>Due to the wide range of issues affected, identification and coordination of involved stakeholders shall be a key element of the emergency management system</a:t>
            </a:r>
          </a:p>
          <a:p>
            <a:pPr lvl="0"/>
            <a:r>
              <a:rPr lang="en-GB" sz="2600" dirty="0"/>
              <a:t>Institutional and non-institutional actors shall be involved in dialogue </a:t>
            </a:r>
          </a:p>
          <a:p>
            <a:pPr marL="457200" lvl="1" indent="0">
              <a:buNone/>
            </a:pPr>
            <a:endParaRPr lang="es-ES" dirty="0"/>
          </a:p>
        </p:txBody>
      </p:sp>
      <p:sp>
        <p:nvSpPr>
          <p:cNvPr id="5" name="Rectangle 3"/>
          <p:cNvSpPr/>
          <p:nvPr/>
        </p:nvSpPr>
        <p:spPr>
          <a:xfrm>
            <a:off x="517872" y="1123191"/>
            <a:ext cx="8983936" cy="464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/>
            <a:r>
              <a:rPr lang="en-US" sz="2600" b="0" dirty="0">
                <a:solidFill>
                  <a:srgbClr val="000000"/>
                </a:solidFill>
                <a:latin typeface="Arial" charset="0"/>
              </a:rPr>
              <a:t>Management of contaminated goods</a:t>
            </a:r>
            <a:r>
              <a:rPr lang="en-US" sz="2600" b="0" i="1" dirty="0">
                <a:solidFill>
                  <a:srgbClr val="000000"/>
                </a:solidFill>
                <a:latin typeface="Arial" charset="0"/>
              </a:rPr>
              <a:t> </a:t>
            </a:r>
            <a:endParaRPr lang="en-GB" sz="2600" b="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800414" y="1934146"/>
            <a:ext cx="4088641" cy="4715690"/>
            <a:chOff x="800414" y="1934146"/>
            <a:chExt cx="4088641" cy="471569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414" y="4597935"/>
              <a:ext cx="2025239" cy="14089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8839" y="1934146"/>
              <a:ext cx="1905842" cy="1692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9022" y="3586827"/>
              <a:ext cx="2120033" cy="1672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414" y="3006747"/>
              <a:ext cx="2038679" cy="1630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480" y="5203255"/>
              <a:ext cx="1657146" cy="1446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6559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Who are they?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72719" y="1290320"/>
            <a:ext cx="4765041" cy="5244348"/>
          </a:xfrm>
        </p:spPr>
        <p:txBody>
          <a:bodyPr>
            <a:normAutofit/>
          </a:bodyPr>
          <a:lstStyle/>
          <a:p>
            <a:pPr lvl="0"/>
            <a:r>
              <a:rPr lang="en-GB" sz="2600" dirty="0"/>
              <a:t>Institutional stakeholders</a:t>
            </a:r>
          </a:p>
          <a:p>
            <a:pPr lvl="1"/>
            <a:r>
              <a:rPr lang="en-GB" sz="2200" dirty="0"/>
              <a:t>Organizations and institutions with specific responsibility in EP&amp;R</a:t>
            </a:r>
          </a:p>
          <a:p>
            <a:pPr lvl="1"/>
            <a:r>
              <a:rPr lang="en-GB" sz="2200" dirty="0"/>
              <a:t>Other organizations and experts with no radiation protection background</a:t>
            </a:r>
          </a:p>
          <a:p>
            <a:r>
              <a:rPr lang="en-GB" sz="2600" dirty="0"/>
              <a:t>Non-institutional</a:t>
            </a:r>
          </a:p>
          <a:p>
            <a:pPr lvl="1"/>
            <a:r>
              <a:rPr lang="en-GB" sz="2200" dirty="0"/>
              <a:t>Affected by nuclear/radiological accident</a:t>
            </a:r>
          </a:p>
          <a:p>
            <a:pPr lvl="1"/>
            <a:r>
              <a:rPr lang="en-GB" sz="2200" dirty="0"/>
              <a:t>Affected by decisions taken</a:t>
            </a:r>
          </a:p>
          <a:p>
            <a:pPr lvl="1"/>
            <a:r>
              <a:rPr lang="en-GB" sz="2200" dirty="0"/>
              <a:t>Organisations involved in public information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52073" y="1249680"/>
            <a:ext cx="4752865" cy="3986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400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 of stakeholder participation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040313" y="2016284"/>
            <a:ext cx="4718111" cy="3322320"/>
          </a:xfrm>
        </p:spPr>
        <p:txBody>
          <a:bodyPr>
            <a:normAutofit/>
          </a:bodyPr>
          <a:lstStyle/>
          <a:p>
            <a:pPr lvl="0"/>
            <a:r>
              <a:rPr lang="en-GB" sz="2600" dirty="0"/>
              <a:t>Coordination</a:t>
            </a:r>
          </a:p>
          <a:p>
            <a:pPr lvl="0"/>
            <a:r>
              <a:rPr lang="en-GB" sz="2600" dirty="0"/>
              <a:t>Education and training</a:t>
            </a:r>
          </a:p>
          <a:p>
            <a:pPr lvl="0"/>
            <a:r>
              <a:rPr lang="en-GB" sz="2600" dirty="0"/>
              <a:t>Availability of resources</a:t>
            </a:r>
          </a:p>
          <a:p>
            <a:pPr lvl="0"/>
            <a:r>
              <a:rPr lang="en-GB" sz="2600" dirty="0"/>
              <a:t>International cooperation</a:t>
            </a:r>
          </a:p>
          <a:p>
            <a:pPr lvl="0"/>
            <a:r>
              <a:rPr lang="en-GB" sz="2600" dirty="0"/>
              <a:t>Communication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25" y="1363663"/>
            <a:ext cx="4737100" cy="462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806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311" y="4071057"/>
            <a:ext cx="3893683" cy="292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Challenges: Coordination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34720"/>
            <a:ext cx="9431717" cy="3779520"/>
          </a:xfrm>
        </p:spPr>
        <p:txBody>
          <a:bodyPr>
            <a:normAutofit/>
          </a:bodyPr>
          <a:lstStyle/>
          <a:p>
            <a:pPr lvl="0" algn="just"/>
            <a:r>
              <a:rPr lang="en-GB" sz="2600" dirty="0"/>
              <a:t>Identification of roles and responsibilities</a:t>
            </a:r>
          </a:p>
          <a:p>
            <a:pPr lvl="0" algn="just"/>
            <a:r>
              <a:rPr lang="en-GB" sz="2600" dirty="0"/>
              <a:t>Interaction among groups and awareness of each other´s action plans</a:t>
            </a:r>
          </a:p>
          <a:p>
            <a:pPr lvl="0" algn="just"/>
            <a:r>
              <a:rPr lang="en-GB" sz="2600" dirty="0"/>
              <a:t>Pre-existence of local/regional inter-disciplinary networks</a:t>
            </a:r>
          </a:p>
          <a:p>
            <a:pPr lvl="0" algn="just"/>
            <a:r>
              <a:rPr lang="en-GB" sz="2600" dirty="0"/>
              <a:t>Balance between consumer/producers</a:t>
            </a:r>
          </a:p>
          <a:p>
            <a:pPr lvl="0" algn="just"/>
            <a:r>
              <a:rPr lang="en-GB" sz="2600" dirty="0"/>
              <a:t>Guidelines and handbooks with procedures, strategy criteria and stakeholders networking, should be developed in advance</a:t>
            </a:r>
          </a:p>
        </p:txBody>
      </p:sp>
    </p:spTree>
    <p:extLst>
      <p:ext uri="{BB962C8B-B14F-4D97-AF65-F5344CB8AC3E}">
        <p14:creationId xmlns:p14="http://schemas.microsoft.com/office/powerpoint/2010/main" val="102367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Challenges: Education and training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4480" y="3220720"/>
            <a:ext cx="5360353" cy="3116481"/>
          </a:xfrm>
        </p:spPr>
        <p:txBody>
          <a:bodyPr>
            <a:normAutofit/>
          </a:bodyPr>
          <a:lstStyle/>
          <a:p>
            <a:pPr lvl="0" algn="just"/>
            <a:r>
              <a:rPr lang="en-GB" sz="2600" dirty="0"/>
              <a:t>E&amp;T initiatives for technical staff in charge of the implementation of management plans, should be routinely established</a:t>
            </a:r>
          </a:p>
          <a:p>
            <a:pPr lvl="0" algn="just"/>
            <a:r>
              <a:rPr lang="en-GB" sz="2600" dirty="0"/>
              <a:t>Special training programs to stakeholders with no technical background in radiation protection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7770" y="2847803"/>
            <a:ext cx="2666870" cy="199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6032" y="4940525"/>
            <a:ext cx="2831618" cy="18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93039" y="1088638"/>
            <a:ext cx="4003041" cy="1580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0" dirty="0">
                <a:solidFill>
                  <a:schemeClr val="tx1"/>
                </a:solidFill>
              </a:rPr>
              <a:t>A need for basic training on radiation protection issues, including regular exercises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897120" y="1151530"/>
            <a:ext cx="5075873" cy="145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algn="just">
              <a:buFontTx/>
            </a:pPr>
            <a:r>
              <a:rPr lang="en-GB" sz="2600" b="0" kern="0" dirty="0"/>
              <a:t>Speak the same language</a:t>
            </a:r>
          </a:p>
          <a:p>
            <a:pPr algn="just">
              <a:buFontTx/>
            </a:pPr>
            <a:r>
              <a:rPr lang="en-GB" sz="2600" b="0" kern="0" dirty="0"/>
              <a:t>Promote radiation protection culture</a:t>
            </a:r>
          </a:p>
        </p:txBody>
      </p:sp>
      <p:sp>
        <p:nvSpPr>
          <p:cNvPr id="3" name="2 Flecha derecha"/>
          <p:cNvSpPr/>
          <p:nvPr/>
        </p:nvSpPr>
        <p:spPr bwMode="auto">
          <a:xfrm>
            <a:off x="4196080" y="1691022"/>
            <a:ext cx="609600" cy="375920"/>
          </a:xfrm>
          <a:prstGeom prst="rightArrow">
            <a:avLst/>
          </a:prstGeom>
          <a:solidFill>
            <a:srgbClr val="006666"/>
          </a:solidFill>
          <a:ln w="9525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905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Challenges: Availability of resources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06401" y="1219200"/>
            <a:ext cx="9350436" cy="5244348"/>
          </a:xfrm>
        </p:spPr>
        <p:txBody>
          <a:bodyPr>
            <a:normAutofit/>
          </a:bodyPr>
          <a:lstStyle/>
          <a:p>
            <a:pPr lvl="0"/>
            <a:r>
              <a:rPr lang="en-GB" sz="2600" dirty="0"/>
              <a:t>Institutional stakeholders: to have necessary resources and the operational procedures for the implementation of the management response plans</a:t>
            </a:r>
          </a:p>
          <a:p>
            <a:pPr lvl="0"/>
            <a:r>
              <a:rPr lang="en-GB" sz="2600" dirty="0"/>
              <a:t>Non-institutional stakeholders: prior information and training for personnel and workers dealing with nuclear/radiological emergencies</a:t>
            </a:r>
          </a:p>
        </p:txBody>
      </p:sp>
    </p:spTree>
    <p:extLst>
      <p:ext uri="{BB962C8B-B14F-4D97-AF65-F5344CB8AC3E}">
        <p14:creationId xmlns:p14="http://schemas.microsoft.com/office/powerpoint/2010/main" val="3948596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r>
              <a:rPr lang="en-GB" altLang="es-ES" dirty="0"/>
              <a:t>Challenges: International cooperation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06401" y="1219200"/>
            <a:ext cx="9350436" cy="5244348"/>
          </a:xfrm>
        </p:spPr>
        <p:txBody>
          <a:bodyPr>
            <a:normAutofit/>
          </a:bodyPr>
          <a:lstStyle/>
          <a:p>
            <a:pPr lvl="0"/>
            <a:r>
              <a:rPr lang="en-GB" sz="2600" dirty="0"/>
              <a:t>In case of a nuclear/radiological emergency, European initiatives are expected in cooperation with competent international organisations (FAO, IAEA, WHO, IMO, ...)</a:t>
            </a:r>
          </a:p>
          <a:p>
            <a:pPr lvl="0"/>
            <a:r>
              <a:rPr lang="en-GB" sz="2600" dirty="0"/>
              <a:t>Assistance to countries lacking of the required expertise or infrastructure is expected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2413" y="4351569"/>
            <a:ext cx="22479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61" y="3655136"/>
            <a:ext cx="2310119" cy="15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8945" y="4688563"/>
            <a:ext cx="1889761" cy="188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1773" y="5213989"/>
            <a:ext cx="1670036" cy="170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932084"/>
      </p:ext>
    </p:extLst>
  </p:cSld>
  <p:clrMapOvr>
    <a:masterClrMapping/>
  </p:clrMapOvr>
</p:sld>
</file>

<file path=ppt/theme/theme1.xml><?xml version="1.0" encoding="utf-8"?>
<a:theme xmlns:a="http://schemas.openxmlformats.org/drawingml/2006/main" name="13012016 Preparedness &amp; SH_Slides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13012016 Preparedness &amp; SH_Slides</Template>
  <TotalTime>383</TotalTime>
  <Words>558</Words>
  <Application>Microsoft Macintosh PowerPoint</Application>
  <PresentationFormat>Personnalisé</PresentationFormat>
  <Paragraphs>61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Futura Md BT</vt:lpstr>
      <vt:lpstr>Symbol</vt:lpstr>
      <vt:lpstr>Times New Roman</vt:lpstr>
      <vt:lpstr>13012016 Preparedness &amp; SH_Slides</vt:lpstr>
      <vt:lpstr>Preparedness and Stakeholder Participation Process</vt:lpstr>
      <vt:lpstr>Generic emergency management system</vt:lpstr>
      <vt:lpstr>The stakeholder puzzle</vt:lpstr>
      <vt:lpstr>Who are they?</vt:lpstr>
      <vt:lpstr>Challenges of stakeholder participation</vt:lpstr>
      <vt:lpstr>Challenges: Coordination</vt:lpstr>
      <vt:lpstr>Challenges: Education and training</vt:lpstr>
      <vt:lpstr>Challenges: Availability of resources</vt:lpstr>
      <vt:lpstr>Challenges: International cooperation</vt:lpstr>
      <vt:lpstr>Challenges: Communication</vt:lpstr>
      <vt:lpstr>Added value of stakeholders’ participation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Preparedness and Stakeholder Participation Process</dc:title>
  <dc:creator>Trueba Alonso, Cristina</dc:creator>
  <cp:lastModifiedBy>Eymeric Lafranque</cp:lastModifiedBy>
  <cp:revision>25</cp:revision>
  <cp:lastPrinted>2016-01-18T09:07:46Z</cp:lastPrinted>
  <dcterms:created xsi:type="dcterms:W3CDTF">2016-01-14T10:42:23Z</dcterms:created>
  <dcterms:modified xsi:type="dcterms:W3CDTF">2019-03-22T09:55:34Z</dcterms:modified>
</cp:coreProperties>
</file>