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0" d="100"/>
          <a:sy n="80" d="100"/>
        </p:scale>
        <p:origin x="-102" y="-7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43284" y="4214005"/>
            <a:ext cx="7655238" cy="123493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C31B8-D55E-3142-A1F8-FCFE86EBD46B}" type="datetime1">
              <a:rPr lang="en-US" smtClean="0"/>
              <a:pPr/>
              <a:t>1/18/2016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Instituto Superior Técnico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EF0C-846E-4A4D-B9C3-8238AE1817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743284" y="1966536"/>
            <a:ext cx="7655238" cy="2025063"/>
          </a:xfrm>
        </p:spPr>
        <p:txBody>
          <a:bodyPr>
            <a:normAutofit/>
          </a:bodyPr>
          <a:lstStyle>
            <a:lvl1pPr algn="ctr">
              <a:defRPr sz="4500"/>
            </a:lvl1pPr>
          </a:lstStyle>
          <a:p>
            <a:r>
              <a:rPr lang="pt-PT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0192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B2E4C-09A0-1C47-AC04-653E7CA38318}" type="datetime1">
              <a:rPr lang="en-US" smtClean="0"/>
              <a:pPr/>
              <a:t>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Instituto Superior Técnico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EF0C-846E-4A4D-B9C3-8238AE1817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547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+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3284" y="2469876"/>
            <a:ext cx="3752516" cy="3656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69876"/>
            <a:ext cx="3750322" cy="3656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5FDB6-C8E1-CA43-986D-07A95846BEF8}" type="datetime1">
              <a:rPr lang="en-US" smtClean="0"/>
              <a:pPr/>
              <a:t>1/18/2016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Instituto Superior Técnico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EF0C-846E-4A4D-B9C3-8238AE1817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252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645459"/>
            <a:ext cx="4823472" cy="348070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284" y="2645459"/>
            <a:ext cx="2722229" cy="348070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1DAD3-920B-5943-A25F-8EE8A165768D}" type="datetime1">
              <a:rPr lang="en-US" smtClean="0"/>
              <a:pPr/>
              <a:t>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Instituto Superior Técnico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EF0C-846E-4A4D-B9C3-8238AE1817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43284" y="1449340"/>
            <a:ext cx="7655238" cy="868363"/>
          </a:xfr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004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+Caption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43284" y="1627073"/>
            <a:ext cx="7655238" cy="411450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284" y="5841079"/>
            <a:ext cx="7655238" cy="392137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FEB03-8AE6-F64E-A2BF-5A3C6EB89D07}" type="datetime1">
              <a:rPr lang="en-US" smtClean="0"/>
              <a:pPr/>
              <a:t>1/18/2016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Instituto Superior Técnico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EF0C-846E-4A4D-B9C3-8238AE1817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979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Pictur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"/>
          </p:nvPr>
        </p:nvSpPr>
        <p:spPr>
          <a:xfrm>
            <a:off x="743284" y="2469875"/>
            <a:ext cx="7655238" cy="37165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Drag picture to placeholder or click icon to add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743284" y="1449340"/>
            <a:ext cx="7655238" cy="868363"/>
          </a:xfr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743284" y="6414652"/>
            <a:ext cx="1847516" cy="306823"/>
          </a:xfrm>
        </p:spPr>
        <p:txBody>
          <a:bodyPr/>
          <a:lstStyle/>
          <a:p>
            <a:fld id="{E6DFEB03-8AE6-F64E-A2BF-5A3C6EB89D07}" type="datetime1">
              <a:rPr lang="en-US" smtClean="0"/>
              <a:pPr/>
              <a:t>1/18/2016</a:t>
            </a:fld>
            <a:endParaRPr lang="en-US" dirty="0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414652"/>
            <a:ext cx="2895600" cy="306823"/>
          </a:xfrm>
        </p:spPr>
        <p:txBody>
          <a:bodyPr/>
          <a:lstStyle/>
          <a:p>
            <a:r>
              <a:rPr lang="pt-BR" smtClean="0"/>
              <a:t>Instituto Superior Técnico </a:t>
            </a:r>
            <a:endParaRPr lang="en-US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66650" y="6414652"/>
            <a:ext cx="1831872" cy="306823"/>
          </a:xfrm>
        </p:spPr>
        <p:txBody>
          <a:bodyPr/>
          <a:lstStyle/>
          <a:p>
            <a:fld id="{CA60EF0C-846E-4A4D-B9C3-8238AE1817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92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AFE96-DCFC-C64E-95A7-05B2CB393A95}" type="datetime1">
              <a:rPr lang="en-US" smtClean="0"/>
              <a:pPr/>
              <a:t>1/18/2016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Instituto Superior Técnico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EF0C-846E-4A4D-B9C3-8238AE1817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214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43284" y="1449340"/>
            <a:ext cx="7655237" cy="8683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284" y="2440611"/>
            <a:ext cx="7655237" cy="3685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284" y="6414652"/>
            <a:ext cx="1847516" cy="306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C7FD4294-2665-F444-8DA7-9FAAB9092A2E}" type="datetime1">
              <a:rPr lang="en-US" smtClean="0"/>
              <a:pPr/>
              <a:t>1/18/2016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14652"/>
            <a:ext cx="2895600" cy="306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 err="1" smtClean="0"/>
              <a:t>Instituto</a:t>
            </a:r>
            <a:r>
              <a:rPr lang="en-US" dirty="0" smtClean="0"/>
              <a:t> Superior </a:t>
            </a:r>
            <a:r>
              <a:rPr lang="en-US" dirty="0" err="1" smtClean="0"/>
              <a:t>Técnico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66650" y="6414652"/>
            <a:ext cx="1831872" cy="306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CA60EF0C-846E-4A4D-B9C3-8238AE18176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4875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6" r:id="rId4"/>
    <p:sldLayoutId id="2147483657" r:id="rId5"/>
    <p:sldLayoutId id="2147483658" r:id="rId6"/>
    <p:sldLayoutId id="2147483655" r:id="rId7"/>
  </p:sldLayoutIdLst>
  <p:hf sldNum="0" hdr="0"/>
  <p:txStyles>
    <p:titleStyle>
      <a:lvl1pPr algn="l" defTabSz="457200" rtl="0" eaLnBrk="1" latinLnBrk="0" hangingPunct="1">
        <a:spcBef>
          <a:spcPct val="0"/>
        </a:spcBef>
        <a:buNone/>
        <a:defRPr sz="3600" b="1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743283" y="4172099"/>
            <a:ext cx="7655238" cy="956306"/>
          </a:xfrm>
        </p:spPr>
        <p:txBody>
          <a:bodyPr>
            <a:normAutofit/>
          </a:bodyPr>
          <a:lstStyle/>
          <a:p>
            <a:r>
              <a:rPr lang="en-US" sz="2000" dirty="0" smtClean="0"/>
              <a:t>“PREPARE Dissemination Workshop: </a:t>
            </a:r>
          </a:p>
          <a:p>
            <a:r>
              <a:rPr lang="en-US" sz="2000" dirty="0" smtClean="0"/>
              <a:t>Innovative Integrative Tools and Platforms”</a:t>
            </a:r>
          </a:p>
          <a:p>
            <a:endParaRPr lang="en-US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38045" y="6414652"/>
            <a:ext cx="3589866" cy="306823"/>
          </a:xfrm>
        </p:spPr>
        <p:txBody>
          <a:bodyPr/>
          <a:lstStyle/>
          <a:p>
            <a:r>
              <a:rPr lang="pt-BR" dirty="0" smtClean="0"/>
              <a:t>20-22 January 2016, Bratislava, Slovak Republic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43284" y="1255984"/>
            <a:ext cx="7655238" cy="2025063"/>
          </a:xfrm>
        </p:spPr>
        <p:txBody>
          <a:bodyPr/>
          <a:lstStyle/>
          <a:p>
            <a:r>
              <a:rPr lang="en-US" dirty="0" smtClean="0"/>
              <a:t>Resources &amp; Capabilities, Monitoring Strategies</a:t>
            </a:r>
            <a:endParaRPr lang="en-US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044" y="306259"/>
            <a:ext cx="3160477" cy="65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ubtitle 1"/>
          <p:cNvSpPr txBox="1">
            <a:spLocks/>
          </p:cNvSpPr>
          <p:nvPr/>
        </p:nvSpPr>
        <p:spPr>
          <a:xfrm>
            <a:off x="897946" y="3281047"/>
            <a:ext cx="7655238" cy="75310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M.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Baptista</a:t>
            </a:r>
            <a:r>
              <a:rPr kumimoji="0" lang="en-US" sz="1600" b="0" i="0" u="none" strike="noStrike" kern="1200" cap="none" spc="0" normalizeH="0" baseline="3000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 O.M. Gil</a:t>
            </a:r>
            <a:r>
              <a:rPr kumimoji="0" lang="en-US" sz="1600" b="0" i="0" u="none" strike="noStrike" kern="1200" cap="none" spc="0" normalizeH="0" baseline="3000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 I. Lopes</a:t>
            </a:r>
            <a:r>
              <a:rPr kumimoji="0" lang="en-US" sz="1600" b="0" i="0" u="none" strike="noStrike" kern="1200" cap="none" spc="0" normalizeH="0" baseline="3000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 M.J. Madruga</a:t>
            </a:r>
            <a:r>
              <a:rPr kumimoji="0" lang="en-US" sz="1600" b="0" i="0" u="none" strike="noStrike" kern="1200" cap="none" spc="0" normalizeH="0" baseline="3000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 J.O. Martins</a:t>
            </a:r>
            <a:r>
              <a:rPr kumimoji="0" lang="en-US" sz="1600" b="0" i="0" u="none" strike="noStrike" kern="1200" cap="none" spc="0" normalizeH="0" baseline="3000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 I. Paiva</a:t>
            </a:r>
            <a:r>
              <a:rPr kumimoji="0" lang="en-US" sz="1600" b="0" i="0" u="none" strike="noStrike" kern="1200" cap="none" spc="0" normalizeH="0" baseline="3000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 L. Portugal</a:t>
            </a:r>
            <a:r>
              <a:rPr kumimoji="0" lang="en-US" sz="1600" b="0" i="0" u="none" strike="noStrike" kern="1200" cap="none" spc="0" normalizeH="0" baseline="3000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 M. Reis</a:t>
            </a:r>
            <a:r>
              <a:rPr kumimoji="0" lang="en-US" sz="1600" b="0" i="0" u="none" strike="noStrike" kern="1200" cap="none" spc="0" normalizeH="0" baseline="3000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 P. Teles</a:t>
            </a:r>
            <a:r>
              <a:rPr kumimoji="0" lang="en-US" sz="1600" b="0" i="0" u="none" strike="noStrike" kern="1200" cap="none" spc="0" normalizeH="0" baseline="3000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 P. Vaz</a:t>
            </a:r>
            <a:r>
              <a:rPr kumimoji="0" lang="en-US" sz="1600" b="0" i="0" u="none" strike="noStrike" kern="1200" cap="none" spc="0" normalizeH="0" baseline="3000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en-US" sz="1600" b="0" i="0" u="none" strike="noStrike" kern="1200" cap="none" spc="0" normalizeH="0" baseline="3000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lang="en-US" sz="1600" dirty="0" smtClean="0"/>
              <a:t>IST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lang="en-US" sz="1600" baseline="30000" dirty="0" smtClean="0"/>
              <a:t>2</a:t>
            </a:r>
            <a:r>
              <a:rPr lang="en-US" sz="1600" dirty="0" smtClean="0"/>
              <a:t>APA)</a:t>
            </a:r>
            <a:endParaRPr kumimoji="0" lang="en-US" sz="1600" b="0" i="0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97946" y="5298008"/>
            <a:ext cx="69847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i="1" dirty="0" smtClean="0"/>
              <a:t>The research leading to these results has received funding from the European Atomic Energy Community Seventh Framework </a:t>
            </a:r>
            <a:r>
              <a:rPr lang="en-US" sz="1600" i="1" dirty="0" err="1" smtClean="0"/>
              <a:t>Programme</a:t>
            </a:r>
            <a:r>
              <a:rPr lang="en-US" sz="1600" i="1" dirty="0" smtClean="0"/>
              <a:t>  [FP7/2007-2011] [FP7/2012-2013] under grant agreement n° [323287].</a:t>
            </a:r>
            <a:endParaRPr lang="en-GB" sz="1600" dirty="0" smtClean="0"/>
          </a:p>
        </p:txBody>
      </p:sp>
      <p:pic>
        <p:nvPicPr>
          <p:cNvPr id="9" name="Picture 4" descr="http://europa.eu/about-eu/basic-information/symbols/images/flag_yellow_lo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5874" y="5298008"/>
            <a:ext cx="1405294" cy="93920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15638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43284" y="1277957"/>
            <a:ext cx="7655237" cy="672029"/>
          </a:xfrm>
        </p:spPr>
        <p:txBody>
          <a:bodyPr>
            <a:normAutofit/>
          </a:bodyPr>
          <a:lstStyle/>
          <a:p>
            <a:r>
              <a:rPr lang="pt-PT" sz="2400" i="1" dirty="0" smtClean="0"/>
              <a:t>Resources &amp; Capabilities:</a:t>
            </a:r>
            <a:endParaRPr lang="pt-PT" sz="2400" i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743284" y="2192357"/>
            <a:ext cx="7655237" cy="3933806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PT" sz="2400" dirty="0" smtClean="0"/>
              <a:t>This kind of emergency situation can place enourmous stress on the economy;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PT" sz="2400" dirty="0" smtClean="0"/>
              <a:t>There is a need for clarification of roles and responsabilities of governmental bodies;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PT" sz="2400" dirty="0" smtClean="0"/>
              <a:t>Even though governmental bodies have the knowledge of the operational procedures and the ability to deal with the follow-up operations, there are doubts regarding the national capabilities to respond to such events;</a:t>
            </a:r>
            <a:endParaRPr lang="pt-PT" sz="2400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38045" y="6414652"/>
            <a:ext cx="3589866" cy="306823"/>
          </a:xfrm>
        </p:spPr>
        <p:txBody>
          <a:bodyPr/>
          <a:lstStyle/>
          <a:p>
            <a:r>
              <a:rPr lang="pt-BR" dirty="0" smtClean="0"/>
              <a:t>20-22 January 2016, Bratislava, Slovak Republic</a:t>
            </a:r>
            <a:endParaRPr lang="en-US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044" y="306259"/>
            <a:ext cx="3160477" cy="65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38045" y="6414652"/>
            <a:ext cx="3589866" cy="306823"/>
          </a:xfrm>
        </p:spPr>
        <p:txBody>
          <a:bodyPr/>
          <a:lstStyle/>
          <a:p>
            <a:r>
              <a:rPr lang="pt-BR" dirty="0" smtClean="0"/>
              <a:t>20-22 January 2016, Bratislava, Slovak Republic</a:t>
            </a:r>
            <a:endParaRPr lang="en-US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044" y="306259"/>
            <a:ext cx="3160477" cy="65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743284" y="1277957"/>
            <a:ext cx="7655237" cy="672029"/>
          </a:xfrm>
        </p:spPr>
        <p:txBody>
          <a:bodyPr>
            <a:normAutofit/>
          </a:bodyPr>
          <a:lstStyle/>
          <a:p>
            <a:r>
              <a:rPr lang="pt-PT" sz="2400" i="1" dirty="0" smtClean="0"/>
              <a:t>Resources &amp; Capabilities:</a:t>
            </a:r>
            <a:endParaRPr lang="pt-PT" sz="2400" i="1" dirty="0"/>
          </a:p>
        </p:txBody>
      </p:sp>
      <p:sp>
        <p:nvSpPr>
          <p:cNvPr id="9" name="Espaço Reservado para Conteúdo 2"/>
          <p:cNvSpPr>
            <a:spLocks noGrp="1"/>
          </p:cNvSpPr>
          <p:nvPr>
            <p:ph idx="1"/>
          </p:nvPr>
        </p:nvSpPr>
        <p:spPr>
          <a:xfrm>
            <a:off x="743284" y="2192357"/>
            <a:ext cx="7655237" cy="3933806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PT" sz="2400" dirty="0" smtClean="0"/>
              <a:t>Enough resources to handle routine operations, but it can be overwhelmed in emergency situations;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PT" sz="2400" dirty="0" smtClean="0"/>
              <a:t>Personnel and equipment are limited;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PT" sz="2400" dirty="0" smtClean="0"/>
              <a:t>Lack of financial support from the government;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PT" sz="2400" dirty="0" smtClean="0"/>
              <a:t>Lack of knowledge concerning support networks;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PT" sz="2400" dirty="0" smtClean="0"/>
              <a:t>Handling a large number of samples will be very challenging and dificult to sustain in the long term;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38045" y="6414652"/>
            <a:ext cx="3589866" cy="306823"/>
          </a:xfrm>
        </p:spPr>
        <p:txBody>
          <a:bodyPr/>
          <a:lstStyle/>
          <a:p>
            <a:r>
              <a:rPr lang="pt-BR" dirty="0" smtClean="0"/>
              <a:t>20-22 January 2016, Bratislava, Slovak Republic</a:t>
            </a:r>
            <a:endParaRPr lang="en-US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044" y="306259"/>
            <a:ext cx="3160477" cy="65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743284" y="1277957"/>
            <a:ext cx="7655237" cy="672029"/>
          </a:xfrm>
        </p:spPr>
        <p:txBody>
          <a:bodyPr>
            <a:normAutofit/>
          </a:bodyPr>
          <a:lstStyle/>
          <a:p>
            <a:r>
              <a:rPr lang="pt-PT" sz="2400" i="1" dirty="0" smtClean="0"/>
              <a:t>Resources &amp; Capabilities:</a:t>
            </a:r>
            <a:endParaRPr lang="pt-PT" sz="2400" i="1" dirty="0"/>
          </a:p>
        </p:txBody>
      </p:sp>
      <p:sp>
        <p:nvSpPr>
          <p:cNvPr id="9" name="Espaço Reservado para Conteúdo 2"/>
          <p:cNvSpPr>
            <a:spLocks noGrp="1"/>
          </p:cNvSpPr>
          <p:nvPr>
            <p:ph idx="1"/>
          </p:nvPr>
        </p:nvSpPr>
        <p:spPr>
          <a:xfrm>
            <a:off x="743284" y="2192357"/>
            <a:ext cx="7655237" cy="3933806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PT" sz="2400" dirty="0" smtClean="0"/>
              <a:t>Most stakeholders (industrial partners) don’t have monitoring capabilities;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PT" sz="2400" dirty="0" smtClean="0"/>
              <a:t>Laboratories ability to quickly perform radioactivity measurements in a large number of samples will be critical for public reassurance and protection of the economy;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PT" sz="2400" dirty="0" smtClean="0"/>
              <a:t>Any measures that must be taken should have stakeholders involvement.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38045" y="6414652"/>
            <a:ext cx="3589866" cy="306823"/>
          </a:xfrm>
        </p:spPr>
        <p:txBody>
          <a:bodyPr/>
          <a:lstStyle/>
          <a:p>
            <a:r>
              <a:rPr lang="pt-BR" dirty="0" smtClean="0"/>
              <a:t>20-22 January 2016, Bratislava, Slovak Republic</a:t>
            </a:r>
            <a:endParaRPr lang="en-US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044" y="306259"/>
            <a:ext cx="3160477" cy="65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Espaço Reservado para Conteúdo 2"/>
          <p:cNvSpPr>
            <a:spLocks noGrp="1"/>
          </p:cNvSpPr>
          <p:nvPr>
            <p:ph idx="1"/>
          </p:nvPr>
        </p:nvSpPr>
        <p:spPr>
          <a:xfrm>
            <a:off x="743284" y="2192357"/>
            <a:ext cx="7655237" cy="3933806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PT" sz="2400" dirty="0" smtClean="0"/>
              <a:t>Monitoring will be difficult in an emergency situation;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PT" sz="2400" dirty="0" smtClean="0"/>
              <a:t>Need for standardisation and harmonisation of measurement procedures;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PT" sz="2400" dirty="0" smtClean="0"/>
              <a:t>Radiation monitoring networks are important to compare measurements and to improve the protective actions;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PT" sz="2400" dirty="0" smtClean="0"/>
              <a:t>Intercomparison exercises and development of specific standard sources (reference materials);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pt-PT" sz="2400" dirty="0" smtClean="0"/>
          </a:p>
        </p:txBody>
      </p:sp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743284" y="1277957"/>
            <a:ext cx="7655237" cy="672029"/>
          </a:xfrm>
        </p:spPr>
        <p:txBody>
          <a:bodyPr>
            <a:normAutofit/>
          </a:bodyPr>
          <a:lstStyle/>
          <a:p>
            <a:r>
              <a:rPr lang="pt-PT" sz="2400" i="1" dirty="0" smtClean="0"/>
              <a:t>Monitoring Strategies:</a:t>
            </a:r>
            <a:endParaRPr lang="pt-PT" sz="2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38045" y="6414652"/>
            <a:ext cx="3589866" cy="306823"/>
          </a:xfrm>
        </p:spPr>
        <p:txBody>
          <a:bodyPr/>
          <a:lstStyle/>
          <a:p>
            <a:r>
              <a:rPr lang="pt-BR" dirty="0" smtClean="0"/>
              <a:t>20-22 January 2016, Bratislava, Slovak Republic</a:t>
            </a:r>
            <a:endParaRPr lang="en-US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044" y="306259"/>
            <a:ext cx="3160477" cy="65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743284" y="1277957"/>
            <a:ext cx="7655237" cy="672029"/>
          </a:xfrm>
        </p:spPr>
        <p:txBody>
          <a:bodyPr>
            <a:normAutofit/>
          </a:bodyPr>
          <a:lstStyle/>
          <a:p>
            <a:r>
              <a:rPr lang="pt-PT" sz="2400" i="1" dirty="0" smtClean="0"/>
              <a:t>Monitoring Strategies:</a:t>
            </a:r>
            <a:endParaRPr lang="pt-PT" sz="2400" i="1" dirty="0"/>
          </a:p>
        </p:txBody>
      </p:sp>
      <p:sp>
        <p:nvSpPr>
          <p:cNvPr id="9" name="Espaço Reservado para Conteúdo 2"/>
          <p:cNvSpPr>
            <a:spLocks noGrp="1"/>
          </p:cNvSpPr>
          <p:nvPr>
            <p:ph idx="1"/>
          </p:nvPr>
        </p:nvSpPr>
        <p:spPr>
          <a:xfrm>
            <a:off x="743284" y="2192357"/>
            <a:ext cx="7655237" cy="3933806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PT" sz="2400" dirty="0" smtClean="0"/>
              <a:t>Accreditation of laboratories;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PT" sz="2400" dirty="0" smtClean="0"/>
              <a:t>Prioritization of samples will be a factor to condider in developing a monitoring strategy;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PT" sz="2400" dirty="0" smtClean="0"/>
              <a:t>Logistical and storage capacity (temporary storage) issues;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PT" sz="2400" dirty="0" smtClean="0"/>
              <a:t>Adequate training and expert guidance;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PT" sz="2400" dirty="0" smtClean="0"/>
              <a:t>Use of dedicated laboratories in industrial partners.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pt-PT" sz="24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pt-PT" sz="24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pt-PT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38045" y="6414652"/>
            <a:ext cx="3589866" cy="306823"/>
          </a:xfrm>
        </p:spPr>
        <p:txBody>
          <a:bodyPr/>
          <a:lstStyle/>
          <a:p>
            <a:r>
              <a:rPr lang="pt-BR" dirty="0" smtClean="0"/>
              <a:t>20-22 January 2016, Bratislava, Slovak Republic</a:t>
            </a:r>
            <a:endParaRPr lang="en-US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044" y="306259"/>
            <a:ext cx="3160477" cy="65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743284" y="1277957"/>
            <a:ext cx="7655237" cy="672029"/>
          </a:xfrm>
        </p:spPr>
        <p:txBody>
          <a:bodyPr>
            <a:normAutofit/>
          </a:bodyPr>
          <a:lstStyle/>
          <a:p>
            <a:r>
              <a:rPr lang="pt-PT" sz="2400" i="1" dirty="0" smtClean="0"/>
              <a:t>Overall Comments:</a:t>
            </a:r>
            <a:endParaRPr lang="pt-PT" sz="2400" i="1" dirty="0"/>
          </a:p>
        </p:txBody>
      </p:sp>
      <p:sp>
        <p:nvSpPr>
          <p:cNvPr id="9" name="Espaço Reservado para Conteúdo 2"/>
          <p:cNvSpPr>
            <a:spLocks noGrp="1"/>
          </p:cNvSpPr>
          <p:nvPr>
            <p:ph idx="1"/>
          </p:nvPr>
        </p:nvSpPr>
        <p:spPr>
          <a:xfrm>
            <a:off x="743284" y="2192357"/>
            <a:ext cx="7655237" cy="3933806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PT" sz="2400" dirty="0" smtClean="0"/>
              <a:t>Resources for monitoring are limited;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PT" sz="2400" dirty="0" smtClean="0"/>
              <a:t>Many regulations and standards are available, but guidance on their implementation is required;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PT" sz="2400" dirty="0" smtClean="0"/>
              <a:t>There is a general need for more education and training across all stakeholders, including the media;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PT" sz="2400" dirty="0" smtClean="0"/>
              <a:t>Exercises are important;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PT" sz="2400" dirty="0" smtClean="0"/>
              <a:t>Public shows resistance to purchase contaminated goods, even in the absence of risk;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pt-PT" sz="24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pt-PT" sz="24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pt-PT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38045" y="6414652"/>
            <a:ext cx="3589866" cy="306823"/>
          </a:xfrm>
        </p:spPr>
        <p:txBody>
          <a:bodyPr/>
          <a:lstStyle/>
          <a:p>
            <a:r>
              <a:rPr lang="pt-BR" dirty="0" smtClean="0"/>
              <a:t>20-22 January 2016, Bratislava, Slovak Republic</a:t>
            </a:r>
            <a:endParaRPr lang="en-US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044" y="306259"/>
            <a:ext cx="3160477" cy="65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743284" y="1277957"/>
            <a:ext cx="7655237" cy="672029"/>
          </a:xfrm>
        </p:spPr>
        <p:txBody>
          <a:bodyPr>
            <a:normAutofit/>
          </a:bodyPr>
          <a:lstStyle/>
          <a:p>
            <a:r>
              <a:rPr lang="pt-PT" sz="2400" i="1" dirty="0" smtClean="0"/>
              <a:t>Overall Comments:</a:t>
            </a:r>
            <a:endParaRPr lang="pt-PT" sz="2400" i="1" dirty="0"/>
          </a:p>
        </p:txBody>
      </p:sp>
      <p:sp>
        <p:nvSpPr>
          <p:cNvPr id="9" name="Espaço Reservado para Conteúdo 2"/>
          <p:cNvSpPr>
            <a:spLocks noGrp="1"/>
          </p:cNvSpPr>
          <p:nvPr>
            <p:ph idx="1"/>
          </p:nvPr>
        </p:nvSpPr>
        <p:spPr>
          <a:xfrm>
            <a:off x="743284" y="2192357"/>
            <a:ext cx="7655237" cy="3933806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PT" sz="2400" dirty="0" smtClean="0"/>
              <a:t>Information to the public should be clear, concise and complete;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PT" sz="2400" dirty="0" smtClean="0"/>
              <a:t>Many similarities between stakeholders sensibilities in NPP countries and non-NPP countries;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PT" sz="2400" dirty="0" smtClean="0"/>
              <a:t>With slight variations, concerns raised in Portugal were shared in other countries.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pt-PT" sz="24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pt-PT" sz="24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pt-PT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38045" y="6414652"/>
            <a:ext cx="3589866" cy="306823"/>
          </a:xfrm>
        </p:spPr>
        <p:txBody>
          <a:bodyPr/>
          <a:lstStyle/>
          <a:p>
            <a:r>
              <a:rPr lang="pt-BR" dirty="0" smtClean="0"/>
              <a:t>20-22 January 2016, Bratislava, Slovak Republic</a:t>
            </a:r>
            <a:endParaRPr lang="en-US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044" y="306259"/>
            <a:ext cx="3160477" cy="65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03551" y="1372873"/>
            <a:ext cx="2357685" cy="1747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5588" y="3282108"/>
            <a:ext cx="2484204" cy="1798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4221" y="1372873"/>
            <a:ext cx="2124075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67174" y="3506874"/>
            <a:ext cx="205740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Espaço Reservado para Conteúdo 2"/>
          <p:cNvSpPr>
            <a:spLocks noGrp="1"/>
          </p:cNvSpPr>
          <p:nvPr>
            <p:ph idx="1"/>
          </p:nvPr>
        </p:nvSpPr>
        <p:spPr>
          <a:xfrm>
            <a:off x="2699792" y="1556792"/>
            <a:ext cx="3795411" cy="2624769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PT" sz="2000" dirty="0" smtClean="0"/>
              <a:t>Very lively and participative discussions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PT" sz="2000" dirty="0" smtClean="0"/>
              <a:t>Both the discussion topics and the project itself were very well received by all participants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PT" sz="2000" dirty="0" smtClean="0"/>
              <a:t>Stakeholders are willing to keep this forum in the future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pt-PT" sz="20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pt-PT" sz="20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pt-PT" sz="24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pt-PT" sz="2400" dirty="0" smtClean="0"/>
          </a:p>
        </p:txBody>
      </p:sp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3203848" y="4181561"/>
            <a:ext cx="2734110" cy="868363"/>
          </a:xfrm>
        </p:spPr>
        <p:txBody>
          <a:bodyPr/>
          <a:lstStyle/>
          <a:p>
            <a:pPr algn="ctr"/>
            <a:r>
              <a:rPr lang="pt-PT" dirty="0" smtClean="0"/>
              <a:t>Thank </a:t>
            </a:r>
            <a:r>
              <a:rPr lang="pt-PT" dirty="0" err="1" smtClean="0"/>
              <a:t>you</a:t>
            </a:r>
            <a:r>
              <a:rPr lang="pt-PT" dirty="0" smtClean="0"/>
              <a:t> </a:t>
            </a:r>
            <a:endParaRPr lang="pt-PT" dirty="0"/>
          </a:p>
        </p:txBody>
      </p:sp>
      <p:sp>
        <p:nvSpPr>
          <p:cNvPr id="10" name="Rectangle 9"/>
          <p:cNvSpPr/>
          <p:nvPr/>
        </p:nvSpPr>
        <p:spPr>
          <a:xfrm>
            <a:off x="395536" y="5373216"/>
            <a:ext cx="76623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i="1" dirty="0" smtClean="0"/>
              <a:t>The research leading to these results has received funding from the European Atomic Energy Community Seventh Framework </a:t>
            </a:r>
            <a:r>
              <a:rPr lang="en-US" sz="1600" i="1" dirty="0" err="1" smtClean="0"/>
              <a:t>Programme</a:t>
            </a:r>
            <a:r>
              <a:rPr lang="en-US" sz="1600" i="1" dirty="0" smtClean="0"/>
              <a:t>  [FP7/2007-2011] [FP7/2012-2013] under grant agreement n° [323287].</a:t>
            </a:r>
            <a:endParaRPr lang="en-GB" sz="1600" dirty="0" smtClean="0"/>
          </a:p>
        </p:txBody>
      </p:sp>
      <p:pic>
        <p:nvPicPr>
          <p:cNvPr id="11" name="Picture 10" descr="http://europa.eu/about-eu/basic-information/symbols/images/flag_yellow_low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95874" y="5300749"/>
            <a:ext cx="1405294" cy="9392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-Powerpoint-IST_1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CCCCCC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Template-Powerpoint-IST_1.thmx</Template>
  <TotalTime>283</TotalTime>
  <Words>573</Words>
  <Application>Microsoft Office PowerPoint</Application>
  <PresentationFormat>Prezentácia na obrazovke (4:3)</PresentationFormat>
  <Paragraphs>60</Paragraphs>
  <Slides>9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9</vt:i4>
      </vt:variant>
    </vt:vector>
  </HeadingPairs>
  <TitlesOfParts>
    <vt:vector size="10" baseType="lpstr">
      <vt:lpstr>Template-Powerpoint-IST_1</vt:lpstr>
      <vt:lpstr>Resources &amp; Capabilities, Monitoring Strategies</vt:lpstr>
      <vt:lpstr>Resources &amp; Capabilities:</vt:lpstr>
      <vt:lpstr>Resources &amp; Capabilities:</vt:lpstr>
      <vt:lpstr>Resources &amp; Capabilities:</vt:lpstr>
      <vt:lpstr>Monitoring Strategies:</vt:lpstr>
      <vt:lpstr>Monitoring Strategies:</vt:lpstr>
      <vt:lpstr>Overall Comments:</vt:lpstr>
      <vt:lpstr>Overall Comments:</vt:lpstr>
      <vt:lpstr>Thank you </vt:lpstr>
    </vt:vector>
  </TitlesOfParts>
  <Company>IST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Patricia Guerreiro</dc:creator>
  <cp:lastModifiedBy>Ďúranová Tatiana, 200</cp:lastModifiedBy>
  <cp:revision>40</cp:revision>
  <dcterms:created xsi:type="dcterms:W3CDTF">2014-07-21T10:31:21Z</dcterms:created>
  <dcterms:modified xsi:type="dcterms:W3CDTF">2016-01-18T08:36:38Z</dcterms:modified>
</cp:coreProperties>
</file>