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256" r:id="rId2"/>
    <p:sldId id="287" r:id="rId3"/>
    <p:sldId id="288" r:id="rId4"/>
    <p:sldId id="289" r:id="rId5"/>
    <p:sldId id="290" r:id="rId6"/>
    <p:sldId id="291" r:id="rId7"/>
    <p:sldId id="293" r:id="rId8"/>
    <p:sldId id="295" r:id="rId9"/>
    <p:sldId id="296" r:id="rId10"/>
    <p:sldId id="297" r:id="rId11"/>
    <p:sldId id="298" r:id="rId12"/>
    <p:sldId id="299" r:id="rId13"/>
    <p:sldId id="301" r:id="rId14"/>
  </p:sldIdLst>
  <p:sldSz cx="10080625" cy="7559675"/>
  <p:notesSz cx="6805613" cy="9939338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6" y="-6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46"/>
        <p:guide pos="189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Sheet1!$R$3</c:f>
              <c:strCache>
                <c:ptCount val="1"/>
                <c:pt idx="0">
                  <c:v>Xe-133</c:v>
                </c:pt>
              </c:strCache>
            </c:strRef>
          </c:tx>
          <c:spPr>
            <a:ln w="3175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Sheet1!$Q$4:$Q$31</c:f>
              <c:numCache>
                <c:formatCode>General</c:formatCode>
                <c:ptCount val="28"/>
                <c:pt idx="0">
                  <c:v>0</c:v>
                </c:pt>
                <c:pt idx="1">
                  <c:v>0.152</c:v>
                </c:pt>
                <c:pt idx="2">
                  <c:v>0.153</c:v>
                </c:pt>
                <c:pt idx="3">
                  <c:v>0.59599999999999997</c:v>
                </c:pt>
                <c:pt idx="4">
                  <c:v>0.59699999999999998</c:v>
                </c:pt>
                <c:pt idx="5">
                  <c:v>0.875</c:v>
                </c:pt>
                <c:pt idx="6">
                  <c:v>0.876</c:v>
                </c:pt>
                <c:pt idx="7">
                  <c:v>1.34</c:v>
                </c:pt>
                <c:pt idx="8">
                  <c:v>1.341</c:v>
                </c:pt>
                <c:pt idx="9">
                  <c:v>1.8</c:v>
                </c:pt>
                <c:pt idx="10">
                  <c:v>1.8009999999999999</c:v>
                </c:pt>
                <c:pt idx="11">
                  <c:v>2.27</c:v>
                </c:pt>
                <c:pt idx="12">
                  <c:v>2.2709999999999999</c:v>
                </c:pt>
                <c:pt idx="13">
                  <c:v>2.73</c:v>
                </c:pt>
                <c:pt idx="14">
                  <c:v>2.7309999999999999</c:v>
                </c:pt>
                <c:pt idx="15">
                  <c:v>3.19</c:v>
                </c:pt>
                <c:pt idx="16">
                  <c:v>3.1909999999999998</c:v>
                </c:pt>
                <c:pt idx="17">
                  <c:v>3.65</c:v>
                </c:pt>
                <c:pt idx="18">
                  <c:v>3.6509999999999998</c:v>
                </c:pt>
                <c:pt idx="19">
                  <c:v>4.12</c:v>
                </c:pt>
                <c:pt idx="20">
                  <c:v>4.1210000000000004</c:v>
                </c:pt>
                <c:pt idx="21">
                  <c:v>5.04</c:v>
                </c:pt>
                <c:pt idx="22">
                  <c:v>5.0410000000000004</c:v>
                </c:pt>
                <c:pt idx="23">
                  <c:v>5.97</c:v>
                </c:pt>
                <c:pt idx="24">
                  <c:v>5.9710000000000001</c:v>
                </c:pt>
                <c:pt idx="25">
                  <c:v>6.89</c:v>
                </c:pt>
                <c:pt idx="26">
                  <c:v>6.891</c:v>
                </c:pt>
                <c:pt idx="27">
                  <c:v>7.95</c:v>
                </c:pt>
              </c:numCache>
            </c:numRef>
          </c:xVal>
          <c:yVal>
            <c:numRef>
              <c:f>Sheet1!$R$4:$R$31</c:f>
              <c:numCache>
                <c:formatCode>General</c:formatCode>
                <c:ptCount val="28"/>
                <c:pt idx="0">
                  <c:v>0</c:v>
                </c:pt>
                <c:pt idx="1">
                  <c:v>0</c:v>
                </c:pt>
                <c:pt idx="2" formatCode="0.00E+00">
                  <c:v>3050000000</c:v>
                </c:pt>
                <c:pt idx="3" formatCode="0.00E+00">
                  <c:v>3050000000</c:v>
                </c:pt>
                <c:pt idx="4" formatCode="0.00E+00">
                  <c:v>5.93E+16</c:v>
                </c:pt>
                <c:pt idx="5" formatCode="0.00E+00">
                  <c:v>5.93E+16</c:v>
                </c:pt>
                <c:pt idx="6" formatCode="0.00E+00">
                  <c:v>2.56E+16</c:v>
                </c:pt>
                <c:pt idx="7" formatCode="0.00E+00">
                  <c:v>2.56E+16</c:v>
                </c:pt>
                <c:pt idx="8" formatCode="0.00E+00">
                  <c:v>2.66E+16</c:v>
                </c:pt>
                <c:pt idx="9" formatCode="0.00E+00">
                  <c:v>2.66E+16</c:v>
                </c:pt>
                <c:pt idx="10" formatCode="0.00E+00">
                  <c:v>3.72E+16</c:v>
                </c:pt>
                <c:pt idx="11" formatCode="0.00E+00">
                  <c:v>3.72E+16</c:v>
                </c:pt>
                <c:pt idx="12" formatCode="0.00E+00">
                  <c:v>2.33E+16</c:v>
                </c:pt>
                <c:pt idx="13" formatCode="0.00E+00">
                  <c:v>2.33E+16</c:v>
                </c:pt>
                <c:pt idx="14" formatCode="0.00E+00">
                  <c:v>1.11E+16</c:v>
                </c:pt>
                <c:pt idx="15" formatCode="0.00E+00">
                  <c:v>1.11E+16</c:v>
                </c:pt>
                <c:pt idx="16" formatCode="0.00E+00">
                  <c:v>4700000000000000</c:v>
                </c:pt>
                <c:pt idx="17" formatCode="0.00E+00">
                  <c:v>4700000000000000</c:v>
                </c:pt>
                <c:pt idx="18" formatCode="0.00E+00">
                  <c:v>4210000000000000</c:v>
                </c:pt>
                <c:pt idx="19" formatCode="0.00E+00">
                  <c:v>4210000000000000</c:v>
                </c:pt>
                <c:pt idx="20" formatCode="0.00E+00">
                  <c:v>2200000000000000</c:v>
                </c:pt>
                <c:pt idx="21" formatCode="0.00E+00">
                  <c:v>2200000000000000</c:v>
                </c:pt>
                <c:pt idx="22" formatCode="0.00E+00">
                  <c:v>542000000000000</c:v>
                </c:pt>
                <c:pt idx="23" formatCode="0.00E+00">
                  <c:v>542000000000000</c:v>
                </c:pt>
                <c:pt idx="24" formatCode="0.00E+00">
                  <c:v>575000000000000</c:v>
                </c:pt>
                <c:pt idx="25" formatCode="0.00E+00">
                  <c:v>575000000000000</c:v>
                </c:pt>
                <c:pt idx="26" formatCode="0.00E+00">
                  <c:v>459000000000000</c:v>
                </c:pt>
                <c:pt idx="27" formatCode="0.00E+00">
                  <c:v>459000000000000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Sheet1!$S$3</c:f>
              <c:strCache>
                <c:ptCount val="1"/>
                <c:pt idx="0">
                  <c:v>I-131</c:v>
                </c:pt>
              </c:strCache>
            </c:strRef>
          </c:tx>
          <c:spPr>
            <a:ln w="31750">
              <a:solidFill>
                <a:schemeClr val="tx1"/>
              </a:solidFill>
              <a:prstDash val="sysDash"/>
            </a:ln>
          </c:spPr>
          <c:marker>
            <c:symbol val="none"/>
          </c:marker>
          <c:xVal>
            <c:numRef>
              <c:f>Sheet1!$Q$4:$Q$31</c:f>
              <c:numCache>
                <c:formatCode>General</c:formatCode>
                <c:ptCount val="28"/>
                <c:pt idx="0">
                  <c:v>0</c:v>
                </c:pt>
                <c:pt idx="1">
                  <c:v>0.152</c:v>
                </c:pt>
                <c:pt idx="2">
                  <c:v>0.153</c:v>
                </c:pt>
                <c:pt idx="3">
                  <c:v>0.59599999999999997</c:v>
                </c:pt>
                <c:pt idx="4">
                  <c:v>0.59699999999999998</c:v>
                </c:pt>
                <c:pt idx="5">
                  <c:v>0.875</c:v>
                </c:pt>
                <c:pt idx="6">
                  <c:v>0.876</c:v>
                </c:pt>
                <c:pt idx="7">
                  <c:v>1.34</c:v>
                </c:pt>
                <c:pt idx="8">
                  <c:v>1.341</c:v>
                </c:pt>
                <c:pt idx="9">
                  <c:v>1.8</c:v>
                </c:pt>
                <c:pt idx="10">
                  <c:v>1.8009999999999999</c:v>
                </c:pt>
                <c:pt idx="11">
                  <c:v>2.27</c:v>
                </c:pt>
                <c:pt idx="12">
                  <c:v>2.2709999999999999</c:v>
                </c:pt>
                <c:pt idx="13">
                  <c:v>2.73</c:v>
                </c:pt>
                <c:pt idx="14">
                  <c:v>2.7309999999999999</c:v>
                </c:pt>
                <c:pt idx="15">
                  <c:v>3.19</c:v>
                </c:pt>
                <c:pt idx="16">
                  <c:v>3.1909999999999998</c:v>
                </c:pt>
                <c:pt idx="17">
                  <c:v>3.65</c:v>
                </c:pt>
                <c:pt idx="18">
                  <c:v>3.6509999999999998</c:v>
                </c:pt>
                <c:pt idx="19">
                  <c:v>4.12</c:v>
                </c:pt>
                <c:pt idx="20">
                  <c:v>4.1210000000000004</c:v>
                </c:pt>
                <c:pt idx="21">
                  <c:v>5.04</c:v>
                </c:pt>
                <c:pt idx="22">
                  <c:v>5.0410000000000004</c:v>
                </c:pt>
                <c:pt idx="23">
                  <c:v>5.97</c:v>
                </c:pt>
                <c:pt idx="24">
                  <c:v>5.9710000000000001</c:v>
                </c:pt>
                <c:pt idx="25">
                  <c:v>6.89</c:v>
                </c:pt>
                <c:pt idx="26">
                  <c:v>6.891</c:v>
                </c:pt>
                <c:pt idx="27">
                  <c:v>7.95</c:v>
                </c:pt>
              </c:numCache>
            </c:numRef>
          </c:xVal>
          <c:yVal>
            <c:numRef>
              <c:f>Sheet1!$S$4:$S$31</c:f>
              <c:numCache>
                <c:formatCode>General</c:formatCode>
                <c:ptCount val="28"/>
                <c:pt idx="0">
                  <c:v>0</c:v>
                </c:pt>
                <c:pt idx="1">
                  <c:v>0</c:v>
                </c:pt>
                <c:pt idx="2" formatCode="0.00E+00">
                  <c:v>2050000000</c:v>
                </c:pt>
                <c:pt idx="3" formatCode="0.00E+00">
                  <c:v>2050000000</c:v>
                </c:pt>
                <c:pt idx="4" formatCode="0.00E+00">
                  <c:v>1.44E+16</c:v>
                </c:pt>
                <c:pt idx="5" formatCode="0.00E+00">
                  <c:v>1.44E+16</c:v>
                </c:pt>
                <c:pt idx="6" formatCode="0.00E+00">
                  <c:v>317000000000000</c:v>
                </c:pt>
                <c:pt idx="7" formatCode="0.00E+00">
                  <c:v>317000000000000</c:v>
                </c:pt>
                <c:pt idx="8" formatCode="0.00E+00">
                  <c:v>112000000000000</c:v>
                </c:pt>
                <c:pt idx="9" formatCode="0.00E+00">
                  <c:v>112000000000000</c:v>
                </c:pt>
                <c:pt idx="10" formatCode="0.00E+00">
                  <c:v>311000000000000</c:v>
                </c:pt>
                <c:pt idx="11" formatCode="0.00E+00">
                  <c:v>311000000000000</c:v>
                </c:pt>
                <c:pt idx="12" formatCode="0.00E+00">
                  <c:v>66500000000000</c:v>
                </c:pt>
                <c:pt idx="13" formatCode="0.00E+00">
                  <c:v>66500000000000</c:v>
                </c:pt>
                <c:pt idx="14" formatCode="0.00E+00">
                  <c:v>22000000000000</c:v>
                </c:pt>
                <c:pt idx="15" formatCode="0.00E+00">
                  <c:v>22000000000000</c:v>
                </c:pt>
                <c:pt idx="16" formatCode="0.00E+00">
                  <c:v>917000000000</c:v>
                </c:pt>
                <c:pt idx="17" formatCode="0.00E+00">
                  <c:v>917000000000</c:v>
                </c:pt>
                <c:pt idx="18" formatCode="0.00E+00">
                  <c:v>9690000000000</c:v>
                </c:pt>
                <c:pt idx="19" formatCode="0.00E+00">
                  <c:v>9690000000000</c:v>
                </c:pt>
                <c:pt idx="20" formatCode="0.00E+00">
                  <c:v>5820000000000</c:v>
                </c:pt>
                <c:pt idx="21" formatCode="0.00E+00">
                  <c:v>5820000000000</c:v>
                </c:pt>
                <c:pt idx="22" formatCode="0.00E+00">
                  <c:v>4550000000</c:v>
                </c:pt>
                <c:pt idx="23" formatCode="0.00E+00">
                  <c:v>4550000000</c:v>
                </c:pt>
                <c:pt idx="24" formatCode="0.00E+00">
                  <c:v>1810000000</c:v>
                </c:pt>
                <c:pt idx="25" formatCode="0.00E+00">
                  <c:v>1810000000</c:v>
                </c:pt>
                <c:pt idx="26" formatCode="0.00E+00">
                  <c:v>0</c:v>
                </c:pt>
                <c:pt idx="27" formatCode="0.00E+00">
                  <c:v>0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Sheet1!$T$3</c:f>
              <c:strCache>
                <c:ptCount val="1"/>
                <c:pt idx="0">
                  <c:v>Cs-134 + Cs-137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xVal>
            <c:numRef>
              <c:f>Sheet1!$Q$4:$Q$31</c:f>
              <c:numCache>
                <c:formatCode>General</c:formatCode>
                <c:ptCount val="28"/>
                <c:pt idx="0">
                  <c:v>0</c:v>
                </c:pt>
                <c:pt idx="1">
                  <c:v>0.152</c:v>
                </c:pt>
                <c:pt idx="2">
                  <c:v>0.153</c:v>
                </c:pt>
                <c:pt idx="3">
                  <c:v>0.59599999999999997</c:v>
                </c:pt>
                <c:pt idx="4">
                  <c:v>0.59699999999999998</c:v>
                </c:pt>
                <c:pt idx="5">
                  <c:v>0.875</c:v>
                </c:pt>
                <c:pt idx="6">
                  <c:v>0.876</c:v>
                </c:pt>
                <c:pt idx="7">
                  <c:v>1.34</c:v>
                </c:pt>
                <c:pt idx="8">
                  <c:v>1.341</c:v>
                </c:pt>
                <c:pt idx="9">
                  <c:v>1.8</c:v>
                </c:pt>
                <c:pt idx="10">
                  <c:v>1.8009999999999999</c:v>
                </c:pt>
                <c:pt idx="11">
                  <c:v>2.27</c:v>
                </c:pt>
                <c:pt idx="12">
                  <c:v>2.2709999999999999</c:v>
                </c:pt>
                <c:pt idx="13">
                  <c:v>2.73</c:v>
                </c:pt>
                <c:pt idx="14">
                  <c:v>2.7309999999999999</c:v>
                </c:pt>
                <c:pt idx="15">
                  <c:v>3.19</c:v>
                </c:pt>
                <c:pt idx="16">
                  <c:v>3.1909999999999998</c:v>
                </c:pt>
                <c:pt idx="17">
                  <c:v>3.65</c:v>
                </c:pt>
                <c:pt idx="18">
                  <c:v>3.6509999999999998</c:v>
                </c:pt>
                <c:pt idx="19">
                  <c:v>4.12</c:v>
                </c:pt>
                <c:pt idx="20">
                  <c:v>4.1210000000000004</c:v>
                </c:pt>
                <c:pt idx="21">
                  <c:v>5.04</c:v>
                </c:pt>
                <c:pt idx="22">
                  <c:v>5.0410000000000004</c:v>
                </c:pt>
                <c:pt idx="23">
                  <c:v>5.97</c:v>
                </c:pt>
                <c:pt idx="24">
                  <c:v>5.9710000000000001</c:v>
                </c:pt>
                <c:pt idx="25">
                  <c:v>6.89</c:v>
                </c:pt>
                <c:pt idx="26">
                  <c:v>6.891</c:v>
                </c:pt>
                <c:pt idx="27">
                  <c:v>7.95</c:v>
                </c:pt>
              </c:numCache>
            </c:numRef>
          </c:xVal>
          <c:yVal>
            <c:numRef>
              <c:f>Sheet1!$T$4:$T$31</c:f>
              <c:numCache>
                <c:formatCode>General</c:formatCode>
                <c:ptCount val="28"/>
                <c:pt idx="0">
                  <c:v>0</c:v>
                </c:pt>
                <c:pt idx="1">
                  <c:v>0</c:v>
                </c:pt>
                <c:pt idx="2" formatCode="0.00E+00">
                  <c:v>469000000</c:v>
                </c:pt>
                <c:pt idx="3" formatCode="0.00E+00">
                  <c:v>469000000</c:v>
                </c:pt>
                <c:pt idx="4" formatCode="0.00E+00">
                  <c:v>5610000000000000</c:v>
                </c:pt>
                <c:pt idx="5" formatCode="0.00E+00">
                  <c:v>5610000000000000</c:v>
                </c:pt>
                <c:pt idx="6" formatCode="0.00E+00">
                  <c:v>170000000000000</c:v>
                </c:pt>
                <c:pt idx="7" formatCode="0.00E+00">
                  <c:v>170000000000000</c:v>
                </c:pt>
                <c:pt idx="8" formatCode="0.00E+00">
                  <c:v>218000000000000</c:v>
                </c:pt>
                <c:pt idx="9" formatCode="0.00E+00">
                  <c:v>218000000000000</c:v>
                </c:pt>
                <c:pt idx="10" formatCode="0.00E+00">
                  <c:v>117000000000000</c:v>
                </c:pt>
                <c:pt idx="11" formatCode="0.00E+00">
                  <c:v>117000000000000</c:v>
                </c:pt>
                <c:pt idx="12" formatCode="0.00E+00">
                  <c:v>9150000000000</c:v>
                </c:pt>
                <c:pt idx="13" formatCode="0.00E+00">
                  <c:v>9150000000000</c:v>
                </c:pt>
                <c:pt idx="14" formatCode="0.00E+00">
                  <c:v>6870000000000</c:v>
                </c:pt>
                <c:pt idx="15" formatCode="0.00E+00">
                  <c:v>6870000000000</c:v>
                </c:pt>
                <c:pt idx="16" formatCode="0.00E+00">
                  <c:v>2590000000</c:v>
                </c:pt>
                <c:pt idx="17" formatCode="0.00E+00">
                  <c:v>2590000000</c:v>
                </c:pt>
                <c:pt idx="18" formatCode="0.00E+00">
                  <c:v>3210000000000</c:v>
                </c:pt>
                <c:pt idx="19" formatCode="0.00E+00">
                  <c:v>3210000000000</c:v>
                </c:pt>
                <c:pt idx="20" formatCode="0.00E+00">
                  <c:v>1150000000000</c:v>
                </c:pt>
                <c:pt idx="21" formatCode="0.00E+00">
                  <c:v>1150000000000</c:v>
                </c:pt>
                <c:pt idx="22" formatCode="0.00E+00">
                  <c:v>1990000000</c:v>
                </c:pt>
                <c:pt idx="23" formatCode="0.00E+00">
                  <c:v>1990000000</c:v>
                </c:pt>
                <c:pt idx="24" formatCode="0.00E+00">
                  <c:v>432000000</c:v>
                </c:pt>
                <c:pt idx="25" formatCode="0.00E+00">
                  <c:v>432000000</c:v>
                </c:pt>
                <c:pt idx="26" formatCode="0.00E+00">
                  <c:v>0</c:v>
                </c:pt>
                <c:pt idx="27" formatCode="0.00E+00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33280"/>
        <c:axId val="81635200"/>
      </c:scatterChart>
      <c:valAx>
        <c:axId val="81633280"/>
        <c:scaling>
          <c:orientation val="minMax"/>
          <c:max val="8"/>
          <c:min val="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/>
                  <a:t>Days</a:t>
                </a:r>
                <a:endParaRPr lang="sk-SK" sz="11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sk-SK"/>
          </a:p>
        </c:txPr>
        <c:crossAx val="81635200"/>
        <c:crosses val="autoZero"/>
        <c:crossBetween val="midCat"/>
      </c:valAx>
      <c:valAx>
        <c:axId val="81635200"/>
        <c:scaling>
          <c:logBase val="10"/>
          <c:orientation val="minMax"/>
          <c:max val="1E+17"/>
          <c:min val="10000000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sk-SK" sz="1100"/>
                  <a:t>Release rate </a:t>
                </a:r>
                <a:r>
                  <a:rPr lang="en-US" sz="1100"/>
                  <a:t>[Bq/h]</a:t>
                </a:r>
                <a:endParaRPr lang="sk-SK" sz="11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sk-SK"/>
          </a:p>
        </c:txPr>
        <c:crossAx val="81633280"/>
        <c:crosses val="autoZero"/>
        <c:crossBetween val="midCat"/>
      </c:valAx>
      <c:spPr>
        <a:noFill/>
        <a:ln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sk-SK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919163" y="755650"/>
            <a:ext cx="4965700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2625" y="4719638"/>
            <a:ext cx="5440363" cy="447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527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679627" algn="l"/>
                <a:tab pos="1359256" algn="l"/>
                <a:tab pos="2038883" algn="l"/>
                <a:tab pos="2718509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51275" y="0"/>
            <a:ext cx="29527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679627" algn="l"/>
                <a:tab pos="1359256" algn="l"/>
                <a:tab pos="2038883" algn="l"/>
                <a:tab pos="2718509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442450"/>
            <a:ext cx="29527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679627" algn="l"/>
                <a:tab pos="1359256" algn="l"/>
                <a:tab pos="2038883" algn="l"/>
                <a:tab pos="2718509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51275" y="9442450"/>
            <a:ext cx="29527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679627" algn="l"/>
                <a:tab pos="1359256" algn="l"/>
                <a:tab pos="2038883" algn="l"/>
                <a:tab pos="2718509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E54E4C6-BE5E-487C-ACE8-3354150050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660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/>
            <a:fld id="{AFE3EF33-CDC1-4CEF-9EFD-E5D9B2775A00}" type="slidenum">
              <a:rPr lang="en-US" altLang="sk-SK" smtClean="0">
                <a:solidFill>
                  <a:srgbClr val="000000"/>
                </a:solidFill>
                <a:latin typeface="Times New Roman" pitchFamily="18" charset="0"/>
              </a:rPr>
              <a:pPr eaLnBrk="1"/>
              <a:t>1</a:t>
            </a:fld>
            <a:endParaRPr lang="en-US" altLang="sk-SK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3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919163" y="755650"/>
            <a:ext cx="4967287" cy="37258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/>
          <p:cNvSpPr>
            <a:spLocks noChangeArrowheads="1"/>
          </p:cNvSpPr>
          <p:nvPr>
            <p:ph type="body" idx="1"/>
          </p:nvPr>
        </p:nvSpPr>
        <p:spPr>
          <a:xfrm>
            <a:off x="682625" y="4719638"/>
            <a:ext cx="5443538" cy="447198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sk-S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obrazu snímky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Zástupný symbol poznámok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k-SK" altLang="sk-SK" smtClean="0"/>
          </a:p>
        </p:txBody>
      </p:sp>
      <p:sp>
        <p:nvSpPr>
          <p:cNvPr id="17412" name="Zástupný symbol čísla snímky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4688" algn="l"/>
                <a:tab pos="1354138" algn="l"/>
                <a:tab pos="2035175" algn="l"/>
                <a:tab pos="2713038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/>
            <a:fld id="{35C32471-9679-47D1-8DDD-7771259BF21E}" type="slidenum">
              <a:rPr lang="en-US" altLang="sk-SK" smtClean="0">
                <a:solidFill>
                  <a:srgbClr val="000000"/>
                </a:solidFill>
                <a:latin typeface="Times New Roman" pitchFamily="18" charset="0"/>
              </a:rPr>
              <a:pPr eaLnBrk="1"/>
              <a:t>6</a:t>
            </a:fld>
            <a:endParaRPr lang="en-US" altLang="sk-SK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51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56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46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688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5235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792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01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482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19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07831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6954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k-SK" smtClean="0"/>
              <a:t>Click to edit the outline text format</a:t>
            </a:r>
          </a:p>
          <a:p>
            <a:pPr lvl="1"/>
            <a:r>
              <a:rPr lang="en-GB" altLang="sk-SK" smtClean="0"/>
              <a:t>Second Outline Level</a:t>
            </a:r>
          </a:p>
          <a:p>
            <a:pPr lvl="2"/>
            <a:r>
              <a:rPr lang="en-GB" altLang="sk-SK" smtClean="0"/>
              <a:t>Third Outline Level</a:t>
            </a:r>
          </a:p>
          <a:p>
            <a:pPr lvl="3"/>
            <a:r>
              <a:rPr lang="en-GB" altLang="sk-SK" smtClean="0"/>
              <a:t>Fourth Outline Level</a:t>
            </a:r>
          </a:p>
          <a:p>
            <a:pPr lvl="4"/>
            <a:r>
              <a:rPr lang="en-GB" altLang="sk-SK" smtClean="0"/>
              <a:t>Fifth Outline Level</a:t>
            </a:r>
          </a:p>
          <a:p>
            <a:pPr lvl="4"/>
            <a:r>
              <a:rPr lang="en-GB" altLang="sk-SK" smtClean="0"/>
              <a:t>Sixth Outline Level</a:t>
            </a:r>
          </a:p>
          <a:p>
            <a:pPr lvl="4"/>
            <a:r>
              <a:rPr lang="en-GB" altLang="sk-SK" smtClean="0"/>
              <a:t>Seventh Outline Level</a:t>
            </a:r>
          </a:p>
          <a:p>
            <a:pPr lvl="4"/>
            <a:r>
              <a:rPr lang="en-GB" altLang="sk-SK" smtClean="0"/>
              <a:t>Eighth Outline Level</a:t>
            </a:r>
          </a:p>
          <a:p>
            <a:pPr lvl="4"/>
            <a:r>
              <a:rPr lang="en-GB" altLang="sk-SK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k-SK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98ABACD6-8D14-454C-AA6A-46F1722FE8EC}" type="slidenum">
              <a:rPr lang="en-GB" altLang="sk-SK" sz="1200"/>
              <a:pPr>
                <a:spcBef>
                  <a:spcPct val="50000"/>
                </a:spcBef>
              </a:pPr>
              <a:t>‹#›</a:t>
            </a:fld>
            <a:endParaRPr lang="en-GB" altLang="sk-SK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6335713" y="7059613"/>
            <a:ext cx="28082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sk-SK" altLang="sk-SK" sz="1200"/>
              <a:t>PREPARE Dissemination Workshop </a:t>
            </a:r>
            <a:endParaRPr lang="en-GB" altLang="sk-SK" sz="1200"/>
          </a:p>
          <a:p>
            <a:pPr>
              <a:lnSpc>
                <a:spcPct val="100000"/>
              </a:lnSpc>
            </a:pPr>
            <a:r>
              <a:rPr lang="sk-SK" altLang="sk-SK" sz="1200"/>
              <a:t>Bratislava, 20-22 January 2016</a:t>
            </a:r>
            <a:endParaRPr lang="en-GB" altLang="sk-SK" sz="120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  <p:pic>
        <p:nvPicPr>
          <p:cNvPr id="1039" name="Picture 20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6977063"/>
            <a:ext cx="7540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15 Imagen" descr="logoBfS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7113588"/>
            <a:ext cx="105251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3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7086600"/>
            <a:ext cx="26638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17 Imagen" descr="stuk-logo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7143750"/>
            <a:ext cx="979487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21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21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59112" rIns="90000" bIns="4500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/>
            <a:r>
              <a:rPr lang="en-US" altLang="sk-SK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 eaLnBrk="1"/>
            <a:r>
              <a:rPr lang="en-US" altLang="sk-SK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altLang="sk-SK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863600" y="1223963"/>
            <a:ext cx="8208963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2335" rIns="0" bIns="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>
              <a:defRPr/>
            </a:pPr>
            <a:r>
              <a:rPr lang="en-GB" altLang="sk-SK" sz="2400" b="1" dirty="0" smtClean="0">
                <a:solidFill>
                  <a:srgbClr val="000000"/>
                </a:solidFill>
              </a:rPr>
              <a:t>Review of emergency preparedness for long lasting releases</a:t>
            </a:r>
            <a:endParaRPr lang="en-GB" altLang="sk-SK" sz="4000" b="1" dirty="0" smtClean="0">
              <a:solidFill>
                <a:srgbClr val="000000"/>
              </a:solidFill>
            </a:endParaRPr>
          </a:p>
          <a:p>
            <a:pPr algn="ctr" eaLnBrk="1">
              <a:spcBef>
                <a:spcPts val="1200"/>
              </a:spcBef>
              <a:defRPr/>
            </a:pPr>
            <a:r>
              <a:rPr lang="en-US" altLang="sk-SK" sz="4400" b="1" dirty="0" smtClean="0">
                <a:solidFill>
                  <a:schemeClr val="accent6">
                    <a:lumMod val="75000"/>
                  </a:schemeClr>
                </a:solidFill>
              </a:rPr>
              <a:t>Source terms</a:t>
            </a:r>
            <a:endParaRPr lang="sk-SK" altLang="sk-SK" sz="4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>
              <a:defRPr/>
            </a:pPr>
            <a:endParaRPr lang="en-US" altLang="sk-SK" sz="2000" dirty="0" smtClean="0">
              <a:solidFill>
                <a:srgbClr val="000000"/>
              </a:solidFill>
            </a:endParaRPr>
          </a:p>
        </p:txBody>
      </p:sp>
      <p:sp>
        <p:nvSpPr>
          <p:cNvPr id="2052" name="Obdĺžnik 1"/>
          <p:cNvSpPr>
            <a:spLocks noChangeArrowheads="1"/>
          </p:cNvSpPr>
          <p:nvPr/>
        </p:nvSpPr>
        <p:spPr bwMode="auto">
          <a:xfrm>
            <a:off x="973138" y="3346450"/>
            <a:ext cx="7451725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sk-SK"/>
              <a:t>  Presented by A. Bujan,                                      VUJE, Inc.</a:t>
            </a:r>
          </a:p>
          <a:p>
            <a:r>
              <a:rPr lang="en-GB" altLang="sk-SK"/>
              <a:t>                        T. Duranova, J. Duran, L. Bohun  VUJE, Inc.  Slovakia</a:t>
            </a:r>
          </a:p>
          <a:p>
            <a:r>
              <a:rPr lang="en-GB" altLang="sk-SK"/>
              <a:t>                        F. Gering, K. Arnold, B. Gerich,    BfS,            Germany</a:t>
            </a:r>
          </a:p>
          <a:p>
            <a:r>
              <a:rPr lang="en-GB" altLang="sk-SK"/>
              <a:t>                        M. Montero, C. Trueba,                CIEMAT,     Spain</a:t>
            </a:r>
          </a:p>
          <a:p>
            <a:r>
              <a:rPr lang="en-GB" altLang="sk-SK"/>
              <a:t>                        T. Peltonen,                                  STUK,         Finland</a:t>
            </a:r>
          </a:p>
          <a:p>
            <a:endParaRPr lang="en-GB" altLang="sk-SK"/>
          </a:p>
          <a:p>
            <a:endParaRPr lang="en-GB" altLang="sk-SK"/>
          </a:p>
          <a:p>
            <a:r>
              <a:rPr lang="en-GB" altLang="sk-SK" sz="1600" i="1"/>
              <a:t>The research leading to these results has received funding from the European Atomic Energy Community Seventh Framework Programme  [FP7/2007-2011] [FP7/2012-2013] under grant agreement n° [323287].</a:t>
            </a:r>
            <a:endParaRPr lang="en-GB" altLang="sk-SK" sz="1600"/>
          </a:p>
          <a:p>
            <a:r>
              <a:rPr lang="en-GB" altLang="sk-SK" sz="1600" i="1"/>
              <a:t> </a:t>
            </a:r>
            <a:endParaRPr lang="en-GB" altLang="sk-SK" sz="1600"/>
          </a:p>
        </p:txBody>
      </p:sp>
      <p:pic>
        <p:nvPicPr>
          <p:cNvPr id="2053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435600"/>
            <a:ext cx="1404938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Obdĺžnik 1"/>
          <p:cNvSpPr>
            <a:spLocks noChangeArrowheads="1"/>
          </p:cNvSpPr>
          <p:nvPr/>
        </p:nvSpPr>
        <p:spPr bwMode="auto">
          <a:xfrm>
            <a:off x="4608513" y="971550"/>
            <a:ext cx="52927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sk-SK" b="1"/>
              <a:t>PREPARE</a:t>
            </a:r>
            <a:r>
              <a:rPr lang="en-US" altLang="sk-SK"/>
              <a:t> Dissemination Workshop </a:t>
            </a:r>
          </a:p>
          <a:p>
            <a:r>
              <a:rPr lang="en-US" altLang="sk-SK"/>
              <a:t>Bratislava (Slovak Republic), January</a:t>
            </a:r>
            <a:r>
              <a:rPr lang="sk-SK" altLang="sk-SK"/>
              <a:t> 20-22, 2016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11267" name="Zástupný symbol obsahu 2"/>
          <p:cNvSpPr>
            <a:spLocks noGrp="1"/>
          </p:cNvSpPr>
          <p:nvPr>
            <p:ph idx="1"/>
          </p:nvPr>
        </p:nvSpPr>
        <p:spPr>
          <a:xfrm>
            <a:off x="431800" y="971550"/>
            <a:ext cx="9432925" cy="1223963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altLang="sk-SK" u="sng" dirty="0"/>
              <a:t>Potential ST’s for </a:t>
            </a:r>
            <a:r>
              <a:rPr lang="en-US" altLang="sk-SK" u="sng" dirty="0" smtClean="0"/>
              <a:t>Finnish </a:t>
            </a:r>
            <a:r>
              <a:rPr lang="en-US" altLang="sk-SK" u="sng" dirty="0"/>
              <a:t>NPP’s – example for </a:t>
            </a:r>
            <a:r>
              <a:rPr lang="en-US" altLang="sk-SK" u="sng" dirty="0" smtClean="0"/>
              <a:t>LO-NCR-APC04 </a:t>
            </a:r>
            <a:r>
              <a:rPr lang="en-US" altLang="sk-SK" u="sng" dirty="0"/>
              <a:t>ST</a:t>
            </a:r>
          </a:p>
          <a:p>
            <a:pPr lvl="2" eaLnBrk="1">
              <a:defRPr/>
            </a:pPr>
            <a:r>
              <a:rPr lang="en-GB" altLang="sk-SK" dirty="0"/>
              <a:t>time dependence of the release rate of </a:t>
            </a:r>
            <a:r>
              <a:rPr lang="en-GB" altLang="sk-SK" dirty="0" smtClean="0"/>
              <a:t>radionuclides groups in </a:t>
            </a:r>
            <a:r>
              <a:rPr lang="en-GB" altLang="sk-SK" dirty="0"/>
              <a:t>[</a:t>
            </a:r>
            <a:r>
              <a:rPr lang="en-GB" altLang="sk-SK" dirty="0" err="1"/>
              <a:t>Bq</a:t>
            </a:r>
            <a:r>
              <a:rPr lang="en-GB" altLang="sk-SK" dirty="0"/>
              <a:t>/h] 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dirty="0"/>
              <a:t>    for </a:t>
            </a:r>
            <a:r>
              <a:rPr lang="en-GB" altLang="sk-SK" dirty="0" smtClean="0"/>
              <a:t>PWR </a:t>
            </a:r>
            <a:r>
              <a:rPr lang="en-GB" altLang="sk-SK" dirty="0"/>
              <a:t>source </a:t>
            </a:r>
            <a:r>
              <a:rPr lang="en-GB" altLang="sk-SK" dirty="0" smtClean="0"/>
              <a:t>term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sz="1600" dirty="0" smtClean="0"/>
              <a:t>                                          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sz="1600" dirty="0"/>
              <a:t> </a:t>
            </a:r>
            <a:r>
              <a:rPr lang="en-GB" altLang="sk-SK" sz="1600" dirty="0" smtClean="0"/>
              <a:t>                                                   Hours after start of release</a:t>
            </a:r>
            <a:endParaRPr lang="sk-SK" altLang="sk-SK" sz="1600" dirty="0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2249488"/>
            <a:ext cx="59420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12291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162083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sk-SK" u="sng" smtClean="0"/>
              <a:t>One potential ST for Spanish NPP’s</a:t>
            </a:r>
          </a:p>
          <a:p>
            <a:pPr lvl="2" eaLnBrk="1"/>
            <a:r>
              <a:rPr lang="en-GB" altLang="sk-SK" smtClean="0"/>
              <a:t>estimated by the Spanish Nuclear Regulatory Authority (CSN) and has been provided by CIEMAT and is at present , the only potential long-lasting ST considered for Spanish NPP’s </a:t>
            </a:r>
            <a:r>
              <a:rPr lang="en-GB" altLang="sk-SK" sz="1700" i="1" smtClean="0"/>
              <a:t>(this ST has been derived in the framework of the National Action Plan resulting from the Stress tests after Fukushima accident)</a:t>
            </a:r>
            <a:endParaRPr lang="sk-SK" altLang="sk-SK" sz="1700" i="1" smtClean="0"/>
          </a:p>
          <a:p>
            <a:endParaRPr lang="sk-SK" altLang="sk-SK" smtClean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/>
        </p:nvGraphicFramePr>
        <p:xfrm>
          <a:off x="2519363" y="2700338"/>
          <a:ext cx="6769100" cy="33448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9038"/>
                <a:gridCol w="4910062"/>
              </a:tblGrid>
              <a:tr h="17780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Reactor type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PWR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17780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Initiating event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STATION BLACKOUT - total loss of AC power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94008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Description of scenario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Running out of batteries 24 h after accident initiation - dry out of SG</a:t>
                      </a:r>
                      <a:r>
                        <a:rPr lang="en-US" sz="1200" dirty="0">
                          <a:effectLst/>
                        </a:rPr>
                        <a:t>’s</a:t>
                      </a:r>
                      <a:r>
                        <a:rPr lang="en-GB" sz="1200" dirty="0">
                          <a:effectLst/>
                        </a:rPr>
                        <a:t>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damaged;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RPV </a:t>
                      </a:r>
                      <a:r>
                        <a:rPr lang="en-GB" sz="1200" dirty="0" smtClean="0">
                          <a:effectLst/>
                        </a:rPr>
                        <a:t>damaged </a:t>
                      </a:r>
                      <a:r>
                        <a:rPr lang="en-GB" sz="1200" dirty="0">
                          <a:effectLst/>
                        </a:rPr>
                        <a:t>- start of MCCI;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not damaged - depressurization of CONT by filtered </a:t>
                      </a:r>
                      <a:r>
                        <a:rPr lang="en-GB" sz="1200" dirty="0" smtClean="0">
                          <a:effectLst/>
                        </a:rPr>
                        <a:t>venting.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561191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Begin of release (after end of chain reaction)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 h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17780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Duration of release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48 h (first) + 14 h (filtered venting) + 12 h (last) = </a:t>
                      </a:r>
                      <a:r>
                        <a:rPr lang="en-US" sz="1200" b="1" i="0" baseline="0" dirty="0">
                          <a:effectLst/>
                        </a:rPr>
                        <a:t>74</a:t>
                      </a:r>
                      <a:r>
                        <a:rPr lang="en-US" sz="1200" dirty="0">
                          <a:effectLst/>
                        </a:rPr>
                        <a:t> h 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71475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 release of:       </a:t>
                      </a:r>
                      <a:r>
                        <a:rPr lang="en-US" sz="1200" baseline="30000">
                          <a:effectLst/>
                        </a:rPr>
                        <a:t>131</a:t>
                      </a:r>
                      <a:r>
                        <a:rPr lang="en-US" sz="1200">
                          <a:effectLst/>
                        </a:rPr>
                        <a:t>I</a:t>
                      </a:r>
                      <a:endParaRPr lang="sk-SK" sz="120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>
                          <a:effectLst/>
                        </a:rPr>
                        <a:t>                                              137</a:t>
                      </a:r>
                      <a:r>
                        <a:rPr lang="en-US" sz="1200">
                          <a:effectLst/>
                        </a:rPr>
                        <a:t>Cs</a:t>
                      </a:r>
                      <a:endParaRPr lang="sk-SK" sz="120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>
                          <a:effectLst/>
                        </a:rPr>
                        <a:t>                                              133</a:t>
                      </a:r>
                      <a:r>
                        <a:rPr lang="en-US" sz="1200">
                          <a:effectLst/>
                        </a:rPr>
                        <a:t>Xe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8,6    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1,7     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2 610.0    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41764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Radiological equivalent of </a:t>
                      </a:r>
                      <a:r>
                        <a:rPr lang="en-GB" sz="1200" baseline="30000" dirty="0">
                          <a:effectLst/>
                        </a:rPr>
                        <a:t>131</a:t>
                      </a:r>
                      <a:r>
                        <a:rPr lang="en-GB" sz="1200" dirty="0">
                          <a:effectLst/>
                        </a:rPr>
                        <a:t>I activity 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88.7    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  <a:tr h="177800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INES category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baseline="0" dirty="0">
                          <a:effectLst/>
                        </a:rPr>
                        <a:t>           7</a:t>
                      </a:r>
                      <a:endParaRPr lang="sk-SK" sz="13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4" marR="68584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31800" y="827088"/>
            <a:ext cx="9432925" cy="13684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altLang="sk-SK" u="sng" dirty="0"/>
              <a:t>Potential </a:t>
            </a:r>
            <a:r>
              <a:rPr lang="en-US" altLang="sk-SK" u="sng" dirty="0" smtClean="0"/>
              <a:t>long-lasting ST </a:t>
            </a:r>
            <a:r>
              <a:rPr lang="en-US" altLang="sk-SK" u="sng" dirty="0"/>
              <a:t>for </a:t>
            </a:r>
            <a:r>
              <a:rPr lang="en-US" altLang="sk-SK" u="sng" dirty="0" smtClean="0"/>
              <a:t>Spanish NPP’s</a:t>
            </a:r>
            <a:endParaRPr lang="en-US" altLang="sk-SK" u="sng" dirty="0"/>
          </a:p>
          <a:p>
            <a:pPr lvl="2" eaLnBrk="1">
              <a:defRPr/>
            </a:pPr>
            <a:r>
              <a:rPr lang="en-US" altLang="sk-SK" dirty="0" smtClean="0"/>
              <a:t>time dependence of the release rate of radionuclides groups in [</a:t>
            </a:r>
            <a:r>
              <a:rPr lang="en-US" altLang="sk-SK" dirty="0" err="1" smtClean="0"/>
              <a:t>Bq</a:t>
            </a:r>
            <a:r>
              <a:rPr lang="en-US" altLang="sk-SK" dirty="0" smtClean="0"/>
              <a:t>/h] </a:t>
            </a:r>
          </a:p>
          <a:p>
            <a:pPr marL="914400" lvl="2" indent="0" eaLnBrk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GB" altLang="sk-SK" dirty="0" smtClean="0"/>
              <a:t>                        </a:t>
            </a:r>
            <a:r>
              <a:rPr lang="en-GB" altLang="sk-SK" sz="1600" dirty="0" smtClean="0"/>
              <a:t>aerosols          = caesium + rubidium 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sz="1600" dirty="0" smtClean="0"/>
              <a:t>                           other aerosols = rest of isotopes</a:t>
            </a:r>
            <a:endParaRPr lang="en-GB" altLang="sk-SK" dirty="0" smtClean="0"/>
          </a:p>
          <a:p>
            <a:pPr>
              <a:defRPr/>
            </a:pPr>
            <a:endParaRPr lang="sk-SK" dirty="0"/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0" y="0"/>
            <a:ext cx="10080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sk-SK" altLang="sk-SK"/>
          </a:p>
        </p:txBody>
      </p:sp>
      <p:pic>
        <p:nvPicPr>
          <p:cNvPr id="133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2266950"/>
            <a:ext cx="6945312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3"/>
          <p:cNvSpPr>
            <a:spLocks noChangeArrowheads="1"/>
          </p:cNvSpPr>
          <p:nvPr/>
        </p:nvSpPr>
        <p:spPr bwMode="auto">
          <a:xfrm>
            <a:off x="0" y="3038475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82232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sk-SK" altLang="sk-S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k-SK" smtClean="0"/>
              <a:t>Summary</a:t>
            </a:r>
          </a:p>
        </p:txBody>
      </p:sp>
      <p:sp>
        <p:nvSpPr>
          <p:cNvPr id="14339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577388" cy="5795963"/>
          </a:xfrm>
        </p:spPr>
        <p:txBody>
          <a:bodyPr/>
          <a:lstStyle/>
          <a:p>
            <a:r>
              <a:rPr lang="en-GB" altLang="sk-SK" smtClean="0"/>
              <a:t>Summary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sk-SK" smtClean="0"/>
              <a:t>Altogether 10 environmental ST’s mostly leading to long-lasting releases of radionuclides, applicable to NPP’s in various European countries, have been investigated. The main characteristics of these ST’s are the following:</a:t>
            </a:r>
          </a:p>
          <a:p>
            <a:pPr lvl="2" eaLnBrk="1"/>
            <a:r>
              <a:rPr lang="en-GB" altLang="sk-SK" smtClean="0"/>
              <a:t>Three reactor types have been considered (PWR, BWR and VVER440)</a:t>
            </a:r>
          </a:p>
          <a:p>
            <a:pPr lvl="2" eaLnBrk="1"/>
            <a:r>
              <a:rPr lang="en-GB" altLang="sk-SK" smtClean="0"/>
              <a:t>The accident scenarios leading to the radioactivity releases include total core damage, combined with CONT damage in 7 cases, while in remaining 3 cases major release occur through venting </a:t>
            </a:r>
          </a:p>
          <a:p>
            <a:pPr lvl="2" eaLnBrk="1"/>
            <a:r>
              <a:rPr lang="en-GB" altLang="sk-SK" smtClean="0"/>
              <a:t>The amount of  </a:t>
            </a:r>
            <a:r>
              <a:rPr lang="en-GB" altLang="sk-SK" baseline="30000" smtClean="0"/>
              <a:t>131</a:t>
            </a:r>
            <a:r>
              <a:rPr lang="en-GB" altLang="sk-SK" smtClean="0"/>
              <a:t>I released in the 10 scenarios varies between 3 to 600 PBq</a:t>
            </a:r>
          </a:p>
          <a:p>
            <a:pPr lvl="2" eaLnBrk="1"/>
            <a:r>
              <a:rPr lang="en-GB" altLang="sk-SK" smtClean="0"/>
              <a:t>The duration of the release varies between 22 h hours to 188 hours (~8 days)</a:t>
            </a:r>
          </a:p>
          <a:p>
            <a:pPr lvl="2" eaLnBrk="1"/>
            <a:r>
              <a:rPr lang="en-GB" altLang="sk-SK" smtClean="0"/>
              <a:t>Most of the ST’s is rated as INES 7, with only 2 cases rated as INES 6 and 1 as INES 5</a:t>
            </a:r>
          </a:p>
          <a:p>
            <a:pPr lvl="1" eaLnBrk="1">
              <a:spcBef>
                <a:spcPts val="600"/>
              </a:spcBef>
              <a:buFontTx/>
              <a:buBlip>
                <a:blip r:embed="rId2"/>
              </a:buBlip>
            </a:pPr>
            <a:r>
              <a:rPr lang="en-GB" altLang="sk-SK" smtClean="0"/>
              <a:t>Selected long lasting ST’s have been used for review of emergency preparedness for such long lasting releases </a:t>
            </a:r>
            <a:r>
              <a:rPr lang="en-GB" altLang="sk-SK" sz="1800" i="1" smtClean="0"/>
              <a:t>(i.e. as input for preparation of the accident scenario followed by consequence assessment and evaluation assessment)</a:t>
            </a:r>
            <a:r>
              <a:rPr lang="en-GB" altLang="sk-SK" smtClean="0"/>
              <a:t>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altLang="sk-SK" smtClean="0"/>
              <a:t>CONTENTS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>
              <a:defRPr/>
            </a:pPr>
            <a:r>
              <a:rPr lang="en-GB" altLang="sk-SK" dirty="0" smtClean="0"/>
              <a:t>Contents</a:t>
            </a:r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Introduction</a:t>
            </a:r>
          </a:p>
          <a:p>
            <a:pPr marL="457200" lvl="1" indent="0" eaLnBrk="1">
              <a:spcAft>
                <a:spcPts val="600"/>
              </a:spcAft>
              <a:buFontTx/>
              <a:buNone/>
              <a:defRPr/>
            </a:pPr>
            <a:endParaRPr lang="en-GB" altLang="sk-SK" sz="800" dirty="0" smtClean="0"/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Basic features of the Fukushima-Daiichi NPP accident source term (ST) </a:t>
            </a:r>
          </a:p>
          <a:p>
            <a:pPr marL="457200" lvl="1" indent="0" eaLnBrk="1">
              <a:spcAft>
                <a:spcPts val="600"/>
              </a:spcAft>
              <a:buFontTx/>
              <a:buNone/>
              <a:defRPr/>
            </a:pPr>
            <a:endParaRPr lang="en-GB" altLang="sk-SK" sz="800" dirty="0" smtClean="0"/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Description of Source terms (ST’s) preparation for typical </a:t>
            </a:r>
          </a:p>
          <a:p>
            <a:pPr marL="457200" lvl="1" indent="0" eaLnBrk="1">
              <a:buFontTx/>
              <a:buNone/>
              <a:defRPr/>
            </a:pPr>
            <a:r>
              <a:rPr lang="en-GB" altLang="sk-SK" dirty="0"/>
              <a:t> </a:t>
            </a:r>
            <a:r>
              <a:rPr lang="en-GB" altLang="sk-SK" dirty="0" smtClean="0"/>
              <a:t>   German, Slovakian, Finnish and Spanish NPP’s</a:t>
            </a:r>
          </a:p>
          <a:p>
            <a:pPr marL="457200" lvl="1" indent="0" eaLnBrk="1">
              <a:spcAft>
                <a:spcPts val="600"/>
              </a:spcAft>
              <a:buFontTx/>
              <a:buNone/>
              <a:defRPr/>
            </a:pPr>
            <a:endParaRPr lang="en-GB" altLang="sk-SK" sz="800" dirty="0" smtClean="0"/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Summary</a:t>
            </a:r>
            <a:endParaRPr lang="en-GB" altLang="sk-SK" dirty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INTRODUCTION</a:t>
            </a:r>
            <a:endParaRPr lang="sk-SK" altLang="sk-SK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361488" cy="579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Introduction</a:t>
            </a:r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The emergency management strategies that have been developed</a:t>
            </a:r>
            <a:r>
              <a:rPr lang="sk-SK" altLang="sk-SK" dirty="0" smtClean="0"/>
              <a:t>:</a:t>
            </a:r>
            <a:endParaRPr lang="en-GB" altLang="sk-SK" dirty="0"/>
          </a:p>
          <a:p>
            <a:pPr lvl="2" eaLnBrk="1">
              <a:defRPr/>
            </a:pPr>
            <a:r>
              <a:rPr lang="en-GB" altLang="sk-SK" dirty="0" smtClean="0"/>
              <a:t>are based on accident scenarios  where the duration of release is limited up to few days</a:t>
            </a:r>
          </a:p>
          <a:p>
            <a:pPr lvl="2" eaLnBrk="1">
              <a:defRPr/>
            </a:pPr>
            <a:r>
              <a:rPr lang="en-GB" altLang="sk-SK" dirty="0" smtClean="0"/>
              <a:t>Fukushima-Daiichi accident has demonstrated long-lasting release of radionuclides with duration over several weeks (i.e. environmental ST) </a:t>
            </a:r>
          </a:p>
          <a:p>
            <a:pPr lvl="1" eaLnBrk="1">
              <a:spcBef>
                <a:spcPts val="600"/>
              </a:spcBef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The </a:t>
            </a:r>
            <a:r>
              <a:rPr lang="en-GB" altLang="sk-SK" dirty="0"/>
              <a:t>main objective of </a:t>
            </a:r>
            <a:r>
              <a:rPr lang="en-GB" altLang="sk-SK" dirty="0" smtClean="0"/>
              <a:t>the presented work is</a:t>
            </a:r>
            <a:r>
              <a:rPr lang="sk-SK" altLang="sk-SK" dirty="0" smtClean="0"/>
              <a:t>:</a:t>
            </a:r>
            <a:r>
              <a:rPr lang="en-GB" altLang="sk-SK" dirty="0" smtClean="0"/>
              <a:t> </a:t>
            </a:r>
            <a:endParaRPr lang="en-GB" altLang="sk-SK" dirty="0"/>
          </a:p>
          <a:p>
            <a:pPr lvl="2" eaLnBrk="1">
              <a:defRPr/>
            </a:pPr>
            <a:r>
              <a:rPr lang="en-GB" altLang="sk-SK" dirty="0" smtClean="0"/>
              <a:t>to prepare long-lasting environmental ST’s for typical reactor units that are in operation in European countries (PWR, BWR and VVER)</a:t>
            </a:r>
          </a:p>
          <a:p>
            <a:pPr lvl="2" eaLnBrk="1">
              <a:defRPr/>
            </a:pPr>
            <a:r>
              <a:rPr lang="en-US" altLang="sk-SK" dirty="0" smtClean="0"/>
              <a:t>to test the current off-site emergency planning in European countries for accident scenarios associated with such long-lasting ST’s and to derive recommendations how to improve current emergency planning </a:t>
            </a:r>
            <a:r>
              <a:rPr lang="sk-SK" altLang="sk-SK" dirty="0" smtClean="0"/>
              <a:t> </a:t>
            </a:r>
            <a:endParaRPr lang="en-GB" altLang="sk-SK" dirty="0" smtClean="0"/>
          </a:p>
          <a:p>
            <a:pPr marL="0" indent="0">
              <a:buFontTx/>
              <a:buNone/>
              <a:defRPr/>
            </a:pPr>
            <a:endParaRPr lang="sk-S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FUKUSHIMA-DAIICHI SOURCE TERM</a:t>
            </a:r>
            <a:endParaRPr lang="sk-SK" altLang="sk-SK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5868988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dirty="0" smtClean="0"/>
              <a:t>Fukushima-Daiichi NPP accident and associated ST</a:t>
            </a:r>
          </a:p>
          <a:p>
            <a:pPr lvl="1" eaLnBrk="1"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Accident evolution</a:t>
            </a:r>
            <a:r>
              <a:rPr lang="sk-SK" altLang="sk-SK" dirty="0" smtClean="0"/>
              <a:t>:</a:t>
            </a:r>
            <a:endParaRPr lang="en-GB" altLang="sk-SK" dirty="0"/>
          </a:p>
          <a:p>
            <a:pPr lvl="2" eaLnBrk="1">
              <a:defRPr/>
            </a:pPr>
            <a:r>
              <a:rPr lang="en-GB" altLang="sk-SK" dirty="0" smtClean="0"/>
              <a:t>accident was initiated by tsunami that was consequence of earthquake of mag. 9 along the Japan trench (11</a:t>
            </a:r>
            <a:r>
              <a:rPr lang="en-GB" altLang="sk-SK" baseline="30000" dirty="0" smtClean="0"/>
              <a:t>th</a:t>
            </a:r>
            <a:r>
              <a:rPr lang="en-GB" altLang="sk-SK" dirty="0" smtClean="0"/>
              <a:t> of March 2011): Units 1-3 were in operation and Units 4-6 in shut-down state, with Unit 4 reactor completely defueled</a:t>
            </a:r>
          </a:p>
          <a:p>
            <a:pPr lvl="2" eaLnBrk="1">
              <a:defRPr/>
            </a:pPr>
            <a:r>
              <a:rPr lang="en-GB" altLang="sk-SK" dirty="0" smtClean="0"/>
              <a:t>gradual total loss of electricity supply (except of Unit 6(5)) leads to inadequate coolant supply into the RPV with subsequent core damage on the Units 1-3 with the strong likelihood of RPVs failure </a:t>
            </a:r>
          </a:p>
          <a:p>
            <a:pPr lvl="2" eaLnBrk="1">
              <a:defRPr/>
            </a:pPr>
            <a:r>
              <a:rPr lang="en-GB" altLang="sk-SK" dirty="0" smtClean="0"/>
              <a:t>due to H2 explosions the secondary containments of the Units 1-3 were damaged as well as permanent le</a:t>
            </a:r>
            <a:r>
              <a:rPr lang="sk-SK" altLang="sk-SK" dirty="0" smtClean="0"/>
              <a:t>a</a:t>
            </a:r>
            <a:r>
              <a:rPr lang="en-GB" altLang="sk-SK" dirty="0" err="1" smtClean="0"/>
              <a:t>kage</a:t>
            </a:r>
            <a:r>
              <a:rPr lang="en-GB" altLang="sk-SK" dirty="0" smtClean="0"/>
              <a:t> of primary containments was increased </a:t>
            </a:r>
          </a:p>
          <a:p>
            <a:pPr lvl="1" eaLnBrk="1">
              <a:spcBef>
                <a:spcPts val="600"/>
              </a:spcBef>
              <a:buFontTx/>
              <a:buBlip>
                <a:blip r:embed="rId2"/>
              </a:buBlip>
              <a:defRPr/>
            </a:pPr>
            <a:r>
              <a:rPr lang="en-GB" altLang="sk-SK" dirty="0" smtClean="0"/>
              <a:t>Basic characteristics of the environmental ST: </a:t>
            </a:r>
          </a:p>
          <a:p>
            <a:pPr lvl="2" eaLnBrk="1">
              <a:defRPr/>
            </a:pPr>
            <a:r>
              <a:rPr lang="en-GB" altLang="sk-SK" dirty="0" smtClean="0"/>
              <a:t>the </a:t>
            </a:r>
            <a:r>
              <a:rPr lang="en-GB" altLang="sk-SK" u="sng" dirty="0" smtClean="0"/>
              <a:t>major release into atmosphere</a:t>
            </a:r>
            <a:r>
              <a:rPr lang="en-GB" altLang="sk-SK" dirty="0" smtClean="0"/>
              <a:t> began 12</a:t>
            </a:r>
            <a:r>
              <a:rPr lang="en-GB" altLang="sk-SK" baseline="30000" dirty="0" smtClean="0"/>
              <a:t>th</a:t>
            </a:r>
            <a:r>
              <a:rPr lang="en-GB" altLang="sk-SK" dirty="0" smtClean="0"/>
              <a:t> of March with duration of 1 week, then the release rate gradually declined and by the beginning of April, the release rates fallen </a:t>
            </a:r>
            <a:r>
              <a:rPr lang="sk-SK" altLang="sk-SK" dirty="0" smtClean="0"/>
              <a:t>t</a:t>
            </a:r>
            <a:r>
              <a:rPr lang="en-GB" altLang="sk-SK" dirty="0" smtClean="0"/>
              <a:t>o a thousands or less of the rates that occur</a:t>
            </a:r>
            <a:r>
              <a:rPr lang="sk-SK" altLang="sk-SK" dirty="0" smtClean="0"/>
              <a:t>r</a:t>
            </a:r>
            <a:r>
              <a:rPr lang="en-GB" altLang="sk-SK" dirty="0" err="1" smtClean="0"/>
              <a:t>ed</a:t>
            </a:r>
            <a:r>
              <a:rPr lang="en-GB" altLang="sk-SK" dirty="0" smtClean="0"/>
              <a:t> during the first </a:t>
            </a:r>
            <a:r>
              <a:rPr lang="sk-SK" altLang="sk-SK" dirty="0" err="1" smtClean="0"/>
              <a:t>week</a:t>
            </a:r>
            <a:endParaRPr lang="en-GB" altLang="sk-SK" dirty="0" smtClean="0"/>
          </a:p>
          <a:p>
            <a:pPr lvl="2" eaLnBrk="1">
              <a:defRPr/>
            </a:pPr>
            <a:r>
              <a:rPr lang="en-GB" altLang="sk-SK" dirty="0" smtClean="0"/>
              <a:t>the estimates of the </a:t>
            </a:r>
            <a:r>
              <a:rPr lang="en-GB" altLang="sk-SK" u="sng" dirty="0" smtClean="0"/>
              <a:t>total release to atmosphere</a:t>
            </a:r>
            <a:r>
              <a:rPr lang="en-GB" altLang="sk-SK" dirty="0" smtClean="0"/>
              <a:t> - </a:t>
            </a:r>
            <a:r>
              <a:rPr lang="en-GB" altLang="sk-SK" baseline="30000" dirty="0" smtClean="0"/>
              <a:t>131</a:t>
            </a:r>
            <a:r>
              <a:rPr lang="en-GB" altLang="sk-SK" dirty="0" smtClean="0"/>
              <a:t>I: 100 – 500 </a:t>
            </a:r>
            <a:r>
              <a:rPr lang="en-GB" altLang="sk-SK" dirty="0" err="1" smtClean="0"/>
              <a:t>PBq</a:t>
            </a:r>
            <a:r>
              <a:rPr lang="en-GB" altLang="sk-SK" dirty="0" smtClean="0"/>
              <a:t>,           </a:t>
            </a:r>
            <a:r>
              <a:rPr lang="en-GB" altLang="sk-SK" baseline="30000" dirty="0" smtClean="0"/>
              <a:t>137</a:t>
            </a:r>
            <a:r>
              <a:rPr lang="en-GB" altLang="sk-SK" dirty="0" smtClean="0"/>
              <a:t>Cs: 6 – 20 </a:t>
            </a:r>
            <a:r>
              <a:rPr lang="en-GB" altLang="sk-SK" dirty="0" err="1" smtClean="0"/>
              <a:t>PBq</a:t>
            </a:r>
            <a:r>
              <a:rPr lang="en-GB" altLang="sk-SK" dirty="0" smtClean="0"/>
              <a:t> and for </a:t>
            </a:r>
            <a:r>
              <a:rPr lang="en-GB" altLang="sk-SK" baseline="30000" dirty="0" smtClean="0"/>
              <a:t>133</a:t>
            </a:r>
            <a:r>
              <a:rPr lang="en-GB" altLang="sk-SK" dirty="0" smtClean="0"/>
              <a:t>Xe: ~7300 </a:t>
            </a:r>
            <a:r>
              <a:rPr lang="en-GB" altLang="sk-SK" dirty="0" err="1" smtClean="0"/>
              <a:t>PBq</a:t>
            </a:r>
            <a:r>
              <a:rPr lang="en-GB" altLang="sk-SK" dirty="0" smtClean="0"/>
              <a:t> </a:t>
            </a:r>
          </a:p>
          <a:p>
            <a:pPr lvl="2" eaLnBrk="1">
              <a:defRPr/>
            </a:pPr>
            <a:r>
              <a:rPr lang="en-GB" altLang="sk-SK" dirty="0" smtClean="0"/>
              <a:t>Nuclear Industrial  and Safety  Agency in JAPAN declared the accident at level 7 of INES scale (major accident, radiological equivalent of released </a:t>
            </a:r>
            <a:r>
              <a:rPr lang="en-GB" altLang="sk-SK" baseline="30000" dirty="0" smtClean="0"/>
              <a:t>131</a:t>
            </a:r>
            <a:r>
              <a:rPr lang="en-GB" altLang="sk-SK" dirty="0" smtClean="0"/>
              <a:t>I ≥ 50 </a:t>
            </a:r>
            <a:r>
              <a:rPr lang="en-GB" altLang="sk-SK" dirty="0" err="1" smtClean="0"/>
              <a:t>PBq</a:t>
            </a:r>
            <a:r>
              <a:rPr lang="en-GB" altLang="sk-SK" dirty="0" smtClean="0"/>
              <a:t>)</a:t>
            </a:r>
            <a:endParaRPr lang="en-GB" dirty="0" smtClean="0"/>
          </a:p>
          <a:p>
            <a:pPr marL="0" indent="0">
              <a:buFontTx/>
              <a:buNone/>
              <a:defRPr/>
            </a:pPr>
            <a:endParaRPr lang="sk-S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6147" name="Zástupný symbol obsahu 2"/>
          <p:cNvSpPr>
            <a:spLocks noGrp="1"/>
          </p:cNvSpPr>
          <p:nvPr>
            <p:ph idx="1"/>
          </p:nvPr>
        </p:nvSpPr>
        <p:spPr>
          <a:xfrm>
            <a:off x="431800" y="900113"/>
            <a:ext cx="9432925" cy="1008062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altLang="sk-SK" u="sng" dirty="0" smtClean="0"/>
              <a:t>Four potential ST’s for German NPP’s</a:t>
            </a:r>
          </a:p>
          <a:p>
            <a:pPr lvl="2" eaLnBrk="1">
              <a:defRPr/>
            </a:pPr>
            <a:r>
              <a:rPr lang="en-GB" altLang="sk-SK" dirty="0" smtClean="0"/>
              <a:t>derived by GRS from PSA L2 study both for PWR and BWR and were selected  according to criteria like frequency, extent of ST and speed of accident scenario</a:t>
            </a:r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lvl="2" eaLnBrk="1">
              <a:defRPr/>
            </a:pPr>
            <a:endParaRPr lang="en-GB" altLang="sk-SK" dirty="0"/>
          </a:p>
          <a:p>
            <a:pPr lvl="2" eaLnBrk="1"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dirty="0" smtClean="0"/>
              <a:t>                                                                     </a:t>
            </a:r>
            <a:r>
              <a:rPr lang="en-US" i="1" baseline="30000" dirty="0" smtClean="0"/>
              <a:t>a</a:t>
            </a:r>
            <a:r>
              <a:rPr lang="en-US" i="1" dirty="0" smtClean="0"/>
              <a:t> </a:t>
            </a:r>
            <a:r>
              <a:rPr lang="en-US" sz="1200" i="1" dirty="0" smtClean="0"/>
              <a:t>Activity release before CONT damage is negligible</a:t>
            </a:r>
            <a:endParaRPr lang="en-GB" altLang="sk-SK" sz="1200" dirty="0" smtClean="0"/>
          </a:p>
        </p:txBody>
      </p:sp>
      <p:graphicFrame>
        <p:nvGraphicFramePr>
          <p:cNvPr id="2" name="Tabuľka 1"/>
          <p:cNvGraphicFramePr>
            <a:graphicFrameLocks noGrp="1"/>
          </p:cNvGraphicFramePr>
          <p:nvPr/>
        </p:nvGraphicFramePr>
        <p:xfrm>
          <a:off x="1008063" y="1908175"/>
          <a:ext cx="8569327" cy="47513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3554"/>
                <a:gridCol w="1633554"/>
                <a:gridCol w="1633554"/>
                <a:gridCol w="1634564"/>
                <a:gridCol w="2034101"/>
              </a:tblGrid>
              <a:tr h="173376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Source term name: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FKI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FKF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>
                          <a:effectLst/>
                        </a:rPr>
                        <a:t>FKA</a:t>
                      </a:r>
                      <a:endParaRPr lang="sk-SK" sz="1200" b="1" i="0" baseline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>
                          <a:effectLst/>
                        </a:rPr>
                        <a:t>FP3-S</a:t>
                      </a:r>
                      <a:endParaRPr lang="sk-SK" sz="1200" b="1" i="0" baseline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214527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Reactor type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PWR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PWR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PWR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BWR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59958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Initiating event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Break on main circulation line 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(10 cm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Break on main circula</a:t>
                      </a:r>
                      <a:r>
                        <a:rPr lang="en-US" sz="1200" baseline="0" dirty="0">
                          <a:effectLst/>
                        </a:rPr>
                        <a:t>tion</a:t>
                      </a:r>
                      <a:r>
                        <a:rPr lang="en-US" sz="1200" dirty="0">
                          <a:effectLst/>
                        </a:rPr>
                        <a:t> line 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(10 cm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Break of the steam generator (SG) boiler tube (6 cm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r>
                        <a:rPr lang="en-US" sz="1200">
                          <a:effectLst/>
                        </a:rPr>
                        <a:t>)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Failure of all pressure control systems and depressurization system</a:t>
                      </a:r>
                      <a:endParaRPr lang="sk-SK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1129840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Description of scenario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</a:t>
                      </a:r>
                      <a:r>
                        <a:rPr lang="en-GB" sz="1200" dirty="0" smtClean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RPV damaged; 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CONT not damaged;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Depressurization of CONT by </a:t>
                      </a:r>
                      <a:r>
                        <a:rPr lang="en-GB" sz="1200" b="1" i="0" baseline="0" dirty="0">
                          <a:effectLst/>
                        </a:rPr>
                        <a:t>filtered</a:t>
                      </a:r>
                      <a:r>
                        <a:rPr lang="en-GB" sz="1200" dirty="0">
                          <a:effectLst/>
                        </a:rPr>
                        <a:t> venting.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</a:t>
                      </a:r>
                      <a:r>
                        <a:rPr lang="en-GB" sz="1200" dirty="0" smtClean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RPV damaged; 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CONT not damaged;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Depressurization of CONT by </a:t>
                      </a:r>
                      <a:r>
                        <a:rPr lang="en-GB" sz="1200" b="1" i="0" baseline="0" dirty="0">
                          <a:effectLst/>
                        </a:rPr>
                        <a:t>unfiltered</a:t>
                      </a:r>
                      <a:r>
                        <a:rPr lang="en-GB" sz="1200" dirty="0">
                          <a:effectLst/>
                        </a:rPr>
                        <a:t> venting.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</a:t>
                      </a:r>
                      <a:r>
                        <a:rPr lang="en-GB" sz="1200" dirty="0" smtClean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RPV damaged; 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CONT damaged.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</a:t>
                      </a:r>
                      <a:r>
                        <a:rPr lang="en-GB" sz="1200" dirty="0" smtClean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RPV damaged; 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CONT damaged </a:t>
                      </a:r>
                      <a:r>
                        <a:rPr lang="en-GB" sz="1200" dirty="0" smtClean="0">
                          <a:effectLst/>
                        </a:rPr>
                        <a:t>(through open </a:t>
                      </a:r>
                      <a:r>
                        <a:rPr lang="en-GB" sz="1200" dirty="0">
                          <a:effectLst/>
                        </a:rPr>
                        <a:t>door to simulate failure of automatic closure after </a:t>
                      </a:r>
                      <a:r>
                        <a:rPr lang="en-GB" sz="1200" dirty="0" smtClean="0">
                          <a:effectLst/>
                        </a:rPr>
                        <a:t>H2 </a:t>
                      </a:r>
                      <a:r>
                        <a:rPr lang="en-GB" sz="1200" dirty="0">
                          <a:effectLst/>
                        </a:rPr>
                        <a:t>explosion).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68049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Begin of release (after end of chain reaction)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 smtClean="0">
                          <a:effectLst/>
                        </a:rPr>
                        <a:t>12.4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-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venting </a:t>
                      </a:r>
                      <a:r>
                        <a:rPr lang="en-US" sz="1200" dirty="0">
                          <a:effectLst/>
                        </a:rPr>
                        <a:t>after 57 </a:t>
                      </a:r>
                      <a:r>
                        <a:rPr lang="en-US" sz="1200" dirty="0" smtClean="0">
                          <a:effectLst/>
                        </a:rPr>
                        <a:t>h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- </a:t>
                      </a:r>
                      <a:r>
                        <a:rPr lang="en-US" sz="1200" dirty="0">
                          <a:effectLst/>
                        </a:rPr>
                        <a:t>height: ~150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12.4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-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venting </a:t>
                      </a:r>
                      <a:r>
                        <a:rPr lang="en-US" sz="1200" dirty="0">
                          <a:effectLst/>
                        </a:rPr>
                        <a:t>after 57 </a:t>
                      </a:r>
                      <a:r>
                        <a:rPr lang="en-US" sz="1200" dirty="0" smtClean="0">
                          <a:effectLst/>
                        </a:rPr>
                        <a:t>h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- height</a:t>
                      </a:r>
                      <a:r>
                        <a:rPr lang="en-US" sz="1200" dirty="0">
                          <a:effectLst/>
                        </a:rPr>
                        <a:t>: ~150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21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  - height</a:t>
                      </a:r>
                      <a:r>
                        <a:rPr lang="en-US" sz="1200" dirty="0">
                          <a:effectLst/>
                        </a:rPr>
                        <a:t>: ~30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 smtClean="0">
                          <a:effectLst/>
                        </a:rPr>
                        <a:t>2.4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 - height</a:t>
                      </a:r>
                      <a:r>
                        <a:rPr lang="en-US" sz="1200" dirty="0">
                          <a:effectLst/>
                        </a:rPr>
                        <a:t>: ~10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45366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Duration of release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400" b="1" i="0" baseline="0" dirty="0" smtClean="0">
                          <a:effectLst/>
                        </a:rPr>
                        <a:t>86 h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(40 </a:t>
                      </a:r>
                      <a:r>
                        <a:rPr lang="en-US" sz="1200" dirty="0">
                          <a:effectLst/>
                        </a:rPr>
                        <a:t>h through </a:t>
                      </a:r>
                      <a:r>
                        <a:rPr lang="en-US" sz="1200" dirty="0" smtClean="0">
                          <a:effectLst/>
                        </a:rPr>
                        <a:t>vent.)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86 h </a:t>
                      </a:r>
                      <a:endParaRPr lang="en-US" sz="1400" b="1" i="0" baseline="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>
                          <a:effectLst/>
                        </a:rPr>
                        <a:t>40 h  through  </a:t>
                      </a:r>
                      <a:r>
                        <a:rPr lang="en-US" sz="1200" dirty="0" smtClean="0">
                          <a:effectLst/>
                        </a:rPr>
                        <a:t>vent.)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</a:rPr>
                        <a:t>50 </a:t>
                      </a:r>
                      <a:r>
                        <a:rPr lang="en-US" sz="1400" b="1" i="0" dirty="0" smtClean="0">
                          <a:effectLst/>
                        </a:rPr>
                        <a:t>h</a:t>
                      </a:r>
                      <a:r>
                        <a:rPr lang="en-US" sz="1200" b="1" i="0" baseline="0" dirty="0" smtClean="0">
                          <a:effectLst/>
                        </a:rPr>
                        <a:t>      </a:t>
                      </a:r>
                      <a:r>
                        <a:rPr lang="en-US" sz="1200" dirty="0" smtClean="0">
                          <a:effectLst/>
                        </a:rPr>
                        <a:t>(through 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    damaged </a:t>
                      </a:r>
                      <a:r>
                        <a:rPr lang="en-US" sz="1200" dirty="0">
                          <a:effectLst/>
                        </a:rPr>
                        <a:t>CONT) </a:t>
                      </a:r>
                      <a:r>
                        <a:rPr lang="en-US" sz="1400" b="1" i="0" baseline="30000" dirty="0" smtClean="0">
                          <a:effectLst/>
                        </a:rPr>
                        <a:t>a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 </a:t>
                      </a:r>
                      <a:r>
                        <a:rPr lang="en-US" sz="1400" b="1" i="0" dirty="0" smtClean="0">
                          <a:effectLst/>
                        </a:rPr>
                        <a:t>22</a:t>
                      </a:r>
                      <a:r>
                        <a:rPr lang="en-US" sz="1400" b="1" i="0" baseline="0" dirty="0" smtClean="0">
                          <a:effectLst/>
                        </a:rPr>
                        <a:t> </a:t>
                      </a:r>
                      <a:r>
                        <a:rPr lang="en-US" sz="1400" b="1" i="0" dirty="0" smtClean="0">
                          <a:effectLst/>
                        </a:rPr>
                        <a:t>h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>
                          <a:effectLst/>
                        </a:rPr>
                        <a:t>through </a:t>
                      </a:r>
                      <a:r>
                        <a:rPr lang="en-US" sz="1200" dirty="0" smtClean="0">
                          <a:effectLst/>
                        </a:rPr>
                        <a:t>    </a:t>
                      </a:r>
                      <a:r>
                        <a:rPr lang="en-US" sz="1200" dirty="0">
                          <a:effectLst/>
                        </a:rPr>
                        <a:t>damaged </a:t>
                      </a:r>
                      <a:r>
                        <a:rPr lang="en-US" sz="1200" dirty="0" smtClean="0">
                          <a:effectLst/>
                        </a:rPr>
                        <a:t>  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            CONT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r>
                        <a:rPr lang="en-US" sz="1400" b="1" i="0" dirty="0">
                          <a:effectLst/>
                        </a:rPr>
                        <a:t> </a:t>
                      </a:r>
                      <a:r>
                        <a:rPr lang="en-US" sz="1400" b="1" i="0" baseline="30000" dirty="0" smtClean="0">
                          <a:effectLst/>
                        </a:rPr>
                        <a:t>a</a:t>
                      </a:r>
                      <a:endParaRPr lang="sk-SK" sz="1400" b="1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90732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release of:    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         </a:t>
                      </a:r>
                      <a:r>
                        <a:rPr lang="en-US" sz="1200" baseline="30000" dirty="0">
                          <a:effectLst/>
                        </a:rPr>
                        <a:t>131</a:t>
                      </a:r>
                      <a:r>
                        <a:rPr lang="en-US" sz="1200" dirty="0">
                          <a:effectLst/>
                        </a:rPr>
                        <a:t>I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>
                          <a:effectLst/>
                        </a:rPr>
                        <a:t>                                137</a:t>
                      </a:r>
                      <a:r>
                        <a:rPr lang="en-US" sz="1200" dirty="0">
                          <a:effectLst/>
                        </a:rPr>
                        <a:t>Cs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>
                          <a:effectLst/>
                        </a:rPr>
                        <a:t>                                133</a:t>
                      </a:r>
                      <a:r>
                        <a:rPr lang="en-US" sz="1200" dirty="0">
                          <a:effectLst/>
                        </a:rPr>
                        <a:t>Xe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3 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0.0003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5</a:t>
                      </a:r>
                      <a:r>
                        <a:rPr lang="en-GB" sz="1200" dirty="0">
                          <a:effectLst/>
                        </a:rPr>
                        <a:t> 000     </a:t>
                      </a:r>
                      <a:r>
                        <a:rPr lang="en-GB" sz="1200" dirty="0" smtClean="0">
                          <a:effectLst/>
                        </a:rPr>
                        <a:t>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20    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 smtClean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           </a:t>
                      </a:r>
                      <a:r>
                        <a:rPr lang="en-GB" sz="1200" dirty="0">
                          <a:effectLst/>
                        </a:rPr>
                        <a:t>0.3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5 000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300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30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2 000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</a:t>
                      </a:r>
                      <a:r>
                        <a:rPr lang="en-GB" sz="1200" dirty="0" smtClean="0">
                          <a:effectLst/>
                        </a:rPr>
                        <a:t>  </a:t>
                      </a:r>
                      <a:r>
                        <a:rPr lang="en-GB" sz="1200" dirty="0">
                          <a:effectLst/>
                        </a:rPr>
                        <a:t>600 </a:t>
                      </a:r>
                      <a:r>
                        <a:rPr lang="en-GB" sz="1200" dirty="0" smtClean="0">
                          <a:effectLst/>
                        </a:rPr>
                        <a:t>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30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6 000 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378053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Rad. equivalent </a:t>
                      </a:r>
                      <a:r>
                        <a:rPr lang="en-GB" sz="1200" dirty="0">
                          <a:effectLst/>
                        </a:rPr>
                        <a:t>of </a:t>
                      </a:r>
                      <a:r>
                        <a:rPr lang="en-GB" sz="1200" baseline="30000" dirty="0">
                          <a:effectLst/>
                        </a:rPr>
                        <a:t>131</a:t>
                      </a:r>
                      <a:r>
                        <a:rPr lang="en-GB" sz="1200" dirty="0">
                          <a:effectLst/>
                        </a:rPr>
                        <a:t>I </a:t>
                      </a:r>
                      <a:r>
                        <a:rPr lang="en-GB" sz="1200" dirty="0" smtClean="0">
                          <a:effectLst/>
                        </a:rPr>
                        <a:t>activity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</a:t>
                      </a:r>
                      <a:r>
                        <a:rPr lang="en-GB" sz="1200" dirty="0" smtClean="0">
                          <a:effectLst/>
                        </a:rPr>
                        <a:t>  </a:t>
                      </a:r>
                      <a:r>
                        <a:rPr lang="en-GB" sz="1200" dirty="0">
                          <a:effectLst/>
                        </a:rPr>
                        <a:t>~</a:t>
                      </a:r>
                      <a:r>
                        <a:rPr lang="en-GB" sz="1200" dirty="0" smtClean="0">
                          <a:effectLst/>
                        </a:rPr>
                        <a:t>3 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34      </a:t>
                      </a:r>
                      <a:r>
                        <a:rPr lang="en-US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1 </a:t>
                      </a:r>
                      <a:r>
                        <a:rPr lang="en-GB" sz="1200">
                          <a:effectLst/>
                        </a:rPr>
                        <a:t>600    </a:t>
                      </a:r>
                      <a:r>
                        <a:rPr lang="en-GB" sz="1200" smtClean="0">
                          <a:effectLst/>
                        </a:rPr>
                        <a:t>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2 190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  <a:tr h="214527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INES category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baseline="0" dirty="0">
                          <a:effectLst/>
                        </a:rPr>
                        <a:t>5</a:t>
                      </a:r>
                      <a:endParaRPr lang="sk-SK" sz="13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baseline="0" dirty="0">
                          <a:effectLst/>
                        </a:rPr>
                        <a:t>6</a:t>
                      </a:r>
                      <a:endParaRPr lang="sk-SK" sz="13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baseline="0" dirty="0">
                          <a:effectLst/>
                        </a:rPr>
                        <a:t>7</a:t>
                      </a:r>
                      <a:endParaRPr lang="sk-SK" sz="13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baseline="0" dirty="0">
                          <a:effectLst/>
                        </a:rPr>
                        <a:t>7</a:t>
                      </a:r>
                      <a:endParaRPr lang="sk-SK" sz="13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7171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1116013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altLang="sk-SK" u="sng" dirty="0"/>
              <a:t>P</a:t>
            </a:r>
            <a:r>
              <a:rPr lang="en-US" altLang="sk-SK" u="sng" dirty="0" smtClean="0"/>
              <a:t>otential ST’s for German NPP’s – example for FKA ST</a:t>
            </a:r>
          </a:p>
          <a:p>
            <a:pPr lvl="2" eaLnBrk="1">
              <a:defRPr/>
            </a:pPr>
            <a:r>
              <a:rPr lang="en-GB" altLang="sk-SK" dirty="0" smtClean="0"/>
              <a:t>time dependence of the release rate of radionuclides groups in [</a:t>
            </a:r>
            <a:r>
              <a:rPr lang="en-GB" altLang="sk-SK" dirty="0" err="1" smtClean="0"/>
              <a:t>Bq</a:t>
            </a:r>
            <a:r>
              <a:rPr lang="en-GB" altLang="sk-SK" dirty="0" smtClean="0"/>
              <a:t>/h] 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dirty="0"/>
              <a:t> </a:t>
            </a:r>
            <a:r>
              <a:rPr lang="en-GB" altLang="sk-SK" dirty="0" smtClean="0"/>
              <a:t>  (release through the break of early damaged CONT with duration of 50 hours)</a:t>
            </a:r>
            <a:endParaRPr lang="sk-SK" altLang="sk-SK" dirty="0" smtClean="0"/>
          </a:p>
        </p:txBody>
      </p:sp>
      <p:sp>
        <p:nvSpPr>
          <p:cNvPr id="7172" name="Rectangle 65"/>
          <p:cNvSpPr>
            <a:spLocks noChangeArrowheads="1"/>
          </p:cNvSpPr>
          <p:nvPr/>
        </p:nvSpPr>
        <p:spPr bwMode="auto">
          <a:xfrm>
            <a:off x="152400" y="15240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grpSp>
        <p:nvGrpSpPr>
          <p:cNvPr id="7173" name="Group 4"/>
          <p:cNvGrpSpPr>
            <a:grpSpLocks noChangeAspect="1"/>
          </p:cNvGrpSpPr>
          <p:nvPr/>
        </p:nvGrpSpPr>
        <p:grpSpPr bwMode="auto">
          <a:xfrm>
            <a:off x="1839913" y="2124075"/>
            <a:ext cx="6537325" cy="4751388"/>
            <a:chOff x="-79" y="0"/>
            <a:chExt cx="6765" cy="4010"/>
          </a:xfrm>
        </p:grpSpPr>
        <p:sp>
          <p:nvSpPr>
            <p:cNvPr id="7174" name="AutoShape 64"/>
            <p:cNvSpPr>
              <a:spLocks noChangeAspect="1" noChangeArrowheads="1" noTextEdit="1"/>
            </p:cNvSpPr>
            <p:nvPr/>
          </p:nvSpPr>
          <p:spPr bwMode="auto">
            <a:xfrm>
              <a:off x="-79" y="0"/>
              <a:ext cx="6735" cy="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75" name="Rectangle 63"/>
            <p:cNvSpPr>
              <a:spLocks noChangeArrowheads="1"/>
            </p:cNvSpPr>
            <p:nvPr/>
          </p:nvSpPr>
          <p:spPr bwMode="auto">
            <a:xfrm>
              <a:off x="1467" y="608"/>
              <a:ext cx="3947" cy="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k-SK" altLang="sk-SK"/>
            </a:p>
          </p:txBody>
        </p:sp>
        <p:sp>
          <p:nvSpPr>
            <p:cNvPr id="7176" name="Line 62"/>
            <p:cNvSpPr>
              <a:spLocks noChangeShapeType="1"/>
            </p:cNvSpPr>
            <p:nvPr/>
          </p:nvSpPr>
          <p:spPr bwMode="auto">
            <a:xfrm>
              <a:off x="1467" y="2733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77" name="Line 61"/>
            <p:cNvSpPr>
              <a:spLocks noChangeShapeType="1"/>
            </p:cNvSpPr>
            <p:nvPr/>
          </p:nvSpPr>
          <p:spPr bwMode="auto">
            <a:xfrm>
              <a:off x="1467" y="2425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78" name="Line 60"/>
            <p:cNvSpPr>
              <a:spLocks noChangeShapeType="1"/>
            </p:cNvSpPr>
            <p:nvPr/>
          </p:nvSpPr>
          <p:spPr bwMode="auto">
            <a:xfrm>
              <a:off x="1467" y="2125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79" name="Line 59"/>
            <p:cNvSpPr>
              <a:spLocks noChangeShapeType="1"/>
            </p:cNvSpPr>
            <p:nvPr/>
          </p:nvSpPr>
          <p:spPr bwMode="auto">
            <a:xfrm>
              <a:off x="1467" y="1825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0" name="Line 58"/>
            <p:cNvSpPr>
              <a:spLocks noChangeShapeType="1"/>
            </p:cNvSpPr>
            <p:nvPr/>
          </p:nvSpPr>
          <p:spPr bwMode="auto">
            <a:xfrm>
              <a:off x="1467" y="1516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1" name="Line 57"/>
            <p:cNvSpPr>
              <a:spLocks noChangeShapeType="1"/>
            </p:cNvSpPr>
            <p:nvPr/>
          </p:nvSpPr>
          <p:spPr bwMode="auto">
            <a:xfrm>
              <a:off x="1467" y="1216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2" name="Line 56"/>
            <p:cNvSpPr>
              <a:spLocks noChangeShapeType="1"/>
            </p:cNvSpPr>
            <p:nvPr/>
          </p:nvSpPr>
          <p:spPr bwMode="auto">
            <a:xfrm>
              <a:off x="1467" y="908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3" name="Line 55"/>
            <p:cNvSpPr>
              <a:spLocks noChangeShapeType="1"/>
            </p:cNvSpPr>
            <p:nvPr/>
          </p:nvSpPr>
          <p:spPr bwMode="auto">
            <a:xfrm>
              <a:off x="1467" y="608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4" name="Rectangle 54"/>
            <p:cNvSpPr>
              <a:spLocks noChangeArrowheads="1"/>
            </p:cNvSpPr>
            <p:nvPr/>
          </p:nvSpPr>
          <p:spPr bwMode="auto">
            <a:xfrm>
              <a:off x="1467" y="608"/>
              <a:ext cx="3947" cy="2425"/>
            </a:xfrm>
            <a:prstGeom prst="rect">
              <a:avLst/>
            </a:prstGeom>
            <a:noFill/>
            <a:ln w="5080">
              <a:solidFill>
                <a:srgbClr val="8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 altLang="sk-SK"/>
            </a:p>
          </p:txBody>
        </p:sp>
        <p:sp>
          <p:nvSpPr>
            <p:cNvPr id="7185" name="Line 53"/>
            <p:cNvSpPr>
              <a:spLocks noChangeShapeType="1"/>
            </p:cNvSpPr>
            <p:nvPr/>
          </p:nvSpPr>
          <p:spPr bwMode="auto">
            <a:xfrm>
              <a:off x="1467" y="608"/>
              <a:ext cx="0" cy="24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6" name="Line 52"/>
            <p:cNvSpPr>
              <a:spLocks noChangeShapeType="1"/>
            </p:cNvSpPr>
            <p:nvPr/>
          </p:nvSpPr>
          <p:spPr bwMode="auto">
            <a:xfrm>
              <a:off x="1426" y="3033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7" name="Line 51"/>
            <p:cNvSpPr>
              <a:spLocks noChangeShapeType="1"/>
            </p:cNvSpPr>
            <p:nvPr/>
          </p:nvSpPr>
          <p:spPr bwMode="auto">
            <a:xfrm>
              <a:off x="1426" y="2733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8" name="Line 50"/>
            <p:cNvSpPr>
              <a:spLocks noChangeShapeType="1"/>
            </p:cNvSpPr>
            <p:nvPr/>
          </p:nvSpPr>
          <p:spPr bwMode="auto">
            <a:xfrm>
              <a:off x="1426" y="2425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89" name="Line 49"/>
            <p:cNvSpPr>
              <a:spLocks noChangeShapeType="1"/>
            </p:cNvSpPr>
            <p:nvPr/>
          </p:nvSpPr>
          <p:spPr bwMode="auto">
            <a:xfrm>
              <a:off x="1426" y="2125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0" name="Line 48"/>
            <p:cNvSpPr>
              <a:spLocks noChangeShapeType="1"/>
            </p:cNvSpPr>
            <p:nvPr/>
          </p:nvSpPr>
          <p:spPr bwMode="auto">
            <a:xfrm>
              <a:off x="1426" y="1825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1" name="Line 47"/>
            <p:cNvSpPr>
              <a:spLocks noChangeShapeType="1"/>
            </p:cNvSpPr>
            <p:nvPr/>
          </p:nvSpPr>
          <p:spPr bwMode="auto">
            <a:xfrm>
              <a:off x="1426" y="1516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2" name="Line 46"/>
            <p:cNvSpPr>
              <a:spLocks noChangeShapeType="1"/>
            </p:cNvSpPr>
            <p:nvPr/>
          </p:nvSpPr>
          <p:spPr bwMode="auto">
            <a:xfrm>
              <a:off x="1426" y="1216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3" name="Line 45"/>
            <p:cNvSpPr>
              <a:spLocks noChangeShapeType="1"/>
            </p:cNvSpPr>
            <p:nvPr/>
          </p:nvSpPr>
          <p:spPr bwMode="auto">
            <a:xfrm>
              <a:off x="1426" y="908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4" name="Line 44"/>
            <p:cNvSpPr>
              <a:spLocks noChangeShapeType="1"/>
            </p:cNvSpPr>
            <p:nvPr/>
          </p:nvSpPr>
          <p:spPr bwMode="auto">
            <a:xfrm>
              <a:off x="1426" y="608"/>
              <a:ext cx="4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5" name="Line 43"/>
            <p:cNvSpPr>
              <a:spLocks noChangeShapeType="1"/>
            </p:cNvSpPr>
            <p:nvPr/>
          </p:nvSpPr>
          <p:spPr bwMode="auto">
            <a:xfrm>
              <a:off x="1467" y="3033"/>
              <a:ext cx="39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6" name="Line 42"/>
            <p:cNvSpPr>
              <a:spLocks noChangeShapeType="1"/>
            </p:cNvSpPr>
            <p:nvPr/>
          </p:nvSpPr>
          <p:spPr bwMode="auto">
            <a:xfrm flipV="1">
              <a:off x="1467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7" name="Line 41"/>
            <p:cNvSpPr>
              <a:spLocks noChangeShapeType="1"/>
            </p:cNvSpPr>
            <p:nvPr/>
          </p:nvSpPr>
          <p:spPr bwMode="auto">
            <a:xfrm flipV="1">
              <a:off x="2123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8" name="Line 40"/>
            <p:cNvSpPr>
              <a:spLocks noChangeShapeType="1"/>
            </p:cNvSpPr>
            <p:nvPr/>
          </p:nvSpPr>
          <p:spPr bwMode="auto">
            <a:xfrm flipV="1">
              <a:off x="2780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199" name="Line 39"/>
            <p:cNvSpPr>
              <a:spLocks noChangeShapeType="1"/>
            </p:cNvSpPr>
            <p:nvPr/>
          </p:nvSpPr>
          <p:spPr bwMode="auto">
            <a:xfrm flipV="1">
              <a:off x="3436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0" name="Line 38"/>
            <p:cNvSpPr>
              <a:spLocks noChangeShapeType="1"/>
            </p:cNvSpPr>
            <p:nvPr/>
          </p:nvSpPr>
          <p:spPr bwMode="auto">
            <a:xfrm flipV="1">
              <a:off x="4101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1" name="Line 37"/>
            <p:cNvSpPr>
              <a:spLocks noChangeShapeType="1"/>
            </p:cNvSpPr>
            <p:nvPr/>
          </p:nvSpPr>
          <p:spPr bwMode="auto">
            <a:xfrm flipV="1">
              <a:off x="4757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2" name="Line 36"/>
            <p:cNvSpPr>
              <a:spLocks noChangeShapeType="1"/>
            </p:cNvSpPr>
            <p:nvPr/>
          </p:nvSpPr>
          <p:spPr bwMode="auto">
            <a:xfrm flipV="1">
              <a:off x="5414" y="3033"/>
              <a:ext cx="0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3" name="Freeform 35"/>
            <p:cNvSpPr>
              <a:spLocks/>
            </p:cNvSpPr>
            <p:nvPr/>
          </p:nvSpPr>
          <p:spPr bwMode="auto">
            <a:xfrm>
              <a:off x="1467" y="624"/>
              <a:ext cx="3290" cy="633"/>
            </a:xfrm>
            <a:custGeom>
              <a:avLst/>
              <a:gdLst>
                <a:gd name="T0" fmla="*/ 0 w 406"/>
                <a:gd name="T1" fmla="*/ 0 h 78"/>
                <a:gd name="T2" fmla="*/ 2147483647 w 406"/>
                <a:gd name="T3" fmla="*/ 0 h 78"/>
                <a:gd name="T4" fmla="*/ 2147483647 w 406"/>
                <a:gd name="T5" fmla="*/ 2147483647 h 78"/>
                <a:gd name="T6" fmla="*/ 2147483647 w 406"/>
                <a:gd name="T7" fmla="*/ 2147483647 h 78"/>
                <a:gd name="T8" fmla="*/ 2147483647 w 406"/>
                <a:gd name="T9" fmla="*/ 2147483647 h 78"/>
                <a:gd name="T10" fmla="*/ 2147483647 w 406"/>
                <a:gd name="T11" fmla="*/ 2147483647 h 78"/>
                <a:gd name="T12" fmla="*/ 2147483647 w 406"/>
                <a:gd name="T13" fmla="*/ 2147483647 h 78"/>
                <a:gd name="T14" fmla="*/ 2147483647 w 406"/>
                <a:gd name="T15" fmla="*/ 2147483647 h 78"/>
                <a:gd name="T16" fmla="*/ 2147483647 w 406"/>
                <a:gd name="T17" fmla="*/ 2147483647 h 78"/>
                <a:gd name="T18" fmla="*/ 2147483647 w 406"/>
                <a:gd name="T19" fmla="*/ 2147483647 h 78"/>
                <a:gd name="T20" fmla="*/ 2147483647 w 406"/>
                <a:gd name="T21" fmla="*/ 2147483647 h 78"/>
                <a:gd name="T22" fmla="*/ 2147483647 w 406"/>
                <a:gd name="T23" fmla="*/ 2147483647 h 78"/>
                <a:gd name="T24" fmla="*/ 2147483647 w 406"/>
                <a:gd name="T25" fmla="*/ 2147483647 h 78"/>
                <a:gd name="T26" fmla="*/ 2147483647 w 406"/>
                <a:gd name="T27" fmla="*/ 2147483647 h 78"/>
                <a:gd name="T28" fmla="*/ 2147483647 w 406"/>
                <a:gd name="T29" fmla="*/ 2147483647 h 78"/>
                <a:gd name="T30" fmla="*/ 2147483647 w 406"/>
                <a:gd name="T31" fmla="*/ 2147483647 h 78"/>
                <a:gd name="T32" fmla="*/ 2147483647 w 406"/>
                <a:gd name="T33" fmla="*/ 2147483647 h 78"/>
                <a:gd name="T34" fmla="*/ 2147483647 w 406"/>
                <a:gd name="T35" fmla="*/ 2147483647 h 78"/>
                <a:gd name="T36" fmla="*/ 2147483647 w 406"/>
                <a:gd name="T37" fmla="*/ 2147483647 h 78"/>
                <a:gd name="T38" fmla="*/ 2147483647 w 406"/>
                <a:gd name="T39" fmla="*/ 2147483647 h 78"/>
                <a:gd name="T40" fmla="*/ 2147483647 w 406"/>
                <a:gd name="T41" fmla="*/ 2147483647 h 78"/>
                <a:gd name="T42" fmla="*/ 2147483647 w 406"/>
                <a:gd name="T43" fmla="*/ 2147483647 h 78"/>
                <a:gd name="T44" fmla="*/ 2147483647 w 406"/>
                <a:gd name="T45" fmla="*/ 2147483647 h 78"/>
                <a:gd name="T46" fmla="*/ 2147483647 w 406"/>
                <a:gd name="T47" fmla="*/ 2147483647 h 78"/>
                <a:gd name="T48" fmla="*/ 2147483647 w 406"/>
                <a:gd name="T49" fmla="*/ 2147483647 h 78"/>
                <a:gd name="T50" fmla="*/ 2147483647 w 406"/>
                <a:gd name="T51" fmla="*/ 2147483647 h 78"/>
                <a:gd name="T52" fmla="*/ 2147483647 w 406"/>
                <a:gd name="T53" fmla="*/ 2147483647 h 78"/>
                <a:gd name="T54" fmla="*/ 2147483647 w 406"/>
                <a:gd name="T55" fmla="*/ 2147483647 h 78"/>
                <a:gd name="T56" fmla="*/ 2147483647 w 406"/>
                <a:gd name="T57" fmla="*/ 2147483647 h 78"/>
                <a:gd name="T58" fmla="*/ 2147483647 w 406"/>
                <a:gd name="T59" fmla="*/ 2147483647 h 78"/>
                <a:gd name="T60" fmla="*/ 2147483647 w 406"/>
                <a:gd name="T61" fmla="*/ 2147483647 h 78"/>
                <a:gd name="T62" fmla="*/ 2147483647 w 406"/>
                <a:gd name="T63" fmla="*/ 2147483647 h 78"/>
                <a:gd name="T64" fmla="*/ 2147483647 w 406"/>
                <a:gd name="T65" fmla="*/ 2147483647 h 78"/>
                <a:gd name="T66" fmla="*/ 2147483647 w 406"/>
                <a:gd name="T67" fmla="*/ 2147483647 h 78"/>
                <a:gd name="T68" fmla="*/ 2147483647 w 406"/>
                <a:gd name="T69" fmla="*/ 2147483647 h 78"/>
                <a:gd name="T70" fmla="*/ 2147483647 w 406"/>
                <a:gd name="T71" fmla="*/ 2147483647 h 78"/>
                <a:gd name="T72" fmla="*/ 2147483647 w 406"/>
                <a:gd name="T73" fmla="*/ 2147483647 h 78"/>
                <a:gd name="T74" fmla="*/ 2147483647 w 406"/>
                <a:gd name="T75" fmla="*/ 2147483647 h 78"/>
                <a:gd name="T76" fmla="*/ 2147483647 w 406"/>
                <a:gd name="T77" fmla="*/ 2147483647 h 78"/>
                <a:gd name="T78" fmla="*/ 2147483647 w 406"/>
                <a:gd name="T79" fmla="*/ 2147483647 h 78"/>
                <a:gd name="T80" fmla="*/ 2147483647 w 406"/>
                <a:gd name="T81" fmla="*/ 2147483647 h 78"/>
                <a:gd name="T82" fmla="*/ 2147483647 w 406"/>
                <a:gd name="T83" fmla="*/ 2147483647 h 78"/>
                <a:gd name="T84" fmla="*/ 2147483647 w 406"/>
                <a:gd name="T85" fmla="*/ 2147483647 h 78"/>
                <a:gd name="T86" fmla="*/ 2147483647 w 406"/>
                <a:gd name="T87" fmla="*/ 2147483647 h 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6" h="78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1" y="35"/>
                  </a:lnTo>
                  <a:lnTo>
                    <a:pt x="11" y="24"/>
                  </a:lnTo>
                  <a:lnTo>
                    <a:pt x="20" y="24"/>
                  </a:lnTo>
                  <a:lnTo>
                    <a:pt x="20" y="57"/>
                  </a:lnTo>
                  <a:lnTo>
                    <a:pt x="24" y="57"/>
                  </a:lnTo>
                  <a:lnTo>
                    <a:pt x="24" y="17"/>
                  </a:lnTo>
                  <a:lnTo>
                    <a:pt x="32" y="17"/>
                  </a:lnTo>
                  <a:lnTo>
                    <a:pt x="32" y="48"/>
                  </a:lnTo>
                  <a:lnTo>
                    <a:pt x="53" y="48"/>
                  </a:lnTo>
                  <a:lnTo>
                    <a:pt x="53" y="78"/>
                  </a:lnTo>
                  <a:lnTo>
                    <a:pt x="79" y="78"/>
                  </a:lnTo>
                  <a:lnTo>
                    <a:pt x="79" y="68"/>
                  </a:lnTo>
                  <a:lnTo>
                    <a:pt x="101" y="68"/>
                  </a:lnTo>
                  <a:lnTo>
                    <a:pt x="101" y="63"/>
                  </a:lnTo>
                  <a:lnTo>
                    <a:pt x="124" y="63"/>
                  </a:lnTo>
                  <a:lnTo>
                    <a:pt x="124" y="64"/>
                  </a:lnTo>
                  <a:lnTo>
                    <a:pt x="147" y="64"/>
                  </a:lnTo>
                  <a:lnTo>
                    <a:pt x="147" y="63"/>
                  </a:lnTo>
                  <a:lnTo>
                    <a:pt x="169" y="63"/>
                  </a:lnTo>
                  <a:lnTo>
                    <a:pt x="169" y="62"/>
                  </a:lnTo>
                  <a:lnTo>
                    <a:pt x="189" y="62"/>
                  </a:lnTo>
                  <a:lnTo>
                    <a:pt x="189" y="58"/>
                  </a:lnTo>
                  <a:lnTo>
                    <a:pt x="214" y="58"/>
                  </a:lnTo>
                  <a:lnTo>
                    <a:pt x="214" y="55"/>
                  </a:lnTo>
                  <a:lnTo>
                    <a:pt x="237" y="55"/>
                  </a:lnTo>
                  <a:lnTo>
                    <a:pt x="237" y="48"/>
                  </a:lnTo>
                  <a:lnTo>
                    <a:pt x="259" y="48"/>
                  </a:lnTo>
                  <a:lnTo>
                    <a:pt x="282" y="48"/>
                  </a:lnTo>
                  <a:lnTo>
                    <a:pt x="282" y="45"/>
                  </a:lnTo>
                  <a:lnTo>
                    <a:pt x="304" y="45"/>
                  </a:lnTo>
                  <a:lnTo>
                    <a:pt x="304" y="56"/>
                  </a:lnTo>
                  <a:lnTo>
                    <a:pt x="327" y="56"/>
                  </a:lnTo>
                  <a:lnTo>
                    <a:pt x="327" y="55"/>
                  </a:lnTo>
                  <a:lnTo>
                    <a:pt x="350" y="55"/>
                  </a:lnTo>
                  <a:lnTo>
                    <a:pt x="350" y="56"/>
                  </a:lnTo>
                  <a:lnTo>
                    <a:pt x="372" y="56"/>
                  </a:lnTo>
                  <a:lnTo>
                    <a:pt x="372" y="54"/>
                  </a:lnTo>
                  <a:lnTo>
                    <a:pt x="395" y="54"/>
                  </a:lnTo>
                  <a:lnTo>
                    <a:pt x="395" y="55"/>
                  </a:lnTo>
                  <a:lnTo>
                    <a:pt x="406" y="55"/>
                  </a:lnTo>
                </a:path>
              </a:pathLst>
            </a:custGeom>
            <a:noFill/>
            <a:ln w="1016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4" name="Freeform 34"/>
            <p:cNvSpPr>
              <a:spLocks/>
            </p:cNvSpPr>
            <p:nvPr/>
          </p:nvSpPr>
          <p:spPr bwMode="auto">
            <a:xfrm>
              <a:off x="1467" y="811"/>
              <a:ext cx="3290" cy="730"/>
            </a:xfrm>
            <a:custGeom>
              <a:avLst/>
              <a:gdLst>
                <a:gd name="T0" fmla="*/ 0 w 406"/>
                <a:gd name="T1" fmla="*/ 0 h 90"/>
                <a:gd name="T2" fmla="*/ 2147483647 w 406"/>
                <a:gd name="T3" fmla="*/ 0 h 90"/>
                <a:gd name="T4" fmla="*/ 2147483647 w 406"/>
                <a:gd name="T5" fmla="*/ 2147483647 h 90"/>
                <a:gd name="T6" fmla="*/ 2147483647 w 406"/>
                <a:gd name="T7" fmla="*/ 2147483647 h 90"/>
                <a:gd name="T8" fmla="*/ 2147483647 w 406"/>
                <a:gd name="T9" fmla="*/ 2147483647 h 90"/>
                <a:gd name="T10" fmla="*/ 2147483647 w 406"/>
                <a:gd name="T11" fmla="*/ 2147483647 h 90"/>
                <a:gd name="T12" fmla="*/ 2147483647 w 406"/>
                <a:gd name="T13" fmla="*/ 2147483647 h 90"/>
                <a:gd name="T14" fmla="*/ 2147483647 w 406"/>
                <a:gd name="T15" fmla="*/ 2147483647 h 90"/>
                <a:gd name="T16" fmla="*/ 2147483647 w 406"/>
                <a:gd name="T17" fmla="*/ 2147483647 h 90"/>
                <a:gd name="T18" fmla="*/ 2147483647 w 406"/>
                <a:gd name="T19" fmla="*/ 2147483647 h 90"/>
                <a:gd name="T20" fmla="*/ 2147483647 w 406"/>
                <a:gd name="T21" fmla="*/ 2147483647 h 90"/>
                <a:gd name="T22" fmla="*/ 2147483647 w 406"/>
                <a:gd name="T23" fmla="*/ 2147483647 h 90"/>
                <a:gd name="T24" fmla="*/ 2147483647 w 406"/>
                <a:gd name="T25" fmla="*/ 2147483647 h 90"/>
                <a:gd name="T26" fmla="*/ 2147483647 w 406"/>
                <a:gd name="T27" fmla="*/ 2147483647 h 90"/>
                <a:gd name="T28" fmla="*/ 2147483647 w 406"/>
                <a:gd name="T29" fmla="*/ 2147483647 h 90"/>
                <a:gd name="T30" fmla="*/ 2147483647 w 406"/>
                <a:gd name="T31" fmla="*/ 2147483647 h 90"/>
                <a:gd name="T32" fmla="*/ 2147483647 w 406"/>
                <a:gd name="T33" fmla="*/ 2147483647 h 90"/>
                <a:gd name="T34" fmla="*/ 2147483647 w 406"/>
                <a:gd name="T35" fmla="*/ 2147483647 h 90"/>
                <a:gd name="T36" fmla="*/ 2147483647 w 406"/>
                <a:gd name="T37" fmla="*/ 2147483647 h 90"/>
                <a:gd name="T38" fmla="*/ 2147483647 w 406"/>
                <a:gd name="T39" fmla="*/ 2147483647 h 90"/>
                <a:gd name="T40" fmla="*/ 2147483647 w 406"/>
                <a:gd name="T41" fmla="*/ 2147483647 h 90"/>
                <a:gd name="T42" fmla="*/ 2147483647 w 406"/>
                <a:gd name="T43" fmla="*/ 2147483647 h 90"/>
                <a:gd name="T44" fmla="*/ 2147483647 w 406"/>
                <a:gd name="T45" fmla="*/ 2147483647 h 90"/>
                <a:gd name="T46" fmla="*/ 2147483647 w 406"/>
                <a:gd name="T47" fmla="*/ 2147483647 h 90"/>
                <a:gd name="T48" fmla="*/ 2147483647 w 406"/>
                <a:gd name="T49" fmla="*/ 2147483647 h 90"/>
                <a:gd name="T50" fmla="*/ 2147483647 w 406"/>
                <a:gd name="T51" fmla="*/ 2147483647 h 90"/>
                <a:gd name="T52" fmla="*/ 2147483647 w 406"/>
                <a:gd name="T53" fmla="*/ 2147483647 h 90"/>
                <a:gd name="T54" fmla="*/ 2147483647 w 406"/>
                <a:gd name="T55" fmla="*/ 2147483647 h 90"/>
                <a:gd name="T56" fmla="*/ 2147483647 w 406"/>
                <a:gd name="T57" fmla="*/ 2147483647 h 90"/>
                <a:gd name="T58" fmla="*/ 2147483647 w 406"/>
                <a:gd name="T59" fmla="*/ 2147483647 h 90"/>
                <a:gd name="T60" fmla="*/ 2147483647 w 406"/>
                <a:gd name="T61" fmla="*/ 2147483647 h 90"/>
                <a:gd name="T62" fmla="*/ 2147483647 w 406"/>
                <a:gd name="T63" fmla="*/ 2147483647 h 90"/>
                <a:gd name="T64" fmla="*/ 2147483647 w 406"/>
                <a:gd name="T65" fmla="*/ 2147483647 h 90"/>
                <a:gd name="T66" fmla="*/ 2147483647 w 406"/>
                <a:gd name="T67" fmla="*/ 2147483647 h 90"/>
                <a:gd name="T68" fmla="*/ 2147483647 w 406"/>
                <a:gd name="T69" fmla="*/ 2147483647 h 90"/>
                <a:gd name="T70" fmla="*/ 2147483647 w 406"/>
                <a:gd name="T71" fmla="*/ 2147483647 h 90"/>
                <a:gd name="T72" fmla="*/ 2147483647 w 406"/>
                <a:gd name="T73" fmla="*/ 2147483647 h 90"/>
                <a:gd name="T74" fmla="*/ 2147483647 w 406"/>
                <a:gd name="T75" fmla="*/ 2147483647 h 90"/>
                <a:gd name="T76" fmla="*/ 2147483647 w 406"/>
                <a:gd name="T77" fmla="*/ 2147483647 h 90"/>
                <a:gd name="T78" fmla="*/ 2147483647 w 406"/>
                <a:gd name="T79" fmla="*/ 2147483647 h 90"/>
                <a:gd name="T80" fmla="*/ 2147483647 w 406"/>
                <a:gd name="T81" fmla="*/ 2147483647 h 90"/>
                <a:gd name="T82" fmla="*/ 2147483647 w 406"/>
                <a:gd name="T83" fmla="*/ 2147483647 h 90"/>
                <a:gd name="T84" fmla="*/ 2147483647 w 406"/>
                <a:gd name="T85" fmla="*/ 2147483647 h 90"/>
                <a:gd name="T86" fmla="*/ 2147483647 w 406"/>
                <a:gd name="T87" fmla="*/ 2147483647 h 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6" h="9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1" y="35"/>
                  </a:lnTo>
                  <a:lnTo>
                    <a:pt x="11" y="19"/>
                  </a:lnTo>
                  <a:lnTo>
                    <a:pt x="20" y="19"/>
                  </a:lnTo>
                  <a:lnTo>
                    <a:pt x="20" y="40"/>
                  </a:lnTo>
                  <a:lnTo>
                    <a:pt x="24" y="40"/>
                  </a:lnTo>
                  <a:lnTo>
                    <a:pt x="24" y="21"/>
                  </a:lnTo>
                  <a:lnTo>
                    <a:pt x="32" y="21"/>
                  </a:lnTo>
                  <a:lnTo>
                    <a:pt x="32" y="55"/>
                  </a:lnTo>
                  <a:lnTo>
                    <a:pt x="53" y="55"/>
                  </a:lnTo>
                  <a:lnTo>
                    <a:pt x="53" y="90"/>
                  </a:lnTo>
                  <a:lnTo>
                    <a:pt x="79" y="90"/>
                  </a:lnTo>
                  <a:lnTo>
                    <a:pt x="79" y="55"/>
                  </a:lnTo>
                  <a:lnTo>
                    <a:pt x="101" y="55"/>
                  </a:lnTo>
                  <a:lnTo>
                    <a:pt x="101" y="60"/>
                  </a:lnTo>
                  <a:lnTo>
                    <a:pt x="124" y="60"/>
                  </a:lnTo>
                  <a:lnTo>
                    <a:pt x="124" y="50"/>
                  </a:lnTo>
                  <a:lnTo>
                    <a:pt x="147" y="50"/>
                  </a:lnTo>
                  <a:lnTo>
                    <a:pt x="147" y="56"/>
                  </a:lnTo>
                  <a:lnTo>
                    <a:pt x="169" y="56"/>
                  </a:lnTo>
                  <a:lnTo>
                    <a:pt x="169" y="50"/>
                  </a:lnTo>
                  <a:lnTo>
                    <a:pt x="189" y="50"/>
                  </a:lnTo>
                  <a:lnTo>
                    <a:pt x="189" y="41"/>
                  </a:lnTo>
                  <a:lnTo>
                    <a:pt x="214" y="41"/>
                  </a:lnTo>
                  <a:lnTo>
                    <a:pt x="214" y="34"/>
                  </a:lnTo>
                  <a:lnTo>
                    <a:pt x="237" y="34"/>
                  </a:lnTo>
                  <a:lnTo>
                    <a:pt x="237" y="33"/>
                  </a:lnTo>
                  <a:lnTo>
                    <a:pt x="259" y="33"/>
                  </a:lnTo>
                  <a:lnTo>
                    <a:pt x="259" y="34"/>
                  </a:lnTo>
                  <a:lnTo>
                    <a:pt x="282" y="34"/>
                  </a:lnTo>
                  <a:lnTo>
                    <a:pt x="304" y="34"/>
                  </a:lnTo>
                  <a:lnTo>
                    <a:pt x="304" y="69"/>
                  </a:lnTo>
                  <a:lnTo>
                    <a:pt x="327" y="69"/>
                  </a:lnTo>
                  <a:lnTo>
                    <a:pt x="327" y="68"/>
                  </a:lnTo>
                  <a:lnTo>
                    <a:pt x="350" y="68"/>
                  </a:lnTo>
                  <a:lnTo>
                    <a:pt x="350" y="64"/>
                  </a:lnTo>
                  <a:lnTo>
                    <a:pt x="372" y="64"/>
                  </a:lnTo>
                  <a:lnTo>
                    <a:pt x="395" y="64"/>
                  </a:lnTo>
                  <a:lnTo>
                    <a:pt x="395" y="62"/>
                  </a:lnTo>
                  <a:lnTo>
                    <a:pt x="406" y="62"/>
                  </a:lnTo>
                </a:path>
              </a:pathLst>
            </a:custGeom>
            <a:noFill/>
            <a:ln w="1016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5" name="Freeform 33"/>
            <p:cNvSpPr>
              <a:spLocks/>
            </p:cNvSpPr>
            <p:nvPr/>
          </p:nvSpPr>
          <p:spPr bwMode="auto">
            <a:xfrm>
              <a:off x="1467" y="949"/>
              <a:ext cx="3290" cy="624"/>
            </a:xfrm>
            <a:custGeom>
              <a:avLst/>
              <a:gdLst>
                <a:gd name="T0" fmla="*/ 0 w 406"/>
                <a:gd name="T1" fmla="*/ 0 h 77"/>
                <a:gd name="T2" fmla="*/ 2147483647 w 406"/>
                <a:gd name="T3" fmla="*/ 0 h 77"/>
                <a:gd name="T4" fmla="*/ 2147483647 w 406"/>
                <a:gd name="T5" fmla="*/ 2147483647 h 77"/>
                <a:gd name="T6" fmla="*/ 2147483647 w 406"/>
                <a:gd name="T7" fmla="*/ 2147483647 h 77"/>
                <a:gd name="T8" fmla="*/ 2147483647 w 406"/>
                <a:gd name="T9" fmla="*/ 2147483647 h 77"/>
                <a:gd name="T10" fmla="*/ 2147483647 w 406"/>
                <a:gd name="T11" fmla="*/ 2147483647 h 77"/>
                <a:gd name="T12" fmla="*/ 2147483647 w 406"/>
                <a:gd name="T13" fmla="*/ 2147483647 h 77"/>
                <a:gd name="T14" fmla="*/ 2147483647 w 406"/>
                <a:gd name="T15" fmla="*/ 2147483647 h 77"/>
                <a:gd name="T16" fmla="*/ 2147483647 w 406"/>
                <a:gd name="T17" fmla="*/ 2147483647 h 77"/>
                <a:gd name="T18" fmla="*/ 2147483647 w 406"/>
                <a:gd name="T19" fmla="*/ 2147483647 h 77"/>
                <a:gd name="T20" fmla="*/ 2147483647 w 406"/>
                <a:gd name="T21" fmla="*/ 2147483647 h 77"/>
                <a:gd name="T22" fmla="*/ 2147483647 w 406"/>
                <a:gd name="T23" fmla="*/ 2147483647 h 77"/>
                <a:gd name="T24" fmla="*/ 2147483647 w 406"/>
                <a:gd name="T25" fmla="*/ 2147483647 h 77"/>
                <a:gd name="T26" fmla="*/ 2147483647 w 406"/>
                <a:gd name="T27" fmla="*/ 2147483647 h 77"/>
                <a:gd name="T28" fmla="*/ 2147483647 w 406"/>
                <a:gd name="T29" fmla="*/ 2147483647 h 77"/>
                <a:gd name="T30" fmla="*/ 2147483647 w 406"/>
                <a:gd name="T31" fmla="*/ 2147483647 h 77"/>
                <a:gd name="T32" fmla="*/ 2147483647 w 406"/>
                <a:gd name="T33" fmla="*/ 2147483647 h 77"/>
                <a:gd name="T34" fmla="*/ 2147483647 w 406"/>
                <a:gd name="T35" fmla="*/ 2147483647 h 77"/>
                <a:gd name="T36" fmla="*/ 2147483647 w 406"/>
                <a:gd name="T37" fmla="*/ 2147483647 h 77"/>
                <a:gd name="T38" fmla="*/ 2147483647 w 406"/>
                <a:gd name="T39" fmla="*/ 2147483647 h 77"/>
                <a:gd name="T40" fmla="*/ 2147483647 w 406"/>
                <a:gd name="T41" fmla="*/ 2147483647 h 77"/>
                <a:gd name="T42" fmla="*/ 2147483647 w 406"/>
                <a:gd name="T43" fmla="*/ 2147483647 h 77"/>
                <a:gd name="T44" fmla="*/ 2147483647 w 406"/>
                <a:gd name="T45" fmla="*/ 2147483647 h 77"/>
                <a:gd name="T46" fmla="*/ 2147483647 w 406"/>
                <a:gd name="T47" fmla="*/ 2147483647 h 77"/>
                <a:gd name="T48" fmla="*/ 2147483647 w 406"/>
                <a:gd name="T49" fmla="*/ 2147483647 h 77"/>
                <a:gd name="T50" fmla="*/ 2147483647 w 406"/>
                <a:gd name="T51" fmla="*/ 2147483647 h 77"/>
                <a:gd name="T52" fmla="*/ 2147483647 w 406"/>
                <a:gd name="T53" fmla="*/ 2147483647 h 77"/>
                <a:gd name="T54" fmla="*/ 2147483647 w 406"/>
                <a:gd name="T55" fmla="*/ 2147483647 h 77"/>
                <a:gd name="T56" fmla="*/ 2147483647 w 406"/>
                <a:gd name="T57" fmla="*/ 2147483647 h 77"/>
                <a:gd name="T58" fmla="*/ 2147483647 w 406"/>
                <a:gd name="T59" fmla="*/ 2147483647 h 77"/>
                <a:gd name="T60" fmla="*/ 2147483647 w 406"/>
                <a:gd name="T61" fmla="*/ 2147483647 h 77"/>
                <a:gd name="T62" fmla="*/ 2147483647 w 406"/>
                <a:gd name="T63" fmla="*/ 2147483647 h 77"/>
                <a:gd name="T64" fmla="*/ 2147483647 w 406"/>
                <a:gd name="T65" fmla="*/ 2147483647 h 77"/>
                <a:gd name="T66" fmla="*/ 2147483647 w 406"/>
                <a:gd name="T67" fmla="*/ 2147483647 h 77"/>
                <a:gd name="T68" fmla="*/ 2147483647 w 406"/>
                <a:gd name="T69" fmla="*/ 2147483647 h 77"/>
                <a:gd name="T70" fmla="*/ 2147483647 w 406"/>
                <a:gd name="T71" fmla="*/ 2147483647 h 77"/>
                <a:gd name="T72" fmla="*/ 2147483647 w 406"/>
                <a:gd name="T73" fmla="*/ 2147483647 h 77"/>
                <a:gd name="T74" fmla="*/ 2147483647 w 406"/>
                <a:gd name="T75" fmla="*/ 2147483647 h 77"/>
                <a:gd name="T76" fmla="*/ 2147483647 w 406"/>
                <a:gd name="T77" fmla="*/ 2147483647 h 77"/>
                <a:gd name="T78" fmla="*/ 2147483647 w 406"/>
                <a:gd name="T79" fmla="*/ 2147483647 h 77"/>
                <a:gd name="T80" fmla="*/ 2147483647 w 406"/>
                <a:gd name="T81" fmla="*/ 2147483647 h 77"/>
                <a:gd name="T82" fmla="*/ 2147483647 w 406"/>
                <a:gd name="T83" fmla="*/ 2147483647 h 77"/>
                <a:gd name="T84" fmla="*/ 2147483647 w 406"/>
                <a:gd name="T85" fmla="*/ 2147483647 h 77"/>
                <a:gd name="T86" fmla="*/ 2147483647 w 406"/>
                <a:gd name="T87" fmla="*/ 214748364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6" h="77">
                  <a:moveTo>
                    <a:pt x="0" y="0"/>
                  </a:moveTo>
                  <a:lnTo>
                    <a:pt x="5" y="0"/>
                  </a:lnTo>
                  <a:lnTo>
                    <a:pt x="5" y="33"/>
                  </a:lnTo>
                  <a:lnTo>
                    <a:pt x="11" y="33"/>
                  </a:lnTo>
                  <a:lnTo>
                    <a:pt x="11" y="22"/>
                  </a:lnTo>
                  <a:lnTo>
                    <a:pt x="20" y="22"/>
                  </a:lnTo>
                  <a:lnTo>
                    <a:pt x="20" y="43"/>
                  </a:lnTo>
                  <a:lnTo>
                    <a:pt x="24" y="43"/>
                  </a:lnTo>
                  <a:lnTo>
                    <a:pt x="24" y="13"/>
                  </a:lnTo>
                  <a:lnTo>
                    <a:pt x="32" y="13"/>
                  </a:lnTo>
                  <a:lnTo>
                    <a:pt x="32" y="44"/>
                  </a:lnTo>
                  <a:lnTo>
                    <a:pt x="53" y="44"/>
                  </a:lnTo>
                  <a:lnTo>
                    <a:pt x="53" y="77"/>
                  </a:lnTo>
                  <a:lnTo>
                    <a:pt x="79" y="77"/>
                  </a:lnTo>
                  <a:lnTo>
                    <a:pt x="79" y="48"/>
                  </a:lnTo>
                  <a:lnTo>
                    <a:pt x="101" y="48"/>
                  </a:lnTo>
                  <a:lnTo>
                    <a:pt x="124" y="48"/>
                  </a:lnTo>
                  <a:lnTo>
                    <a:pt x="124" y="57"/>
                  </a:lnTo>
                  <a:lnTo>
                    <a:pt x="147" y="57"/>
                  </a:lnTo>
                  <a:lnTo>
                    <a:pt x="147" y="67"/>
                  </a:lnTo>
                  <a:lnTo>
                    <a:pt x="169" y="67"/>
                  </a:lnTo>
                  <a:lnTo>
                    <a:pt x="169" y="66"/>
                  </a:lnTo>
                  <a:lnTo>
                    <a:pt x="189" y="66"/>
                  </a:lnTo>
                  <a:lnTo>
                    <a:pt x="189" y="63"/>
                  </a:lnTo>
                  <a:lnTo>
                    <a:pt x="214" y="63"/>
                  </a:lnTo>
                  <a:lnTo>
                    <a:pt x="214" y="56"/>
                  </a:lnTo>
                  <a:lnTo>
                    <a:pt x="237" y="56"/>
                  </a:lnTo>
                  <a:lnTo>
                    <a:pt x="237" y="51"/>
                  </a:lnTo>
                  <a:lnTo>
                    <a:pt x="259" y="51"/>
                  </a:lnTo>
                  <a:lnTo>
                    <a:pt x="259" y="48"/>
                  </a:lnTo>
                  <a:lnTo>
                    <a:pt x="282" y="48"/>
                  </a:lnTo>
                  <a:lnTo>
                    <a:pt x="304" y="48"/>
                  </a:lnTo>
                  <a:lnTo>
                    <a:pt x="304" y="56"/>
                  </a:lnTo>
                  <a:lnTo>
                    <a:pt x="327" y="56"/>
                  </a:lnTo>
                  <a:lnTo>
                    <a:pt x="327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72" y="70"/>
                  </a:lnTo>
                  <a:lnTo>
                    <a:pt x="372" y="66"/>
                  </a:lnTo>
                  <a:lnTo>
                    <a:pt x="395" y="66"/>
                  </a:lnTo>
                  <a:lnTo>
                    <a:pt x="395" y="62"/>
                  </a:lnTo>
                  <a:lnTo>
                    <a:pt x="406" y="62"/>
                  </a:lnTo>
                </a:path>
              </a:pathLst>
            </a:custGeom>
            <a:noFill/>
            <a:ln w="10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06" name="Rectangle 32"/>
            <p:cNvSpPr>
              <a:spLocks noChangeArrowheads="1"/>
            </p:cNvSpPr>
            <p:nvPr/>
          </p:nvSpPr>
          <p:spPr bwMode="auto">
            <a:xfrm>
              <a:off x="2932" y="154"/>
              <a:ext cx="1193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100" b="1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Source term FKA</a:t>
              </a:r>
              <a:endParaRPr lang="en-US" altLang="sk-SK" sz="11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07" name="Rectangle 31"/>
            <p:cNvSpPr>
              <a:spLocks noChangeArrowheads="1"/>
            </p:cNvSpPr>
            <p:nvPr/>
          </p:nvSpPr>
          <p:spPr bwMode="auto">
            <a:xfrm>
              <a:off x="769" y="2960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1,000E+10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08" name="Rectangle 30"/>
            <p:cNvSpPr>
              <a:spLocks noChangeArrowheads="1"/>
            </p:cNvSpPr>
            <p:nvPr/>
          </p:nvSpPr>
          <p:spPr bwMode="auto">
            <a:xfrm>
              <a:off x="769" y="2660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1,000E+11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09" name="Rectangle 29"/>
            <p:cNvSpPr>
              <a:spLocks noChangeArrowheads="1"/>
            </p:cNvSpPr>
            <p:nvPr/>
          </p:nvSpPr>
          <p:spPr bwMode="auto">
            <a:xfrm>
              <a:off x="769" y="2352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1,000E+12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0" name="Rectangle 28"/>
            <p:cNvSpPr>
              <a:spLocks noChangeArrowheads="1"/>
            </p:cNvSpPr>
            <p:nvPr/>
          </p:nvSpPr>
          <p:spPr bwMode="auto">
            <a:xfrm>
              <a:off x="769" y="2052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1,000E+13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1" name="Rectangle 27"/>
            <p:cNvSpPr>
              <a:spLocks noChangeArrowheads="1"/>
            </p:cNvSpPr>
            <p:nvPr/>
          </p:nvSpPr>
          <p:spPr bwMode="auto">
            <a:xfrm>
              <a:off x="769" y="1752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1,000E+14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2" name="Rectangle 26"/>
            <p:cNvSpPr>
              <a:spLocks noChangeArrowheads="1"/>
            </p:cNvSpPr>
            <p:nvPr/>
          </p:nvSpPr>
          <p:spPr bwMode="auto">
            <a:xfrm>
              <a:off x="769" y="1444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1,000E+15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3" name="Rectangle 25"/>
            <p:cNvSpPr>
              <a:spLocks noChangeArrowheads="1"/>
            </p:cNvSpPr>
            <p:nvPr/>
          </p:nvSpPr>
          <p:spPr bwMode="auto">
            <a:xfrm>
              <a:off x="769" y="1143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1,000E+16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4" name="Rectangle 24"/>
            <p:cNvSpPr>
              <a:spLocks noChangeArrowheads="1"/>
            </p:cNvSpPr>
            <p:nvPr/>
          </p:nvSpPr>
          <p:spPr bwMode="auto">
            <a:xfrm>
              <a:off x="769" y="835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1,000E+17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5" name="Rectangle 23"/>
            <p:cNvSpPr>
              <a:spLocks noChangeArrowheads="1"/>
            </p:cNvSpPr>
            <p:nvPr/>
          </p:nvSpPr>
          <p:spPr bwMode="auto">
            <a:xfrm>
              <a:off x="769" y="535"/>
              <a:ext cx="581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9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1,000E+18</a:t>
              </a:r>
              <a:endParaRPr lang="en-US" altLang="sk-SK" sz="9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6" name="Rectangle 22"/>
            <p:cNvSpPr>
              <a:spLocks noChangeArrowheads="1"/>
            </p:cNvSpPr>
            <p:nvPr/>
          </p:nvSpPr>
          <p:spPr bwMode="auto">
            <a:xfrm>
              <a:off x="1435" y="3147"/>
              <a:ext cx="7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7" name="Rectangle 21"/>
            <p:cNvSpPr>
              <a:spLocks noChangeArrowheads="1"/>
            </p:cNvSpPr>
            <p:nvPr/>
          </p:nvSpPr>
          <p:spPr bwMode="auto">
            <a:xfrm>
              <a:off x="2052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10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8" name="Rectangle 20"/>
            <p:cNvSpPr>
              <a:spLocks noChangeArrowheads="1"/>
            </p:cNvSpPr>
            <p:nvPr/>
          </p:nvSpPr>
          <p:spPr bwMode="auto">
            <a:xfrm>
              <a:off x="2709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20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19" name="Rectangle 19"/>
            <p:cNvSpPr>
              <a:spLocks noChangeArrowheads="1"/>
            </p:cNvSpPr>
            <p:nvPr/>
          </p:nvSpPr>
          <p:spPr bwMode="auto">
            <a:xfrm>
              <a:off x="3365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30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0" name="Rectangle 18"/>
            <p:cNvSpPr>
              <a:spLocks noChangeArrowheads="1"/>
            </p:cNvSpPr>
            <p:nvPr/>
          </p:nvSpPr>
          <p:spPr bwMode="auto">
            <a:xfrm>
              <a:off x="4030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40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1" name="Rectangle 17"/>
            <p:cNvSpPr>
              <a:spLocks noChangeArrowheads="1"/>
            </p:cNvSpPr>
            <p:nvPr/>
          </p:nvSpPr>
          <p:spPr bwMode="auto">
            <a:xfrm>
              <a:off x="4686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50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2" name="Rectangle 16"/>
            <p:cNvSpPr>
              <a:spLocks noChangeArrowheads="1"/>
            </p:cNvSpPr>
            <p:nvPr/>
          </p:nvSpPr>
          <p:spPr bwMode="auto">
            <a:xfrm>
              <a:off x="5343" y="3147"/>
              <a:ext cx="14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60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3" name="Rectangle 15"/>
            <p:cNvSpPr>
              <a:spLocks noChangeArrowheads="1"/>
            </p:cNvSpPr>
            <p:nvPr/>
          </p:nvSpPr>
          <p:spPr bwMode="auto">
            <a:xfrm>
              <a:off x="2532" y="3365"/>
              <a:ext cx="200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200" b="1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hours after start of release</a:t>
              </a:r>
              <a:endParaRPr lang="en-US" altLang="sk-SK" sz="12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4" name="Rectangle 14"/>
            <p:cNvSpPr>
              <a:spLocks noChangeArrowheads="1"/>
            </p:cNvSpPr>
            <p:nvPr/>
          </p:nvSpPr>
          <p:spPr bwMode="auto">
            <a:xfrm rot="-5400000">
              <a:off x="174" y="1591"/>
              <a:ext cx="302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100" b="1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Bq/h</a:t>
              </a:r>
              <a:endParaRPr lang="en-US" altLang="sk-SK" sz="11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5" name="Rectangle 13"/>
            <p:cNvSpPr>
              <a:spLocks noChangeArrowheads="1"/>
            </p:cNvSpPr>
            <p:nvPr/>
          </p:nvSpPr>
          <p:spPr bwMode="auto">
            <a:xfrm rot="-5400000">
              <a:off x="240" y="1841"/>
              <a:ext cx="28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>
              <a:spAutoFit/>
            </a:bodyPr>
            <a:lstStyle/>
            <a:p>
              <a:pPr eaLnBrk="0"/>
              <a:endParaRPr lang="sk-SK" altLang="sk-SK"/>
            </a:p>
          </p:txBody>
        </p:sp>
        <p:sp>
          <p:nvSpPr>
            <p:cNvPr id="7226" name="Rectangle 12"/>
            <p:cNvSpPr>
              <a:spLocks noChangeArrowheads="1"/>
            </p:cNvSpPr>
            <p:nvPr/>
          </p:nvSpPr>
          <p:spPr bwMode="auto">
            <a:xfrm>
              <a:off x="5600" y="1525"/>
              <a:ext cx="1054" cy="58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sk-SK" altLang="sk-SK"/>
            </a:p>
          </p:txBody>
        </p:sp>
        <p:sp>
          <p:nvSpPr>
            <p:cNvPr id="7227" name="Line 11"/>
            <p:cNvSpPr>
              <a:spLocks noChangeShapeType="1"/>
            </p:cNvSpPr>
            <p:nvPr/>
          </p:nvSpPr>
          <p:spPr bwMode="auto">
            <a:xfrm>
              <a:off x="5649" y="1638"/>
              <a:ext cx="219" cy="0"/>
            </a:xfrm>
            <a:prstGeom prst="line">
              <a:avLst/>
            </a:prstGeom>
            <a:noFill/>
            <a:ln w="1016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28" name="Rectangle 10"/>
            <p:cNvSpPr>
              <a:spLocks noChangeArrowheads="1"/>
            </p:cNvSpPr>
            <p:nvPr/>
          </p:nvSpPr>
          <p:spPr bwMode="auto">
            <a:xfrm>
              <a:off x="5923" y="1557"/>
              <a:ext cx="733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Nobel gases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29" name="Line 9"/>
            <p:cNvSpPr>
              <a:spLocks noChangeShapeType="1"/>
            </p:cNvSpPr>
            <p:nvPr/>
          </p:nvSpPr>
          <p:spPr bwMode="auto">
            <a:xfrm>
              <a:off x="5649" y="1833"/>
              <a:ext cx="219" cy="0"/>
            </a:xfrm>
            <a:prstGeom prst="line">
              <a:avLst/>
            </a:prstGeom>
            <a:noFill/>
            <a:ln w="1016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30" name="Rectangle 8"/>
            <p:cNvSpPr>
              <a:spLocks noChangeArrowheads="1"/>
            </p:cNvSpPr>
            <p:nvPr/>
          </p:nvSpPr>
          <p:spPr bwMode="auto">
            <a:xfrm>
              <a:off x="5908" y="1752"/>
              <a:ext cx="358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Iodine</a:t>
              </a:r>
              <a:endParaRPr lang="en-US" altLang="sk-SK" sz="1000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31" name="Line 7"/>
            <p:cNvSpPr>
              <a:spLocks noChangeShapeType="1"/>
            </p:cNvSpPr>
            <p:nvPr/>
          </p:nvSpPr>
          <p:spPr bwMode="auto">
            <a:xfrm>
              <a:off x="5649" y="2027"/>
              <a:ext cx="219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7232" name="Rectangle 6"/>
            <p:cNvSpPr>
              <a:spLocks noChangeArrowheads="1"/>
            </p:cNvSpPr>
            <p:nvPr/>
          </p:nvSpPr>
          <p:spPr bwMode="auto">
            <a:xfrm>
              <a:off x="5914" y="1946"/>
              <a:ext cx="438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just" eaLnBrk="0"/>
              <a:r>
                <a:rPr lang="en-US" altLang="sk-SK" sz="10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Aeroso</a:t>
              </a:r>
              <a:r>
                <a:rPr lang="en-US" altLang="sk-SK" sz="700">
                  <a:solidFill>
                    <a:srgbClr val="000000"/>
                  </a:solidFill>
                  <a:ea typeface="Times New Roman" pitchFamily="18" charset="0"/>
                  <a:cs typeface="Arial" charset="0"/>
                </a:rPr>
                <a:t>l</a:t>
              </a:r>
              <a:endParaRPr lang="en-US" altLang="sk-SK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233" name="Rectangle 5"/>
            <p:cNvSpPr>
              <a:spLocks noChangeAspect="1" noChangeArrowheads="1"/>
            </p:cNvSpPr>
            <p:nvPr/>
          </p:nvSpPr>
          <p:spPr bwMode="auto">
            <a:xfrm>
              <a:off x="41" y="41"/>
              <a:ext cx="6645" cy="396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 altLang="sk-SK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8195" name="Zástupný symbol obsahu 2"/>
          <p:cNvSpPr>
            <a:spLocks noGrp="1"/>
          </p:cNvSpPr>
          <p:nvPr>
            <p:ph idx="1"/>
          </p:nvPr>
        </p:nvSpPr>
        <p:spPr>
          <a:xfrm>
            <a:off x="431800" y="827088"/>
            <a:ext cx="9504363" cy="165735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sk-SK" u="sng" smtClean="0"/>
              <a:t>Three potential ST’s for Slovak NPP’s</a:t>
            </a:r>
          </a:p>
          <a:p>
            <a:pPr lvl="2" eaLnBrk="1"/>
            <a:r>
              <a:rPr lang="en-GB" altLang="sk-SK" sz="1600" smtClean="0"/>
              <a:t>derived by VUJE from PSA L2 study for VVER-440/213 </a:t>
            </a:r>
          </a:p>
          <a:p>
            <a:pPr lvl="2" eaLnBrk="1"/>
            <a:r>
              <a:rPr lang="en-US" altLang="sk-SK" sz="1600" smtClean="0"/>
              <a:t>the original ST’s were calculated for 2 days of accident duration and have been </a:t>
            </a:r>
            <a:r>
              <a:rPr lang="en-US" altLang="sk-SK" sz="1600" u="sng" smtClean="0"/>
              <a:t>prolonged to 8 days</a:t>
            </a:r>
            <a:r>
              <a:rPr lang="en-US" altLang="sk-SK" sz="1600" smtClean="0"/>
              <a:t> to simulate long-lasting releases like in Fukushima accident </a:t>
            </a:r>
            <a:r>
              <a:rPr lang="en-US" altLang="sk-SK" sz="1400" i="1" smtClean="0"/>
              <a:t>(justification can be made through assumption that dedicated SAM system delivers water into RPV</a:t>
            </a:r>
            <a:r>
              <a:rPr lang="sk-SK" altLang="sk-SK" sz="1400" i="1" smtClean="0"/>
              <a:t>, </a:t>
            </a:r>
            <a:r>
              <a:rPr lang="en-US" altLang="sk-SK" sz="1400" i="1" smtClean="0"/>
              <a:t>e.g. from external sources of water, but not on sufficient level  =&gt; prolongation of core degradation)</a:t>
            </a:r>
          </a:p>
        </p:txBody>
      </p:sp>
      <p:graphicFrame>
        <p:nvGraphicFramePr>
          <p:cNvPr id="5" name="Tabuľka 4"/>
          <p:cNvGraphicFramePr>
            <a:graphicFrameLocks noGrp="1"/>
          </p:cNvGraphicFramePr>
          <p:nvPr/>
        </p:nvGraphicFramePr>
        <p:xfrm>
          <a:off x="1008063" y="2555875"/>
          <a:ext cx="9001125" cy="4124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4547"/>
                <a:gridCol w="2445977"/>
                <a:gridCol w="2385612"/>
                <a:gridCol w="2414989"/>
              </a:tblGrid>
              <a:tr h="175802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Source term name: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STC6-8d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STC10-8d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STC30-8d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217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Initiating event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STATION BLACKOUT - total loss of Alternate Current (AC) power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Break on main circulation line 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(28 cm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Break on the SG primary collector </a:t>
                      </a:r>
                      <a:r>
                        <a:rPr lang="en-US" sz="1200" dirty="0" smtClean="0">
                          <a:effectLst/>
                        </a:rPr>
                        <a:t>head (</a:t>
                      </a:r>
                      <a:r>
                        <a:rPr lang="en-US" sz="1200" dirty="0">
                          <a:effectLst/>
                        </a:rPr>
                        <a:t>14 cm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8373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Description of scenario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Primary circuit depressurization - SAM;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damaged;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effectLst/>
                        </a:rPr>
                        <a:t>RPV </a:t>
                      </a:r>
                      <a:r>
                        <a:rPr lang="en-GB" sz="1200" b="1" i="0" baseline="0" dirty="0" smtClean="0">
                          <a:effectLst/>
                        </a:rPr>
                        <a:t>not</a:t>
                      </a:r>
                      <a:r>
                        <a:rPr lang="en-GB" sz="1200" dirty="0" smtClean="0">
                          <a:effectLst/>
                        </a:rPr>
                        <a:t> damaged (reactor cavity flooded -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application </a:t>
                      </a:r>
                      <a:r>
                        <a:rPr lang="en-GB" sz="1200" dirty="0">
                          <a:effectLst/>
                        </a:rPr>
                        <a:t>of </a:t>
                      </a:r>
                      <a:r>
                        <a:rPr lang="en-GB" sz="1200" dirty="0" smtClean="0">
                          <a:effectLst/>
                        </a:rPr>
                        <a:t>SAM);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damaged;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damaged;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effectLst/>
                        </a:rPr>
                        <a:t>RPV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b="1" i="0" baseline="0" dirty="0" smtClean="0">
                          <a:effectLst/>
                        </a:rPr>
                        <a:t>damaged</a:t>
                      </a:r>
                      <a:r>
                        <a:rPr lang="en-GB" sz="1200" baseline="0" dirty="0" smtClean="0">
                          <a:effectLst/>
                        </a:rPr>
                        <a:t> – reactor cavity flooding not successful</a:t>
                      </a:r>
                      <a:r>
                        <a:rPr lang="en-GB" sz="1200" dirty="0" smtClean="0">
                          <a:effectLst/>
                        </a:rPr>
                        <a:t>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</a:t>
                      </a:r>
                      <a:r>
                        <a:rPr lang="en-GB" sz="1200" b="1" i="0" baseline="0" dirty="0">
                          <a:effectLst/>
                        </a:rPr>
                        <a:t>early</a:t>
                      </a:r>
                      <a:r>
                        <a:rPr lang="en-GB" sz="1200" dirty="0">
                          <a:effectLst/>
                        </a:rPr>
                        <a:t> damaged;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Primary circuit depressurization - SAM;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damaged;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effectLst/>
                        </a:rPr>
                        <a:t>RPV </a:t>
                      </a:r>
                      <a:r>
                        <a:rPr lang="en-GB" sz="1200" b="1" i="0" baseline="0" dirty="0" smtClean="0">
                          <a:effectLst/>
                        </a:rPr>
                        <a:t>not</a:t>
                      </a:r>
                      <a:r>
                        <a:rPr lang="en-GB" sz="1200" dirty="0" smtClean="0">
                          <a:effectLst/>
                        </a:rPr>
                        <a:t> damaged (reactor cavity flooded -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application of SAM);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</a:t>
                      </a:r>
                      <a:r>
                        <a:rPr lang="en-GB" sz="1200" b="1" i="0" baseline="0" dirty="0">
                          <a:effectLst/>
                        </a:rPr>
                        <a:t>late</a:t>
                      </a:r>
                      <a:r>
                        <a:rPr lang="en-GB" sz="1200" dirty="0">
                          <a:effectLst/>
                        </a:rPr>
                        <a:t> damaged;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4708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Begin of release (after end of chain reaction)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11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- after </a:t>
                      </a:r>
                      <a:r>
                        <a:rPr lang="en-US" sz="1200" dirty="0">
                          <a:effectLst/>
                        </a:rPr>
                        <a:t>56 h through CONT </a:t>
                      </a:r>
                      <a:r>
                        <a:rPr lang="en-US" sz="1200" dirty="0" smtClean="0">
                          <a:effectLst/>
                        </a:rPr>
                        <a:t>break 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- height</a:t>
                      </a:r>
                      <a:r>
                        <a:rPr lang="en-US" sz="1200" dirty="0">
                          <a:effectLst/>
                        </a:rPr>
                        <a:t>: 25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4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-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after </a:t>
                      </a:r>
                      <a:r>
                        <a:rPr lang="en-US" sz="1200" dirty="0">
                          <a:effectLst/>
                        </a:rPr>
                        <a:t>18 h through CONT </a:t>
                      </a:r>
                      <a:r>
                        <a:rPr lang="en-US" sz="1200" dirty="0" smtClean="0">
                          <a:effectLst/>
                        </a:rPr>
                        <a:t>break - height</a:t>
                      </a:r>
                      <a:r>
                        <a:rPr lang="en-US" sz="1200" dirty="0">
                          <a:effectLst/>
                        </a:rPr>
                        <a:t>: 25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14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marL="0" indent="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200" dirty="0" smtClean="0">
                          <a:effectLst/>
                        </a:rPr>
                        <a:t>- after </a:t>
                      </a:r>
                      <a:r>
                        <a:rPr lang="en-US" sz="1200" dirty="0">
                          <a:effectLst/>
                        </a:rPr>
                        <a:t>92 h through CONT </a:t>
                      </a:r>
                      <a:r>
                        <a:rPr lang="en-US" sz="1200" dirty="0" smtClean="0">
                          <a:effectLst/>
                        </a:rPr>
                        <a:t>break</a:t>
                      </a:r>
                    </a:p>
                    <a:p>
                      <a:pPr marL="0" indent="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200" dirty="0" smtClean="0">
                          <a:effectLst/>
                        </a:rPr>
                        <a:t>- height</a:t>
                      </a:r>
                      <a:r>
                        <a:rPr lang="en-US" sz="1200" dirty="0">
                          <a:effectLst/>
                        </a:rPr>
                        <a:t>: 25 </a:t>
                      </a:r>
                      <a:r>
                        <a:rPr lang="en-US" sz="1200" dirty="0" smtClean="0">
                          <a:effectLst/>
                        </a:rPr>
                        <a:t>m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505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Duration of release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181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>
                          <a:effectLst/>
                        </a:rPr>
                        <a:t>136 h through </a:t>
                      </a:r>
                      <a:r>
                        <a:rPr lang="en-US" sz="1200" dirty="0" smtClean="0">
                          <a:effectLst/>
                        </a:rPr>
                        <a:t>CONT break)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188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>
                          <a:effectLst/>
                        </a:rPr>
                        <a:t>174 h through </a:t>
                      </a:r>
                      <a:r>
                        <a:rPr lang="en-US" sz="1200" dirty="0" smtClean="0">
                          <a:effectLst/>
                        </a:rPr>
                        <a:t>CONT break)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178</a:t>
                      </a:r>
                      <a:r>
                        <a:rPr lang="en-US" sz="1400" dirty="0">
                          <a:effectLst/>
                        </a:rPr>
                        <a:t> h </a:t>
                      </a:r>
                      <a:endParaRPr lang="en-US" sz="1400" dirty="0" smtClean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>
                          <a:effectLst/>
                        </a:rPr>
                        <a:t>100 h through </a:t>
                      </a:r>
                      <a:r>
                        <a:rPr lang="en-US" sz="1200" dirty="0" smtClean="0">
                          <a:effectLst/>
                        </a:rPr>
                        <a:t>CONT break)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4708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release of: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sk-SK" sz="1200" baseline="30000" dirty="0" smtClean="0">
                          <a:effectLst/>
                        </a:rPr>
                        <a:t>                                        </a:t>
                      </a:r>
                      <a:r>
                        <a:rPr lang="en-US" sz="1200" baseline="30000" dirty="0" smtClean="0">
                          <a:effectLst/>
                        </a:rPr>
                        <a:t>131</a:t>
                      </a:r>
                      <a:r>
                        <a:rPr lang="en-US" sz="1200" dirty="0" smtClean="0">
                          <a:effectLst/>
                        </a:rPr>
                        <a:t>I</a:t>
                      </a:r>
                      <a:r>
                        <a:rPr lang="sk-SK" sz="1200" baseline="30000" dirty="0" smtClean="0">
                          <a:effectLst/>
                        </a:rPr>
                        <a:t>                                          </a:t>
                      </a:r>
                      <a:r>
                        <a:rPr lang="en-US" sz="1200" baseline="30000" dirty="0" smtClean="0">
                          <a:effectLst/>
                        </a:rPr>
                        <a:t>     </a:t>
                      </a: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 smtClean="0">
                          <a:effectLst/>
                        </a:rPr>
                        <a:t>                                        137</a:t>
                      </a:r>
                      <a:r>
                        <a:rPr lang="en-US" sz="1200" dirty="0" smtClean="0">
                          <a:effectLst/>
                        </a:rPr>
                        <a:t>Cs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sk-SK" sz="1200" baseline="30000" dirty="0" smtClean="0">
                          <a:effectLst/>
                        </a:rPr>
                        <a:t>                                  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sk-SK" sz="1200" baseline="30000" dirty="0" smtClean="0">
                          <a:effectLst/>
                        </a:rPr>
                        <a:t>     </a:t>
                      </a:r>
                      <a:r>
                        <a:rPr lang="en-US" sz="1200" baseline="30000" dirty="0" smtClean="0">
                          <a:effectLst/>
                        </a:rPr>
                        <a:t>133</a:t>
                      </a:r>
                      <a:r>
                        <a:rPr lang="en-US" sz="1200" dirty="0" smtClean="0">
                          <a:effectLst/>
                        </a:rPr>
                        <a:t>Xe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67 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12           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930       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 105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   18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2 000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 3.7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</a:rPr>
                        <a:t>0.7 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</a:t>
                      </a:r>
                      <a:r>
                        <a:rPr lang="en-GB" sz="1200" dirty="0" smtClean="0">
                          <a:effectLst/>
                        </a:rPr>
                        <a:t>      </a:t>
                      </a:r>
                      <a:r>
                        <a:rPr lang="sk-SK" sz="1200" dirty="0" smtClean="0">
                          <a:effectLst/>
                        </a:rPr>
                        <a:t>  </a:t>
                      </a:r>
                      <a:r>
                        <a:rPr lang="en-GB" sz="1200" dirty="0" smtClean="0">
                          <a:effectLst/>
                        </a:rPr>
                        <a:t>  640   </a:t>
                      </a:r>
                      <a:r>
                        <a:rPr lang="sk-SK" sz="1200" dirty="0" smtClean="0">
                          <a:effectLst/>
                        </a:rPr>
                        <a:t>  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2958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Rad.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equivalent </a:t>
                      </a:r>
                      <a:r>
                        <a:rPr lang="en-GB" sz="1200" dirty="0">
                          <a:effectLst/>
                        </a:rPr>
                        <a:t>of </a:t>
                      </a:r>
                      <a:r>
                        <a:rPr lang="en-GB" sz="1200" baseline="30000" dirty="0">
                          <a:effectLst/>
                        </a:rPr>
                        <a:t>131</a:t>
                      </a:r>
                      <a:r>
                        <a:rPr lang="en-GB" sz="1200" dirty="0">
                          <a:effectLst/>
                        </a:rPr>
                        <a:t>I </a:t>
                      </a:r>
                      <a:r>
                        <a:rPr lang="en-GB" sz="1200" dirty="0" smtClean="0">
                          <a:effectLst/>
                        </a:rPr>
                        <a:t>activity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630 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920    </a:t>
                      </a:r>
                      <a:r>
                        <a:rPr lang="en-US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 </a:t>
                      </a:r>
                      <a:r>
                        <a:rPr lang="en-GB" sz="1200" dirty="0" smtClean="0">
                          <a:effectLst/>
                        </a:rPr>
                        <a:t>  </a:t>
                      </a:r>
                      <a:r>
                        <a:rPr lang="sk-SK" sz="1200" dirty="0" smtClean="0">
                          <a:effectLst/>
                        </a:rPr>
                        <a:t>  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</a:rPr>
                        <a:t>38   </a:t>
                      </a:r>
                      <a:r>
                        <a:rPr lang="sk-SK" sz="1200" dirty="0" smtClean="0">
                          <a:effectLst/>
                        </a:rPr>
                        <a:t>  </a:t>
                      </a:r>
                      <a:r>
                        <a:rPr lang="en-GB" sz="1200" dirty="0" err="1" smtClean="0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75802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INES category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7</a:t>
                      </a:r>
                      <a:endParaRPr lang="sk-SK" sz="14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7</a:t>
                      </a:r>
                      <a:endParaRPr lang="sk-SK" sz="14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6</a:t>
                      </a:r>
                      <a:endParaRPr lang="sk-SK" sz="14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altLang="sk-SK" u="sng" dirty="0" smtClean="0"/>
              <a:t>Potential ST’s for Slovak NPP’s – example for STC10-8d ST</a:t>
            </a:r>
          </a:p>
          <a:p>
            <a:pPr lvl="2" eaLnBrk="1">
              <a:defRPr/>
            </a:pPr>
            <a:r>
              <a:rPr lang="en-GB" altLang="sk-SK" dirty="0" smtClean="0"/>
              <a:t>time dependence of the release rate of selected radionuclides in [</a:t>
            </a:r>
            <a:r>
              <a:rPr lang="en-GB" altLang="sk-SK" dirty="0" err="1" smtClean="0"/>
              <a:t>Bq</a:t>
            </a:r>
            <a:r>
              <a:rPr lang="en-GB" altLang="sk-SK" dirty="0" smtClean="0"/>
              <a:t>/h] 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r>
              <a:rPr lang="en-GB" altLang="sk-SK" dirty="0"/>
              <a:t> </a:t>
            </a:r>
            <a:r>
              <a:rPr lang="en-GB" altLang="sk-SK" dirty="0" smtClean="0"/>
              <a:t>   (main release through the break of early damaged CONT, RPV damaged)</a:t>
            </a:r>
          </a:p>
          <a:p>
            <a:pPr marL="914400" lvl="2" indent="0" eaLnBrk="1">
              <a:buFont typeface="Symbol" pitchFamily="18" charset="2"/>
              <a:buNone/>
              <a:defRPr/>
            </a:pPr>
            <a:endParaRPr lang="en-GB" altLang="sk-SK" dirty="0" smtClean="0"/>
          </a:p>
          <a:p>
            <a:pPr marL="914400" lvl="2" indent="0" eaLnBrk="1">
              <a:buFont typeface="Symbol" pitchFamily="18" charset="2"/>
              <a:buNone/>
              <a:defRPr/>
            </a:pPr>
            <a:endParaRPr lang="sk-SK" altLang="sk-SK" dirty="0" smtClean="0"/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 marL="0" indent="0">
              <a:buFontTx/>
              <a:buNone/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 marL="0" indent="0">
              <a:buFontTx/>
              <a:buNone/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 marL="0" indent="0">
              <a:buFontTx/>
              <a:buNone/>
              <a:defRPr/>
            </a:pPr>
            <a:endParaRPr lang="en-US" sz="1600" dirty="0" smtClean="0"/>
          </a:p>
          <a:p>
            <a:pPr marL="0" indent="0">
              <a:buFontTx/>
              <a:buNone/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en-US" sz="1600" dirty="0" smtClean="0"/>
              <a:t>                                                            </a:t>
            </a:r>
            <a:r>
              <a:rPr lang="en-US" sz="1400" b="1" dirty="0" smtClean="0"/>
              <a:t>Days after star of accident initiation</a:t>
            </a:r>
            <a:endParaRPr lang="sk-SK" sz="1400" b="1" dirty="0"/>
          </a:p>
        </p:txBody>
      </p:sp>
      <p:graphicFrame>
        <p:nvGraphicFramePr>
          <p:cNvPr id="5" name="Chart 9"/>
          <p:cNvGraphicFramePr/>
          <p:nvPr/>
        </p:nvGraphicFramePr>
        <p:xfrm>
          <a:off x="1583928" y="2411685"/>
          <a:ext cx="6840759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k-SK" smtClean="0"/>
              <a:t>Source terms preparation</a:t>
            </a:r>
            <a:endParaRPr lang="sk-SK" altLang="sk-SK" smtClean="0"/>
          </a:p>
        </p:txBody>
      </p:sp>
      <p:sp>
        <p:nvSpPr>
          <p:cNvPr id="10243" name="Zástupný symbol obsahu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sk-SK" u="sng" smtClean="0"/>
              <a:t>Two potential ST’s for Finnish NPP’s</a:t>
            </a:r>
          </a:p>
          <a:p>
            <a:pPr lvl="2" eaLnBrk="1"/>
            <a:r>
              <a:rPr lang="en-GB" altLang="sk-SK" smtClean="0"/>
              <a:t>provided by STUK’s Nuclear Reactor Regulation department’s Risk Analysis office and are taken from PSA L2 study both for PWR and BWR Unit</a:t>
            </a:r>
            <a:endParaRPr lang="sk-SK" altLang="sk-SK" smtClean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/>
        </p:nvGraphicFramePr>
        <p:xfrm>
          <a:off x="1584325" y="2124075"/>
          <a:ext cx="7272338" cy="4167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3402"/>
                <a:gridCol w="2819093"/>
                <a:gridCol w="2689843"/>
              </a:tblGrid>
              <a:tr h="22382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Source term name: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LO-NCR-APC04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</a:rPr>
                        <a:t>OL-RHR-12</a:t>
                      </a:r>
                      <a:endParaRPr lang="sk-SK" sz="12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22382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Reactor type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PWR</a:t>
                      </a:r>
                      <a:r>
                        <a:rPr lang="en-US" sz="1200" dirty="0">
                          <a:effectLst/>
                        </a:rPr>
                        <a:t> (</a:t>
                      </a:r>
                      <a:r>
                        <a:rPr lang="en-US" sz="1200" dirty="0" smtClean="0">
                          <a:effectLst/>
                        </a:rPr>
                        <a:t>VVER440 with ice</a:t>
                      </a:r>
                      <a:r>
                        <a:rPr lang="en-US" sz="1200" baseline="0" dirty="0" smtClean="0">
                          <a:effectLst/>
                        </a:rPr>
                        <a:t> condenser</a:t>
                      </a:r>
                      <a:r>
                        <a:rPr lang="en-US" sz="1200" dirty="0" smtClean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baseline="0" dirty="0">
                          <a:effectLst/>
                        </a:rPr>
                        <a:t>BWR</a:t>
                      </a:r>
                      <a:endParaRPr lang="sk-SK" sz="12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447646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Initiating event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TRANSIENT (loss of feed-water, offsite power and service water)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Loss of heat removal during planned  shut-down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895293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Description of scenario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Failure of primary </a:t>
                      </a:r>
                      <a:r>
                        <a:rPr lang="en-GB" sz="1200" dirty="0" smtClean="0">
                          <a:effectLst/>
                        </a:rPr>
                        <a:t>circuit</a:t>
                      </a:r>
                      <a:r>
                        <a:rPr lang="en-GB" sz="1200" baseline="0" dirty="0" smtClean="0">
                          <a:effectLst/>
                        </a:rPr>
                        <a:t> depressurization</a:t>
                      </a:r>
                      <a:r>
                        <a:rPr lang="en-GB" sz="1200" dirty="0" smtClean="0">
                          <a:effectLst/>
                        </a:rPr>
                        <a:t>,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</a:t>
                      </a:r>
                      <a:r>
                        <a:rPr lang="en-GB" sz="1200" dirty="0" smtClean="0">
                          <a:effectLst/>
                        </a:rPr>
                        <a:t>damaged,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effectLst/>
                        </a:rPr>
                        <a:t>RPV not damaged (cavity</a:t>
                      </a:r>
                      <a:r>
                        <a:rPr lang="en-GB" sz="1200" baseline="0" dirty="0" smtClean="0">
                          <a:effectLst/>
                        </a:rPr>
                        <a:t> flooding)</a:t>
                      </a:r>
                      <a:r>
                        <a:rPr lang="en-GB" sz="1200" dirty="0" smtClean="0">
                          <a:effectLst/>
                        </a:rPr>
                        <a:t>,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damaged due to </a:t>
                      </a:r>
                      <a:r>
                        <a:rPr lang="en-GB" sz="1200" dirty="0" smtClean="0">
                          <a:effectLst/>
                        </a:rPr>
                        <a:t>overpressure.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Core </a:t>
                      </a:r>
                      <a:r>
                        <a:rPr lang="en-GB" sz="1200" dirty="0" smtClean="0">
                          <a:effectLst/>
                        </a:rPr>
                        <a:t>damaged, 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Failure of RPV 8 h after accident initiation </a:t>
                      </a:r>
                      <a:r>
                        <a:rPr lang="en-GB" sz="1200" dirty="0" smtClean="0">
                          <a:effectLst/>
                        </a:rPr>
                        <a:t>– MCCI,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Failure of filtered </a:t>
                      </a:r>
                      <a:r>
                        <a:rPr lang="en-GB" sz="1200" dirty="0" smtClean="0">
                          <a:effectLst/>
                        </a:rPr>
                        <a:t>venting,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CONT damaged due to </a:t>
                      </a:r>
                      <a:r>
                        <a:rPr lang="en-GB" sz="1200" dirty="0" smtClean="0">
                          <a:effectLst/>
                        </a:rPr>
                        <a:t>overpressure.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67147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Begin of release (after end of chain reaction)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10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marL="171450" indent="-17145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dirty="0" smtClean="0">
                          <a:effectLst/>
                        </a:rPr>
                        <a:t>after </a:t>
                      </a:r>
                      <a:r>
                        <a:rPr lang="en-US" sz="1200" dirty="0">
                          <a:effectLst/>
                        </a:rPr>
                        <a:t>34 h through CONT </a:t>
                      </a:r>
                      <a:r>
                        <a:rPr lang="en-US" sz="1200" dirty="0" smtClean="0">
                          <a:effectLst/>
                        </a:rPr>
                        <a:t>break </a:t>
                      </a:r>
                    </a:p>
                    <a:p>
                      <a:pPr marL="171450" indent="-17145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dirty="0" smtClean="0">
                          <a:effectLst/>
                        </a:rPr>
                        <a:t>height</a:t>
                      </a:r>
                      <a:r>
                        <a:rPr lang="en-US" sz="1200" dirty="0">
                          <a:effectLst/>
                        </a:rPr>
                        <a:t>: ground </a:t>
                      </a:r>
                      <a:r>
                        <a:rPr lang="en-US" sz="1200" dirty="0" smtClean="0">
                          <a:effectLst/>
                        </a:rPr>
                        <a:t>level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6</a:t>
                      </a:r>
                      <a:r>
                        <a:rPr lang="en-US" sz="1400" dirty="0">
                          <a:effectLst/>
                        </a:rPr>
                        <a:t> h</a:t>
                      </a:r>
                      <a:endParaRPr lang="sk-SK" sz="1400" dirty="0">
                        <a:effectLst/>
                      </a:endParaRPr>
                    </a:p>
                    <a:p>
                      <a:pPr marL="171450" indent="-17145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dirty="0" smtClean="0">
                          <a:effectLst/>
                        </a:rPr>
                        <a:t>after </a:t>
                      </a:r>
                      <a:r>
                        <a:rPr lang="en-US" sz="1200" dirty="0">
                          <a:effectLst/>
                        </a:rPr>
                        <a:t>13 h through CONT </a:t>
                      </a:r>
                      <a:r>
                        <a:rPr lang="en-US" sz="1200" dirty="0" smtClean="0">
                          <a:effectLst/>
                        </a:rPr>
                        <a:t>break </a:t>
                      </a:r>
                    </a:p>
                    <a:p>
                      <a:pPr marL="171450" indent="-17145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dirty="0" smtClean="0">
                          <a:effectLst/>
                        </a:rPr>
                        <a:t>height</a:t>
                      </a:r>
                      <a:r>
                        <a:rPr lang="en-US" sz="1200" dirty="0">
                          <a:effectLst/>
                        </a:rPr>
                        <a:t>: ground </a:t>
                      </a:r>
                      <a:r>
                        <a:rPr lang="en-US" sz="1200" dirty="0" smtClean="0">
                          <a:effectLst/>
                        </a:rPr>
                        <a:t>level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22382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Duration of release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62 h</a:t>
                      </a:r>
                      <a:r>
                        <a:rPr lang="en-US" sz="1200" b="1" i="0" baseline="0" dirty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(38 h through </a:t>
                      </a:r>
                      <a:r>
                        <a:rPr lang="en-US" sz="1200" dirty="0" smtClean="0">
                          <a:effectLst/>
                        </a:rPr>
                        <a:t>CONT break)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32 h</a:t>
                      </a:r>
                      <a:r>
                        <a:rPr lang="en-US" sz="1200" b="1" i="0" baseline="0" dirty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(27 h through </a:t>
                      </a:r>
                      <a:r>
                        <a:rPr lang="en-US" sz="1200" dirty="0" smtClean="0">
                          <a:effectLst/>
                        </a:rPr>
                        <a:t>CONT break)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809838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release of: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 smtClean="0">
                          <a:effectLst/>
                        </a:rPr>
                        <a:t>                                       131</a:t>
                      </a:r>
                      <a:r>
                        <a:rPr lang="en-US" sz="1200" dirty="0" smtClean="0">
                          <a:effectLst/>
                        </a:rPr>
                        <a:t>I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 smtClean="0">
                          <a:effectLst/>
                        </a:rPr>
                        <a:t>                                      137</a:t>
                      </a:r>
                      <a:r>
                        <a:rPr lang="en-US" sz="1200" dirty="0" smtClean="0">
                          <a:effectLst/>
                        </a:rPr>
                        <a:t>Cs</a:t>
                      </a:r>
                      <a:endParaRPr lang="sk-SK" sz="1200" dirty="0">
                        <a:effectLst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30000" dirty="0" smtClean="0">
                          <a:effectLst/>
                        </a:rPr>
                        <a:t>                                       133</a:t>
                      </a:r>
                      <a:r>
                        <a:rPr lang="en-US" sz="1200" dirty="0" smtClean="0">
                          <a:effectLst/>
                        </a:rPr>
                        <a:t>Xe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60 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0.2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2 000       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   10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       1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 1 000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447646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Rad. </a:t>
                      </a:r>
                      <a:r>
                        <a:rPr lang="en-GB" sz="1200" dirty="0">
                          <a:effectLst/>
                        </a:rPr>
                        <a:t>equivalent of </a:t>
                      </a:r>
                      <a:r>
                        <a:rPr lang="en-GB" sz="1200" baseline="30000" dirty="0">
                          <a:effectLst/>
                        </a:rPr>
                        <a:t>131</a:t>
                      </a:r>
                      <a:r>
                        <a:rPr lang="en-GB" sz="1200" dirty="0">
                          <a:effectLst/>
                        </a:rPr>
                        <a:t>I </a:t>
                      </a:r>
                      <a:r>
                        <a:rPr lang="en-GB" sz="1200" dirty="0" smtClean="0">
                          <a:effectLst/>
                        </a:rPr>
                        <a:t>activity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        61           </a:t>
                      </a:r>
                      <a:r>
                        <a:rPr lang="en-GB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</a:endParaRP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  55    </a:t>
                      </a:r>
                      <a:r>
                        <a:rPr lang="en-US" sz="1200" dirty="0" err="1">
                          <a:effectLst/>
                        </a:rPr>
                        <a:t>PBq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  <a:tr h="223824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INES category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7</a:t>
                      </a:r>
                      <a:endParaRPr lang="sk-SK" sz="14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baseline="0" dirty="0">
                          <a:effectLst/>
                        </a:rPr>
                        <a:t>7</a:t>
                      </a:r>
                      <a:endParaRPr lang="sk-SK" sz="1400" b="1" i="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andard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Standard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1363</TotalTime>
  <Words>1699</Words>
  <Application>Microsoft Office PowerPoint</Application>
  <PresentationFormat>Vlastná</PresentationFormat>
  <Paragraphs>353</Paragraphs>
  <Slides>13</Slides>
  <Notes>2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Symbol</vt:lpstr>
      <vt:lpstr>Standarddesign</vt:lpstr>
      <vt:lpstr>Prezentácia programu PowerPoint</vt:lpstr>
      <vt:lpstr>CONTENTS</vt:lpstr>
      <vt:lpstr>INTRODUCTION</vt:lpstr>
      <vt:lpstr>FUKUSHIMA-DAIICHI SOURCE TERM</vt:lpstr>
      <vt:lpstr>Source terms preparation</vt:lpstr>
      <vt:lpstr>Source terms preparation</vt:lpstr>
      <vt:lpstr>Source terms preparation</vt:lpstr>
      <vt:lpstr>Source terms preparation</vt:lpstr>
      <vt:lpstr>Source terms preparation</vt:lpstr>
      <vt:lpstr>Source terms preparation</vt:lpstr>
      <vt:lpstr>Source terms preparation</vt:lpstr>
      <vt:lpstr>Source terms preparation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169</cp:revision>
  <cp:lastPrinted>2016-01-18T13:28:43Z</cp:lastPrinted>
  <dcterms:created xsi:type="dcterms:W3CDTF">2011-02-09T16:02:23Z</dcterms:created>
  <dcterms:modified xsi:type="dcterms:W3CDTF">2016-01-18T14:06:35Z</dcterms:modified>
</cp:coreProperties>
</file>