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8"/>
  </p:notesMasterIdLst>
  <p:sldIdLst>
    <p:sldId id="256" r:id="rId2"/>
    <p:sldId id="303" r:id="rId3"/>
    <p:sldId id="288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</p:sldIdLst>
  <p:sldSz cx="10080625" cy="7559675"/>
  <p:notesSz cx="7772400" cy="10058400"/>
  <p:defaultTextStyle>
    <a:defPPr>
      <a:defRPr lang="en-GB"/>
    </a:defPPr>
    <a:lvl1pPr algn="l" defTabSz="357188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41363" indent="-284163" algn="l" defTabSz="357188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141413" indent="-227013" algn="l" defTabSz="357188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598613" indent="-227013" algn="l" defTabSz="357188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055813" indent="-227013" algn="l" defTabSz="357188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90" y="-732"/>
      </p:cViewPr>
      <p:guideLst>
        <p:guide orient="horz" pos="2161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7" Type="http://schemas.openxmlformats.org/officeDocument/2006/relationships/image" Target="../media/image9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Grp="1" noChangeArrowheads="1"/>
          </p:cNvSpPr>
          <p:nvPr>
            <p:ph type="sldImg"/>
          </p:nvPr>
        </p:nvSpPr>
        <p:spPr bwMode="auto">
          <a:xfrm>
            <a:off x="1371600" y="763588"/>
            <a:ext cx="5027613" cy="3770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665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358627"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358627"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358627"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358627"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DB3CCB70-4CF0-4C56-8C97-8B03F2E762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889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357188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1363" indent="-284163" algn="l" defTabSz="357188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1413" indent="-227013" algn="l" defTabSz="357188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598613" indent="-227013" algn="l" defTabSz="357188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5813" indent="-227013" algn="l" defTabSz="357188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5052" algn="l" defTabSz="91402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063" algn="l" defTabSz="91402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073" algn="l" defTabSz="91402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083" algn="l" defTabSz="91402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3013" indent="-227013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0213" indent="-227013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7413" indent="-227013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4613" indent="-227013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357188" eaLnBrk="1"/>
            <a:fld id="{790C7AEF-C88E-4679-A6F8-3A3669C5111D}" type="slidenum">
              <a:rPr lang="en-US" altLang="da-DK" smtClean="0">
                <a:solidFill>
                  <a:srgbClr val="000000"/>
                </a:solidFill>
                <a:latin typeface="Times New Roman" pitchFamily="18" charset="0"/>
              </a:rPr>
              <a:pPr defTabSz="357188" eaLnBrk="1"/>
              <a:t>1</a:t>
            </a:fld>
            <a:endParaRPr lang="en-US" altLang="da-DK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9459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460" name="Rectangle 2"/>
          <p:cNvSpPr>
            <a:spLocks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a-DK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518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3428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05675" y="36513"/>
            <a:ext cx="2266950" cy="6030912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03238" y="36513"/>
            <a:ext cx="6650037" cy="6030912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6133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1079500"/>
            <a:ext cx="9433048" cy="5796681"/>
          </a:xfrm>
        </p:spPr>
        <p:txBody>
          <a:bodyPr/>
          <a:lstStyle>
            <a:lvl2pPr marL="742950" indent="-285750">
              <a:buFontTx/>
              <a:buBlip>
                <a:blip r:embed="rId2"/>
              </a:buBlip>
              <a:defRPr/>
            </a:lvl2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9370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680968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3238" y="1079500"/>
            <a:ext cx="4457700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13338" y="1079500"/>
            <a:ext cx="4459287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9084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692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7660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697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951891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994962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7019925"/>
            <a:ext cx="720725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0363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720725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9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0725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079500"/>
            <a:ext cx="9290050" cy="579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a-DK" smtClean="0"/>
              <a:t>Click to edit the outline text format</a:t>
            </a:r>
          </a:p>
          <a:p>
            <a:pPr lvl="1"/>
            <a:r>
              <a:rPr lang="en-GB" altLang="da-DK" smtClean="0"/>
              <a:t>Second Outline Level</a:t>
            </a:r>
          </a:p>
          <a:p>
            <a:pPr lvl="2"/>
            <a:r>
              <a:rPr lang="en-GB" altLang="da-DK" smtClean="0"/>
              <a:t>Third Outline Level</a:t>
            </a:r>
          </a:p>
          <a:p>
            <a:pPr lvl="3"/>
            <a:r>
              <a:rPr lang="en-GB" altLang="da-DK" smtClean="0"/>
              <a:t>Fourth Outline Level</a:t>
            </a:r>
          </a:p>
          <a:p>
            <a:pPr lvl="4"/>
            <a:r>
              <a:rPr lang="en-GB" altLang="da-DK" smtClean="0"/>
              <a:t>Fifth Outline Level</a:t>
            </a:r>
          </a:p>
          <a:p>
            <a:pPr lvl="4"/>
            <a:r>
              <a:rPr lang="en-GB" altLang="da-DK" smtClean="0"/>
              <a:t>Sixth Outline Level</a:t>
            </a:r>
          </a:p>
          <a:p>
            <a:pPr lvl="4"/>
            <a:r>
              <a:rPr lang="en-GB" altLang="da-DK" smtClean="0"/>
              <a:t>Seventh Outline Level</a:t>
            </a:r>
          </a:p>
          <a:p>
            <a:pPr lvl="4"/>
            <a:r>
              <a:rPr lang="en-GB" altLang="da-DK" smtClean="0"/>
              <a:t>Eighth Outline Level</a:t>
            </a:r>
          </a:p>
          <a:p>
            <a:pPr lvl="4"/>
            <a:r>
              <a:rPr lang="en-GB" altLang="da-DK" smtClean="0"/>
              <a:t>Ninth Outline Level</a:t>
            </a:r>
          </a:p>
        </p:txBody>
      </p:sp>
      <p:pic>
        <p:nvPicPr>
          <p:cNvPr id="1031" name="Picture 6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1438"/>
            <a:ext cx="577850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36513"/>
            <a:ext cx="705485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a-DK" smtClean="0"/>
              <a:t>Click to edit the title text format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a-DK" altLang="da-DK"/>
          </a:p>
        </p:txBody>
      </p:sp>
      <p:pic>
        <p:nvPicPr>
          <p:cNvPr id="1034" name="Picture 1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0725"/>
            <a:ext cx="10080625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35" name="Picture 1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10080625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36" name="Text Box 16"/>
          <p:cNvSpPr txBox="1">
            <a:spLocks noChangeArrowheads="1"/>
          </p:cNvSpPr>
          <p:nvPr userDrawn="1"/>
        </p:nvSpPr>
        <p:spPr bwMode="auto">
          <a:xfrm>
            <a:off x="9144000" y="7092950"/>
            <a:ext cx="936625" cy="26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fld id="{723D1AE6-4088-4E10-A345-D9443ABEC8C6}" type="slidenum">
              <a:rPr lang="en-GB" altLang="da-DK" sz="1200"/>
              <a:pPr>
                <a:spcBef>
                  <a:spcPct val="50000"/>
                </a:spcBef>
              </a:pPr>
              <a:t>‹#›</a:t>
            </a:fld>
            <a:endParaRPr lang="en-GB" altLang="da-DK" sz="1200"/>
          </a:p>
        </p:txBody>
      </p:sp>
      <p:sp>
        <p:nvSpPr>
          <p:cNvPr id="1037" name="Text Box 17"/>
          <p:cNvSpPr txBox="1">
            <a:spLocks noChangeArrowheads="1"/>
          </p:cNvSpPr>
          <p:nvPr userDrawn="1"/>
        </p:nvSpPr>
        <p:spPr bwMode="auto">
          <a:xfrm>
            <a:off x="2016125" y="7164388"/>
            <a:ext cx="6192838" cy="26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da-DK" sz="1200"/>
              <a:t>Name, organisation</a:t>
            </a:r>
          </a:p>
        </p:txBody>
      </p:sp>
      <p:pic>
        <p:nvPicPr>
          <p:cNvPr id="1038" name="Picture 18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10795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extfeld 1"/>
          <p:cNvSpPr txBox="1"/>
          <p:nvPr userDrawn="1"/>
        </p:nvSpPr>
        <p:spPr>
          <a:xfrm>
            <a:off x="8030483" y="179437"/>
            <a:ext cx="2016224" cy="4930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358627">
              <a:defRPr/>
            </a:pPr>
            <a:r>
              <a:rPr lang="en-GB" sz="2800" b="1" i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PREPARE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2pPr>
      <a:lvl3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3pPr>
      <a:lvl4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4pPr>
      <a:lvl5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5pPr>
      <a:lvl6pPr marL="25146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6pPr>
      <a:lvl7pPr marL="29718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7pPr>
      <a:lvl8pPr marL="34290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8pPr>
      <a:lvl9pPr marL="38862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9pPr>
    </p:titleStyle>
    <p:bodyStyle>
      <a:lvl1pPr marL="342900" indent="-342900" algn="l" defTabSz="358775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Blip>
          <a:blip r:embed="rId18"/>
        </a:buBlip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358775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70000"/>
        <a:buBlip>
          <a:blip r:embed="rId18"/>
        </a:buBlip>
        <a:defRPr sz="2000">
          <a:solidFill>
            <a:srgbClr val="000000"/>
          </a:solidFill>
          <a:latin typeface="+mn-lt"/>
        </a:defRPr>
      </a:lvl2pPr>
      <a:lvl3pPr marL="11430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Symbol" pitchFamily="18" charset="2"/>
        <a:buChar char="-"/>
        <a:defRPr>
          <a:solidFill>
            <a:srgbClr val="000000"/>
          </a:solidFill>
          <a:latin typeface="+mn-lt"/>
        </a:defRPr>
      </a:lvl3pPr>
      <a:lvl4pPr marL="16002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1600">
          <a:solidFill>
            <a:srgbClr val="000000"/>
          </a:solidFill>
          <a:latin typeface="+mn-lt"/>
        </a:defRPr>
      </a:lvl4pPr>
      <a:lvl5pPr marL="20574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5pPr>
      <a:lvl6pPr marL="25146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6pPr>
      <a:lvl7pPr marL="29718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7pPr>
      <a:lvl8pPr marL="34290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8pPr>
      <a:lvl9pPr marL="38862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8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8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8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8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8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6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6.png"/><Relationship Id="rId7" Type="http://schemas.openxmlformats.org/officeDocument/2006/relationships/image" Target="../media/image13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png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5.wmf"/><Relationship Id="rId5" Type="http://schemas.openxmlformats.org/officeDocument/2006/relationships/image" Target="../media/image12.wmf"/><Relationship Id="rId15" Type="http://schemas.openxmlformats.org/officeDocument/2006/relationships/image" Target="../media/image17.w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4.wmf"/><Relationship Id="rId14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9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2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2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2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"/>
          <p:cNvSpPr txBox="1">
            <a:spLocks noChangeArrowheads="1"/>
          </p:cNvSpPr>
          <p:nvPr/>
        </p:nvSpPr>
        <p:spPr bwMode="auto">
          <a:xfrm>
            <a:off x="973138" y="107950"/>
            <a:ext cx="6472237" cy="54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9964" tIns="59087" rIns="89964" bIns="44982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3013" indent="-227013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0213" indent="-227013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7413" indent="-227013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4613" indent="-227013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/>
            <a:r>
              <a:rPr lang="en-US" altLang="da-DK" sz="1700" b="1">
                <a:solidFill>
                  <a:srgbClr val="000000"/>
                </a:solidFill>
              </a:rPr>
              <a:t>Innovative integrated tools and platforms for radiological </a:t>
            </a:r>
          </a:p>
          <a:p>
            <a:pPr eaLnBrk="1"/>
            <a:r>
              <a:rPr lang="en-US" altLang="da-DK" sz="1700" b="1">
                <a:solidFill>
                  <a:srgbClr val="000000"/>
                </a:solidFill>
              </a:rPr>
              <a:t>emergency preparedness and post-accident response in Europe</a:t>
            </a:r>
            <a:endParaRPr lang="en-US" altLang="da-DK" sz="1700" b="1"/>
          </a:p>
        </p:txBody>
      </p:sp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484188" y="1908175"/>
            <a:ext cx="8640762" cy="273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42317" rIns="0" bIns="0" anchor="ctr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3013" indent="-227013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0213" indent="-227013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7413" indent="-227013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4613" indent="-227013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/>
            <a:r>
              <a:rPr lang="da-DK" altLang="da-DK" sz="4900"/>
              <a:t>Dispersion and fall out of</a:t>
            </a:r>
            <a:br>
              <a:rPr lang="da-DK" altLang="da-DK" sz="4900"/>
            </a:br>
            <a:r>
              <a:rPr lang="da-DK" altLang="da-DK" sz="4900"/>
              <a:t>particles larger and heavier</a:t>
            </a:r>
            <a:br>
              <a:rPr lang="da-DK" altLang="da-DK" sz="4900"/>
            </a:br>
            <a:r>
              <a:rPr lang="da-DK" altLang="da-DK" sz="4900"/>
              <a:t>than aerosols</a:t>
            </a:r>
            <a:endParaRPr lang="en-US" altLang="da-DK" sz="4900">
              <a:solidFill>
                <a:srgbClr val="000000"/>
              </a:solidFill>
            </a:endParaRPr>
          </a:p>
        </p:txBody>
      </p:sp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6480175"/>
            <a:ext cx="10683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3" name="TextBox 5"/>
          <p:cNvSpPr txBox="1">
            <a:spLocks noChangeArrowheads="1"/>
          </p:cNvSpPr>
          <p:nvPr/>
        </p:nvSpPr>
        <p:spPr bwMode="auto">
          <a:xfrm>
            <a:off x="1079500" y="5867400"/>
            <a:ext cx="4422775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>
              <a:spcAft>
                <a:spcPts val="1425"/>
              </a:spcAft>
              <a:buBlip>
                <a:blip r:embed="rId4"/>
              </a:buBlip>
              <a:defRPr sz="24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>
              <a:spcAft>
                <a:spcPts val="1138"/>
              </a:spcAft>
              <a:buSzPct val="70000"/>
              <a:buBlip>
                <a:blip r:embed="rId4"/>
              </a:buBlip>
              <a:defRPr sz="20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>
              <a:spcAft>
                <a:spcPts val="850"/>
              </a:spcAft>
              <a:buFont typeface="Symbol" pitchFamily="18" charset="2"/>
              <a:buChar char="-"/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>
              <a:spcAft>
                <a:spcPts val="575"/>
              </a:spcAft>
              <a:buChar char="–"/>
              <a:defRPr sz="16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>
              <a:spcAft>
                <a:spcPts val="288"/>
              </a:spcAft>
              <a:buChar char="»"/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2000" b="1">
                <a:ea typeface="ＭＳ Ｐゴシック" pitchFamily="34" charset="-128"/>
              </a:rPr>
              <a:t>Poul Astrup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2000" b="1">
                <a:ea typeface="ＭＳ Ｐゴシック" pitchFamily="34" charset="-128"/>
              </a:rPr>
              <a:t>Department of Wind Energy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2000" b="1">
                <a:ea typeface="ＭＳ Ｐゴシック" pitchFamily="34" charset="-128"/>
              </a:rPr>
              <a:t>Technical University of Denmark</a:t>
            </a:r>
          </a:p>
        </p:txBody>
      </p:sp>
      <p:sp>
        <p:nvSpPr>
          <p:cNvPr id="2054" name="TextBox 1"/>
          <p:cNvSpPr txBox="1">
            <a:spLocks noChangeArrowheads="1"/>
          </p:cNvSpPr>
          <p:nvPr/>
        </p:nvSpPr>
        <p:spPr bwMode="auto">
          <a:xfrm>
            <a:off x="1079500" y="7065963"/>
            <a:ext cx="5545138" cy="4365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da-DK" altLang="da-DK" sz="1200"/>
              <a:t>Dispersion and fall out of particles larger and heavier than aerosols</a:t>
            </a:r>
            <a:endParaRPr lang="en-US" altLang="da-DK" sz="1200">
              <a:solidFill>
                <a:srgbClr val="000000"/>
              </a:solidFill>
            </a:endParaRPr>
          </a:p>
          <a:p>
            <a:pPr hangingPunct="1"/>
            <a:r>
              <a:rPr lang="da-DK" altLang="da-DK" sz="1200">
                <a:ea typeface="ＭＳ Ｐゴシック" pitchFamily="34" charset="-128"/>
              </a:rPr>
              <a:t>Department of Wind Energy, Technical University of Denmark</a:t>
            </a:r>
            <a:endParaRPr lang="da-DK" altLang="da-DK" sz="1200"/>
          </a:p>
        </p:txBody>
      </p:sp>
      <p:sp>
        <p:nvSpPr>
          <p:cNvPr id="2055" name="TextBox 6"/>
          <p:cNvSpPr txBox="1">
            <a:spLocks noChangeArrowheads="1"/>
          </p:cNvSpPr>
          <p:nvPr/>
        </p:nvSpPr>
        <p:spPr bwMode="auto">
          <a:xfrm>
            <a:off x="1079500" y="4643438"/>
            <a:ext cx="72517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>
              <a:defRPr>
                <a:solidFill>
                  <a:schemeClr val="tx1"/>
                </a:solidFill>
                <a:latin typeface="Arial" charset="0"/>
              </a:defRPr>
            </a:lvl1pPr>
            <a:lvl2pPr eaLnBrk="0">
              <a:defRPr>
                <a:solidFill>
                  <a:schemeClr val="tx1"/>
                </a:solidFill>
                <a:latin typeface="Arial" charset="0"/>
              </a:defRPr>
            </a:lvl2pPr>
            <a:lvl3pPr eaLnBrk="0">
              <a:defRPr>
                <a:solidFill>
                  <a:schemeClr val="tx1"/>
                </a:solidFill>
                <a:latin typeface="Arial" charset="0"/>
              </a:defRPr>
            </a:lvl3pPr>
            <a:lvl4pPr eaLnBrk="0">
              <a:defRPr>
                <a:solidFill>
                  <a:schemeClr val="tx1"/>
                </a:solidFill>
                <a:latin typeface="Arial" charset="0"/>
              </a:defRPr>
            </a:lvl4pPr>
            <a:lvl5pPr eaLnBrk="0">
              <a:defRPr>
                <a:solidFill>
                  <a:schemeClr val="tx1"/>
                </a:solidFill>
                <a:latin typeface="Arial" charset="0"/>
              </a:defRPr>
            </a:lvl5pPr>
            <a:lvl6pPr marL="2513013" indent="-22701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0213" indent="-22701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7413" indent="-22701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4613" indent="-22701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hangingPunct="1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da-DK" sz="1600" i="1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rPr>
              <a:t>The research leading to these results has received funding from the </a:t>
            </a:r>
          </a:p>
          <a:p>
            <a:pPr defTabSz="914400" eaLnBrk="1" hangingPunct="1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da-DK" sz="1600" i="1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rPr>
              <a:t>European Atomic Energy Community Seventh Framework Programme FP7/2012 under grant agreement no. 323287.</a:t>
            </a:r>
            <a:endParaRPr lang="da-DK" altLang="da-DK" sz="1600">
              <a:solidFill>
                <a:srgbClr val="000000"/>
              </a:solidFill>
              <a:latin typeface="Verdana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387475" y="842963"/>
            <a:ext cx="77454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94" tIns="50397" rIns="100794" bIns="50397">
            <a:spAutoFit/>
          </a:bodyPr>
          <a:lstStyle>
            <a:lvl1pPr eaLnBrk="0">
              <a:spcAft>
                <a:spcPts val="1425"/>
              </a:spcAft>
              <a:buBlip>
                <a:blip r:embed="rId2"/>
              </a:buBlip>
              <a:defRPr sz="24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>
              <a:spcAft>
                <a:spcPts val="1138"/>
              </a:spcAft>
              <a:buSzPct val="70000"/>
              <a:buBlip>
                <a:blip r:embed="rId2"/>
              </a:buBlip>
              <a:defRPr sz="20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>
              <a:spcAft>
                <a:spcPts val="850"/>
              </a:spcAft>
              <a:buFont typeface="Symbol" pitchFamily="18" charset="2"/>
              <a:buChar char="-"/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>
              <a:spcAft>
                <a:spcPts val="575"/>
              </a:spcAft>
              <a:buChar char="–"/>
              <a:defRPr sz="16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>
              <a:spcAft>
                <a:spcPts val="288"/>
              </a:spcAft>
              <a:buChar char="»"/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Tests of the Csanady parameterization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built into the RIMPUFF dispersion program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endParaRPr lang="da-DK" altLang="da-DK" sz="1600">
              <a:latin typeface="Arial Unicode MS" pitchFamily="34" charset="-128"/>
              <a:ea typeface="ＭＳ Ｐゴシック" pitchFamily="34" charset="-128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73025"/>
            <a:ext cx="20320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0" y="5846763"/>
            <a:ext cx="20320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eaLnBrk="0"/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1269" name="Rectangle 3"/>
          <p:cNvSpPr>
            <a:spLocks noChangeArrowheads="1"/>
          </p:cNvSpPr>
          <p:nvPr/>
        </p:nvSpPr>
        <p:spPr bwMode="auto">
          <a:xfrm>
            <a:off x="168275" y="239713"/>
            <a:ext cx="20320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1270" name="Rectangle 4"/>
          <p:cNvSpPr>
            <a:spLocks noChangeArrowheads="1"/>
          </p:cNvSpPr>
          <p:nvPr/>
        </p:nvSpPr>
        <p:spPr bwMode="auto">
          <a:xfrm>
            <a:off x="5037138" y="3289300"/>
            <a:ext cx="3429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algn="just" eaLnBrk="0"/>
            <a:r>
              <a:rPr lang="en-GB" altLang="da-DK" sz="1300">
                <a:solidFill>
                  <a:srgbClr val="000000"/>
                </a:solidFill>
              </a:rPr>
              <a:t>   </a:t>
            </a:r>
            <a:endParaRPr lang="en-GB" altLang="da-DK">
              <a:solidFill>
                <a:srgbClr val="000000"/>
              </a:solidFill>
            </a:endParaRPr>
          </a:p>
        </p:txBody>
      </p:sp>
      <p:sp>
        <p:nvSpPr>
          <p:cNvPr id="11271" name="Rectangle 5"/>
          <p:cNvSpPr>
            <a:spLocks noChangeArrowheads="1"/>
          </p:cNvSpPr>
          <p:nvPr/>
        </p:nvSpPr>
        <p:spPr bwMode="auto">
          <a:xfrm>
            <a:off x="168275" y="6015038"/>
            <a:ext cx="20320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eaLnBrk="0"/>
            <a:endParaRPr lang="da-DK" altLang="da-DK">
              <a:solidFill>
                <a:srgbClr val="000000"/>
              </a:solidFill>
            </a:endParaRPr>
          </a:p>
        </p:txBody>
      </p:sp>
      <p:pic>
        <p:nvPicPr>
          <p:cNvPr id="1127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763" y="2063750"/>
            <a:ext cx="3821112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2063750"/>
            <a:ext cx="4749800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6480175"/>
            <a:ext cx="10683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275" name="TextBox 1"/>
          <p:cNvSpPr txBox="1">
            <a:spLocks noChangeArrowheads="1"/>
          </p:cNvSpPr>
          <p:nvPr/>
        </p:nvSpPr>
        <p:spPr bwMode="auto">
          <a:xfrm>
            <a:off x="1079500" y="7065963"/>
            <a:ext cx="5545138" cy="4365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da-DK" altLang="da-DK" sz="1200"/>
              <a:t>Dispersion and fall out of particles larger and heavier than aerosols</a:t>
            </a:r>
            <a:endParaRPr lang="en-US" altLang="da-DK" sz="1200">
              <a:solidFill>
                <a:srgbClr val="000000"/>
              </a:solidFill>
            </a:endParaRPr>
          </a:p>
          <a:p>
            <a:pPr hangingPunct="1"/>
            <a:r>
              <a:rPr lang="da-DK" altLang="da-DK" sz="1200">
                <a:ea typeface="ＭＳ Ｐゴシック" pitchFamily="34" charset="-128"/>
              </a:rPr>
              <a:t>Department of Wind Energy, Technical University of Denmark</a:t>
            </a:r>
            <a:endParaRPr lang="da-DK" altLang="da-DK" sz="1200"/>
          </a:p>
        </p:txBody>
      </p:sp>
      <p:sp>
        <p:nvSpPr>
          <p:cNvPr id="16" name="TextBox 1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151880" y="5874617"/>
            <a:ext cx="8064896" cy="693460"/>
          </a:xfrm>
          <a:prstGeom prst="rect">
            <a:avLst/>
          </a:prstGeom>
          <a:blipFill rotWithShape="1">
            <a:blip r:embed="rId6"/>
            <a:stretch>
              <a:fillRect l="-227" t="-2655" b="-8850"/>
            </a:stretch>
          </a:blipFill>
        </p:spPr>
        <p:txBody>
          <a:bodyPr/>
          <a:lstStyle/>
          <a:p>
            <a:r>
              <a:rPr lang="da-DK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387475" y="842963"/>
            <a:ext cx="77454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94" tIns="50397" rIns="100794" bIns="50397">
            <a:spAutoFit/>
          </a:bodyPr>
          <a:lstStyle>
            <a:lvl1pPr eaLnBrk="0">
              <a:spcAft>
                <a:spcPts val="1425"/>
              </a:spcAft>
              <a:buBlip>
                <a:blip r:embed="rId2"/>
              </a:buBlip>
              <a:defRPr sz="24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>
              <a:spcAft>
                <a:spcPts val="1138"/>
              </a:spcAft>
              <a:buSzPct val="70000"/>
              <a:buBlip>
                <a:blip r:embed="rId2"/>
              </a:buBlip>
              <a:defRPr sz="20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>
              <a:spcAft>
                <a:spcPts val="850"/>
              </a:spcAft>
              <a:buFont typeface="Symbol" pitchFamily="18" charset="2"/>
              <a:buChar char="-"/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>
              <a:spcAft>
                <a:spcPts val="575"/>
              </a:spcAft>
              <a:buChar char="–"/>
              <a:defRPr sz="16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>
              <a:spcAft>
                <a:spcPts val="288"/>
              </a:spcAft>
              <a:buChar char="»"/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Tests of the Csanady parameterization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built into the RIMPUFF dispersion program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endParaRPr lang="da-DK" altLang="da-DK" sz="1600">
              <a:latin typeface="Arial Unicode MS" pitchFamily="34" charset="-128"/>
              <a:ea typeface="ＭＳ Ｐゴシック" pitchFamily="34" charset="-128"/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73025"/>
            <a:ext cx="20320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5846763"/>
            <a:ext cx="20320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eaLnBrk="0"/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2293" name="Rectangle 3"/>
          <p:cNvSpPr>
            <a:spLocks noChangeArrowheads="1"/>
          </p:cNvSpPr>
          <p:nvPr/>
        </p:nvSpPr>
        <p:spPr bwMode="auto">
          <a:xfrm>
            <a:off x="168275" y="239713"/>
            <a:ext cx="20320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5037138" y="3289300"/>
            <a:ext cx="3429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algn="just" eaLnBrk="0"/>
            <a:r>
              <a:rPr lang="en-GB" altLang="da-DK" sz="1300">
                <a:solidFill>
                  <a:srgbClr val="000000"/>
                </a:solidFill>
              </a:rPr>
              <a:t>   </a:t>
            </a:r>
            <a:endParaRPr lang="en-GB" altLang="da-DK">
              <a:solidFill>
                <a:srgbClr val="000000"/>
              </a:solidFill>
            </a:endParaRPr>
          </a:p>
        </p:txBody>
      </p:sp>
      <p:sp>
        <p:nvSpPr>
          <p:cNvPr id="12295" name="Rectangle 5"/>
          <p:cNvSpPr>
            <a:spLocks noChangeArrowheads="1"/>
          </p:cNvSpPr>
          <p:nvPr/>
        </p:nvSpPr>
        <p:spPr bwMode="auto">
          <a:xfrm>
            <a:off x="168275" y="6015038"/>
            <a:ext cx="20320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eaLnBrk="0"/>
            <a:endParaRPr lang="da-DK" altLang="da-DK">
              <a:solidFill>
                <a:srgbClr val="000000"/>
              </a:solidFill>
            </a:endParaRPr>
          </a:p>
        </p:txBody>
      </p:sp>
      <p:pic>
        <p:nvPicPr>
          <p:cNvPr id="1229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8" y="2063750"/>
            <a:ext cx="4748212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763" y="2063750"/>
            <a:ext cx="3821112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6480175"/>
            <a:ext cx="10683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9" name="TextBox 1"/>
          <p:cNvSpPr txBox="1">
            <a:spLocks noChangeArrowheads="1"/>
          </p:cNvSpPr>
          <p:nvPr/>
        </p:nvSpPr>
        <p:spPr bwMode="auto">
          <a:xfrm>
            <a:off x="1079500" y="7065963"/>
            <a:ext cx="5545138" cy="4365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da-DK" altLang="da-DK" sz="1200"/>
              <a:t>Dispersion and fall out of particles larger and heavier than aerosols</a:t>
            </a:r>
            <a:endParaRPr lang="en-US" altLang="da-DK" sz="1200">
              <a:solidFill>
                <a:srgbClr val="000000"/>
              </a:solidFill>
            </a:endParaRPr>
          </a:p>
          <a:p>
            <a:pPr hangingPunct="1"/>
            <a:r>
              <a:rPr lang="da-DK" altLang="da-DK" sz="1200">
                <a:ea typeface="ＭＳ Ｐゴシック" pitchFamily="34" charset="-128"/>
              </a:rPr>
              <a:t>Department of Wind Energy, Technical University of Denmark</a:t>
            </a:r>
            <a:endParaRPr lang="da-DK" altLang="da-DK" sz="1200"/>
          </a:p>
        </p:txBody>
      </p:sp>
      <p:sp>
        <p:nvSpPr>
          <p:cNvPr id="14" name="TextBox 1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151880" y="5874617"/>
            <a:ext cx="8064896" cy="693460"/>
          </a:xfrm>
          <a:prstGeom prst="rect">
            <a:avLst/>
          </a:prstGeom>
          <a:blipFill rotWithShape="1">
            <a:blip r:embed="rId6"/>
            <a:stretch>
              <a:fillRect l="-227" t="-2655" b="-8850"/>
            </a:stretch>
          </a:blipFill>
        </p:spPr>
        <p:txBody>
          <a:bodyPr/>
          <a:lstStyle/>
          <a:p>
            <a:r>
              <a:rPr lang="da-DK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387475" y="842963"/>
            <a:ext cx="77454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94" tIns="50397" rIns="100794" bIns="50397">
            <a:spAutoFit/>
          </a:bodyPr>
          <a:lstStyle>
            <a:lvl1pPr eaLnBrk="0">
              <a:spcAft>
                <a:spcPts val="1425"/>
              </a:spcAft>
              <a:buBlip>
                <a:blip r:embed="rId2"/>
              </a:buBlip>
              <a:defRPr sz="24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>
              <a:spcAft>
                <a:spcPts val="1138"/>
              </a:spcAft>
              <a:buSzPct val="70000"/>
              <a:buBlip>
                <a:blip r:embed="rId2"/>
              </a:buBlip>
              <a:defRPr sz="20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>
              <a:spcAft>
                <a:spcPts val="850"/>
              </a:spcAft>
              <a:buFont typeface="Symbol" pitchFamily="18" charset="2"/>
              <a:buChar char="-"/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>
              <a:spcAft>
                <a:spcPts val="575"/>
              </a:spcAft>
              <a:buChar char="–"/>
              <a:defRPr sz="16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>
              <a:spcAft>
                <a:spcPts val="288"/>
              </a:spcAft>
              <a:buChar char="»"/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Tests of the Csanady parameterization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built into the RIMPUFF dispersion program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endParaRPr lang="da-DK" altLang="da-DK" sz="1600">
              <a:latin typeface="Arial Unicode MS" pitchFamily="34" charset="-128"/>
              <a:ea typeface="ＭＳ Ｐゴシック" pitchFamily="34" charset="-128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73025"/>
            <a:ext cx="20320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0" y="5846763"/>
            <a:ext cx="20320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eaLnBrk="0"/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3317" name="Rectangle 3"/>
          <p:cNvSpPr>
            <a:spLocks noChangeArrowheads="1"/>
          </p:cNvSpPr>
          <p:nvPr/>
        </p:nvSpPr>
        <p:spPr bwMode="auto">
          <a:xfrm>
            <a:off x="168275" y="239713"/>
            <a:ext cx="20320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3318" name="Rectangle 4"/>
          <p:cNvSpPr>
            <a:spLocks noChangeArrowheads="1"/>
          </p:cNvSpPr>
          <p:nvPr/>
        </p:nvSpPr>
        <p:spPr bwMode="auto">
          <a:xfrm>
            <a:off x="5037138" y="3289300"/>
            <a:ext cx="3429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algn="just" eaLnBrk="0"/>
            <a:r>
              <a:rPr lang="en-GB" altLang="da-DK" sz="1300">
                <a:solidFill>
                  <a:srgbClr val="000000"/>
                </a:solidFill>
              </a:rPr>
              <a:t>   </a:t>
            </a:r>
            <a:endParaRPr lang="en-GB" altLang="da-DK">
              <a:solidFill>
                <a:srgbClr val="000000"/>
              </a:solidFill>
            </a:endParaRPr>
          </a:p>
        </p:txBody>
      </p:sp>
      <p:sp>
        <p:nvSpPr>
          <p:cNvPr id="13319" name="Rectangle 5"/>
          <p:cNvSpPr>
            <a:spLocks noChangeArrowheads="1"/>
          </p:cNvSpPr>
          <p:nvPr/>
        </p:nvSpPr>
        <p:spPr bwMode="auto">
          <a:xfrm>
            <a:off x="168275" y="6015038"/>
            <a:ext cx="20320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eaLnBrk="0"/>
            <a:endParaRPr lang="da-DK" altLang="da-DK">
              <a:solidFill>
                <a:srgbClr val="000000"/>
              </a:solidFill>
            </a:endParaRPr>
          </a:p>
        </p:txBody>
      </p:sp>
      <p:pic>
        <p:nvPicPr>
          <p:cNvPr id="13320" name="Picture 3" descr="E:\e\Argos\CBRN\URD\tests\poas\160113\RP_output_32\Depo32_RP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8" y="2063750"/>
            <a:ext cx="4621212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175" y="2063750"/>
            <a:ext cx="3822700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6480175"/>
            <a:ext cx="10683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23" name="TextBox 1"/>
          <p:cNvSpPr txBox="1">
            <a:spLocks noChangeArrowheads="1"/>
          </p:cNvSpPr>
          <p:nvPr/>
        </p:nvSpPr>
        <p:spPr bwMode="auto">
          <a:xfrm>
            <a:off x="1079500" y="7065963"/>
            <a:ext cx="5545138" cy="4365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da-DK" altLang="da-DK" sz="1200"/>
              <a:t>Dispersion and fall out of particles larger and heavier than aerosols</a:t>
            </a:r>
            <a:endParaRPr lang="en-US" altLang="da-DK" sz="1200">
              <a:solidFill>
                <a:srgbClr val="000000"/>
              </a:solidFill>
            </a:endParaRPr>
          </a:p>
          <a:p>
            <a:pPr hangingPunct="1"/>
            <a:r>
              <a:rPr lang="da-DK" altLang="da-DK" sz="1200">
                <a:ea typeface="ＭＳ Ｐゴシック" pitchFamily="34" charset="-128"/>
              </a:rPr>
              <a:t>Department of Wind Energy, Technical University of Denmark</a:t>
            </a:r>
            <a:endParaRPr lang="da-DK" altLang="da-DK" sz="1200"/>
          </a:p>
        </p:txBody>
      </p:sp>
      <p:sp>
        <p:nvSpPr>
          <p:cNvPr id="14" name="TextBox 1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120520" y="5990093"/>
            <a:ext cx="8096256" cy="693460"/>
          </a:xfrm>
          <a:prstGeom prst="rect">
            <a:avLst/>
          </a:prstGeom>
          <a:blipFill rotWithShape="1">
            <a:blip r:embed="rId6"/>
            <a:stretch>
              <a:fillRect l="-226" t="-2655" b="-8850"/>
            </a:stretch>
          </a:blipFill>
        </p:spPr>
        <p:txBody>
          <a:bodyPr/>
          <a:lstStyle/>
          <a:p>
            <a:r>
              <a:rPr lang="da-DK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387475" y="842963"/>
            <a:ext cx="77454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94" tIns="50397" rIns="100794" bIns="50397">
            <a:spAutoFit/>
          </a:bodyPr>
          <a:lstStyle>
            <a:lvl1pPr eaLnBrk="0">
              <a:spcAft>
                <a:spcPts val="1425"/>
              </a:spcAft>
              <a:buBlip>
                <a:blip r:embed="rId2"/>
              </a:buBlip>
              <a:defRPr sz="24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>
              <a:spcAft>
                <a:spcPts val="1138"/>
              </a:spcAft>
              <a:buSzPct val="70000"/>
              <a:buBlip>
                <a:blip r:embed="rId2"/>
              </a:buBlip>
              <a:defRPr sz="20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>
              <a:spcAft>
                <a:spcPts val="850"/>
              </a:spcAft>
              <a:buFont typeface="Symbol" pitchFamily="18" charset="2"/>
              <a:buChar char="-"/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>
              <a:spcAft>
                <a:spcPts val="575"/>
              </a:spcAft>
              <a:buChar char="–"/>
              <a:defRPr sz="16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>
              <a:spcAft>
                <a:spcPts val="288"/>
              </a:spcAft>
              <a:buChar char="»"/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Tests of the Csanady parameterization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built into the RIMPUFF dispersion program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endParaRPr lang="da-DK" altLang="da-DK" sz="1600">
              <a:latin typeface="Arial Unicode MS" pitchFamily="34" charset="-128"/>
              <a:ea typeface="ＭＳ Ｐゴシック" pitchFamily="34" charset="-128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73025"/>
            <a:ext cx="20320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0" y="5846763"/>
            <a:ext cx="20320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eaLnBrk="0"/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4341" name="Rectangle 3"/>
          <p:cNvSpPr>
            <a:spLocks noChangeArrowheads="1"/>
          </p:cNvSpPr>
          <p:nvPr/>
        </p:nvSpPr>
        <p:spPr bwMode="auto">
          <a:xfrm>
            <a:off x="168275" y="239713"/>
            <a:ext cx="20320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4342" name="Rectangle 4"/>
          <p:cNvSpPr>
            <a:spLocks noChangeArrowheads="1"/>
          </p:cNvSpPr>
          <p:nvPr/>
        </p:nvSpPr>
        <p:spPr bwMode="auto">
          <a:xfrm>
            <a:off x="5037138" y="3289300"/>
            <a:ext cx="3429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algn="just" eaLnBrk="0"/>
            <a:r>
              <a:rPr lang="en-GB" altLang="da-DK" sz="1300">
                <a:solidFill>
                  <a:srgbClr val="000000"/>
                </a:solidFill>
              </a:rPr>
              <a:t>   </a:t>
            </a:r>
            <a:endParaRPr lang="en-GB" altLang="da-DK">
              <a:solidFill>
                <a:srgbClr val="000000"/>
              </a:solidFill>
            </a:endParaRPr>
          </a:p>
        </p:txBody>
      </p:sp>
      <p:sp>
        <p:nvSpPr>
          <p:cNvPr id="14343" name="Rectangle 5"/>
          <p:cNvSpPr>
            <a:spLocks noChangeArrowheads="1"/>
          </p:cNvSpPr>
          <p:nvPr/>
        </p:nvSpPr>
        <p:spPr bwMode="auto">
          <a:xfrm>
            <a:off x="168275" y="6015038"/>
            <a:ext cx="20320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eaLnBrk="0"/>
            <a:endParaRPr lang="da-DK" altLang="da-DK">
              <a:solidFill>
                <a:srgbClr val="000000"/>
              </a:solidFill>
            </a:endParaRPr>
          </a:p>
        </p:txBody>
      </p:sp>
      <p:pic>
        <p:nvPicPr>
          <p:cNvPr id="1434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763" y="2063750"/>
            <a:ext cx="3821112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4" descr="E:\e\Argos\CBRN\URD\tests\poas\160113\RP_output_32\Depo32_Ni_RP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8" y="2063750"/>
            <a:ext cx="4621212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6480175"/>
            <a:ext cx="10683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347" name="TextBox 1"/>
          <p:cNvSpPr txBox="1">
            <a:spLocks noChangeArrowheads="1"/>
          </p:cNvSpPr>
          <p:nvPr/>
        </p:nvSpPr>
        <p:spPr bwMode="auto">
          <a:xfrm>
            <a:off x="1079500" y="7065963"/>
            <a:ext cx="5545138" cy="4365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da-DK" altLang="da-DK" sz="1200"/>
              <a:t>Dispersion and fall out of particles larger and heavier than aerosols</a:t>
            </a:r>
            <a:endParaRPr lang="en-US" altLang="da-DK" sz="1200">
              <a:solidFill>
                <a:srgbClr val="000000"/>
              </a:solidFill>
            </a:endParaRPr>
          </a:p>
          <a:p>
            <a:pPr hangingPunct="1"/>
            <a:r>
              <a:rPr lang="da-DK" altLang="da-DK" sz="1200">
                <a:ea typeface="ＭＳ Ｐゴシック" pitchFamily="34" charset="-128"/>
              </a:rPr>
              <a:t>Department of Wind Energy, Technical University of Denmark</a:t>
            </a:r>
            <a:endParaRPr lang="da-DK" altLang="da-DK" sz="1200"/>
          </a:p>
        </p:txBody>
      </p:sp>
      <p:sp>
        <p:nvSpPr>
          <p:cNvPr id="13" name="TextBox 1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120520" y="5990093"/>
            <a:ext cx="8096256" cy="693460"/>
          </a:xfrm>
          <a:prstGeom prst="rect">
            <a:avLst/>
          </a:prstGeom>
          <a:blipFill rotWithShape="1">
            <a:blip r:embed="rId6"/>
            <a:stretch>
              <a:fillRect l="-226" t="-2655" b="-8850"/>
            </a:stretch>
          </a:blipFill>
        </p:spPr>
        <p:txBody>
          <a:bodyPr/>
          <a:lstStyle/>
          <a:p>
            <a:r>
              <a:rPr lang="da-DK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387475" y="842963"/>
            <a:ext cx="77454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94" tIns="50397" rIns="100794" bIns="50397">
            <a:spAutoFit/>
          </a:bodyPr>
          <a:lstStyle>
            <a:lvl1pPr eaLnBrk="0">
              <a:spcAft>
                <a:spcPts val="1425"/>
              </a:spcAft>
              <a:buBlip>
                <a:blip r:embed="rId2"/>
              </a:buBlip>
              <a:defRPr sz="24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>
              <a:spcAft>
                <a:spcPts val="1138"/>
              </a:spcAft>
              <a:buSzPct val="70000"/>
              <a:buBlip>
                <a:blip r:embed="rId2"/>
              </a:buBlip>
              <a:defRPr sz="20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>
              <a:spcAft>
                <a:spcPts val="850"/>
              </a:spcAft>
              <a:buFont typeface="Symbol" pitchFamily="18" charset="2"/>
              <a:buChar char="-"/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>
              <a:spcAft>
                <a:spcPts val="575"/>
              </a:spcAft>
              <a:buChar char="–"/>
              <a:defRPr sz="16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>
              <a:spcAft>
                <a:spcPts val="288"/>
              </a:spcAft>
              <a:buChar char="»"/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Tests of the Csanady parameterization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built into the RIMPUFF dispersion program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endParaRPr lang="da-DK" altLang="da-DK" sz="1600">
              <a:latin typeface="Arial Unicode MS" pitchFamily="34" charset="-128"/>
              <a:ea typeface="ＭＳ Ｐゴシック" pitchFamily="34" charset="-128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73025"/>
            <a:ext cx="20320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0" y="5846763"/>
            <a:ext cx="20320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eaLnBrk="0"/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5365" name="Rectangle 3"/>
          <p:cNvSpPr>
            <a:spLocks noChangeArrowheads="1"/>
          </p:cNvSpPr>
          <p:nvPr/>
        </p:nvSpPr>
        <p:spPr bwMode="auto">
          <a:xfrm>
            <a:off x="168275" y="239713"/>
            <a:ext cx="20320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5366" name="Rectangle 4"/>
          <p:cNvSpPr>
            <a:spLocks noChangeArrowheads="1"/>
          </p:cNvSpPr>
          <p:nvPr/>
        </p:nvSpPr>
        <p:spPr bwMode="auto">
          <a:xfrm>
            <a:off x="5037138" y="3289300"/>
            <a:ext cx="3429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algn="just" eaLnBrk="0"/>
            <a:r>
              <a:rPr lang="en-GB" altLang="da-DK" sz="1300">
                <a:solidFill>
                  <a:srgbClr val="000000"/>
                </a:solidFill>
              </a:rPr>
              <a:t>   </a:t>
            </a:r>
            <a:endParaRPr lang="en-GB" altLang="da-DK">
              <a:solidFill>
                <a:srgbClr val="000000"/>
              </a:solidFill>
            </a:endParaRPr>
          </a:p>
        </p:txBody>
      </p:sp>
      <p:sp>
        <p:nvSpPr>
          <p:cNvPr id="15367" name="Rectangle 5"/>
          <p:cNvSpPr>
            <a:spLocks noChangeArrowheads="1"/>
          </p:cNvSpPr>
          <p:nvPr/>
        </p:nvSpPr>
        <p:spPr bwMode="auto">
          <a:xfrm>
            <a:off x="168275" y="6015038"/>
            <a:ext cx="20320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eaLnBrk="0"/>
            <a:endParaRPr lang="da-DK" altLang="da-DK">
              <a:solidFill>
                <a:srgbClr val="000000"/>
              </a:solidFill>
            </a:endParaRPr>
          </a:p>
        </p:txBody>
      </p:sp>
      <p:pic>
        <p:nvPicPr>
          <p:cNvPr id="153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763" y="2063750"/>
            <a:ext cx="3821112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5" descr="E:\e\Argos\CBRN\URD\tests\poas\160113\RP_output_32\Depo32_Fe2_RP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8" y="2063750"/>
            <a:ext cx="4621212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6480175"/>
            <a:ext cx="10683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371" name="TextBox 1"/>
          <p:cNvSpPr txBox="1">
            <a:spLocks noChangeArrowheads="1"/>
          </p:cNvSpPr>
          <p:nvPr/>
        </p:nvSpPr>
        <p:spPr bwMode="auto">
          <a:xfrm>
            <a:off x="1079500" y="7065963"/>
            <a:ext cx="5545138" cy="4365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da-DK" altLang="da-DK" sz="1200"/>
              <a:t>Dispersion and fall out of particles larger and heavier than aerosols</a:t>
            </a:r>
            <a:endParaRPr lang="en-US" altLang="da-DK" sz="1200">
              <a:solidFill>
                <a:srgbClr val="000000"/>
              </a:solidFill>
            </a:endParaRPr>
          </a:p>
          <a:p>
            <a:pPr hangingPunct="1"/>
            <a:r>
              <a:rPr lang="da-DK" altLang="da-DK" sz="1200">
                <a:ea typeface="ＭＳ Ｐゴシック" pitchFamily="34" charset="-128"/>
              </a:rPr>
              <a:t>Department of Wind Energy, Technical University of Denmark</a:t>
            </a:r>
            <a:endParaRPr lang="da-DK" altLang="da-DK" sz="1200"/>
          </a:p>
        </p:txBody>
      </p:sp>
      <p:sp>
        <p:nvSpPr>
          <p:cNvPr id="13" name="TextBox 1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120520" y="5990093"/>
            <a:ext cx="8096256" cy="693460"/>
          </a:xfrm>
          <a:prstGeom prst="rect">
            <a:avLst/>
          </a:prstGeom>
          <a:blipFill rotWithShape="1">
            <a:blip r:embed="rId6"/>
            <a:stretch>
              <a:fillRect l="-226" t="-2655" b="-8850"/>
            </a:stretch>
          </a:blipFill>
        </p:spPr>
        <p:txBody>
          <a:bodyPr/>
          <a:lstStyle/>
          <a:p>
            <a:r>
              <a:rPr lang="da-DK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387475" y="842963"/>
            <a:ext cx="7405688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94" tIns="50397" rIns="100794" bIns="50397">
            <a:spAutoFit/>
          </a:bodyPr>
          <a:lstStyle>
            <a:lvl1pPr eaLnBrk="0">
              <a:spcAft>
                <a:spcPts val="1425"/>
              </a:spcAft>
              <a:buBlip>
                <a:blip r:embed="rId2"/>
              </a:buBlip>
              <a:defRPr sz="24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>
              <a:spcAft>
                <a:spcPts val="1138"/>
              </a:spcAft>
              <a:buSzPct val="70000"/>
              <a:buBlip>
                <a:blip r:embed="rId2"/>
              </a:buBlip>
              <a:defRPr sz="20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>
              <a:spcAft>
                <a:spcPts val="850"/>
              </a:spcAft>
              <a:buFont typeface="Symbol" pitchFamily="18" charset="2"/>
              <a:buChar char="-"/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>
              <a:spcAft>
                <a:spcPts val="575"/>
              </a:spcAft>
              <a:buChar char="–"/>
              <a:defRPr sz="16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>
              <a:spcAft>
                <a:spcPts val="288"/>
              </a:spcAft>
              <a:buChar char="»"/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Conclusion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endParaRPr lang="da-DK" altLang="da-DK" sz="1600">
              <a:latin typeface="Arial Unicode MS" pitchFamily="34" charset="-128"/>
              <a:ea typeface="ＭＳ Ｐゴシック" pitchFamily="34" charset="-128"/>
            </a:endParaRP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1600">
                <a:latin typeface="Arial Unicode MS" pitchFamily="34" charset="-128"/>
                <a:ea typeface="ＭＳ Ｐゴシック" pitchFamily="34" charset="-128"/>
              </a:rPr>
              <a:t>Csanady's dispersion parameterization does reasonably well against the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1600">
                <a:latin typeface="Arial Unicode MS" pitchFamily="34" charset="-128"/>
                <a:ea typeface="ＭＳ Ｐゴシック" pitchFamily="34" charset="-128"/>
              </a:rPr>
              <a:t>used wind tunnel dispersion experiments and for Csanady's own outdoor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1600">
                <a:latin typeface="Arial Unicode MS" pitchFamily="34" charset="-128"/>
                <a:ea typeface="ＭＳ Ｐゴシック" pitchFamily="34" charset="-128"/>
              </a:rPr>
              <a:t>dispersion experiments.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endParaRPr lang="da-DK" altLang="da-DK" sz="1600">
              <a:latin typeface="Arial Unicode MS" pitchFamily="34" charset="-128"/>
              <a:ea typeface="ＭＳ Ｐゴシック" pitchFamily="34" charset="-128"/>
            </a:endParaRP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1600">
                <a:latin typeface="Arial Unicode MS" pitchFamily="34" charset="-128"/>
                <a:ea typeface="ＭＳ Ｐゴシック" pitchFamily="34" charset="-128"/>
              </a:rPr>
              <a:t>Building it into the RIMPUFF dispersion program however shows, that if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1600">
                <a:latin typeface="Arial Unicode MS" pitchFamily="34" charset="-128"/>
                <a:ea typeface="ＭＳ Ｐゴシック" pitchFamily="34" charset="-128"/>
              </a:rPr>
              <a:t>particles do not have a rather high free fall velocity, the influence on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1600">
                <a:latin typeface="Arial Unicode MS" pitchFamily="34" charset="-128"/>
                <a:ea typeface="ＭＳ Ｐゴシック" pitchFamily="34" charset="-128"/>
              </a:rPr>
              <a:t>dispersion is very limited.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endParaRPr lang="da-DK" altLang="da-DK" sz="1600">
              <a:latin typeface="Arial Unicode MS" pitchFamily="34" charset="-128"/>
              <a:ea typeface="ＭＳ Ｐゴシック" pitchFamily="34" charset="-128"/>
            </a:endParaRP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1600">
                <a:latin typeface="Arial Unicode MS" pitchFamily="34" charset="-128"/>
                <a:ea typeface="ＭＳ Ｐゴシック" pitchFamily="34" charset="-128"/>
              </a:rPr>
              <a:t>When particles get so large and heavy, that dispersion is affected, they fall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1600">
                <a:latin typeface="Arial Unicode MS" pitchFamily="34" charset="-128"/>
                <a:ea typeface="ＭＳ Ｐゴシック" pitchFamily="34" charset="-128"/>
              </a:rPr>
              <a:t>to the ground more or less immediately.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1600">
                <a:latin typeface="Arial Unicode MS" pitchFamily="34" charset="-128"/>
                <a:ea typeface="ＭＳ Ｐゴシック" pitchFamily="34" charset="-128"/>
              </a:rPr>
              <a:t>If particles are so small and light, that they do not fall to the ground immediately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1600">
                <a:latin typeface="Arial Unicode MS" pitchFamily="34" charset="-128"/>
                <a:ea typeface="ＭＳ Ｐゴシック" pitchFamily="34" charset="-128"/>
              </a:rPr>
              <a:t>they disperse like aerosols.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endParaRPr lang="da-DK" altLang="da-DK" sz="1600">
              <a:latin typeface="Arial Unicode MS" pitchFamily="34" charset="-128"/>
              <a:ea typeface="ＭＳ Ｐゴシック" pitchFamily="34" charset="-128"/>
            </a:endParaRP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1600">
                <a:latin typeface="Arial Unicode MS" pitchFamily="34" charset="-128"/>
                <a:ea typeface="ＭＳ Ｐゴシック" pitchFamily="34" charset="-128"/>
              </a:rPr>
              <a:t>Inclusion of particle falling is thus more important than inclusion of heavy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1600">
                <a:latin typeface="Arial Unicode MS" pitchFamily="34" charset="-128"/>
                <a:ea typeface="ＭＳ Ｐゴシック" pitchFamily="34" charset="-128"/>
              </a:rPr>
              <a:t>particle dispersion.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endParaRPr lang="da-DK" altLang="da-DK" sz="1600">
              <a:latin typeface="Arial Unicode MS" pitchFamily="34" charset="-128"/>
              <a:ea typeface="ＭＳ Ｐゴシック" pitchFamily="34" charset="-128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73025"/>
            <a:ext cx="20320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0" y="5846763"/>
            <a:ext cx="20320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eaLnBrk="0"/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6389" name="Rectangle 3"/>
          <p:cNvSpPr>
            <a:spLocks noChangeArrowheads="1"/>
          </p:cNvSpPr>
          <p:nvPr/>
        </p:nvSpPr>
        <p:spPr bwMode="auto">
          <a:xfrm>
            <a:off x="168275" y="239713"/>
            <a:ext cx="20320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6390" name="Rectangle 4"/>
          <p:cNvSpPr>
            <a:spLocks noChangeArrowheads="1"/>
          </p:cNvSpPr>
          <p:nvPr/>
        </p:nvSpPr>
        <p:spPr bwMode="auto">
          <a:xfrm>
            <a:off x="5037138" y="3289300"/>
            <a:ext cx="3429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algn="just" eaLnBrk="0"/>
            <a:r>
              <a:rPr lang="en-GB" altLang="da-DK" sz="1300">
                <a:solidFill>
                  <a:srgbClr val="000000"/>
                </a:solidFill>
              </a:rPr>
              <a:t>   </a:t>
            </a:r>
            <a:endParaRPr lang="en-GB" altLang="da-DK">
              <a:solidFill>
                <a:srgbClr val="000000"/>
              </a:solidFill>
            </a:endParaRPr>
          </a:p>
        </p:txBody>
      </p:sp>
      <p:sp>
        <p:nvSpPr>
          <p:cNvPr id="16391" name="Rectangle 5"/>
          <p:cNvSpPr>
            <a:spLocks noChangeArrowheads="1"/>
          </p:cNvSpPr>
          <p:nvPr/>
        </p:nvSpPr>
        <p:spPr bwMode="auto">
          <a:xfrm>
            <a:off x="168275" y="6015038"/>
            <a:ext cx="20320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eaLnBrk="0"/>
            <a:endParaRPr lang="da-DK" altLang="da-DK">
              <a:solidFill>
                <a:srgbClr val="000000"/>
              </a:solidFill>
            </a:endParaRPr>
          </a:p>
        </p:txBody>
      </p:sp>
      <p:pic>
        <p:nvPicPr>
          <p:cNvPr id="1639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6480175"/>
            <a:ext cx="10683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93" name="TextBox 1"/>
          <p:cNvSpPr txBox="1">
            <a:spLocks noChangeArrowheads="1"/>
          </p:cNvSpPr>
          <p:nvPr/>
        </p:nvSpPr>
        <p:spPr bwMode="auto">
          <a:xfrm>
            <a:off x="1079500" y="7065963"/>
            <a:ext cx="5545138" cy="4365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da-DK" altLang="da-DK" sz="1200"/>
              <a:t>Dispersion and fall out of particles larger and heavier than aerosols</a:t>
            </a:r>
            <a:endParaRPr lang="en-US" altLang="da-DK" sz="1200">
              <a:solidFill>
                <a:srgbClr val="000000"/>
              </a:solidFill>
            </a:endParaRPr>
          </a:p>
          <a:p>
            <a:pPr hangingPunct="1"/>
            <a:r>
              <a:rPr lang="da-DK" altLang="da-DK" sz="1200">
                <a:ea typeface="ＭＳ Ｐゴシック" pitchFamily="34" charset="-128"/>
              </a:rPr>
              <a:t>Department of Wind Energy, Technical University of Denmark</a:t>
            </a:r>
            <a:endParaRPr lang="da-DK" altLang="da-DK" sz="12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719138" y="858838"/>
            <a:ext cx="8713787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4" tIns="50397" rIns="100794" bIns="50397">
            <a:spAutoFit/>
          </a:bodyPr>
          <a:lstStyle>
            <a:lvl1pPr eaLnBrk="0">
              <a:spcAft>
                <a:spcPts val="1425"/>
              </a:spcAft>
              <a:buBlip>
                <a:blip r:embed="rId2"/>
              </a:buBlip>
              <a:defRPr sz="24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>
              <a:spcAft>
                <a:spcPts val="1138"/>
              </a:spcAft>
              <a:buSzPct val="70000"/>
              <a:buBlip>
                <a:blip r:embed="rId2"/>
              </a:buBlip>
              <a:defRPr sz="20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>
              <a:spcAft>
                <a:spcPts val="850"/>
              </a:spcAft>
              <a:buFont typeface="Symbol" pitchFamily="18" charset="2"/>
              <a:buChar char="-"/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>
              <a:spcAft>
                <a:spcPts val="575"/>
              </a:spcAft>
              <a:buChar char="–"/>
              <a:defRPr sz="16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>
              <a:spcAft>
                <a:spcPts val="288"/>
              </a:spcAft>
              <a:buChar char="»"/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References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endParaRPr lang="da-DK" altLang="da-DK" sz="1600">
              <a:latin typeface="Arial Unicode MS" pitchFamily="34" charset="-128"/>
              <a:ea typeface="ＭＳ Ｐゴシック" pitchFamily="34" charset="-128"/>
            </a:endParaRPr>
          </a:p>
          <a:p>
            <a:pPr eaLnBrk="1" hangingPunct="1">
              <a:spcAft>
                <a:spcPct val="0"/>
              </a:spcAft>
              <a:buFont typeface="Times New Roman" pitchFamily="18" charset="0"/>
              <a:buNone/>
            </a:pPr>
            <a:r>
              <a:rPr lang="en-US" altLang="da-DK" sz="1600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rPr>
              <a:t>P. Astrup (2016): “Atmospheric dispersion of particles larger and heavier than aerosols”. </a:t>
            </a:r>
            <a:r>
              <a:rPr lang="en-GB" altLang="da-DK" sz="1600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rPr>
              <a:t>PREPARE(WP4)-(3)-01.</a:t>
            </a:r>
            <a:endParaRPr lang="da-DK" altLang="da-DK" sz="1600">
              <a:solidFill>
                <a:schemeClr val="tx1"/>
              </a:solidFill>
              <a:latin typeface="Verdana" pitchFamily="34" charset="0"/>
              <a:ea typeface="ＭＳ Ｐゴシック" pitchFamily="34" charset="-128"/>
            </a:endParaRPr>
          </a:p>
          <a:p>
            <a:pPr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None/>
            </a:pPr>
            <a:endParaRPr lang="en-GB" altLang="da-DK" sz="1600">
              <a:solidFill>
                <a:schemeClr val="tx1"/>
              </a:solidFill>
              <a:latin typeface="Verdana" pitchFamily="34" charset="0"/>
              <a:ea typeface="ＭＳ Ｐゴシック" pitchFamily="34" charset="-128"/>
            </a:endParaRPr>
          </a:p>
          <a:p>
            <a:pPr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GB" altLang="da-DK" sz="1600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rPr>
              <a:t>G.T. Csanady (1963): "Turbulent Diffusion of Heavy Particles in the Atmosphere"</a:t>
            </a:r>
            <a:endParaRPr lang="da-DK" altLang="da-DK" sz="1600">
              <a:solidFill>
                <a:schemeClr val="tx1"/>
              </a:solidFill>
              <a:latin typeface="Verdana" pitchFamily="34" charset="0"/>
              <a:ea typeface="ＭＳ Ｐゴシック" pitchFamily="34" charset="-128"/>
            </a:endParaRPr>
          </a:p>
          <a:p>
            <a:pPr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GB" altLang="da-DK" sz="1600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rPr>
              <a:t>Journal of the Atmospheric Sciences", vol. 21, pp. 201-208, 1963.</a:t>
            </a:r>
            <a:endParaRPr lang="da-DK" altLang="da-DK" sz="1600">
              <a:solidFill>
                <a:schemeClr val="tx1"/>
              </a:solidFill>
              <a:latin typeface="Verdana" pitchFamily="34" charset="0"/>
              <a:ea typeface="ＭＳ Ｐゴシック" pitchFamily="34" charset="-128"/>
            </a:endParaRPr>
          </a:p>
          <a:p>
            <a:pPr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None/>
            </a:pPr>
            <a:endParaRPr lang="en-GB" altLang="da-DK" sz="1600">
              <a:solidFill>
                <a:schemeClr val="tx1"/>
              </a:solidFill>
              <a:latin typeface="Verdana" pitchFamily="34" charset="0"/>
              <a:ea typeface="ＭＳ Ｐゴシック" pitchFamily="34" charset="-128"/>
            </a:endParaRPr>
          </a:p>
          <a:p>
            <a:pPr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GB" altLang="da-DK" sz="1600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rPr>
              <a:t>G.T. Csanady (1964): "An Atmospheric Dust Fall Experiment"</a:t>
            </a:r>
            <a:endParaRPr lang="da-DK" altLang="da-DK" sz="1600">
              <a:solidFill>
                <a:schemeClr val="tx1"/>
              </a:solidFill>
              <a:latin typeface="Verdana" pitchFamily="34" charset="0"/>
              <a:ea typeface="ＭＳ Ｐゴシック" pitchFamily="34" charset="-128"/>
            </a:endParaRPr>
          </a:p>
          <a:p>
            <a:pPr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GB" altLang="da-DK" sz="1600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rPr>
              <a:t>Journal of the Atmospheric Sciences, vol. 21, pp. 222-225, 1964.</a:t>
            </a:r>
            <a:endParaRPr lang="da-DK" altLang="da-DK" sz="1600">
              <a:solidFill>
                <a:schemeClr val="tx1"/>
              </a:solidFill>
              <a:latin typeface="Verdana" pitchFamily="34" charset="0"/>
              <a:ea typeface="ＭＳ Ｐゴシック" pitchFamily="34" charset="-128"/>
            </a:endParaRPr>
          </a:p>
          <a:p>
            <a:pPr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None/>
            </a:pPr>
            <a:endParaRPr lang="da-DK" altLang="da-DK" sz="1600">
              <a:solidFill>
                <a:schemeClr val="tx1"/>
              </a:solidFill>
              <a:latin typeface="Verdana" pitchFamily="34" charset="0"/>
              <a:ea typeface="ＭＳ Ｐゴシック" pitchFamily="34" charset="-128"/>
            </a:endParaRPr>
          </a:p>
          <a:p>
            <a:pPr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GB" altLang="da-DK" sz="1600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rPr>
              <a:t>W. H. Snyder and J. L. Lumley (1971): "Some measurements of particle velocity autocorrelation functions in a turbulent flow".</a:t>
            </a:r>
            <a:endParaRPr lang="da-DK" altLang="da-DK" sz="1600">
              <a:solidFill>
                <a:schemeClr val="tx1"/>
              </a:solidFill>
              <a:latin typeface="Verdana" pitchFamily="34" charset="0"/>
              <a:ea typeface="ＭＳ Ｐゴシック" pitchFamily="34" charset="-128"/>
            </a:endParaRPr>
          </a:p>
          <a:p>
            <a:pPr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GB" altLang="da-DK" sz="1600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rPr>
              <a:t>Journal of Fluid Mechanics", vol. 48, part 1, pp. 41-71, 1971.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endParaRPr lang="da-DK" altLang="da-DK" sz="1600">
              <a:latin typeface="Arial Unicode MS" pitchFamily="34" charset="-128"/>
              <a:ea typeface="ＭＳ Ｐゴシック" pitchFamily="34" charset="-128"/>
            </a:endParaRPr>
          </a:p>
          <a:p>
            <a:pPr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GB" altLang="da-DK" sz="1600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rPr>
              <a:t>M.R. Wells and D. E. Stock (1983): "The effects of crossing trajectories on the dispersion of particles in a turbulent flow".</a:t>
            </a:r>
            <a:endParaRPr lang="da-DK" altLang="da-DK" sz="1600">
              <a:solidFill>
                <a:schemeClr val="tx1"/>
              </a:solidFill>
              <a:latin typeface="Verdana" pitchFamily="34" charset="0"/>
              <a:ea typeface="ＭＳ Ｐゴシック" pitchFamily="34" charset="-128"/>
            </a:endParaRPr>
          </a:p>
          <a:p>
            <a:pPr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GB" altLang="da-DK" sz="1600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rPr>
              <a:t>Journal of Fluid Mechanics, vol. 136, pp. 31-62, 1983.</a:t>
            </a:r>
          </a:p>
          <a:p>
            <a:pPr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None/>
            </a:pPr>
            <a:endParaRPr lang="en-GB" altLang="da-DK" sz="1600">
              <a:solidFill>
                <a:schemeClr val="tx1"/>
              </a:solidFill>
              <a:latin typeface="Verdana" pitchFamily="34" charset="0"/>
              <a:ea typeface="ＭＳ Ｐゴシック" pitchFamily="34" charset="-128"/>
            </a:endParaRPr>
          </a:p>
          <a:p>
            <a:pPr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None/>
            </a:pPr>
            <a:endParaRPr lang="en-GB" altLang="da-DK" sz="1600">
              <a:solidFill>
                <a:schemeClr val="tx1"/>
              </a:solidFill>
              <a:latin typeface="Verdana" pitchFamily="34" charset="0"/>
              <a:ea typeface="ＭＳ Ｐゴシック" pitchFamily="34" charset="-128"/>
            </a:endParaRPr>
          </a:p>
          <a:p>
            <a:pPr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Char char="•"/>
            </a:pPr>
            <a:endParaRPr lang="en-GB" altLang="da-DK" sz="1600">
              <a:latin typeface="Arial Unicode MS" pitchFamily="34" charset="-128"/>
              <a:ea typeface="ＭＳ Ｐゴシック" pitchFamily="34" charset="-128"/>
            </a:endParaRPr>
          </a:p>
          <a:p>
            <a:pPr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Char char="•"/>
            </a:pPr>
            <a:endParaRPr lang="da-DK" altLang="da-DK" sz="1600">
              <a:latin typeface="Arial Unicode MS" pitchFamily="34" charset="-128"/>
              <a:ea typeface="ＭＳ Ｐゴシック" pitchFamily="34" charset="-128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73025"/>
            <a:ext cx="20320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0" y="5846763"/>
            <a:ext cx="20320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eaLnBrk="0"/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7413" name="Rectangle 3"/>
          <p:cNvSpPr>
            <a:spLocks noChangeArrowheads="1"/>
          </p:cNvSpPr>
          <p:nvPr/>
        </p:nvSpPr>
        <p:spPr bwMode="auto">
          <a:xfrm>
            <a:off x="168275" y="239713"/>
            <a:ext cx="20320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7414" name="Rectangle 4"/>
          <p:cNvSpPr>
            <a:spLocks noChangeArrowheads="1"/>
          </p:cNvSpPr>
          <p:nvPr/>
        </p:nvSpPr>
        <p:spPr bwMode="auto">
          <a:xfrm>
            <a:off x="5037138" y="3289300"/>
            <a:ext cx="3429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algn="just" eaLnBrk="0"/>
            <a:r>
              <a:rPr lang="en-GB" altLang="da-DK" sz="1300">
                <a:solidFill>
                  <a:srgbClr val="000000"/>
                </a:solidFill>
              </a:rPr>
              <a:t>   </a:t>
            </a:r>
            <a:endParaRPr lang="en-GB" altLang="da-DK">
              <a:solidFill>
                <a:srgbClr val="000000"/>
              </a:solidFill>
            </a:endParaRPr>
          </a:p>
        </p:txBody>
      </p:sp>
      <p:sp>
        <p:nvSpPr>
          <p:cNvPr id="17415" name="Rectangle 5"/>
          <p:cNvSpPr>
            <a:spLocks noChangeArrowheads="1"/>
          </p:cNvSpPr>
          <p:nvPr/>
        </p:nvSpPr>
        <p:spPr bwMode="auto">
          <a:xfrm>
            <a:off x="168275" y="6015038"/>
            <a:ext cx="20320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eaLnBrk="0"/>
            <a:endParaRPr lang="da-DK" altLang="da-DK">
              <a:solidFill>
                <a:srgbClr val="000000"/>
              </a:solidFill>
            </a:endParaRPr>
          </a:p>
        </p:txBody>
      </p:sp>
      <p:pic>
        <p:nvPicPr>
          <p:cNvPr id="174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6480175"/>
            <a:ext cx="10683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7" name="TextBox 1"/>
          <p:cNvSpPr txBox="1">
            <a:spLocks noChangeArrowheads="1"/>
          </p:cNvSpPr>
          <p:nvPr/>
        </p:nvSpPr>
        <p:spPr bwMode="auto">
          <a:xfrm>
            <a:off x="1079500" y="7065963"/>
            <a:ext cx="5545138" cy="4365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da-DK" altLang="da-DK" sz="1200"/>
              <a:t>Dispersion and fall out of particles larger and heavier than aerosols</a:t>
            </a:r>
            <a:endParaRPr lang="en-US" altLang="da-DK" sz="1200">
              <a:solidFill>
                <a:srgbClr val="000000"/>
              </a:solidFill>
            </a:endParaRPr>
          </a:p>
          <a:p>
            <a:pPr hangingPunct="1"/>
            <a:r>
              <a:rPr lang="da-DK" altLang="da-DK" sz="1200">
                <a:ea typeface="ＭＳ Ｐゴシック" pitchFamily="34" charset="-128"/>
              </a:rPr>
              <a:t>Department of Wind Energy, Technical University of Denmark</a:t>
            </a:r>
            <a:endParaRPr lang="da-DK" altLang="da-DK" sz="1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822325" y="971550"/>
            <a:ext cx="710565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94" tIns="50397" rIns="100794" bIns="50397">
            <a:spAutoFit/>
          </a:bodyPr>
          <a:lstStyle>
            <a:lvl1pPr eaLnBrk="0">
              <a:spcAft>
                <a:spcPts val="1425"/>
              </a:spcAft>
              <a:buBlip>
                <a:blip r:embed="rId3"/>
              </a:buBlip>
              <a:defRPr sz="24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>
              <a:spcAft>
                <a:spcPts val="1138"/>
              </a:spcAft>
              <a:buSzPct val="70000"/>
              <a:buBlip>
                <a:blip r:embed="rId3"/>
              </a:buBlip>
              <a:defRPr sz="20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>
              <a:spcAft>
                <a:spcPts val="850"/>
              </a:spcAft>
              <a:buFont typeface="Symbol" pitchFamily="18" charset="2"/>
              <a:buChar char="-"/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>
              <a:spcAft>
                <a:spcPts val="575"/>
              </a:spcAft>
              <a:buChar char="–"/>
              <a:defRPr sz="16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>
              <a:spcAft>
                <a:spcPts val="288"/>
              </a:spcAft>
              <a:buChar char="»"/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Aft>
                <a:spcPct val="0"/>
              </a:spcAft>
              <a:buFont typeface="Times New Roman" pitchFamily="18" charset="0"/>
              <a:buNone/>
            </a:pPr>
            <a:r>
              <a:rPr lang="da-DK" altLang="da-DK" sz="3500">
                <a:solidFill>
                  <a:schemeClr val="tx1"/>
                </a:solidFill>
                <a:latin typeface="Arial Unicode MS" pitchFamily="34" charset="-128"/>
                <a:ea typeface="ＭＳ Ｐゴシック" pitchFamily="34" charset="-128"/>
              </a:rPr>
              <a:t>Puff, definition:</a:t>
            </a:r>
          </a:p>
          <a:p>
            <a:pPr eaLnBrk="1" hangingPunct="1">
              <a:spcAft>
                <a:spcPct val="0"/>
              </a:spcAft>
              <a:buFont typeface="Times New Roman" pitchFamily="18" charset="0"/>
              <a:buNone/>
            </a:pPr>
            <a:r>
              <a:rPr lang="da-DK" altLang="da-DK" sz="2200">
                <a:solidFill>
                  <a:schemeClr val="tx1"/>
                </a:solidFill>
                <a:latin typeface="Arial Unicode MS" pitchFamily="34" charset="-128"/>
                <a:ea typeface="ＭＳ Ｐゴシック" pitchFamily="34" charset="-128"/>
              </a:rPr>
              <a:t>A finite amount of material mixed into the air  </a:t>
            </a:r>
          </a:p>
          <a:p>
            <a:pPr eaLnBrk="1" hangingPunct="1">
              <a:spcAft>
                <a:spcPct val="0"/>
              </a:spcAft>
              <a:buFont typeface="Times New Roman" pitchFamily="18" charset="0"/>
              <a:buNone/>
            </a:pPr>
            <a:r>
              <a:rPr lang="da-DK" altLang="da-DK" sz="2200">
                <a:solidFill>
                  <a:schemeClr val="tx1"/>
                </a:solidFill>
                <a:latin typeface="Arial Unicode MS" pitchFamily="34" charset="-128"/>
                <a:ea typeface="ＭＳ Ｐゴシック" pitchFamily="34" charset="-128"/>
              </a:rPr>
              <a:t>Concentration distribution [material/m</a:t>
            </a:r>
            <a:r>
              <a:rPr lang="da-DK" altLang="da-DK" sz="2200" baseline="30000">
                <a:solidFill>
                  <a:schemeClr val="tx1"/>
                </a:solidFill>
                <a:latin typeface="Arial Unicode MS" pitchFamily="34" charset="-128"/>
                <a:ea typeface="ＭＳ Ｐゴシック" pitchFamily="34" charset="-128"/>
              </a:rPr>
              <a:t>3</a:t>
            </a:r>
            <a:r>
              <a:rPr lang="da-DK" altLang="da-DK" sz="2200">
                <a:solidFill>
                  <a:schemeClr val="tx1"/>
                </a:solidFill>
                <a:latin typeface="Arial Unicode MS" pitchFamily="34" charset="-128"/>
                <a:ea typeface="ＭＳ Ｐゴシック" pitchFamily="34" charset="-128"/>
              </a:rPr>
              <a:t>] being Gaussian</a:t>
            </a:r>
          </a:p>
          <a:p>
            <a:pPr eaLnBrk="1" hangingPunct="1">
              <a:spcAft>
                <a:spcPct val="0"/>
              </a:spcAft>
              <a:buFont typeface="Times New Roman" pitchFamily="18" charset="0"/>
              <a:buNone/>
            </a:pPr>
            <a:r>
              <a:rPr lang="da-DK" altLang="da-DK" sz="2200">
                <a:solidFill>
                  <a:schemeClr val="tx1"/>
                </a:solidFill>
                <a:latin typeface="Arial Unicode MS" pitchFamily="34" charset="-128"/>
                <a:ea typeface="ＭＳ Ｐゴシック" pitchFamily="34" charset="-128"/>
              </a:rPr>
              <a:t>Point of maximum concentration called the puff center</a:t>
            </a:r>
          </a:p>
          <a:p>
            <a:pPr eaLnBrk="1" hangingPunct="1">
              <a:spcAft>
                <a:spcPct val="0"/>
              </a:spcAft>
              <a:buFont typeface="Times New Roman" pitchFamily="18" charset="0"/>
              <a:buNone/>
            </a:pPr>
            <a:r>
              <a:rPr lang="da-DK" altLang="da-DK" sz="2200">
                <a:solidFill>
                  <a:schemeClr val="tx1"/>
                </a:solidFill>
                <a:latin typeface="Arial Unicode MS" pitchFamily="34" charset="-128"/>
                <a:ea typeface="ＭＳ Ｐゴシック" pitchFamily="34" charset="-128"/>
              </a:rPr>
              <a:t>The standard deviation called the puff size.</a:t>
            </a:r>
            <a:endParaRPr lang="en-GB" altLang="da-DK" sz="2200">
              <a:solidFill>
                <a:schemeClr val="tx1"/>
              </a:solidFill>
              <a:latin typeface="Arial Unicode MS" pitchFamily="34" charset="-128"/>
              <a:ea typeface="ＭＳ Ｐゴシック" pitchFamily="34" charset="-128"/>
            </a:endParaRPr>
          </a:p>
        </p:txBody>
      </p:sp>
      <p:pic>
        <p:nvPicPr>
          <p:cNvPr id="3075" name="Picture 8" descr="a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" y="3475038"/>
            <a:ext cx="5568950" cy="278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2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9888" y="3694113"/>
            <a:ext cx="2719387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7" name="TextBox 20"/>
          <p:cNvSpPr txBox="1">
            <a:spLocks noChangeArrowheads="1"/>
          </p:cNvSpPr>
          <p:nvPr/>
        </p:nvSpPr>
        <p:spPr bwMode="auto">
          <a:xfrm>
            <a:off x="6673850" y="3294063"/>
            <a:ext cx="1366838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94" tIns="50397" rIns="100794" bIns="50397">
            <a:spAutoFit/>
          </a:bodyPr>
          <a:lstStyle/>
          <a:p>
            <a:r>
              <a:rPr lang="da-DK" altLang="da-DK"/>
              <a:t>Puff growth</a:t>
            </a:r>
          </a:p>
        </p:txBody>
      </p:sp>
      <p:sp>
        <p:nvSpPr>
          <p:cNvPr id="3078" name="Rectangle 2"/>
          <p:cNvSpPr>
            <a:spLocks noChangeArrowheads="1"/>
          </p:cNvSpPr>
          <p:nvPr/>
        </p:nvSpPr>
        <p:spPr bwMode="auto">
          <a:xfrm>
            <a:off x="0" y="0"/>
            <a:ext cx="100806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a-DK" altLang="sk-SK"/>
          </a:p>
        </p:txBody>
      </p:sp>
      <p:sp>
        <p:nvSpPr>
          <p:cNvPr id="3079" name="Rectangle 4"/>
          <p:cNvSpPr>
            <a:spLocks noChangeArrowheads="1"/>
          </p:cNvSpPr>
          <p:nvPr/>
        </p:nvSpPr>
        <p:spPr bwMode="auto">
          <a:xfrm>
            <a:off x="0" y="0"/>
            <a:ext cx="100806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a-DK" altLang="sk-SK"/>
          </a:p>
        </p:txBody>
      </p:sp>
      <p:sp>
        <p:nvSpPr>
          <p:cNvPr id="3080" name="Rectangle 6"/>
          <p:cNvSpPr>
            <a:spLocks noChangeArrowheads="1"/>
          </p:cNvSpPr>
          <p:nvPr/>
        </p:nvSpPr>
        <p:spPr bwMode="auto">
          <a:xfrm>
            <a:off x="0" y="0"/>
            <a:ext cx="100806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a-DK" altLang="sk-SK"/>
          </a:p>
        </p:txBody>
      </p:sp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6719888" y="5322888"/>
          <a:ext cx="165735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6" imgW="812447" imgH="457002" progId="Equation.3">
                  <p:embed/>
                </p:oleObj>
              </mc:Choice>
              <mc:Fallback>
                <p:oleObj name="Equation" r:id="rId6" imgW="812447" imgH="457002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9888" y="5322888"/>
                        <a:ext cx="1657350" cy="93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82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6480175"/>
            <a:ext cx="10683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83" name="TextBox 1"/>
          <p:cNvSpPr txBox="1">
            <a:spLocks noChangeArrowheads="1"/>
          </p:cNvSpPr>
          <p:nvPr/>
        </p:nvSpPr>
        <p:spPr bwMode="auto">
          <a:xfrm>
            <a:off x="1079500" y="7065963"/>
            <a:ext cx="5545138" cy="4365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da-DK" altLang="da-DK" sz="1200"/>
              <a:t>Dispersion and fall out of particles larger and heavier than aerosols</a:t>
            </a:r>
            <a:endParaRPr lang="en-US" altLang="da-DK" sz="1200">
              <a:solidFill>
                <a:srgbClr val="000000"/>
              </a:solidFill>
            </a:endParaRPr>
          </a:p>
          <a:p>
            <a:pPr hangingPunct="1"/>
            <a:r>
              <a:rPr lang="da-DK" altLang="da-DK" sz="1200">
                <a:ea typeface="ＭＳ Ｐゴシック" pitchFamily="34" charset="-128"/>
              </a:rPr>
              <a:t>Department of Wind Energy, Technical University of Denmark</a:t>
            </a:r>
            <a:endParaRPr lang="da-DK" altLang="da-DK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079500" y="3419475"/>
            <a:ext cx="7567613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83" tIns="50392" rIns="100783" bIns="50392">
            <a:spAutoFit/>
          </a:bodyPr>
          <a:lstStyle>
            <a:lvl1pPr eaLnBrk="0">
              <a:spcAft>
                <a:spcPts val="1425"/>
              </a:spcAft>
              <a:buBlip>
                <a:blip r:embed="rId2"/>
              </a:buBlip>
              <a:defRPr sz="24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>
              <a:spcAft>
                <a:spcPts val="1138"/>
              </a:spcAft>
              <a:buSzPct val="70000"/>
              <a:buBlip>
                <a:blip r:embed="rId2"/>
              </a:buBlip>
              <a:defRPr sz="20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>
              <a:spcAft>
                <a:spcPts val="850"/>
              </a:spcAft>
              <a:buFont typeface="Symbol" pitchFamily="18" charset="2"/>
              <a:buChar char="-"/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>
              <a:spcAft>
                <a:spcPts val="575"/>
              </a:spcAft>
              <a:buChar char="–"/>
              <a:defRPr sz="16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>
              <a:spcAft>
                <a:spcPts val="288"/>
              </a:spcAft>
              <a:buChar char="»"/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Puff models for heavy particle dispersion</a:t>
            </a:r>
            <a:endParaRPr lang="da-DK" altLang="da-DK" sz="3100">
              <a:latin typeface="Arial Unicode MS" pitchFamily="34" charset="-128"/>
              <a:ea typeface="ＭＳ Ｐゴシック" pitchFamily="34" charset="-128"/>
            </a:endParaRPr>
          </a:p>
          <a:p>
            <a:pPr>
              <a:spcAft>
                <a:spcPct val="0"/>
              </a:spcAft>
              <a:buFontTx/>
              <a:buNone/>
            </a:pPr>
            <a:endParaRPr lang="en-GB" altLang="da-DK" sz="1600">
              <a:latin typeface="Verdana" pitchFamily="34" charset="0"/>
              <a:ea typeface="ＭＳ Ｐゴシック" pitchFamily="34" charset="-128"/>
            </a:endParaRPr>
          </a:p>
          <a:p>
            <a:pPr>
              <a:spcAft>
                <a:spcPct val="0"/>
              </a:spcAft>
              <a:buFontTx/>
              <a:buNone/>
            </a:pPr>
            <a:r>
              <a:rPr lang="en-GB" altLang="da-DK" sz="1600">
                <a:latin typeface="Verdana" pitchFamily="34" charset="0"/>
                <a:ea typeface="ＭＳ Ｐゴシック" pitchFamily="34" charset="-128"/>
              </a:rPr>
              <a:t>G.T. Csanady (1963): "Turbulent Diffusion of Heavy Particles in</a:t>
            </a:r>
          </a:p>
          <a:p>
            <a:pPr>
              <a:spcAft>
                <a:spcPct val="0"/>
              </a:spcAft>
              <a:buFontTx/>
              <a:buNone/>
            </a:pPr>
            <a:r>
              <a:rPr lang="en-GB" altLang="da-DK" sz="1600">
                <a:latin typeface="Verdana" pitchFamily="34" charset="0"/>
                <a:ea typeface="ＭＳ Ｐゴシック" pitchFamily="34" charset="-128"/>
              </a:rPr>
              <a:t>the Atmosphere"</a:t>
            </a:r>
            <a:endParaRPr lang="da-DK" altLang="da-DK" sz="1600">
              <a:latin typeface="Verdana" pitchFamily="34" charset="0"/>
              <a:ea typeface="ＭＳ Ｐゴシック" pitchFamily="34" charset="-128"/>
            </a:endParaRPr>
          </a:p>
          <a:p>
            <a:pPr>
              <a:spcAft>
                <a:spcPct val="0"/>
              </a:spcAft>
              <a:buFontTx/>
              <a:buNone/>
            </a:pPr>
            <a:endParaRPr lang="en-GB" altLang="da-DK" sz="1600">
              <a:latin typeface="Verdana" pitchFamily="34" charset="0"/>
              <a:ea typeface="ＭＳ Ｐゴシック" pitchFamily="34" charset="-128"/>
            </a:endParaRPr>
          </a:p>
          <a:p>
            <a:pPr>
              <a:spcAft>
                <a:spcPct val="0"/>
              </a:spcAft>
              <a:buFontTx/>
              <a:buNone/>
            </a:pPr>
            <a:r>
              <a:rPr lang="en-GB" altLang="da-DK" sz="1600">
                <a:latin typeface="Verdana" pitchFamily="34" charset="0"/>
                <a:ea typeface="ＭＳ Ｐゴシック" pitchFamily="34" charset="-128"/>
              </a:rPr>
              <a:t>P. Astrup (2016): "</a:t>
            </a:r>
            <a:r>
              <a:rPr lang="en-US" altLang="da-DK" sz="1600">
                <a:latin typeface="Verdana" pitchFamily="34" charset="0"/>
                <a:ea typeface="ＭＳ Ｐゴシック" pitchFamily="34" charset="-128"/>
              </a:rPr>
              <a:t>Atmospheric dispersion of particles larger and</a:t>
            </a:r>
          </a:p>
          <a:p>
            <a:pPr>
              <a:spcAft>
                <a:spcPct val="0"/>
              </a:spcAft>
              <a:buFontTx/>
              <a:buNone/>
            </a:pPr>
            <a:r>
              <a:rPr lang="en-US" altLang="da-DK" sz="1600">
                <a:latin typeface="Verdana" pitchFamily="34" charset="0"/>
                <a:ea typeface="ＭＳ Ｐゴシック" pitchFamily="34" charset="-128"/>
              </a:rPr>
              <a:t>heavier than aerosols"</a:t>
            </a:r>
            <a:endParaRPr lang="da-DK" altLang="da-DK" sz="1600">
              <a:latin typeface="Verdana" pitchFamily="34" charset="0"/>
              <a:ea typeface="ＭＳ Ｐゴシック" pitchFamily="34" charset="-128"/>
            </a:endParaRPr>
          </a:p>
        </p:txBody>
      </p:sp>
      <p:sp>
        <p:nvSpPr>
          <p:cNvPr id="4099" name="Text Box 2"/>
          <p:cNvSpPr txBox="1">
            <a:spLocks noChangeArrowheads="1"/>
          </p:cNvSpPr>
          <p:nvPr/>
        </p:nvSpPr>
        <p:spPr bwMode="auto">
          <a:xfrm>
            <a:off x="1079500" y="1619250"/>
            <a:ext cx="79883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83" tIns="50392" rIns="100783" bIns="50392">
            <a:spAutoFit/>
          </a:bodyPr>
          <a:lstStyle>
            <a:lvl1pPr eaLnBrk="0">
              <a:spcAft>
                <a:spcPts val="1425"/>
              </a:spcAft>
              <a:buBlip>
                <a:blip r:embed="rId2"/>
              </a:buBlip>
              <a:defRPr sz="24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>
              <a:spcAft>
                <a:spcPts val="1138"/>
              </a:spcAft>
              <a:buSzPct val="70000"/>
              <a:buBlip>
                <a:blip r:embed="rId2"/>
              </a:buBlip>
              <a:defRPr sz="20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>
              <a:spcAft>
                <a:spcPts val="850"/>
              </a:spcAft>
              <a:buFont typeface="Symbol" pitchFamily="18" charset="2"/>
              <a:buChar char="-"/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>
              <a:spcAft>
                <a:spcPts val="575"/>
              </a:spcAft>
              <a:buChar char="–"/>
              <a:defRPr sz="16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>
              <a:spcAft>
                <a:spcPts val="288"/>
              </a:spcAft>
              <a:buChar char="»"/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Particle models for heavy particle dispersion</a:t>
            </a:r>
            <a:endParaRPr lang="da-DK" altLang="da-DK" sz="3100">
              <a:latin typeface="Arial Unicode MS" pitchFamily="34" charset="-128"/>
              <a:ea typeface="ＭＳ Ｐゴシック" pitchFamily="34" charset="-128"/>
            </a:endParaRPr>
          </a:p>
          <a:p>
            <a:pPr>
              <a:spcAft>
                <a:spcPct val="0"/>
              </a:spcAft>
              <a:buFontTx/>
              <a:buNone/>
            </a:pPr>
            <a:endParaRPr lang="en-GB" altLang="da-DK" sz="1600">
              <a:latin typeface="Verdana" pitchFamily="34" charset="0"/>
              <a:ea typeface="ＭＳ Ｐゴシック" pitchFamily="34" charset="-128"/>
            </a:endParaRPr>
          </a:p>
          <a:p>
            <a:pPr>
              <a:spcAft>
                <a:spcPct val="0"/>
              </a:spcAft>
              <a:buFontTx/>
              <a:buNone/>
            </a:pPr>
            <a:r>
              <a:rPr lang="en-GB" altLang="da-DK" sz="1600">
                <a:latin typeface="Verdana" pitchFamily="34" charset="0"/>
                <a:ea typeface="ＭＳ Ｐゴシック" pitchFamily="34" charset="-128"/>
              </a:rPr>
              <a:t>Many, many, many, …..</a:t>
            </a:r>
            <a:endParaRPr lang="da-DK" altLang="da-DK" sz="1600">
              <a:latin typeface="Verdana" pitchFamily="34" charset="0"/>
              <a:ea typeface="ＭＳ Ｐゴシック" pitchFamily="34" charset="-128"/>
            </a:endParaRPr>
          </a:p>
        </p:txBody>
      </p:sp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6480175"/>
            <a:ext cx="10683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01" name="TextBox 1"/>
          <p:cNvSpPr txBox="1">
            <a:spLocks noChangeArrowheads="1"/>
          </p:cNvSpPr>
          <p:nvPr/>
        </p:nvSpPr>
        <p:spPr bwMode="auto">
          <a:xfrm>
            <a:off x="1079500" y="7065963"/>
            <a:ext cx="5545138" cy="4365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da-DK" altLang="da-DK" sz="1200"/>
              <a:t>Dispersion and fall out of particles larger and heavier than aerosols</a:t>
            </a:r>
            <a:endParaRPr lang="en-US" altLang="da-DK" sz="1200">
              <a:solidFill>
                <a:srgbClr val="000000"/>
              </a:solidFill>
            </a:endParaRPr>
          </a:p>
          <a:p>
            <a:pPr hangingPunct="1"/>
            <a:r>
              <a:rPr lang="da-DK" altLang="da-DK" sz="1200">
                <a:ea typeface="ＭＳ Ｐゴシック" pitchFamily="34" charset="-128"/>
              </a:rPr>
              <a:t>Department of Wind Energy, Technical University of Denmark</a:t>
            </a:r>
            <a:endParaRPr lang="da-DK" altLang="da-DK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512888" y="1160463"/>
            <a:ext cx="6551612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94" tIns="50397" rIns="100794" bIns="50397">
            <a:spAutoFit/>
          </a:bodyPr>
          <a:lstStyle>
            <a:lvl1pPr eaLnBrk="0">
              <a:spcAft>
                <a:spcPts val="1425"/>
              </a:spcAft>
              <a:buBlip>
                <a:blip r:embed="rId3"/>
              </a:buBlip>
              <a:defRPr sz="24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>
              <a:spcAft>
                <a:spcPts val="1138"/>
              </a:spcAft>
              <a:buSzPct val="70000"/>
              <a:buBlip>
                <a:blip r:embed="rId3"/>
              </a:buBlip>
              <a:defRPr sz="20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>
              <a:spcAft>
                <a:spcPts val="850"/>
              </a:spcAft>
              <a:buFont typeface="Symbol" pitchFamily="18" charset="2"/>
              <a:buChar char="-"/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>
              <a:spcAft>
                <a:spcPts val="575"/>
              </a:spcAft>
              <a:buChar char="–"/>
              <a:defRPr sz="16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>
              <a:spcAft>
                <a:spcPts val="288"/>
              </a:spcAft>
              <a:buChar char="»"/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Parameterizations for heavy particle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dispersion</a:t>
            </a:r>
            <a:endParaRPr lang="da-DK" altLang="da-DK" sz="3100">
              <a:latin typeface="Arial Unicode MS" pitchFamily="34" charset="-128"/>
              <a:ea typeface="ＭＳ Ｐゴシック" pitchFamily="34" charset="-128"/>
            </a:endParaRPr>
          </a:p>
        </p:txBody>
      </p:sp>
      <p:sp>
        <p:nvSpPr>
          <p:cNvPr id="5123" name="TextBox 4"/>
          <p:cNvSpPr txBox="1">
            <a:spLocks noChangeArrowheads="1"/>
          </p:cNvSpPr>
          <p:nvPr/>
        </p:nvSpPr>
        <p:spPr bwMode="auto">
          <a:xfrm>
            <a:off x="1589088" y="5389563"/>
            <a:ext cx="1109662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94" tIns="50397" rIns="100794" bIns="50397">
            <a:spAutoFit/>
          </a:bodyPr>
          <a:lstStyle/>
          <a:p>
            <a:r>
              <a:rPr lang="da-DK" altLang="da-DK"/>
              <a:t>P. Astrup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-179388"/>
            <a:ext cx="203200" cy="358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/>
          </a:p>
        </p:txBody>
      </p:sp>
      <p:graphicFrame>
        <p:nvGraphicFramePr>
          <p:cNvPr id="5125" name="Object 6"/>
          <p:cNvGraphicFramePr>
            <a:graphicFrameLocks noChangeAspect="1"/>
          </p:cNvGraphicFramePr>
          <p:nvPr/>
        </p:nvGraphicFramePr>
        <p:xfrm>
          <a:off x="1706563" y="5726113"/>
          <a:ext cx="1946275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4" name="Equation" r:id="rId4" imgW="1231366" imgH="507780" progId="Equation.3">
                  <p:embed/>
                </p:oleObj>
              </mc:Choice>
              <mc:Fallback>
                <p:oleObj name="Equation" r:id="rId4" imgW="1231366" imgH="5077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6563" y="5726113"/>
                        <a:ext cx="1946275" cy="793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6" name="TextBox 7"/>
          <p:cNvSpPr txBox="1">
            <a:spLocks noChangeArrowheads="1"/>
          </p:cNvSpPr>
          <p:nvPr/>
        </p:nvSpPr>
        <p:spPr bwMode="auto">
          <a:xfrm>
            <a:off x="1487488" y="3795713"/>
            <a:ext cx="160020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94" tIns="50397" rIns="100794" bIns="50397">
            <a:spAutoFit/>
          </a:bodyPr>
          <a:lstStyle/>
          <a:p>
            <a:r>
              <a:rPr lang="en-GB" altLang="da-DK">
                <a:solidFill>
                  <a:srgbClr val="000000"/>
                </a:solidFill>
              </a:rPr>
              <a:t>G.T. Csanady</a:t>
            </a:r>
            <a:endParaRPr lang="da-DK" altLang="da-DK"/>
          </a:p>
        </p:txBody>
      </p:sp>
      <p:sp>
        <p:nvSpPr>
          <p:cNvPr id="5127" name="Rectangle 8"/>
          <p:cNvSpPr>
            <a:spLocks noChangeArrowheads="1"/>
          </p:cNvSpPr>
          <p:nvPr/>
        </p:nvSpPr>
        <p:spPr bwMode="auto">
          <a:xfrm>
            <a:off x="0" y="-179388"/>
            <a:ext cx="203200" cy="358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/>
          </a:p>
        </p:txBody>
      </p:sp>
      <p:sp>
        <p:nvSpPr>
          <p:cNvPr id="5128" name="Rectangle 10"/>
          <p:cNvSpPr>
            <a:spLocks noChangeArrowheads="1"/>
          </p:cNvSpPr>
          <p:nvPr/>
        </p:nvSpPr>
        <p:spPr bwMode="auto">
          <a:xfrm>
            <a:off x="168275" y="-11113"/>
            <a:ext cx="203200" cy="358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/>
          </a:p>
        </p:txBody>
      </p:sp>
      <p:graphicFrame>
        <p:nvGraphicFramePr>
          <p:cNvPr id="5129" name="Object 11"/>
          <p:cNvGraphicFramePr>
            <a:graphicFrameLocks noChangeAspect="1"/>
          </p:cNvGraphicFramePr>
          <p:nvPr/>
        </p:nvGraphicFramePr>
        <p:xfrm>
          <a:off x="1589088" y="2351088"/>
          <a:ext cx="142557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5" name="Equation" r:id="rId6" imgW="609336" imgH="253890" progId="Equation.3">
                  <p:embed/>
                </p:oleObj>
              </mc:Choice>
              <mc:Fallback>
                <p:oleObj name="Equation" r:id="rId6" imgW="609336" imgH="25389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088" y="2351088"/>
                        <a:ext cx="1425575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0" name="Rectangle 12"/>
          <p:cNvSpPr>
            <a:spLocks noChangeArrowheads="1"/>
          </p:cNvSpPr>
          <p:nvPr/>
        </p:nvSpPr>
        <p:spPr bwMode="auto">
          <a:xfrm>
            <a:off x="0" y="-179388"/>
            <a:ext cx="203200" cy="358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/>
          </a:p>
        </p:txBody>
      </p:sp>
      <p:graphicFrame>
        <p:nvGraphicFramePr>
          <p:cNvPr id="5131" name="Object 13"/>
          <p:cNvGraphicFramePr>
            <a:graphicFrameLocks noChangeAspect="1"/>
          </p:cNvGraphicFramePr>
          <p:nvPr/>
        </p:nvGraphicFramePr>
        <p:xfrm>
          <a:off x="1589088" y="2906713"/>
          <a:ext cx="142240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6" name="Equation" r:id="rId8" imgW="609336" imgH="241195" progId="Equation.3">
                  <p:embed/>
                </p:oleObj>
              </mc:Choice>
              <mc:Fallback>
                <p:oleObj name="Equation" r:id="rId8" imgW="609336" imgH="241195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088" y="2906713"/>
                        <a:ext cx="1422400" cy="555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2" name="Rectangle 17"/>
          <p:cNvSpPr>
            <a:spLocks noChangeArrowheads="1"/>
          </p:cNvSpPr>
          <p:nvPr/>
        </p:nvSpPr>
        <p:spPr bwMode="auto">
          <a:xfrm>
            <a:off x="0" y="-179388"/>
            <a:ext cx="203200" cy="358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/>
          </a:p>
        </p:txBody>
      </p:sp>
      <p:graphicFrame>
        <p:nvGraphicFramePr>
          <p:cNvPr id="5133" name="Object 15"/>
          <p:cNvGraphicFramePr>
            <a:graphicFrameLocks noChangeAspect="1"/>
          </p:cNvGraphicFramePr>
          <p:nvPr/>
        </p:nvGraphicFramePr>
        <p:xfrm>
          <a:off x="1641475" y="4175125"/>
          <a:ext cx="2017713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7" name="Equation" r:id="rId10" imgW="1422400" imgH="622300" progId="Equation.3">
                  <p:embed/>
                </p:oleObj>
              </mc:Choice>
              <mc:Fallback>
                <p:oleObj name="Equation" r:id="rId10" imgW="1422400" imgH="6223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1475" y="4175125"/>
                        <a:ext cx="2017713" cy="874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4" name="Rectangle 19"/>
          <p:cNvSpPr>
            <a:spLocks noChangeArrowheads="1"/>
          </p:cNvSpPr>
          <p:nvPr/>
        </p:nvSpPr>
        <p:spPr bwMode="auto">
          <a:xfrm>
            <a:off x="0" y="-179388"/>
            <a:ext cx="203200" cy="358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/>
          </a:p>
        </p:txBody>
      </p:sp>
      <p:graphicFrame>
        <p:nvGraphicFramePr>
          <p:cNvPr id="5135" name="Object 17"/>
          <p:cNvGraphicFramePr>
            <a:graphicFrameLocks noChangeAspect="1"/>
          </p:cNvGraphicFramePr>
          <p:nvPr/>
        </p:nvGraphicFramePr>
        <p:xfrm>
          <a:off x="4484688" y="4168775"/>
          <a:ext cx="1866900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8" name="Equation" r:id="rId12" imgW="1320227" imgH="622030" progId="Equation.3">
                  <p:embed/>
                </p:oleObj>
              </mc:Choice>
              <mc:Fallback>
                <p:oleObj name="Equation" r:id="rId12" imgW="1320227" imgH="62203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4688" y="4168775"/>
                        <a:ext cx="1866900" cy="87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6" name="Rectangle 21"/>
          <p:cNvSpPr>
            <a:spLocks noChangeArrowheads="1"/>
          </p:cNvSpPr>
          <p:nvPr/>
        </p:nvSpPr>
        <p:spPr bwMode="auto">
          <a:xfrm>
            <a:off x="0" y="-179388"/>
            <a:ext cx="203200" cy="358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/>
          </a:p>
        </p:txBody>
      </p:sp>
      <p:graphicFrame>
        <p:nvGraphicFramePr>
          <p:cNvPr id="5137" name="Object 19"/>
          <p:cNvGraphicFramePr>
            <a:graphicFrameLocks noChangeAspect="1"/>
          </p:cNvGraphicFramePr>
          <p:nvPr/>
        </p:nvGraphicFramePr>
        <p:xfrm>
          <a:off x="7183438" y="4168775"/>
          <a:ext cx="1270000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9" name="Equation" r:id="rId14" imgW="787058" imgH="482391" progId="Equation.3">
                  <p:embed/>
                </p:oleObj>
              </mc:Choice>
              <mc:Fallback>
                <p:oleObj name="Equation" r:id="rId14" imgW="787058" imgH="482391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83438" y="4168775"/>
                        <a:ext cx="1270000" cy="78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38" name="Picture 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6480175"/>
            <a:ext cx="10683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39" name="TextBox 1"/>
          <p:cNvSpPr txBox="1">
            <a:spLocks noChangeArrowheads="1"/>
          </p:cNvSpPr>
          <p:nvPr/>
        </p:nvSpPr>
        <p:spPr bwMode="auto">
          <a:xfrm>
            <a:off x="1079500" y="7065963"/>
            <a:ext cx="5545138" cy="4365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da-DK" altLang="da-DK" sz="1200"/>
              <a:t>Dispersion and fall out of particles larger and heavier than aerosols</a:t>
            </a:r>
            <a:endParaRPr lang="en-US" altLang="da-DK" sz="1200">
              <a:solidFill>
                <a:srgbClr val="000000"/>
              </a:solidFill>
            </a:endParaRPr>
          </a:p>
          <a:p>
            <a:pPr hangingPunct="1"/>
            <a:r>
              <a:rPr lang="da-DK" altLang="da-DK" sz="1200">
                <a:ea typeface="ＭＳ Ｐゴシック" pitchFamily="34" charset="-128"/>
              </a:rPr>
              <a:t>Department of Wind Energy, Technical University of Denmark</a:t>
            </a:r>
            <a:endParaRPr lang="da-DK" altLang="da-DK" sz="1200"/>
          </a:p>
        </p:txBody>
      </p:sp>
      <p:pic>
        <p:nvPicPr>
          <p:cNvPr id="5140" name="Picture 28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513" y="2433638"/>
            <a:ext cx="2719387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41" name="TextBox 20"/>
          <p:cNvSpPr txBox="1">
            <a:spLocks noChangeArrowheads="1"/>
          </p:cNvSpPr>
          <p:nvPr/>
        </p:nvSpPr>
        <p:spPr bwMode="auto">
          <a:xfrm>
            <a:off x="4562475" y="2033588"/>
            <a:ext cx="1366838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94" tIns="50397" rIns="100794" bIns="50397">
            <a:spAutoFit/>
          </a:bodyPr>
          <a:lstStyle/>
          <a:p>
            <a:r>
              <a:rPr lang="da-DK" altLang="da-DK"/>
              <a:t>Puff growth</a:t>
            </a:r>
          </a:p>
        </p:txBody>
      </p:sp>
      <p:graphicFrame>
        <p:nvGraphicFramePr>
          <p:cNvPr id="5142" name="Object 25"/>
          <p:cNvGraphicFramePr>
            <a:graphicFrameLocks noChangeAspect="1"/>
          </p:cNvGraphicFramePr>
          <p:nvPr/>
        </p:nvGraphicFramePr>
        <p:xfrm>
          <a:off x="7777163" y="2393950"/>
          <a:ext cx="165735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" name="Equation" r:id="rId18" imgW="812447" imgH="457002" progId="Equation.3">
                  <p:embed/>
                </p:oleObj>
              </mc:Choice>
              <mc:Fallback>
                <p:oleObj name="Equation" r:id="rId18" imgW="812447" imgH="457002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7163" y="2393950"/>
                        <a:ext cx="1657350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/>
          <p:cNvSpPr/>
          <p:nvPr/>
        </p:nvSpPr>
        <p:spPr bwMode="auto">
          <a:xfrm>
            <a:off x="4562475" y="2033588"/>
            <a:ext cx="5157788" cy="1941512"/>
          </a:xfrm>
          <a:prstGeom prst="rect">
            <a:avLst/>
          </a:prstGeom>
          <a:solidFill>
            <a:schemeClr val="accent1">
              <a:lumMod val="60000"/>
              <a:lumOff val="40000"/>
              <a:alpha val="23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defTabSz="358775">
              <a:defRPr/>
            </a:pPr>
            <a:endParaRPr lang="da-DK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1387475" y="842963"/>
            <a:ext cx="69500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94" tIns="50397" rIns="100794" bIns="50397">
            <a:spAutoFit/>
          </a:bodyPr>
          <a:lstStyle>
            <a:lvl1pPr eaLnBrk="0">
              <a:spcAft>
                <a:spcPts val="1425"/>
              </a:spcAft>
              <a:buBlip>
                <a:blip r:embed="rId2"/>
              </a:buBlip>
              <a:defRPr sz="24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>
              <a:spcAft>
                <a:spcPts val="1138"/>
              </a:spcAft>
              <a:buSzPct val="70000"/>
              <a:buBlip>
                <a:blip r:embed="rId2"/>
              </a:buBlip>
              <a:defRPr sz="20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>
              <a:spcAft>
                <a:spcPts val="850"/>
              </a:spcAft>
              <a:buFont typeface="Symbol" pitchFamily="18" charset="2"/>
              <a:buChar char="-"/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>
              <a:spcAft>
                <a:spcPts val="575"/>
              </a:spcAft>
              <a:buChar char="–"/>
              <a:defRPr sz="16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>
              <a:spcAft>
                <a:spcPts val="288"/>
              </a:spcAft>
              <a:buChar char="»"/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Experiments used for the investigation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of parameterizations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endParaRPr lang="da-DK" altLang="da-DK" sz="1600">
              <a:latin typeface="Arial Unicode MS" pitchFamily="34" charset="-128"/>
              <a:ea typeface="ＭＳ Ｐゴシック" pitchFamily="34" charset="-128"/>
            </a:endParaRP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1600">
                <a:latin typeface="Arial Unicode MS" pitchFamily="34" charset="-128"/>
                <a:ea typeface="ＭＳ Ｐゴシック" pitchFamily="34" charset="-128"/>
              </a:rPr>
              <a:t>Wells and Stock (1983), experiments in a horizontal wind tunnel</a:t>
            </a:r>
          </a:p>
        </p:txBody>
      </p:sp>
      <p:sp>
        <p:nvSpPr>
          <p:cNvPr id="6147" name="Rectangle 5"/>
          <p:cNvSpPr>
            <a:spLocks noChangeArrowheads="1"/>
          </p:cNvSpPr>
          <p:nvPr/>
        </p:nvSpPr>
        <p:spPr bwMode="auto">
          <a:xfrm>
            <a:off x="0" y="87313"/>
            <a:ext cx="203200" cy="33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>
            <a:lvl1pPr eaLnBrk="0">
              <a:spcAft>
                <a:spcPts val="1425"/>
              </a:spcAft>
              <a:buBlip>
                <a:blip r:embed="rId2"/>
              </a:buBlip>
              <a:defRPr sz="24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>
              <a:spcAft>
                <a:spcPts val="1138"/>
              </a:spcAft>
              <a:buSzPct val="70000"/>
              <a:buBlip>
                <a:blip r:embed="rId2"/>
              </a:buBlip>
              <a:defRPr sz="20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>
              <a:spcAft>
                <a:spcPts val="850"/>
              </a:spcAft>
              <a:buFont typeface="Symbol" pitchFamily="18" charset="2"/>
              <a:buChar char="-"/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>
              <a:spcAft>
                <a:spcPts val="575"/>
              </a:spcAft>
              <a:buChar char="–"/>
              <a:defRPr sz="16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>
              <a:spcAft>
                <a:spcPts val="288"/>
              </a:spcAft>
              <a:buChar char="»"/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Aft>
                <a:spcPct val="0"/>
              </a:spcAft>
              <a:buFont typeface="Times New Roman" pitchFamily="18" charset="0"/>
              <a:buNone/>
            </a:pPr>
            <a:endParaRPr lang="da-DK" altLang="da-DK" sz="1600">
              <a:latin typeface="Verdana" pitchFamily="34" charset="0"/>
              <a:ea typeface="ＭＳ Ｐゴシック" pitchFamily="34" charset="-128"/>
            </a:endParaRPr>
          </a:p>
        </p:txBody>
      </p:sp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4908550" y="3121025"/>
            <a:ext cx="263525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>
            <a:lvl1pPr eaLnBrk="0">
              <a:spcAft>
                <a:spcPts val="1425"/>
              </a:spcAft>
              <a:buBlip>
                <a:blip r:embed="rId2"/>
              </a:buBlip>
              <a:defRPr sz="24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>
              <a:spcAft>
                <a:spcPts val="1138"/>
              </a:spcAft>
              <a:buSzPct val="70000"/>
              <a:buBlip>
                <a:blip r:embed="rId2"/>
              </a:buBlip>
              <a:defRPr sz="20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>
              <a:spcAft>
                <a:spcPts val="850"/>
              </a:spcAft>
              <a:buFont typeface="Symbol" pitchFamily="18" charset="2"/>
              <a:buChar char="-"/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>
              <a:spcAft>
                <a:spcPts val="575"/>
              </a:spcAft>
              <a:buChar char="–"/>
              <a:defRPr sz="16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>
              <a:spcAft>
                <a:spcPts val="288"/>
              </a:spcAft>
              <a:buChar char="»"/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just">
              <a:spcAft>
                <a:spcPct val="0"/>
              </a:spcAft>
              <a:buFont typeface="Times New Roman" pitchFamily="18" charset="0"/>
              <a:buNone/>
            </a:pPr>
            <a:r>
              <a:rPr lang="en-US" altLang="da-DK" sz="1300">
                <a:latin typeface="Verdana" pitchFamily="34" charset="0"/>
                <a:ea typeface="ＭＳ Ｐゴシック" pitchFamily="34" charset="-128"/>
              </a:rPr>
              <a:t> </a:t>
            </a:r>
            <a:endParaRPr lang="en-US" altLang="da-DK" sz="1600">
              <a:latin typeface="Verdana" pitchFamily="34" charset="0"/>
              <a:ea typeface="ＭＳ Ｐゴシック" pitchFamily="34" charset="-128"/>
            </a:endParaRPr>
          </a:p>
        </p:txBody>
      </p: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1627188" y="6351588"/>
            <a:ext cx="7483475" cy="66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>
            <a:lvl1pPr eaLnBrk="0">
              <a:spcAft>
                <a:spcPts val="1425"/>
              </a:spcAft>
              <a:buBlip>
                <a:blip r:embed="rId2"/>
              </a:buBlip>
              <a:defRPr sz="24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>
              <a:spcAft>
                <a:spcPts val="1138"/>
              </a:spcAft>
              <a:buSzPct val="70000"/>
              <a:buBlip>
                <a:blip r:embed="rId2"/>
              </a:buBlip>
              <a:defRPr sz="20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>
              <a:spcAft>
                <a:spcPts val="850"/>
              </a:spcAft>
              <a:buFont typeface="Symbol" pitchFamily="18" charset="2"/>
              <a:buChar char="-"/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>
              <a:spcAft>
                <a:spcPts val="575"/>
              </a:spcAft>
              <a:buChar char="–"/>
              <a:defRPr sz="16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>
              <a:spcAft>
                <a:spcPts val="288"/>
              </a:spcAft>
              <a:buChar char="»"/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>
              <a:spcAft>
                <a:spcPct val="0"/>
              </a:spcAft>
              <a:buFont typeface="Times New Roman" pitchFamily="18" charset="0"/>
              <a:buNone/>
            </a:pPr>
            <a:r>
              <a:rPr lang="en-GB" altLang="da-DK" sz="1300">
                <a:latin typeface="Verdana" pitchFamily="34" charset="0"/>
                <a:ea typeface="ＭＳ Ｐゴシック" pitchFamily="34" charset="-128"/>
              </a:rPr>
              <a:t>Wells and Stock dispersion tests: left for 5 micron, right for 57 micron glass spheres.</a:t>
            </a:r>
          </a:p>
          <a:p>
            <a:pPr>
              <a:spcAft>
                <a:spcPct val="0"/>
              </a:spcAft>
              <a:buFont typeface="Times New Roman" pitchFamily="18" charset="0"/>
              <a:buNone/>
            </a:pPr>
            <a:r>
              <a:rPr lang="en-GB" altLang="da-DK" sz="1300">
                <a:latin typeface="Verdana" pitchFamily="34" charset="0"/>
                <a:ea typeface="ＭＳ Ｐゴシック" pitchFamily="34" charset="-128"/>
              </a:rPr>
              <a:t>Vertical velocities 0.1706 m/s respectively 0.545 m/s maintained by an electrical field.</a:t>
            </a:r>
          </a:p>
          <a:p>
            <a:pPr>
              <a:spcAft>
                <a:spcPct val="0"/>
              </a:spcAft>
              <a:buFont typeface="Times New Roman" pitchFamily="18" charset="0"/>
              <a:buNone/>
            </a:pPr>
            <a:r>
              <a:rPr lang="en-GB" altLang="da-DK" sz="1300">
                <a:latin typeface="Verdana" pitchFamily="34" charset="0"/>
                <a:ea typeface="ＭＳ Ｐゴシック" pitchFamily="34" charset="-128"/>
              </a:rPr>
              <a:t>Fall velocities due to gravity: </a:t>
            </a:r>
            <a:r>
              <a:rPr lang="en-US" altLang="da-DK" sz="1300">
                <a:latin typeface="Verdana" pitchFamily="34" charset="0"/>
                <a:ea typeface="ＭＳ Ｐゴシック" pitchFamily="34" charset="-128"/>
              </a:rPr>
              <a:t>0.00188 m/s and 0.2316 m/s.</a:t>
            </a:r>
            <a:endParaRPr lang="da-DK" altLang="da-DK" sz="700">
              <a:latin typeface="Verdana" pitchFamily="34" charset="0"/>
              <a:ea typeface="ＭＳ Ｐゴシック" pitchFamily="34" charset="-128"/>
            </a:endParaRPr>
          </a:p>
        </p:txBody>
      </p:sp>
      <p:sp>
        <p:nvSpPr>
          <p:cNvPr id="6150" name="Rectangle 8"/>
          <p:cNvSpPr>
            <a:spLocks noChangeArrowheads="1"/>
          </p:cNvSpPr>
          <p:nvPr/>
        </p:nvSpPr>
        <p:spPr bwMode="auto">
          <a:xfrm>
            <a:off x="4908550" y="8643938"/>
            <a:ext cx="263525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>
            <a:lvl1pPr eaLnBrk="0">
              <a:spcAft>
                <a:spcPts val="1425"/>
              </a:spcAft>
              <a:buBlip>
                <a:blip r:embed="rId2"/>
              </a:buBlip>
              <a:defRPr sz="24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>
              <a:spcAft>
                <a:spcPts val="1138"/>
              </a:spcAft>
              <a:buSzPct val="70000"/>
              <a:buBlip>
                <a:blip r:embed="rId2"/>
              </a:buBlip>
              <a:defRPr sz="20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>
              <a:spcAft>
                <a:spcPts val="850"/>
              </a:spcAft>
              <a:buFont typeface="Symbol" pitchFamily="18" charset="2"/>
              <a:buChar char="-"/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>
              <a:spcAft>
                <a:spcPts val="575"/>
              </a:spcAft>
              <a:buChar char="–"/>
              <a:defRPr sz="16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>
              <a:spcAft>
                <a:spcPts val="288"/>
              </a:spcAft>
              <a:buChar char="»"/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just">
              <a:spcAft>
                <a:spcPct val="0"/>
              </a:spcAft>
              <a:buFont typeface="Times New Roman" pitchFamily="18" charset="0"/>
              <a:buNone/>
            </a:pPr>
            <a:r>
              <a:rPr lang="en-US" altLang="da-DK" sz="1300">
                <a:latin typeface="Verdana" pitchFamily="34" charset="0"/>
                <a:ea typeface="ＭＳ Ｐゴシック" pitchFamily="34" charset="-128"/>
              </a:rPr>
              <a:t> </a:t>
            </a:r>
            <a:endParaRPr lang="en-US" altLang="da-DK" sz="1600">
              <a:latin typeface="Verdana" pitchFamily="34" charset="0"/>
              <a:ea typeface="ＭＳ Ｐゴシック" pitchFamily="34" charset="-128"/>
            </a:endParaRPr>
          </a:p>
        </p:txBody>
      </p:sp>
      <p:pic>
        <p:nvPicPr>
          <p:cNvPr id="6151" name="Picture 2" descr="y2_05_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75" y="2527300"/>
            <a:ext cx="4224338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3" descr="y2_57_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2527300"/>
            <a:ext cx="4198937" cy="374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6480175"/>
            <a:ext cx="10683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54" name="TextBox 1"/>
          <p:cNvSpPr txBox="1">
            <a:spLocks noChangeArrowheads="1"/>
          </p:cNvSpPr>
          <p:nvPr/>
        </p:nvSpPr>
        <p:spPr bwMode="auto">
          <a:xfrm>
            <a:off x="1079500" y="7065963"/>
            <a:ext cx="5545138" cy="4365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da-DK" altLang="da-DK" sz="1200"/>
              <a:t>Dispersion and fall out of particles larger and heavier than aerosols</a:t>
            </a:r>
            <a:endParaRPr lang="en-US" altLang="da-DK" sz="1200">
              <a:solidFill>
                <a:srgbClr val="000000"/>
              </a:solidFill>
            </a:endParaRPr>
          </a:p>
          <a:p>
            <a:pPr hangingPunct="1"/>
            <a:r>
              <a:rPr lang="da-DK" altLang="da-DK" sz="1200">
                <a:ea typeface="ＭＳ Ｐゴシック" pitchFamily="34" charset="-128"/>
              </a:rPr>
              <a:t>Department of Wind Energy, Technical University of Denmark</a:t>
            </a:r>
            <a:endParaRPr lang="da-DK" altLang="da-DK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9"/>
          <p:cNvSpPr>
            <a:spLocks noChangeArrowheads="1"/>
          </p:cNvSpPr>
          <p:nvPr/>
        </p:nvSpPr>
        <p:spPr bwMode="auto">
          <a:xfrm>
            <a:off x="1627188" y="6529388"/>
            <a:ext cx="6832600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>
            <a:lvl1pPr eaLnBrk="0">
              <a:spcAft>
                <a:spcPts val="1425"/>
              </a:spcAft>
              <a:buBlip>
                <a:blip r:embed="rId2"/>
              </a:buBlip>
              <a:defRPr sz="24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>
              <a:spcAft>
                <a:spcPts val="1138"/>
              </a:spcAft>
              <a:buSzPct val="70000"/>
              <a:buBlip>
                <a:blip r:embed="rId2"/>
              </a:buBlip>
              <a:defRPr sz="20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>
              <a:spcAft>
                <a:spcPts val="850"/>
              </a:spcAft>
              <a:buFont typeface="Symbol" pitchFamily="18" charset="2"/>
              <a:buChar char="-"/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>
              <a:spcAft>
                <a:spcPts val="575"/>
              </a:spcAft>
              <a:buChar char="–"/>
              <a:defRPr sz="16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>
              <a:spcAft>
                <a:spcPts val="288"/>
              </a:spcAft>
              <a:buChar char="»"/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>
              <a:spcAft>
                <a:spcPct val="0"/>
              </a:spcAft>
              <a:buFont typeface="Times New Roman" pitchFamily="18" charset="0"/>
              <a:buNone/>
            </a:pPr>
            <a:r>
              <a:rPr lang="en-GB" altLang="da-DK" sz="1300">
                <a:latin typeface="Verdana" pitchFamily="34" charset="0"/>
                <a:ea typeface="ＭＳ Ｐゴシック" pitchFamily="34" charset="-128"/>
              </a:rPr>
              <a:t>Snyder and Lumley dispersion tests: left for hollow, right for solid glass beads.</a:t>
            </a:r>
          </a:p>
        </p:txBody>
      </p:sp>
      <p:sp>
        <p:nvSpPr>
          <p:cNvPr id="7171" name="Text Box 2"/>
          <p:cNvSpPr txBox="1">
            <a:spLocks noChangeArrowheads="1"/>
          </p:cNvSpPr>
          <p:nvPr/>
        </p:nvSpPr>
        <p:spPr bwMode="auto">
          <a:xfrm>
            <a:off x="1387475" y="842963"/>
            <a:ext cx="69500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94" tIns="50397" rIns="100794" bIns="50397">
            <a:spAutoFit/>
          </a:bodyPr>
          <a:lstStyle>
            <a:lvl1pPr eaLnBrk="0">
              <a:spcAft>
                <a:spcPts val="1425"/>
              </a:spcAft>
              <a:buBlip>
                <a:blip r:embed="rId2"/>
              </a:buBlip>
              <a:defRPr sz="24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>
              <a:spcAft>
                <a:spcPts val="1138"/>
              </a:spcAft>
              <a:buSzPct val="70000"/>
              <a:buBlip>
                <a:blip r:embed="rId2"/>
              </a:buBlip>
              <a:defRPr sz="20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>
              <a:spcAft>
                <a:spcPts val="850"/>
              </a:spcAft>
              <a:buFont typeface="Symbol" pitchFamily="18" charset="2"/>
              <a:buChar char="-"/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>
              <a:spcAft>
                <a:spcPts val="575"/>
              </a:spcAft>
              <a:buChar char="–"/>
              <a:defRPr sz="16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>
              <a:spcAft>
                <a:spcPts val="288"/>
              </a:spcAft>
              <a:buChar char="»"/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Experiments used for the investigation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of parameterizations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endParaRPr lang="da-DK" altLang="da-DK" sz="1600">
              <a:latin typeface="Arial Unicode MS" pitchFamily="34" charset="-128"/>
              <a:ea typeface="ＭＳ Ｐゴシック" pitchFamily="34" charset="-128"/>
            </a:endParaRP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1600">
                <a:latin typeface="Arial Unicode MS" pitchFamily="34" charset="-128"/>
                <a:ea typeface="ＭＳ Ｐゴシック" pitchFamily="34" charset="-128"/>
              </a:rPr>
              <a:t>Snyder and Lumley (1971), experiments in a vertical wind tunnel</a:t>
            </a:r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0" y="73025"/>
            <a:ext cx="20320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7173" name="Rectangle 4"/>
          <p:cNvSpPr>
            <a:spLocks noChangeArrowheads="1"/>
          </p:cNvSpPr>
          <p:nvPr/>
        </p:nvSpPr>
        <p:spPr bwMode="auto">
          <a:xfrm>
            <a:off x="4868863" y="3121025"/>
            <a:ext cx="3429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algn="just" eaLnBrk="0"/>
            <a:r>
              <a:rPr lang="en-GB" altLang="da-DK" sz="1300">
                <a:solidFill>
                  <a:srgbClr val="000000"/>
                </a:solidFill>
              </a:rPr>
              <a:t>   </a:t>
            </a:r>
            <a:endParaRPr lang="en-GB" altLang="da-DK">
              <a:solidFill>
                <a:srgbClr val="000000"/>
              </a:solidFill>
            </a:endParaRPr>
          </a:p>
        </p:txBody>
      </p:sp>
      <p:sp>
        <p:nvSpPr>
          <p:cNvPr id="7174" name="Rectangle 5"/>
          <p:cNvSpPr>
            <a:spLocks noChangeArrowheads="1"/>
          </p:cNvSpPr>
          <p:nvPr/>
        </p:nvSpPr>
        <p:spPr bwMode="auto">
          <a:xfrm>
            <a:off x="0" y="5846763"/>
            <a:ext cx="20320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eaLnBrk="0"/>
            <a:endParaRPr lang="da-DK" altLang="da-DK">
              <a:solidFill>
                <a:srgbClr val="000000"/>
              </a:solidFill>
            </a:endParaRPr>
          </a:p>
        </p:txBody>
      </p:sp>
      <p:pic>
        <p:nvPicPr>
          <p:cNvPr id="7175" name="Picture 2" descr="Hollow_glass_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63" y="2540000"/>
            <a:ext cx="4195762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3" descr="Solid_glass_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463" y="2540000"/>
            <a:ext cx="4194175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6480175"/>
            <a:ext cx="10683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8" name="TextBox 1"/>
          <p:cNvSpPr txBox="1">
            <a:spLocks noChangeArrowheads="1"/>
          </p:cNvSpPr>
          <p:nvPr/>
        </p:nvSpPr>
        <p:spPr bwMode="auto">
          <a:xfrm>
            <a:off x="1079500" y="7065963"/>
            <a:ext cx="5545138" cy="4365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da-DK" altLang="da-DK" sz="1200"/>
              <a:t>Dispersion and fall out of particles larger and heavier than aerosols</a:t>
            </a:r>
            <a:endParaRPr lang="en-US" altLang="da-DK" sz="1200">
              <a:solidFill>
                <a:srgbClr val="000000"/>
              </a:solidFill>
            </a:endParaRPr>
          </a:p>
          <a:p>
            <a:pPr hangingPunct="1"/>
            <a:r>
              <a:rPr lang="da-DK" altLang="da-DK" sz="1200">
                <a:ea typeface="ＭＳ Ｐゴシック" pitchFamily="34" charset="-128"/>
              </a:rPr>
              <a:t>Department of Wind Energy, Technical University of Denmark</a:t>
            </a:r>
            <a:endParaRPr lang="da-DK" altLang="da-DK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9"/>
          <p:cNvSpPr>
            <a:spLocks noChangeArrowheads="1"/>
          </p:cNvSpPr>
          <p:nvPr/>
        </p:nvSpPr>
        <p:spPr bwMode="auto">
          <a:xfrm>
            <a:off x="1627188" y="6529388"/>
            <a:ext cx="6926262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>
            <a:lvl1pPr eaLnBrk="0">
              <a:spcAft>
                <a:spcPts val="1425"/>
              </a:spcAft>
              <a:buBlip>
                <a:blip r:embed="rId2"/>
              </a:buBlip>
              <a:defRPr sz="24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>
              <a:spcAft>
                <a:spcPts val="1138"/>
              </a:spcAft>
              <a:buSzPct val="70000"/>
              <a:buBlip>
                <a:blip r:embed="rId2"/>
              </a:buBlip>
              <a:defRPr sz="20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>
              <a:spcAft>
                <a:spcPts val="850"/>
              </a:spcAft>
              <a:buFont typeface="Symbol" pitchFamily="18" charset="2"/>
              <a:buChar char="-"/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>
              <a:spcAft>
                <a:spcPts val="575"/>
              </a:spcAft>
              <a:buChar char="–"/>
              <a:defRPr sz="16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>
              <a:spcAft>
                <a:spcPts val="288"/>
              </a:spcAft>
              <a:buChar char="»"/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>
              <a:spcAft>
                <a:spcPct val="0"/>
              </a:spcAft>
              <a:buFont typeface="Times New Roman" pitchFamily="18" charset="0"/>
              <a:buNone/>
            </a:pPr>
            <a:r>
              <a:rPr lang="en-GB" altLang="da-DK" sz="1300">
                <a:latin typeface="Verdana" pitchFamily="34" charset="0"/>
                <a:ea typeface="ＭＳ Ｐゴシック" pitchFamily="34" charset="-128"/>
              </a:rPr>
              <a:t>Snyder and Lumley dispersion tests: left for corn pollen, right for copper beads.</a:t>
            </a:r>
          </a:p>
        </p:txBody>
      </p:sp>
      <p:sp>
        <p:nvSpPr>
          <p:cNvPr id="8195" name="Text Box 2"/>
          <p:cNvSpPr txBox="1">
            <a:spLocks noChangeArrowheads="1"/>
          </p:cNvSpPr>
          <p:nvPr/>
        </p:nvSpPr>
        <p:spPr bwMode="auto">
          <a:xfrm>
            <a:off x="1387475" y="842963"/>
            <a:ext cx="69500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94" tIns="50397" rIns="100794" bIns="50397">
            <a:spAutoFit/>
          </a:bodyPr>
          <a:lstStyle>
            <a:lvl1pPr eaLnBrk="0">
              <a:spcAft>
                <a:spcPts val="1425"/>
              </a:spcAft>
              <a:buBlip>
                <a:blip r:embed="rId2"/>
              </a:buBlip>
              <a:defRPr sz="24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>
              <a:spcAft>
                <a:spcPts val="1138"/>
              </a:spcAft>
              <a:buSzPct val="70000"/>
              <a:buBlip>
                <a:blip r:embed="rId2"/>
              </a:buBlip>
              <a:defRPr sz="20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>
              <a:spcAft>
                <a:spcPts val="850"/>
              </a:spcAft>
              <a:buFont typeface="Symbol" pitchFamily="18" charset="2"/>
              <a:buChar char="-"/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>
              <a:spcAft>
                <a:spcPts val="575"/>
              </a:spcAft>
              <a:buChar char="–"/>
              <a:defRPr sz="16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>
              <a:spcAft>
                <a:spcPts val="288"/>
              </a:spcAft>
              <a:buChar char="»"/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Experiments used for the investigation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of parameterizations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endParaRPr lang="da-DK" altLang="da-DK" sz="1600">
              <a:latin typeface="Arial Unicode MS" pitchFamily="34" charset="-128"/>
              <a:ea typeface="ＭＳ Ｐゴシック" pitchFamily="34" charset="-128"/>
            </a:endParaRP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1600">
                <a:latin typeface="Arial Unicode MS" pitchFamily="34" charset="-128"/>
                <a:ea typeface="ＭＳ Ｐゴシック" pitchFamily="34" charset="-128"/>
              </a:rPr>
              <a:t>Snyder and Lumley (1971), experiments in a vertical wind tunnel</a:t>
            </a:r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0" y="73025"/>
            <a:ext cx="20320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8197" name="Rectangle 4"/>
          <p:cNvSpPr>
            <a:spLocks noChangeArrowheads="1"/>
          </p:cNvSpPr>
          <p:nvPr/>
        </p:nvSpPr>
        <p:spPr bwMode="auto">
          <a:xfrm>
            <a:off x="4868863" y="3121025"/>
            <a:ext cx="3429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algn="just" eaLnBrk="0"/>
            <a:r>
              <a:rPr lang="en-GB" altLang="da-DK" sz="1300">
                <a:solidFill>
                  <a:srgbClr val="000000"/>
                </a:solidFill>
              </a:rPr>
              <a:t>   </a:t>
            </a:r>
            <a:endParaRPr lang="en-GB" altLang="da-DK">
              <a:solidFill>
                <a:srgbClr val="000000"/>
              </a:solidFill>
            </a:endParaRPr>
          </a:p>
        </p:txBody>
      </p:sp>
      <p:sp>
        <p:nvSpPr>
          <p:cNvPr id="8198" name="Rectangle 5"/>
          <p:cNvSpPr>
            <a:spLocks noChangeArrowheads="1"/>
          </p:cNvSpPr>
          <p:nvPr/>
        </p:nvSpPr>
        <p:spPr bwMode="auto">
          <a:xfrm>
            <a:off x="0" y="5846763"/>
            <a:ext cx="20320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eaLnBrk="0"/>
            <a:endParaRPr lang="da-DK" altLang="da-DK">
              <a:solidFill>
                <a:srgbClr val="000000"/>
              </a:solidFill>
            </a:endParaRPr>
          </a:p>
        </p:txBody>
      </p:sp>
      <p:pic>
        <p:nvPicPr>
          <p:cNvPr id="8199" name="Picture 2" descr="Corn_pollen_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63" y="2540000"/>
            <a:ext cx="422275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3" descr="Copper_beads_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550" y="2593975"/>
            <a:ext cx="4103688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6480175"/>
            <a:ext cx="10683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202" name="TextBox 1"/>
          <p:cNvSpPr txBox="1">
            <a:spLocks noChangeArrowheads="1"/>
          </p:cNvSpPr>
          <p:nvPr/>
        </p:nvSpPr>
        <p:spPr bwMode="auto">
          <a:xfrm>
            <a:off x="1079500" y="7065963"/>
            <a:ext cx="5545138" cy="4365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da-DK" altLang="da-DK" sz="1200"/>
              <a:t>Dispersion and fall out of particles larger and heavier than aerosols</a:t>
            </a:r>
            <a:endParaRPr lang="en-US" altLang="da-DK" sz="1200">
              <a:solidFill>
                <a:srgbClr val="000000"/>
              </a:solidFill>
            </a:endParaRPr>
          </a:p>
          <a:p>
            <a:pPr hangingPunct="1"/>
            <a:r>
              <a:rPr lang="da-DK" altLang="da-DK" sz="1200">
                <a:ea typeface="ＭＳ Ｐゴシック" pitchFamily="34" charset="-128"/>
              </a:rPr>
              <a:t>Department of Wind Energy, Technical University of Denmark</a:t>
            </a:r>
            <a:endParaRPr lang="da-DK" altLang="da-DK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387475" y="842963"/>
            <a:ext cx="69500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94" tIns="50397" rIns="100794" bIns="50397">
            <a:spAutoFit/>
          </a:bodyPr>
          <a:lstStyle>
            <a:lvl1pPr eaLnBrk="0">
              <a:spcAft>
                <a:spcPts val="1425"/>
              </a:spcAft>
              <a:buBlip>
                <a:blip r:embed="rId3"/>
              </a:buBlip>
              <a:defRPr sz="24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>
              <a:spcAft>
                <a:spcPts val="1138"/>
              </a:spcAft>
              <a:buSzPct val="70000"/>
              <a:buBlip>
                <a:blip r:embed="rId3"/>
              </a:buBlip>
              <a:defRPr sz="20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>
              <a:spcAft>
                <a:spcPts val="850"/>
              </a:spcAft>
              <a:buFont typeface="Symbol" pitchFamily="18" charset="2"/>
              <a:buChar char="-"/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>
              <a:spcAft>
                <a:spcPts val="575"/>
              </a:spcAft>
              <a:buChar char="–"/>
              <a:defRPr sz="16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>
              <a:spcAft>
                <a:spcPts val="288"/>
              </a:spcAft>
              <a:buChar char="»"/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Experiments used for the investigation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of parameterizations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endParaRPr lang="da-DK" altLang="da-DK" sz="1600">
              <a:latin typeface="Arial Unicode MS" pitchFamily="34" charset="-128"/>
              <a:ea typeface="ＭＳ Ｐゴシック" pitchFamily="34" charset="-128"/>
            </a:endParaRP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1600">
                <a:latin typeface="Arial Unicode MS" pitchFamily="34" charset="-128"/>
                <a:ea typeface="ＭＳ Ｐゴシック" pitchFamily="34" charset="-128"/>
              </a:rPr>
              <a:t>Csanady (1964), outdoor free fall experiments</a:t>
            </a: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73025"/>
            <a:ext cx="20320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0" y="5846763"/>
            <a:ext cx="20320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eaLnBrk="0"/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9221" name="Rectangle 3"/>
          <p:cNvSpPr>
            <a:spLocks noChangeArrowheads="1"/>
          </p:cNvSpPr>
          <p:nvPr/>
        </p:nvSpPr>
        <p:spPr bwMode="auto">
          <a:xfrm>
            <a:off x="168275" y="239713"/>
            <a:ext cx="20320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9222" name="Rectangle 4"/>
          <p:cNvSpPr>
            <a:spLocks noChangeArrowheads="1"/>
          </p:cNvSpPr>
          <p:nvPr/>
        </p:nvSpPr>
        <p:spPr bwMode="auto">
          <a:xfrm>
            <a:off x="5037138" y="3289300"/>
            <a:ext cx="3429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algn="just" eaLnBrk="0"/>
            <a:r>
              <a:rPr lang="en-GB" altLang="da-DK" sz="1300">
                <a:solidFill>
                  <a:srgbClr val="000000"/>
                </a:solidFill>
              </a:rPr>
              <a:t>   </a:t>
            </a:r>
            <a:endParaRPr lang="en-GB" altLang="da-DK">
              <a:solidFill>
                <a:srgbClr val="000000"/>
              </a:solidFill>
            </a:endParaRPr>
          </a:p>
        </p:txBody>
      </p:sp>
      <p:sp>
        <p:nvSpPr>
          <p:cNvPr id="9223" name="Rectangle 5"/>
          <p:cNvSpPr>
            <a:spLocks noChangeArrowheads="1"/>
          </p:cNvSpPr>
          <p:nvPr/>
        </p:nvSpPr>
        <p:spPr bwMode="auto">
          <a:xfrm>
            <a:off x="168275" y="6015038"/>
            <a:ext cx="20320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eaLnBrk="0"/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9224" name="TextBox 2"/>
          <p:cNvSpPr txBox="1">
            <a:spLocks noChangeArrowheads="1"/>
          </p:cNvSpPr>
          <p:nvPr/>
        </p:nvSpPr>
        <p:spPr bwMode="auto">
          <a:xfrm>
            <a:off x="1497013" y="6343650"/>
            <a:ext cx="6532562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94" tIns="50397" rIns="100794" bIns="50397">
            <a:spAutoFit/>
          </a:bodyPr>
          <a:lstStyle/>
          <a:p>
            <a:r>
              <a:rPr lang="en-GB" altLang="da-DK" sz="1300">
                <a:solidFill>
                  <a:srgbClr val="000000"/>
                </a:solidFill>
              </a:rPr>
              <a:t>Concentration variance for airborne particles at 1 m due to parameterization and for</a:t>
            </a:r>
          </a:p>
          <a:p>
            <a:r>
              <a:rPr lang="en-GB" altLang="da-DK" sz="1300">
                <a:solidFill>
                  <a:srgbClr val="000000"/>
                </a:solidFill>
              </a:rPr>
              <a:t>airborne and deposited particles due to particle tracking model. Left 0.1, right 0.2 mm.</a:t>
            </a:r>
            <a:endParaRPr lang="da-DK" altLang="da-DK" sz="1300">
              <a:solidFill>
                <a:srgbClr val="000000"/>
              </a:solidFill>
            </a:endParaRPr>
          </a:p>
        </p:txBody>
      </p:sp>
      <p:pic>
        <p:nvPicPr>
          <p:cNvPr id="9225" name="Picture 2" descr="y2_100_1_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63" y="2540000"/>
            <a:ext cx="4002087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6" name="Rectangle 4"/>
          <p:cNvSpPr>
            <a:spLocks noChangeArrowheads="1"/>
          </p:cNvSpPr>
          <p:nvPr/>
        </p:nvSpPr>
        <p:spPr bwMode="auto">
          <a:xfrm>
            <a:off x="0" y="-179388"/>
            <a:ext cx="203200" cy="358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/>
          </a:p>
        </p:txBody>
      </p:sp>
      <p:graphicFrame>
        <p:nvGraphicFramePr>
          <p:cNvPr id="9227" name="Object 9"/>
          <p:cNvGraphicFramePr>
            <a:graphicFrameLocks noChangeAspect="1"/>
          </p:cNvGraphicFramePr>
          <p:nvPr/>
        </p:nvGraphicFramePr>
        <p:xfrm>
          <a:off x="5062538" y="2557463"/>
          <a:ext cx="3884612" cy="375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" name="Plot Document" r:id="rId5" imgW="6647688" imgH="6437376" progId="Grapher.Document">
                  <p:embed/>
                </p:oleObj>
              </mc:Choice>
              <mc:Fallback>
                <p:oleObj name="Plot Document" r:id="rId5" imgW="6647688" imgH="6437376" progId="Grapher.Document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2538" y="2557463"/>
                        <a:ext cx="3884612" cy="3756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8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6480175"/>
            <a:ext cx="10683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9" name="TextBox 1"/>
          <p:cNvSpPr txBox="1">
            <a:spLocks noChangeArrowheads="1"/>
          </p:cNvSpPr>
          <p:nvPr/>
        </p:nvSpPr>
        <p:spPr bwMode="auto">
          <a:xfrm>
            <a:off x="1079500" y="7065963"/>
            <a:ext cx="5545138" cy="4365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da-DK" altLang="da-DK" sz="1200"/>
              <a:t>Dispersion and fall out of particles larger and heavier than aerosols</a:t>
            </a:r>
            <a:endParaRPr lang="en-US" altLang="da-DK" sz="1200">
              <a:solidFill>
                <a:srgbClr val="000000"/>
              </a:solidFill>
            </a:endParaRPr>
          </a:p>
          <a:p>
            <a:pPr hangingPunct="1"/>
            <a:r>
              <a:rPr lang="da-DK" altLang="da-DK" sz="1200">
                <a:ea typeface="ＭＳ Ｐゴシック" pitchFamily="34" charset="-128"/>
              </a:rPr>
              <a:t>Department of Wind Energy, Technical University of Denmark</a:t>
            </a:r>
            <a:endParaRPr lang="da-DK" altLang="da-DK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387475" y="842963"/>
            <a:ext cx="77454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94" tIns="50397" rIns="100794" bIns="50397">
            <a:spAutoFit/>
          </a:bodyPr>
          <a:lstStyle>
            <a:lvl1pPr eaLnBrk="0">
              <a:spcAft>
                <a:spcPts val="1425"/>
              </a:spcAft>
              <a:buBlip>
                <a:blip r:embed="rId2"/>
              </a:buBlip>
              <a:defRPr sz="24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>
              <a:spcAft>
                <a:spcPts val="1138"/>
              </a:spcAft>
              <a:buSzPct val="70000"/>
              <a:buBlip>
                <a:blip r:embed="rId2"/>
              </a:buBlip>
              <a:defRPr sz="20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>
              <a:spcAft>
                <a:spcPts val="850"/>
              </a:spcAft>
              <a:buFont typeface="Symbol" pitchFamily="18" charset="2"/>
              <a:buChar char="-"/>
              <a:defRPr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>
              <a:spcAft>
                <a:spcPts val="575"/>
              </a:spcAft>
              <a:buChar char="–"/>
              <a:defRPr sz="16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>
              <a:spcAft>
                <a:spcPts val="288"/>
              </a:spcAft>
              <a:buChar char="»"/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7188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Tests of the Csanady parameterization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a-DK" altLang="da-DK" sz="3100" b="1">
                <a:latin typeface="Arial Unicode MS" pitchFamily="34" charset="-128"/>
                <a:ea typeface="ＭＳ Ｐゴシック" pitchFamily="34" charset="-128"/>
              </a:rPr>
              <a:t>built into the RIMPUFF dispersion program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endParaRPr lang="da-DK" altLang="da-DK" sz="1600">
              <a:latin typeface="Arial Unicode MS" pitchFamily="34" charset="-128"/>
              <a:ea typeface="ＭＳ Ｐゴシック" pitchFamily="34" charset="-128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73025"/>
            <a:ext cx="20320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0" y="5846763"/>
            <a:ext cx="20320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eaLnBrk="0"/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0245" name="Rectangle 3"/>
          <p:cNvSpPr>
            <a:spLocks noChangeArrowheads="1"/>
          </p:cNvSpPr>
          <p:nvPr/>
        </p:nvSpPr>
        <p:spPr bwMode="auto">
          <a:xfrm>
            <a:off x="168275" y="239713"/>
            <a:ext cx="20320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endParaRPr lang="da-DK" altLang="da-DK">
              <a:solidFill>
                <a:srgbClr val="000000"/>
              </a:solidFill>
            </a:endParaRPr>
          </a:p>
        </p:txBody>
      </p:sp>
      <p:sp>
        <p:nvSpPr>
          <p:cNvPr id="10246" name="Rectangle 4"/>
          <p:cNvSpPr>
            <a:spLocks noChangeArrowheads="1"/>
          </p:cNvSpPr>
          <p:nvPr/>
        </p:nvSpPr>
        <p:spPr bwMode="auto">
          <a:xfrm>
            <a:off x="5037138" y="3289300"/>
            <a:ext cx="3429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algn="just" eaLnBrk="0"/>
            <a:r>
              <a:rPr lang="en-GB" altLang="da-DK" sz="1300">
                <a:solidFill>
                  <a:srgbClr val="000000"/>
                </a:solidFill>
              </a:rPr>
              <a:t>   </a:t>
            </a:r>
            <a:endParaRPr lang="en-GB" altLang="da-DK">
              <a:solidFill>
                <a:srgbClr val="000000"/>
              </a:solidFill>
            </a:endParaRPr>
          </a:p>
        </p:txBody>
      </p:sp>
      <p:sp>
        <p:nvSpPr>
          <p:cNvPr id="10247" name="Rectangle 5"/>
          <p:cNvSpPr>
            <a:spLocks noChangeArrowheads="1"/>
          </p:cNvSpPr>
          <p:nvPr/>
        </p:nvSpPr>
        <p:spPr bwMode="auto">
          <a:xfrm>
            <a:off x="168275" y="6015038"/>
            <a:ext cx="20320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94" tIns="50397" rIns="100794" bIns="50397" anchor="ctr">
            <a:spAutoFit/>
          </a:bodyPr>
          <a:lstStyle/>
          <a:p>
            <a:pPr eaLnBrk="0"/>
            <a:endParaRPr lang="da-DK" altLang="da-DK">
              <a:solidFill>
                <a:srgbClr val="000000"/>
              </a:solidFill>
            </a:endParaRPr>
          </a:p>
        </p:txBody>
      </p:sp>
      <p:pic>
        <p:nvPicPr>
          <p:cNvPr id="1024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8" y="2063750"/>
            <a:ext cx="4748212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175" y="2063750"/>
            <a:ext cx="3821113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6480175"/>
            <a:ext cx="10683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51" name="TextBox 1"/>
          <p:cNvSpPr txBox="1">
            <a:spLocks noChangeArrowheads="1"/>
          </p:cNvSpPr>
          <p:nvPr/>
        </p:nvSpPr>
        <p:spPr bwMode="auto">
          <a:xfrm>
            <a:off x="1079500" y="7065963"/>
            <a:ext cx="5545138" cy="4365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da-DK" altLang="da-DK" sz="1200"/>
              <a:t>Dispersion and fall out of particles larger and heavier than aerosols</a:t>
            </a:r>
            <a:endParaRPr lang="en-US" altLang="da-DK" sz="1200">
              <a:solidFill>
                <a:srgbClr val="000000"/>
              </a:solidFill>
            </a:endParaRPr>
          </a:p>
          <a:p>
            <a:pPr hangingPunct="1"/>
            <a:r>
              <a:rPr lang="da-DK" altLang="da-DK" sz="1200">
                <a:ea typeface="ＭＳ Ｐゴシック" pitchFamily="34" charset="-128"/>
              </a:rPr>
              <a:t>Department of Wind Energy, Technical University of Denmark</a:t>
            </a:r>
            <a:endParaRPr lang="da-DK" altLang="da-DK" sz="1200"/>
          </a:p>
        </p:txBody>
      </p:sp>
      <p:sp>
        <p:nvSpPr>
          <p:cNvPr id="13" name="TextBox 1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151880" y="5874617"/>
            <a:ext cx="8064896" cy="693460"/>
          </a:xfrm>
          <a:prstGeom prst="rect">
            <a:avLst/>
          </a:prstGeom>
          <a:blipFill rotWithShape="1">
            <a:blip r:embed="rId6"/>
            <a:stretch>
              <a:fillRect l="-227" t="-2655" b="-8850"/>
            </a:stretch>
          </a:blipFill>
        </p:spPr>
        <p:txBody>
          <a:bodyPr/>
          <a:lstStyle/>
          <a:p>
            <a:r>
              <a:rPr lang="da-DK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547</TotalTime>
  <Words>1013</Words>
  <Application>Microsoft Office PowerPoint</Application>
  <PresentationFormat>Vlastná</PresentationFormat>
  <Paragraphs>150</Paragraphs>
  <Slides>16</Slides>
  <Notes>1</Notes>
  <HiddenSlides>0</HiddenSlides>
  <MMClips>0</MMClips>
  <ScaleCrop>false</ScaleCrop>
  <HeadingPairs>
    <vt:vector size="8" baseType="variant">
      <vt:variant>
        <vt:lpstr>Použité písma</vt:lpstr>
      </vt:variant>
      <vt:variant>
        <vt:i4>6</vt:i4>
      </vt:variant>
      <vt:variant>
        <vt:lpstr>Motív</vt:lpstr>
      </vt:variant>
      <vt:variant>
        <vt:i4>1</vt:i4>
      </vt:variant>
      <vt:variant>
        <vt:lpstr>Vložené servery OLE</vt:lpstr>
      </vt:variant>
      <vt:variant>
        <vt:i4>3</vt:i4>
      </vt:variant>
      <vt:variant>
        <vt:lpstr>Nadpisy snímok</vt:lpstr>
      </vt:variant>
      <vt:variant>
        <vt:i4>16</vt:i4>
      </vt:variant>
    </vt:vector>
  </HeadingPairs>
  <TitlesOfParts>
    <vt:vector size="26" baseType="lpstr">
      <vt:lpstr>Arial</vt:lpstr>
      <vt:lpstr>Times New Roman</vt:lpstr>
      <vt:lpstr>Symbol</vt:lpstr>
      <vt:lpstr>ＭＳ Ｐゴシック</vt:lpstr>
      <vt:lpstr>Verdana</vt:lpstr>
      <vt:lpstr>Arial Unicode MS</vt:lpstr>
      <vt:lpstr>Standarddesign</vt:lpstr>
      <vt:lpstr>Microsoft Equation 3.0</vt:lpstr>
      <vt:lpstr>Equation</vt:lpstr>
      <vt:lpstr>Plot Document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NERIS-TP</dc:title>
  <dc:creator>Tim Mueller</dc:creator>
  <cp:lastModifiedBy>Ďúranová Tatiana, 200</cp:lastModifiedBy>
  <cp:revision>31</cp:revision>
  <cp:lastPrinted>1601-01-01T00:00:00Z</cp:lastPrinted>
  <dcterms:created xsi:type="dcterms:W3CDTF">2011-02-09T16:02:23Z</dcterms:created>
  <dcterms:modified xsi:type="dcterms:W3CDTF">2016-01-18T10:38:12Z</dcterms:modified>
</cp:coreProperties>
</file>