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88" r:id="rId1"/>
  </p:sldMasterIdLst>
  <p:notesMasterIdLst>
    <p:notesMasterId r:id="rId13"/>
  </p:notesMasterIdLst>
  <p:handoutMasterIdLst>
    <p:handoutMasterId r:id="rId14"/>
  </p:handoutMasterIdLst>
  <p:sldIdLst>
    <p:sldId id="290" r:id="rId2"/>
    <p:sldId id="331" r:id="rId3"/>
    <p:sldId id="333" r:id="rId4"/>
    <p:sldId id="334" r:id="rId5"/>
    <p:sldId id="332" r:id="rId6"/>
    <p:sldId id="335" r:id="rId7"/>
    <p:sldId id="339" r:id="rId8"/>
    <p:sldId id="340" r:id="rId9"/>
    <p:sldId id="336" r:id="rId10"/>
    <p:sldId id="337" r:id="rId11"/>
    <p:sldId id="338" r:id="rId12"/>
  </p:sldIdLst>
  <p:sldSz cx="10080625" cy="7559675"/>
  <p:notesSz cx="7772400" cy="10058400"/>
  <p:defaultTextStyle>
    <a:defPPr>
      <a:defRPr lang="en-GB"/>
    </a:defPPr>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1pPr>
    <a:lvl2pPr marL="742950" indent="-28575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2pPr>
    <a:lvl3pPr marL="1143000" indent="-22860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3pPr>
    <a:lvl4pPr marL="1600200" indent="-22860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4pPr>
    <a:lvl5pPr marL="2057400" indent="-22860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5pPr>
    <a:lvl6pPr marL="2286000" algn="l" defTabSz="914400" rtl="0" eaLnBrk="1" latinLnBrk="0" hangingPunct="1">
      <a:defRPr sz="3600" b="1" kern="1200">
        <a:solidFill>
          <a:srgbClr val="008080"/>
        </a:solidFill>
        <a:latin typeface="Arial" pitchFamily="34" charset="0"/>
        <a:ea typeface="+mn-ea"/>
        <a:cs typeface="+mn-cs"/>
      </a:defRPr>
    </a:lvl6pPr>
    <a:lvl7pPr marL="2743200" algn="l" defTabSz="914400" rtl="0" eaLnBrk="1" latinLnBrk="0" hangingPunct="1">
      <a:defRPr sz="3600" b="1" kern="1200">
        <a:solidFill>
          <a:srgbClr val="008080"/>
        </a:solidFill>
        <a:latin typeface="Arial" pitchFamily="34" charset="0"/>
        <a:ea typeface="+mn-ea"/>
        <a:cs typeface="+mn-cs"/>
      </a:defRPr>
    </a:lvl7pPr>
    <a:lvl8pPr marL="3200400" algn="l" defTabSz="914400" rtl="0" eaLnBrk="1" latinLnBrk="0" hangingPunct="1">
      <a:defRPr sz="3600" b="1" kern="1200">
        <a:solidFill>
          <a:srgbClr val="008080"/>
        </a:solidFill>
        <a:latin typeface="Arial" pitchFamily="34" charset="0"/>
        <a:ea typeface="+mn-ea"/>
        <a:cs typeface="+mn-cs"/>
      </a:defRPr>
    </a:lvl8pPr>
    <a:lvl9pPr marL="3657600" algn="l" defTabSz="914400" rtl="0" eaLnBrk="1" latinLnBrk="0" hangingPunct="1">
      <a:defRPr sz="3600" b="1" kern="1200">
        <a:solidFill>
          <a:srgbClr val="008080"/>
        </a:solidFill>
        <a:latin typeface="Arial" pitchFamily="34" charset="0"/>
        <a:ea typeface="+mn-ea"/>
        <a:cs typeface="+mn-cs"/>
      </a:defRPr>
    </a:lvl9pPr>
  </p:defaultTextStyle>
  <p:extLst>
    <p:ext uri="{EFAFB233-063F-42B5-8137-9DF3F51BA10A}">
      <p15:sldGuideLst xmlns:p15="http://schemas.microsoft.com/office/powerpoint/2012/main">
        <p15:guide id="1" orient="horz" pos="2381">
          <p15:clr>
            <a:srgbClr val="A4A3A4"/>
          </p15:clr>
        </p15:guide>
        <p15:guide id="2" pos="317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99"/>
    <a:srgbClr val="002463"/>
    <a:srgbClr val="006666"/>
    <a:srgbClr val="66FFCC"/>
    <a:srgbClr val="99FFCC"/>
    <a:srgbClr val="808080"/>
    <a:srgbClr val="0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9"/>
  </p:normalViewPr>
  <p:slideViewPr>
    <p:cSldViewPr snapToGrid="0">
      <p:cViewPr varScale="1">
        <p:scale>
          <a:sx n="98" d="100"/>
          <a:sy n="98" d="100"/>
        </p:scale>
        <p:origin x="424" y="184"/>
      </p:cViewPr>
      <p:guideLst>
        <p:guide orient="horz" pos="2381"/>
        <p:guide pos="3175"/>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36867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solidFill>
                  <a:schemeClr val="tx1"/>
                </a:solidFill>
              </a:defRPr>
            </a:lvl1pPr>
          </a:lstStyle>
          <a:p>
            <a:pPr>
              <a:defRPr/>
            </a:pPr>
            <a:endParaRPr lang="es-ES" altLang="es-ES"/>
          </a:p>
        </p:txBody>
      </p:sp>
      <p:sp>
        <p:nvSpPr>
          <p:cNvPr id="7171" name="Rectangle 3"/>
          <p:cNvSpPr>
            <a:spLocks noGrp="1" noChangeArrowheads="1"/>
          </p:cNvSpPr>
          <p:nvPr>
            <p:ph type="dt" sz="quarter" idx="1"/>
          </p:nvPr>
        </p:nvSpPr>
        <p:spPr bwMode="auto">
          <a:xfrm>
            <a:off x="4402138" y="0"/>
            <a:ext cx="336867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pPr>
              <a:defRPr/>
            </a:pPr>
            <a:fld id="{CBD183C0-05D4-48C6-95D7-E0B69E707C81}" type="datetime1">
              <a:rPr lang="es-ES" altLang="es-ES"/>
              <a:pPr>
                <a:defRPr/>
              </a:pPr>
              <a:t>22/3/19</a:t>
            </a:fld>
            <a:endParaRPr lang="es-ES" altLang="es-ES"/>
          </a:p>
        </p:txBody>
      </p:sp>
      <p:sp>
        <p:nvSpPr>
          <p:cNvPr id="7172" name="Rectangle 4"/>
          <p:cNvSpPr>
            <a:spLocks noGrp="1" noChangeArrowheads="1"/>
          </p:cNvSpPr>
          <p:nvPr>
            <p:ph type="ftr" sz="quarter" idx="2"/>
          </p:nvPr>
        </p:nvSpPr>
        <p:spPr bwMode="auto">
          <a:xfrm>
            <a:off x="0" y="9553575"/>
            <a:ext cx="336867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solidFill>
                  <a:schemeClr val="tx1"/>
                </a:solidFill>
              </a:defRPr>
            </a:lvl1pPr>
          </a:lstStyle>
          <a:p>
            <a:pPr>
              <a:defRPr/>
            </a:pPr>
            <a:endParaRPr lang="es-ES" altLang="es-ES"/>
          </a:p>
        </p:txBody>
      </p:sp>
      <p:sp>
        <p:nvSpPr>
          <p:cNvPr id="7173" name="Rectangle 5"/>
          <p:cNvSpPr>
            <a:spLocks noGrp="1" noChangeArrowheads="1"/>
          </p:cNvSpPr>
          <p:nvPr>
            <p:ph type="sldNum" sz="quarter" idx="3"/>
          </p:nvPr>
        </p:nvSpPr>
        <p:spPr bwMode="auto">
          <a:xfrm>
            <a:off x="4402138" y="9553575"/>
            <a:ext cx="336867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pPr>
              <a:defRPr/>
            </a:pPr>
            <a:fld id="{FB432074-00C4-4AF6-8BA6-A0F4E0CD635E}" type="slidenum">
              <a:rPr lang="es-ES" altLang="es-ES"/>
              <a:pPr>
                <a:defRPr/>
              </a:pPr>
              <a:t>‹N°›</a:t>
            </a:fld>
            <a:endParaRPr lang="es-ES" altLang="es-ES"/>
          </a:p>
        </p:txBody>
      </p:sp>
    </p:spTree>
    <p:extLst>
      <p:ext uri="{BB962C8B-B14F-4D97-AF65-F5344CB8AC3E}">
        <p14:creationId xmlns:p14="http://schemas.microsoft.com/office/powerpoint/2010/main" val="30696466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
          <p:cNvSpPr>
            <a:spLocks noGrp="1" noRot="1" noChangeAspect="1" noChangeArrowheads="1"/>
          </p:cNvSpPr>
          <p:nvPr>
            <p:ph type="sldImg"/>
          </p:nvPr>
        </p:nvSpPr>
        <p:spPr bwMode="auto">
          <a:xfrm>
            <a:off x="1371600" y="763588"/>
            <a:ext cx="5027613" cy="3770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0" name="Rectangle 2"/>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eaLnBrk="1">
              <a:tabLst>
                <a:tab pos="723900" algn="l"/>
                <a:tab pos="1447800" algn="l"/>
                <a:tab pos="2171700" algn="l"/>
                <a:tab pos="2895600" algn="l"/>
              </a:tabLst>
              <a:defRPr sz="1400" b="0">
                <a:solidFill>
                  <a:srgbClr val="000000"/>
                </a:solidFill>
                <a:latin typeface="Times New Roman" pitchFamily="18" charset="0"/>
              </a:defRPr>
            </a:lvl1pPr>
          </a:lstStyle>
          <a:p>
            <a:pPr>
              <a:defRPr/>
            </a:pPr>
            <a:endParaRPr lang="en-US" altLang="es-E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a:tabLst>
                <a:tab pos="723900" algn="l"/>
                <a:tab pos="1447800" algn="l"/>
                <a:tab pos="2171700" algn="l"/>
                <a:tab pos="2895600" algn="l"/>
              </a:tabLst>
              <a:defRPr sz="1400" b="0">
                <a:solidFill>
                  <a:srgbClr val="000000"/>
                </a:solidFill>
                <a:latin typeface="Times New Roman" pitchFamily="18" charset="0"/>
              </a:defRPr>
            </a:lvl1pPr>
          </a:lstStyle>
          <a:p>
            <a:pPr>
              <a:defRPr/>
            </a:pPr>
            <a:fld id="{014C6F8C-AD19-4BEF-9CCA-92A112FE821D}" type="datetime1">
              <a:rPr lang="en-US" altLang="es-ES"/>
              <a:pPr>
                <a:defRPr/>
              </a:pPr>
              <a:t>3/22/19</a:t>
            </a:fld>
            <a:endParaRPr lang="en-US" altLang="es-E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eaLnBrk="1">
              <a:tabLst>
                <a:tab pos="723900" algn="l"/>
                <a:tab pos="1447800" algn="l"/>
                <a:tab pos="2171700" algn="l"/>
                <a:tab pos="2895600" algn="l"/>
              </a:tabLst>
              <a:defRPr sz="1400" b="0">
                <a:solidFill>
                  <a:srgbClr val="000000"/>
                </a:solidFill>
                <a:latin typeface="Times New Roman" pitchFamily="18" charset="0"/>
              </a:defRPr>
            </a:lvl1pPr>
          </a:lstStyle>
          <a:p>
            <a:pPr>
              <a:defRPr/>
            </a:pPr>
            <a:endParaRPr lang="en-US" altLang="es-E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eaLnBrk="1">
              <a:tabLst>
                <a:tab pos="723900" algn="l"/>
                <a:tab pos="1447800" algn="l"/>
                <a:tab pos="2171700" algn="l"/>
                <a:tab pos="2895600" algn="l"/>
              </a:tabLst>
              <a:defRPr sz="1400" b="0">
                <a:solidFill>
                  <a:srgbClr val="000000"/>
                </a:solidFill>
                <a:latin typeface="Times New Roman" pitchFamily="18" charset="0"/>
              </a:defRPr>
            </a:lvl1pPr>
          </a:lstStyle>
          <a:p>
            <a:pPr>
              <a:defRPr/>
            </a:pPr>
            <a:fld id="{EC7F7DAB-3A80-46ED-AC46-76E9348916E6}" type="slidenum">
              <a:rPr lang="en-US"/>
              <a:pPr>
                <a:defRPr/>
              </a:pPr>
              <a:t>‹N°›</a:t>
            </a:fld>
            <a:endParaRPr lang="en-US"/>
          </a:p>
        </p:txBody>
      </p:sp>
    </p:spTree>
    <p:extLst>
      <p:ext uri="{BB962C8B-B14F-4D97-AF65-F5344CB8AC3E}">
        <p14:creationId xmlns:p14="http://schemas.microsoft.com/office/powerpoint/2010/main" val="3464847859"/>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dirty="0"/>
              <a:t>In the south of Slovakia, between the towns of Nitra and </a:t>
            </a:r>
            <a:r>
              <a:rPr lang="en-US" dirty="0" err="1"/>
              <a:t>Levice</a:t>
            </a:r>
            <a:r>
              <a:rPr lang="en-US" dirty="0"/>
              <a:t>, there are located four VVER 440/V-213 </a:t>
            </a:r>
            <a:r>
              <a:rPr lang="en-US" dirty="0" err="1"/>
              <a:t>pressurised</a:t>
            </a:r>
            <a:r>
              <a:rPr lang="en-US" dirty="0"/>
              <a:t> water reactors units of the </a:t>
            </a:r>
            <a:r>
              <a:rPr lang="en-US" dirty="0" err="1"/>
              <a:t>Mochovce</a:t>
            </a:r>
            <a:r>
              <a:rPr lang="en-US" dirty="0"/>
              <a:t> NPP.</a:t>
            </a:r>
            <a:endParaRPr lang="es-ES" dirty="0"/>
          </a:p>
        </p:txBody>
      </p:sp>
      <p:sp>
        <p:nvSpPr>
          <p:cNvPr id="4" name="3 Marcador de número de diapositiva"/>
          <p:cNvSpPr>
            <a:spLocks noGrp="1"/>
          </p:cNvSpPr>
          <p:nvPr>
            <p:ph type="sldNum" idx="10"/>
          </p:nvPr>
        </p:nvSpPr>
        <p:spPr/>
        <p:txBody>
          <a:bodyPr/>
          <a:lstStyle/>
          <a:p>
            <a:pPr>
              <a:defRPr/>
            </a:pPr>
            <a:fld id="{EC7F7DAB-3A80-46ED-AC46-76E9348916E6}" type="slidenum">
              <a:rPr lang="en-US" smtClean="0"/>
              <a:pPr>
                <a:defRPr/>
              </a:pPr>
              <a:t>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dirty="0"/>
              <a:t>European Centre for Medium-Range Weather Forecasts (ECMWF)</a:t>
            </a:r>
            <a:endParaRPr lang="es-ES" dirty="0"/>
          </a:p>
        </p:txBody>
      </p:sp>
      <p:sp>
        <p:nvSpPr>
          <p:cNvPr id="4" name="3 Marcador de número de diapositiva"/>
          <p:cNvSpPr>
            <a:spLocks noGrp="1"/>
          </p:cNvSpPr>
          <p:nvPr>
            <p:ph type="sldNum" idx="10"/>
          </p:nvPr>
        </p:nvSpPr>
        <p:spPr/>
        <p:txBody>
          <a:bodyPr/>
          <a:lstStyle/>
          <a:p>
            <a:pPr>
              <a:defRPr/>
            </a:pPr>
            <a:fld id="{EC7F7DAB-3A80-46ED-AC46-76E9348916E6}" type="slidenum">
              <a:rPr lang="en-US" smtClean="0"/>
              <a:pPr>
                <a:defRPr/>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pal">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738188"/>
            <a:ext cx="360363" cy="68214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eaLnBrk="1"/>
            <a:endParaRPr lang="es-ES" altLang="es-ES" sz="1800" b="0">
              <a:solidFill>
                <a:schemeClr val="tx1"/>
              </a:solidFill>
            </a:endParaRPr>
          </a:p>
        </p:txBody>
      </p:sp>
      <p:pic>
        <p:nvPicPr>
          <p:cNvPr id="7" name="Picture 1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720725"/>
            <a:ext cx="10080625" cy="3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50" name="Rectangle 5"/>
          <p:cNvSpPr>
            <a:spLocks noGrp="1" noChangeArrowheads="1"/>
          </p:cNvSpPr>
          <p:nvPr>
            <p:ph type="subTitle" idx="1"/>
          </p:nvPr>
        </p:nvSpPr>
        <p:spPr>
          <a:xfrm>
            <a:off x="1844675" y="4576103"/>
            <a:ext cx="6391275" cy="957263"/>
          </a:xfrm>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2200" b="0" smtClean="0">
                <a:solidFill>
                  <a:schemeClr val="tx1"/>
                </a:solidFill>
                <a:latin typeface="Arial" panose="020B0604020202020204" pitchFamily="34" charset="0"/>
                <a:cs typeface="Arial" panose="020B0604020202020204" pitchFamily="34" charset="0"/>
              </a:defRPr>
            </a:lvl1pPr>
          </a:lstStyle>
          <a:p>
            <a:pPr lvl="0"/>
            <a:r>
              <a:rPr lang="es-ES" altLang="es-ES" noProof="0" dirty="0"/>
              <a:t>Haga clic para modificar el estilo de subtítulo del patrón</a:t>
            </a:r>
          </a:p>
        </p:txBody>
      </p:sp>
      <p:sp>
        <p:nvSpPr>
          <p:cNvPr id="6152" name="Rectangle 7"/>
          <p:cNvSpPr>
            <a:spLocks noGrp="1" noChangeArrowheads="1"/>
          </p:cNvSpPr>
          <p:nvPr>
            <p:ph type="ctrTitle" hasCustomPrompt="1"/>
          </p:nvPr>
        </p:nvSpPr>
        <p:spPr>
          <a:xfrm>
            <a:off x="755650" y="2201252"/>
            <a:ext cx="8569325" cy="2152650"/>
          </a:xfrm>
          <a:effectLst/>
        </p:spPr>
        <p:txBody>
          <a:bodyPr/>
          <a:lstStyle>
            <a:lvl1pPr algn="ctr">
              <a:defRPr sz="3600" b="1" baseline="0" smtClean="0">
                <a:solidFill>
                  <a:srgbClr val="002463"/>
                </a:solidFill>
                <a:effectLst>
                  <a:outerShdw blurRad="38100" dist="38100" dir="2700000" algn="tl">
                    <a:srgbClr val="006666">
                      <a:alpha val="43000"/>
                    </a:srgbClr>
                  </a:outerShdw>
                </a:effectLst>
              </a:defRPr>
            </a:lvl1pPr>
          </a:lstStyle>
          <a:p>
            <a:pPr lvl="0"/>
            <a:r>
              <a:rPr lang="es-ES" altLang="es-ES" noProof="0" dirty="0"/>
              <a:t>Poner titulo principal</a:t>
            </a:r>
            <a:br>
              <a:rPr lang="es-ES" altLang="es-ES" noProof="0" dirty="0"/>
            </a:br>
            <a:r>
              <a:rPr lang="es-ES" altLang="es-ES" noProof="0" dirty="0"/>
              <a:t>	</a:t>
            </a:r>
          </a:p>
        </p:txBody>
      </p:sp>
      <p:pic>
        <p:nvPicPr>
          <p:cNvPr id="17" name="Picture 2"/>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1" y="0"/>
            <a:ext cx="663677" cy="720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 name="Picture 6"/>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39127" y="44244"/>
            <a:ext cx="642929" cy="641162"/>
          </a:xfrm>
          <a:prstGeom prst="rect">
            <a:avLst/>
          </a:prstGeom>
          <a:noFill/>
          <a:ln w="25400" cap="flat" cmpd="sng" algn="ctr">
            <a:noFill/>
            <a:prstDash val="solid"/>
          </a:ln>
          <a:effectLst/>
        </p:spPr>
      </p:pic>
      <p:pic>
        <p:nvPicPr>
          <p:cNvPr id="19" name="Picture 2"/>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7954296" y="93254"/>
            <a:ext cx="2152650" cy="56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0"/>
          <p:cNvSpPr/>
          <p:nvPr userDrawn="1"/>
        </p:nvSpPr>
        <p:spPr>
          <a:xfrm>
            <a:off x="575816" y="6606744"/>
            <a:ext cx="8064896" cy="693460"/>
          </a:xfrm>
          <a:prstGeom prst="rect">
            <a:avLst/>
          </a:prstGeom>
        </p:spPr>
        <p:txBody>
          <a:bodyPr wrap="square">
            <a:spAutoFit/>
          </a:bodyPr>
          <a:lstStyle/>
          <a:p>
            <a:pPr algn="ctr"/>
            <a:r>
              <a:rPr lang="en-US" sz="1400" b="0" i="1" dirty="0">
                <a:solidFill>
                  <a:schemeClr val="tx1"/>
                </a:solidFill>
              </a:rPr>
              <a:t>The research leading to these results has received funding from the European Atomic Energy Community Seventh Framework </a:t>
            </a:r>
            <a:r>
              <a:rPr lang="en-US" sz="1400" b="0" i="1" dirty="0" err="1">
                <a:solidFill>
                  <a:schemeClr val="tx1"/>
                </a:solidFill>
              </a:rPr>
              <a:t>Programme</a:t>
            </a:r>
            <a:r>
              <a:rPr lang="en-US" sz="1400" b="0" i="1" dirty="0">
                <a:solidFill>
                  <a:schemeClr val="tx1"/>
                </a:solidFill>
              </a:rPr>
              <a:t>  [FP7/2007-2011] [FP7/2012-2013] under grant agreement n° [323287].</a:t>
            </a:r>
            <a:endParaRPr lang="en-GB" sz="1400" b="0" dirty="0">
              <a:solidFill>
                <a:schemeClr val="tx1"/>
              </a:solidFill>
            </a:endParaRPr>
          </a:p>
        </p:txBody>
      </p:sp>
      <p:pic>
        <p:nvPicPr>
          <p:cNvPr id="21" name="Picture 4" descr="http://europa.eu/about-eu/basic-information/symbols/images/flag_yellow_low.jpg"/>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8496696" y="6483872"/>
            <a:ext cx="1405294" cy="939205"/>
          </a:xfrm>
          <a:prstGeom prst="rect">
            <a:avLst/>
          </a:prstGeom>
          <a:noFill/>
        </p:spPr>
      </p:pic>
      <p:pic>
        <p:nvPicPr>
          <p:cNvPr id="2050" name="Picture 2"/>
          <p:cNvPicPr>
            <a:picLocks noChangeAspect="1" noChangeArrowheads="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3403242" y="5727342"/>
            <a:ext cx="36639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
          <p:cNvSpPr txBox="1">
            <a:spLocks noChangeArrowheads="1"/>
          </p:cNvSpPr>
          <p:nvPr userDrawn="1"/>
        </p:nvSpPr>
        <p:spPr bwMode="auto">
          <a:xfrm>
            <a:off x="973138" y="107950"/>
            <a:ext cx="6472237" cy="541338"/>
          </a:xfrm>
          <a:prstGeom prst="rect">
            <a:avLst/>
          </a:prstGeom>
          <a:noFill/>
          <a:ln w="9525">
            <a:noFill/>
            <a:round/>
            <a:headEnd/>
            <a:tailEnd/>
          </a:ln>
          <a:effectLst/>
        </p:spPr>
        <p:txBody>
          <a:bodyPr wrap="none" lIns="90000" tIns="59112" rIns="90000" bIns="45000"/>
          <a:lstStyle/>
          <a:p>
            <a:pPr algn="l">
              <a:tabLst>
                <a:tab pos="723900" algn="l"/>
                <a:tab pos="1447800" algn="l"/>
                <a:tab pos="2171700" algn="l"/>
                <a:tab pos="2895600" algn="l"/>
                <a:tab pos="3619500" algn="l"/>
                <a:tab pos="4343400" algn="l"/>
                <a:tab pos="5067300" algn="l"/>
                <a:tab pos="5791200" algn="l"/>
              </a:tabLst>
            </a:pPr>
            <a:r>
              <a:rPr lang="en-US" sz="1600" b="1" dirty="0">
                <a:solidFill>
                  <a:schemeClr val="tx1"/>
                </a:solidFill>
              </a:rPr>
              <a:t>Innovative integrated tools and platforms for radiological </a:t>
            </a:r>
          </a:p>
          <a:p>
            <a:pPr algn="l">
              <a:tabLst>
                <a:tab pos="723900" algn="l"/>
                <a:tab pos="1447800" algn="l"/>
                <a:tab pos="2171700" algn="l"/>
                <a:tab pos="2895600" algn="l"/>
                <a:tab pos="3619500" algn="l"/>
                <a:tab pos="4343400" algn="l"/>
                <a:tab pos="5067300" algn="l"/>
                <a:tab pos="5791200" algn="l"/>
              </a:tabLst>
            </a:pPr>
            <a:r>
              <a:rPr lang="en-US" sz="1600" b="1" dirty="0">
                <a:solidFill>
                  <a:schemeClr val="tx1"/>
                </a:solidFill>
              </a:rPr>
              <a:t>emergency preparedness and post-accident response in Europe</a:t>
            </a:r>
          </a:p>
        </p:txBody>
      </p:sp>
      <p:sp>
        <p:nvSpPr>
          <p:cNvPr id="14" name="Rectangle 4"/>
          <p:cNvSpPr>
            <a:spLocks noChangeArrowheads="1"/>
          </p:cNvSpPr>
          <p:nvPr userDrawn="1"/>
        </p:nvSpPr>
        <p:spPr bwMode="auto">
          <a:xfrm>
            <a:off x="1889760" y="1204659"/>
            <a:ext cx="7438073" cy="576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2452" tIns="41473" rIns="42452" bIns="41473"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algn="r" eaLnBrk="1" hangingPunct="1">
              <a:lnSpc>
                <a:spcPct val="100000"/>
              </a:lnSpc>
              <a:buClrTx/>
              <a:buSzTx/>
              <a:buFontTx/>
              <a:buNone/>
              <a:defRPr/>
            </a:pPr>
            <a:r>
              <a:rPr lang="en-US" sz="1600" b="0" dirty="0">
                <a:effectLst/>
                <a:latin typeface="Arial Black" pitchFamily="34" charset="0"/>
              </a:rPr>
              <a:t>PREPARE Dissemination Workshop</a:t>
            </a:r>
          </a:p>
          <a:p>
            <a:pPr algn="r" eaLnBrk="1" hangingPunct="1">
              <a:lnSpc>
                <a:spcPct val="100000"/>
              </a:lnSpc>
              <a:buClrTx/>
              <a:buSzTx/>
              <a:buFontTx/>
              <a:buNone/>
              <a:defRPr/>
            </a:pPr>
            <a:r>
              <a:rPr lang="en-US" sz="1600" b="0" dirty="0">
                <a:effectLst/>
                <a:latin typeface="Arial Black" pitchFamily="34" charset="0"/>
              </a:rPr>
              <a:t> Bratislava</a:t>
            </a:r>
            <a:r>
              <a:rPr lang="en-US" sz="1600" b="0" baseline="0" dirty="0">
                <a:effectLst/>
                <a:latin typeface="Arial Black" pitchFamily="34" charset="0"/>
              </a:rPr>
              <a:t> </a:t>
            </a:r>
            <a:r>
              <a:rPr lang="en-US" sz="1600" b="0" dirty="0">
                <a:effectLst/>
                <a:latin typeface="Arial Black" pitchFamily="34" charset="0"/>
              </a:rPr>
              <a:t>(Slovak Republic)</a:t>
            </a:r>
            <a:r>
              <a:rPr lang="es-ES" altLang="es-ES" sz="1600" b="0" dirty="0">
                <a:solidFill>
                  <a:srgbClr val="002463"/>
                </a:solidFill>
                <a:effectLst/>
                <a:latin typeface="Arial Black" pitchFamily="34" charset="0"/>
                <a:ea typeface="ＭＳ Ｐゴシック"/>
                <a:cs typeface="ＭＳ Ｐゴシック"/>
              </a:rPr>
              <a:t>, </a:t>
            </a:r>
            <a:r>
              <a:rPr lang="en-US" sz="1600" b="0" dirty="0">
                <a:effectLst/>
                <a:latin typeface="Arial Black" pitchFamily="34" charset="0"/>
              </a:rPr>
              <a:t>January 20-22, 2016</a:t>
            </a:r>
            <a:endParaRPr lang="es-ES" altLang="es-ES" sz="1600" b="0" dirty="0">
              <a:solidFill>
                <a:srgbClr val="002463"/>
              </a:solidFill>
              <a:effectLst/>
              <a:latin typeface="Arial Black" pitchFamily="34" charset="0"/>
              <a:ea typeface="ＭＳ Ｐゴシック"/>
              <a:cs typeface="ＭＳ Ｐゴシック"/>
            </a:endParaRPr>
          </a:p>
        </p:txBody>
      </p:sp>
    </p:spTree>
    <p:extLst>
      <p:ext uri="{BB962C8B-B14F-4D97-AF65-F5344CB8AC3E}">
        <p14:creationId xmlns:p14="http://schemas.microsoft.com/office/powerpoint/2010/main" val="987490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es-ES"/>
              <a:t>Haga clic para modificar el estilo de título del patrón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Tree>
    <p:extLst>
      <p:ext uri="{BB962C8B-B14F-4D97-AF65-F5344CB8AC3E}">
        <p14:creationId xmlns:p14="http://schemas.microsoft.com/office/powerpoint/2010/main" val="3503032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es-ES"/>
              <a:t>Haga clic para modificar el estilo de título del patrón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a:t>Haga clic en el icono para agregar una imagen</a:t>
            </a:r>
            <a:endParaRPr lang="en-GB" noProof="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Tree>
    <p:extLst>
      <p:ext uri="{BB962C8B-B14F-4D97-AF65-F5344CB8AC3E}">
        <p14:creationId xmlns:p14="http://schemas.microsoft.com/office/powerpoint/2010/main" val="19807037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a:t>Haga clic para modificar el estilo de título del patrón</a:t>
            </a:r>
            <a:endParaRPr lang="en-GB"/>
          </a:p>
        </p:txBody>
      </p:sp>
      <p:sp>
        <p:nvSpPr>
          <p:cNvPr id="3" name="Vertikaler Textplatzhalt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25790920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es-ES"/>
              <a:t>Haga clic para modificar el estilo de título del patrón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25157420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99585" y="2347913"/>
            <a:ext cx="7481455" cy="3055360"/>
          </a:xfrm>
        </p:spPr>
        <p:txBody>
          <a:bodyPr/>
          <a:lstStyle>
            <a:lvl1pPr algn="ctr">
              <a:defRPr sz="3600"/>
            </a:lvl1pPr>
          </a:lstStyle>
          <a:p>
            <a:r>
              <a:rPr lang="es-ES" noProof="0"/>
              <a:t>Haga clic para modificar el estilo de título del patrón</a:t>
            </a:r>
            <a:endParaRPr lang="es-ES" noProof="0" dirty="0"/>
          </a:p>
        </p:txBody>
      </p:sp>
    </p:spTree>
    <p:extLst>
      <p:ext uri="{BB962C8B-B14F-4D97-AF65-F5344CB8AC3E}">
        <p14:creationId xmlns:p14="http://schemas.microsoft.com/office/powerpoint/2010/main" val="4053088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Secundario">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738188"/>
            <a:ext cx="360363" cy="68214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eaLnBrk="1"/>
            <a:endParaRPr lang="es-ES" altLang="es-ES" sz="1800" b="0">
              <a:solidFill>
                <a:schemeClr val="tx1"/>
              </a:solidFill>
            </a:endParaRPr>
          </a:p>
        </p:txBody>
      </p:sp>
      <p:pic>
        <p:nvPicPr>
          <p:cNvPr id="7" name="Picture 1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720725"/>
            <a:ext cx="10080625" cy="3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50" name="Rectangle 5"/>
          <p:cNvSpPr>
            <a:spLocks noGrp="1" noChangeArrowheads="1"/>
          </p:cNvSpPr>
          <p:nvPr>
            <p:ph type="subTitle" idx="1"/>
          </p:nvPr>
        </p:nvSpPr>
        <p:spPr>
          <a:xfrm>
            <a:off x="1844675" y="5197475"/>
            <a:ext cx="6391275" cy="957263"/>
          </a:xfrm>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2200" b="1" smtClean="0">
                <a:solidFill>
                  <a:srgbClr val="808080"/>
                </a:solidFill>
                <a:latin typeface="Futura Md BT" panose="020B0802020204020204" pitchFamily="34" charset="0"/>
              </a:defRPr>
            </a:lvl1pPr>
          </a:lstStyle>
          <a:p>
            <a:pPr lvl="0"/>
            <a:r>
              <a:rPr lang="es-ES" altLang="es-ES" noProof="0"/>
              <a:t>Haga clic para modificar el estilo de subtítulo del patrón</a:t>
            </a:r>
            <a:endParaRPr lang="es-ES" altLang="es-ES" noProof="0" dirty="0"/>
          </a:p>
        </p:txBody>
      </p:sp>
      <p:sp>
        <p:nvSpPr>
          <p:cNvPr id="6152" name="Rectangle 7"/>
          <p:cNvSpPr>
            <a:spLocks noGrp="1" noChangeArrowheads="1"/>
          </p:cNvSpPr>
          <p:nvPr>
            <p:ph type="ctrTitle" hasCustomPrompt="1"/>
          </p:nvPr>
        </p:nvSpPr>
        <p:spPr>
          <a:xfrm>
            <a:off x="755650" y="2719388"/>
            <a:ext cx="8569325" cy="2152650"/>
          </a:xfrm>
          <a:effectLst/>
        </p:spPr>
        <p:txBody>
          <a:bodyPr/>
          <a:lstStyle>
            <a:lvl1pPr algn="ctr">
              <a:defRPr sz="3600" b="1" baseline="0" smtClean="0">
                <a:solidFill>
                  <a:srgbClr val="002463"/>
                </a:solidFill>
                <a:effectLst>
                  <a:outerShdw blurRad="38100" dist="38100" dir="2700000" algn="tl">
                    <a:srgbClr val="006666">
                      <a:alpha val="43000"/>
                    </a:srgbClr>
                  </a:outerShdw>
                </a:effectLst>
              </a:defRPr>
            </a:lvl1pPr>
          </a:lstStyle>
          <a:p>
            <a:pPr lvl="0"/>
            <a:r>
              <a:rPr lang="es-ES" altLang="es-ES" noProof="0" dirty="0"/>
              <a:t>Haga clic para cambiar el estilo de título	</a:t>
            </a:r>
          </a:p>
        </p:txBody>
      </p:sp>
      <p:pic>
        <p:nvPicPr>
          <p:cNvPr id="10" name="Picture 2"/>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1" y="0"/>
            <a:ext cx="663677" cy="720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6"/>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39127" y="44244"/>
            <a:ext cx="642929" cy="641162"/>
          </a:xfrm>
          <a:prstGeom prst="rect">
            <a:avLst/>
          </a:prstGeom>
          <a:noFill/>
          <a:ln w="25400" cap="flat" cmpd="sng" algn="ctr">
            <a:noFill/>
            <a:prstDash val="solid"/>
          </a:ln>
          <a:effectLst/>
        </p:spPr>
      </p:pic>
      <p:pic>
        <p:nvPicPr>
          <p:cNvPr id="12" name="Picture 2"/>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7954296" y="93254"/>
            <a:ext cx="2152650" cy="56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8402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99585" y="2347913"/>
            <a:ext cx="7481455" cy="3055360"/>
          </a:xfrm>
        </p:spPr>
        <p:txBody>
          <a:bodyPr/>
          <a:lstStyle>
            <a:lvl1pPr algn="ctr">
              <a:defRPr sz="3600">
                <a:solidFill>
                  <a:srgbClr val="002463"/>
                </a:solidFill>
                <a:effectLst>
                  <a:outerShdw blurRad="38100" dist="38100" dir="2700000" algn="tl">
                    <a:srgbClr val="006666">
                      <a:alpha val="43000"/>
                    </a:srgbClr>
                  </a:outerShdw>
                </a:effectLst>
              </a:defRPr>
            </a:lvl1pPr>
          </a:lstStyle>
          <a:p>
            <a:r>
              <a:rPr lang="es-ES" noProof="0" dirty="0"/>
              <a:t>Haga clic para modificar el estilo de título del patrón</a:t>
            </a:r>
          </a:p>
        </p:txBody>
      </p:sp>
    </p:spTree>
    <p:extLst>
      <p:ext uri="{BB962C8B-B14F-4D97-AF65-F5344CB8AC3E}">
        <p14:creationId xmlns:p14="http://schemas.microsoft.com/office/powerpoint/2010/main" val="4053088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ulo y texto">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a:t>Haga clic para modificar el estilo de título del patrón</a:t>
            </a:r>
            <a:endParaRPr lang="en-GB" dirty="0"/>
          </a:p>
        </p:txBody>
      </p:sp>
      <p:sp>
        <p:nvSpPr>
          <p:cNvPr id="3" name="Inhaltsplatzhalter 2"/>
          <p:cNvSpPr>
            <a:spLocks noGrp="1"/>
          </p:cNvSpPr>
          <p:nvPr>
            <p:ph idx="1"/>
          </p:nvPr>
        </p:nvSpPr>
        <p:spPr>
          <a:xfrm>
            <a:off x="431800" y="1079500"/>
            <a:ext cx="9433048" cy="5796681"/>
          </a:xfrm>
        </p:spPr>
        <p:txBody>
          <a:bodyPr/>
          <a:lstStyle>
            <a:lvl1pPr>
              <a:defRPr>
                <a:solidFill>
                  <a:schemeClr val="tx1"/>
                </a:solidFill>
              </a:defRPr>
            </a:lvl1pPr>
            <a:lvl2pPr marL="742950" indent="-285750">
              <a:buFontTx/>
              <a:buBlip>
                <a:blip r:embed="rId2"/>
              </a:buBlip>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Tree>
    <p:extLst>
      <p:ext uri="{BB962C8B-B14F-4D97-AF65-F5344CB8AC3E}">
        <p14:creationId xmlns:p14="http://schemas.microsoft.com/office/powerpoint/2010/main" val="1070512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es-ES"/>
              <a:t>Haga clic para modificar el estilo de título del patrón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Tree>
    <p:extLst>
      <p:ext uri="{BB962C8B-B14F-4D97-AF65-F5344CB8AC3E}">
        <p14:creationId xmlns:p14="http://schemas.microsoft.com/office/powerpoint/2010/main" val="3023306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a:t>Haga clic para modificar el estilo de título del patrón</a:t>
            </a:r>
            <a:endParaRPr lang="en-GB" dirty="0"/>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Tree>
    <p:extLst>
      <p:ext uri="{BB962C8B-B14F-4D97-AF65-F5344CB8AC3E}">
        <p14:creationId xmlns:p14="http://schemas.microsoft.com/office/powerpoint/2010/main" val="3548779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es-ES"/>
              <a:t>Haga clic para modificar el estilo de título del patrón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4113467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a:t>Haga clic para modificar el estilo de título del patrón</a:t>
            </a:r>
            <a:endParaRPr lang="en-GB" dirty="0"/>
          </a:p>
        </p:txBody>
      </p:sp>
    </p:spTree>
    <p:extLst>
      <p:ext uri="{BB962C8B-B14F-4D97-AF65-F5344CB8AC3E}">
        <p14:creationId xmlns:p14="http://schemas.microsoft.com/office/powerpoint/2010/main" val="4071798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5480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21" Type="http://schemas.openxmlformats.org/officeDocument/2006/relationships/image" Target="../media/image6.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5" Type="http://schemas.openxmlformats.org/officeDocument/2006/relationships/image" Target="../media/image10.pn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9.png"/><Relationship Id="rId5" Type="http://schemas.openxmlformats.org/officeDocument/2006/relationships/slideLayout" Target="../slideLayouts/slideLayout5.xml"/><Relationship Id="rId15" Type="http://schemas.openxmlformats.org/officeDocument/2006/relationships/theme" Target="../theme/theme1.xml"/><Relationship Id="rId23" Type="http://schemas.openxmlformats.org/officeDocument/2006/relationships/image" Target="../media/image8.png"/><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28" name="Picture 2"/>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0" y="738981"/>
            <a:ext cx="402710" cy="628094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9" name="Rectangle 5"/>
          <p:cNvSpPr>
            <a:spLocks noGrp="1" noChangeArrowheads="1"/>
          </p:cNvSpPr>
          <p:nvPr>
            <p:ph type="body" idx="1"/>
          </p:nvPr>
        </p:nvSpPr>
        <p:spPr bwMode="auto">
          <a:xfrm>
            <a:off x="512763" y="1039813"/>
            <a:ext cx="9280525" cy="583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1167" rIns="0" bIns="0" numCol="1" anchor="t" anchorCtr="0" compatLnSpc="1">
            <a:prstTxWarp prst="textNoShape">
              <a:avLst/>
            </a:prstTxWarp>
          </a:bodyPr>
          <a:lstStyle/>
          <a:p>
            <a:pPr lvl="0"/>
            <a:r>
              <a:rPr lang="en-GB" altLang="es-ES" dirty="0"/>
              <a:t>Click to edit the outline text format</a:t>
            </a:r>
          </a:p>
          <a:p>
            <a:pPr lvl="1"/>
            <a:r>
              <a:rPr lang="en-GB" altLang="es-ES" dirty="0"/>
              <a:t>Second Outline Level</a:t>
            </a:r>
          </a:p>
          <a:p>
            <a:pPr lvl="2"/>
            <a:r>
              <a:rPr lang="en-GB" altLang="es-ES" dirty="0"/>
              <a:t>Third Outline Level</a:t>
            </a:r>
          </a:p>
          <a:p>
            <a:pPr lvl="3"/>
            <a:r>
              <a:rPr lang="en-GB" altLang="es-ES" dirty="0"/>
              <a:t>Fourth Outline Level</a:t>
            </a:r>
          </a:p>
          <a:p>
            <a:pPr lvl="4"/>
            <a:r>
              <a:rPr lang="en-GB" altLang="es-ES" dirty="0"/>
              <a:t>Fifth Outline Level</a:t>
            </a:r>
          </a:p>
          <a:p>
            <a:pPr lvl="4"/>
            <a:r>
              <a:rPr lang="en-GB" altLang="es-ES" dirty="0"/>
              <a:t>Sixth Outline Level</a:t>
            </a:r>
          </a:p>
          <a:p>
            <a:pPr lvl="4"/>
            <a:r>
              <a:rPr lang="en-GB" altLang="es-ES" dirty="0"/>
              <a:t>Seventh Outline Level</a:t>
            </a:r>
          </a:p>
          <a:p>
            <a:pPr lvl="4"/>
            <a:r>
              <a:rPr lang="en-GB" altLang="es-ES" dirty="0"/>
              <a:t>Eighth Outline Level</a:t>
            </a:r>
          </a:p>
          <a:p>
            <a:pPr lvl="4"/>
            <a:r>
              <a:rPr lang="en-GB" altLang="es-ES" dirty="0"/>
              <a:t>Ninth Outline Level</a:t>
            </a:r>
          </a:p>
        </p:txBody>
      </p:sp>
      <p:sp>
        <p:nvSpPr>
          <p:cNvPr id="1032" name="Rectangle 7"/>
          <p:cNvSpPr>
            <a:spLocks noGrp="1" noChangeArrowheads="1"/>
          </p:cNvSpPr>
          <p:nvPr>
            <p:ph type="title"/>
          </p:nvPr>
        </p:nvSpPr>
        <p:spPr bwMode="auto">
          <a:xfrm>
            <a:off x="845374" y="36513"/>
            <a:ext cx="7054850"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s-ES" dirty="0"/>
              <a:t>Click to edit the title text format</a:t>
            </a:r>
          </a:p>
        </p:txBody>
      </p:sp>
      <p:sp>
        <p:nvSpPr>
          <p:cNvPr id="1031"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eaLnBrk="1"/>
            <a:endParaRPr lang="es-ES" altLang="es-ES" sz="1800" b="0">
              <a:solidFill>
                <a:schemeClr val="tx1"/>
              </a:solidFill>
            </a:endParaRPr>
          </a:p>
        </p:txBody>
      </p:sp>
      <p:pic>
        <p:nvPicPr>
          <p:cNvPr id="2" name="Picture 13"/>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0" y="720725"/>
            <a:ext cx="10080625" cy="3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33" name="Picture 14"/>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0" y="7019925"/>
            <a:ext cx="10080625" cy="3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36" name="Text Box 16"/>
          <p:cNvSpPr txBox="1">
            <a:spLocks noChangeArrowheads="1"/>
          </p:cNvSpPr>
          <p:nvPr/>
        </p:nvSpPr>
        <p:spPr bwMode="auto">
          <a:xfrm>
            <a:off x="9163353" y="7119017"/>
            <a:ext cx="936625" cy="31908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a:spcBef>
                <a:spcPct val="50000"/>
              </a:spcBef>
              <a:defRPr/>
            </a:pPr>
            <a:fld id="{32CEC618-DA74-4159-A189-D44EDEF1FA45}" type="slidenum">
              <a:rPr lang="en-GB" altLang="es-ES" sz="1600" b="1">
                <a:solidFill>
                  <a:schemeClr val="tx1"/>
                </a:solidFill>
                <a:effectLst/>
                <a:latin typeface="Arial" panose="020B0604020202020204" pitchFamily="34" charset="0"/>
                <a:cs typeface="Arial" panose="020B0604020202020204" pitchFamily="34" charset="0"/>
              </a:rPr>
              <a:pPr eaLnBrk="1">
                <a:spcBef>
                  <a:spcPct val="50000"/>
                </a:spcBef>
                <a:defRPr/>
              </a:pPr>
              <a:t>‹N°›</a:t>
            </a:fld>
            <a:endParaRPr lang="en-GB" altLang="es-ES" sz="1600" b="1" dirty="0">
              <a:solidFill>
                <a:schemeClr val="tx1"/>
              </a:solidFill>
              <a:effectLst/>
              <a:latin typeface="Arial" panose="020B0604020202020204" pitchFamily="34" charset="0"/>
              <a:cs typeface="Arial" panose="020B0604020202020204" pitchFamily="34" charset="0"/>
            </a:endParaRPr>
          </a:p>
        </p:txBody>
      </p:sp>
      <p:sp>
        <p:nvSpPr>
          <p:cNvPr id="1037" name="Text Box 17"/>
          <p:cNvSpPr txBox="1">
            <a:spLocks noChangeArrowheads="1"/>
          </p:cNvSpPr>
          <p:nvPr/>
        </p:nvSpPr>
        <p:spPr bwMode="auto">
          <a:xfrm>
            <a:off x="3543955" y="7078457"/>
            <a:ext cx="5745162" cy="430671"/>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00" tIns="43200" rIns="82800" bIns="43200">
            <a:spAutoFit/>
          </a:bodyPr>
          <a:lstStyle/>
          <a:p>
            <a:pPr algn="r">
              <a:defRPr/>
            </a:pPr>
            <a:r>
              <a:rPr lang="en-GB" altLang="es-ES" sz="1200" b="1" dirty="0">
                <a:solidFill>
                  <a:schemeClr val="tx1"/>
                </a:solidFill>
                <a:effectLst/>
                <a:latin typeface="Arial" panose="020B0604020202020204" pitchFamily="34" charset="0"/>
                <a:cs typeface="Arial" panose="020B0604020202020204" pitchFamily="34" charset="0"/>
              </a:rPr>
              <a:t>PREPARE Dissemination</a:t>
            </a:r>
            <a:r>
              <a:rPr lang="en-GB" altLang="es-ES" sz="1200" b="1" baseline="0" dirty="0">
                <a:solidFill>
                  <a:schemeClr val="tx1"/>
                </a:solidFill>
                <a:effectLst/>
                <a:latin typeface="Arial" panose="020B0604020202020204" pitchFamily="34" charset="0"/>
                <a:cs typeface="Arial" panose="020B0604020202020204" pitchFamily="34" charset="0"/>
              </a:rPr>
              <a:t> WS Final</a:t>
            </a:r>
            <a:endParaRPr lang="en-GB" altLang="es-ES" sz="1200" b="1" dirty="0">
              <a:solidFill>
                <a:schemeClr val="tx1"/>
              </a:solidFill>
              <a:effectLst/>
              <a:latin typeface="Arial" panose="020B0604020202020204" pitchFamily="34" charset="0"/>
              <a:cs typeface="Arial" panose="020B0604020202020204" pitchFamily="34" charset="0"/>
            </a:endParaRPr>
          </a:p>
          <a:p>
            <a:pPr algn="r">
              <a:defRPr/>
            </a:pPr>
            <a:r>
              <a:rPr lang="en-GB" altLang="es-ES" sz="1200" b="1" dirty="0">
                <a:solidFill>
                  <a:schemeClr val="tx1"/>
                </a:solidFill>
                <a:effectLst/>
                <a:latin typeface="Arial" panose="020B0604020202020204" pitchFamily="34" charset="0"/>
                <a:cs typeface="Arial" panose="020B0604020202020204" pitchFamily="34" charset="0"/>
              </a:rPr>
              <a:t>Bratislava, 20-22 January 2016</a:t>
            </a:r>
          </a:p>
        </p:txBody>
      </p:sp>
      <p:pic>
        <p:nvPicPr>
          <p:cNvPr id="14" name="Picture 2"/>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 y="0"/>
            <a:ext cx="663677" cy="720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6"/>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39127" y="44244"/>
            <a:ext cx="642929" cy="641162"/>
          </a:xfrm>
          <a:prstGeom prst="rect">
            <a:avLst/>
          </a:prstGeom>
          <a:noFill/>
          <a:ln w="25400" cap="flat" cmpd="sng" algn="ctr">
            <a:noFill/>
            <a:prstDash val="solid"/>
          </a:ln>
          <a:effectLst/>
        </p:spPr>
      </p:pic>
      <p:pic>
        <p:nvPicPr>
          <p:cNvPr id="3" name="Picture 2"/>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7954296" y="93254"/>
            <a:ext cx="2152650" cy="56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39127" y="7083168"/>
            <a:ext cx="2663825"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15 Imagen" descr="logoBfS.png"/>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2742413" y="7110109"/>
            <a:ext cx="1052347" cy="389368"/>
          </a:xfrm>
          <a:prstGeom prst="rect">
            <a:avLst/>
          </a:prstGeom>
        </p:spPr>
      </p:pic>
      <p:pic>
        <p:nvPicPr>
          <p:cNvPr id="17" name="16 Imagen" descr="logoVUJE.png"/>
          <p:cNvPicPr>
            <a:picLocks noChangeAspect="1"/>
          </p:cNvPicPr>
          <p:nvPr userDrawn="1"/>
        </p:nvPicPr>
        <p:blipFill>
          <a:blip r:embed="rId23" cstate="email">
            <a:extLst>
              <a:ext uri="{28A0092B-C50C-407E-A947-70E740481C1C}">
                <a14:useLocalDpi xmlns:a14="http://schemas.microsoft.com/office/drawing/2010/main"/>
              </a:ext>
            </a:extLst>
          </a:blip>
          <a:stretch>
            <a:fillRect/>
          </a:stretch>
        </p:blipFill>
        <p:spPr>
          <a:xfrm>
            <a:off x="3808788" y="7065253"/>
            <a:ext cx="869892" cy="463942"/>
          </a:xfrm>
          <a:prstGeom prst="rect">
            <a:avLst/>
          </a:prstGeom>
        </p:spPr>
      </p:pic>
      <p:pic>
        <p:nvPicPr>
          <p:cNvPr id="18" name="17 Imagen" descr="stuk-logo.png"/>
          <p:cNvPicPr>
            <a:picLocks noChangeAspect="1"/>
          </p:cNvPicPr>
          <p:nvPr userDrawn="1"/>
        </p:nvPicPr>
        <p:blipFill>
          <a:blip r:embed="rId24" cstate="email">
            <a:extLst>
              <a:ext uri="{28A0092B-C50C-407E-A947-70E740481C1C}">
                <a14:useLocalDpi xmlns:a14="http://schemas.microsoft.com/office/drawing/2010/main"/>
              </a:ext>
            </a:extLst>
          </a:blip>
          <a:stretch>
            <a:fillRect/>
          </a:stretch>
        </p:blipFill>
        <p:spPr>
          <a:xfrm>
            <a:off x="4674007" y="7205257"/>
            <a:ext cx="980033" cy="250393"/>
          </a:xfrm>
          <a:prstGeom prst="rect">
            <a:avLst/>
          </a:prstGeom>
        </p:spPr>
      </p:pic>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675" r:id="rId14"/>
  </p:sldLayoutIdLst>
  <p:txStyles>
    <p:titleStyle>
      <a:lvl1pPr algn="l"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chemeClr val="tx1"/>
          </a:solidFill>
          <a:effectLst/>
          <a:latin typeface="Arial" panose="020B0604020202020204" pitchFamily="34" charset="0"/>
          <a:ea typeface="+mj-ea"/>
          <a:cs typeface="Arial" panose="020B0604020202020204" pitchFamily="34" charset="0"/>
        </a:defRPr>
      </a:lvl1pPr>
      <a:lvl2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2pPr>
      <a:lvl3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3pPr>
      <a:lvl4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4pPr>
      <a:lvl5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5pPr>
      <a:lvl6pPr marL="25146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1" fontAlgn="base" hangingPunct="1">
        <a:lnSpc>
          <a:spcPct val="93000"/>
        </a:lnSpc>
        <a:spcBef>
          <a:spcPct val="0"/>
        </a:spcBef>
        <a:spcAft>
          <a:spcPts val="1425"/>
        </a:spcAft>
        <a:buClr>
          <a:srgbClr val="000000"/>
        </a:buClr>
        <a:buSzPct val="100000"/>
        <a:buBlip>
          <a:blip r:embed="rId25"/>
        </a:buBlip>
        <a:defRPr sz="2400">
          <a:solidFill>
            <a:srgbClr val="000000"/>
          </a:solidFill>
          <a:latin typeface="Arial" panose="020B0604020202020204" pitchFamily="34" charset="0"/>
          <a:ea typeface="+mn-ea"/>
          <a:cs typeface="Arial" panose="020B0604020202020204" pitchFamily="34" charset="0"/>
        </a:defRPr>
      </a:lvl1pPr>
      <a:lvl2pPr marL="742950" indent="-285750" algn="l" defTabSz="358775" rtl="0" eaLnBrk="1" fontAlgn="base" hangingPunct="1">
        <a:lnSpc>
          <a:spcPct val="93000"/>
        </a:lnSpc>
        <a:spcBef>
          <a:spcPct val="0"/>
        </a:spcBef>
        <a:spcAft>
          <a:spcPts val="1138"/>
        </a:spcAft>
        <a:buClr>
          <a:srgbClr val="000000"/>
        </a:buClr>
        <a:buSzPct val="70000"/>
        <a:buBlip>
          <a:blip r:embed="rId25"/>
        </a:buBlip>
        <a:defRPr sz="2000">
          <a:solidFill>
            <a:srgbClr val="000000"/>
          </a:solidFill>
          <a:latin typeface="Arial" panose="020B0604020202020204" pitchFamily="34" charset="0"/>
          <a:cs typeface="Arial" panose="020B0604020202020204" pitchFamily="34" charset="0"/>
        </a:defRPr>
      </a:lvl2pPr>
      <a:lvl3pPr marL="1143000" indent="-228600" algn="l" defTabSz="358775" rtl="0" eaLnBrk="1" fontAlgn="base" hangingPunct="1">
        <a:lnSpc>
          <a:spcPct val="93000"/>
        </a:lnSpc>
        <a:spcBef>
          <a:spcPct val="0"/>
        </a:spcBef>
        <a:spcAft>
          <a:spcPts val="850"/>
        </a:spcAft>
        <a:buClr>
          <a:srgbClr val="000000"/>
        </a:buClr>
        <a:buSzPct val="100000"/>
        <a:buFont typeface="Symbol" pitchFamily="18" charset="2"/>
        <a:buChar char="-"/>
        <a:defRPr>
          <a:solidFill>
            <a:srgbClr val="000000"/>
          </a:solidFill>
          <a:latin typeface="Arial" panose="020B0604020202020204" pitchFamily="34" charset="0"/>
          <a:cs typeface="Arial" panose="020B0604020202020204" pitchFamily="34" charset="0"/>
        </a:defRPr>
      </a:lvl3pPr>
      <a:lvl4pPr marL="1600200" indent="-228600" algn="l" defTabSz="358775" rtl="0" eaLnBrk="1" fontAlgn="base" hangingPunct="1">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Arial" panose="020B0604020202020204" pitchFamily="34" charset="0"/>
          <a:cs typeface="Arial" panose="020B0604020202020204" pitchFamily="34" charset="0"/>
        </a:defRPr>
      </a:lvl4pPr>
      <a:lvl5pPr marL="20574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Arial" panose="020B0604020202020204" pitchFamily="34" charset="0"/>
          <a:cs typeface="Arial" panose="020B0604020202020204" pitchFamily="34" charset="0"/>
        </a:defRPr>
      </a:lvl5pPr>
      <a:lvl6pPr marL="25146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6.emf"/></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ubtítulo"/>
          <p:cNvSpPr>
            <a:spLocks noGrp="1"/>
          </p:cNvSpPr>
          <p:nvPr>
            <p:ph type="subTitle" idx="1"/>
          </p:nvPr>
        </p:nvSpPr>
        <p:spPr>
          <a:xfrm>
            <a:off x="1844675" y="4576104"/>
            <a:ext cx="6391275" cy="534740"/>
          </a:xfrm>
        </p:spPr>
        <p:txBody>
          <a:bodyPr/>
          <a:lstStyle/>
          <a:p>
            <a:r>
              <a:rPr lang="es-ES" altLang="es-ES" dirty="0"/>
              <a:t>Milagros Montero; Cristina Trueba (CIEMAT)</a:t>
            </a:r>
          </a:p>
          <a:p>
            <a:endParaRPr lang="es-ES" dirty="0"/>
          </a:p>
        </p:txBody>
      </p:sp>
      <p:sp>
        <p:nvSpPr>
          <p:cNvPr id="3" name="2 Título"/>
          <p:cNvSpPr>
            <a:spLocks noGrp="1"/>
          </p:cNvSpPr>
          <p:nvPr>
            <p:ph type="ctrTitle"/>
          </p:nvPr>
        </p:nvSpPr>
        <p:spPr/>
        <p:txBody>
          <a:bodyPr/>
          <a:lstStyle/>
          <a:p>
            <a:r>
              <a:rPr lang="en-GB" dirty="0"/>
              <a:t>Review of emergency preparedness for long lasting releases</a:t>
            </a:r>
            <a:br>
              <a:rPr lang="en-GB" dirty="0"/>
            </a:br>
            <a:br>
              <a:rPr lang="en-GB" sz="1600" dirty="0"/>
            </a:br>
            <a:r>
              <a:rPr lang="en-GB" sz="4000" dirty="0"/>
              <a:t>Accident Scenarios</a:t>
            </a:r>
            <a:endParaRPr lang="es-ES" sz="4000" dirty="0"/>
          </a:p>
        </p:txBody>
      </p:sp>
    </p:spTree>
    <p:extLst>
      <p:ext uri="{BB962C8B-B14F-4D97-AF65-F5344CB8AC3E}">
        <p14:creationId xmlns:p14="http://schemas.microsoft.com/office/powerpoint/2010/main" val="2183045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a:t>Summary</a:t>
            </a:r>
            <a:r>
              <a:rPr lang="es-ES" dirty="0"/>
              <a:t> of accidental </a:t>
            </a:r>
            <a:r>
              <a:rPr lang="es-ES" dirty="0" err="1"/>
              <a:t>scenarios</a:t>
            </a:r>
            <a:endParaRPr lang="es-ES" dirty="0"/>
          </a:p>
        </p:txBody>
      </p:sp>
      <p:sp>
        <p:nvSpPr>
          <p:cNvPr id="3" name="2 Marcador de contenido"/>
          <p:cNvSpPr>
            <a:spLocks noGrp="1"/>
          </p:cNvSpPr>
          <p:nvPr>
            <p:ph idx="1"/>
          </p:nvPr>
        </p:nvSpPr>
        <p:spPr>
          <a:xfrm>
            <a:off x="189186" y="767444"/>
            <a:ext cx="9569669" cy="4655893"/>
          </a:xfrm>
        </p:spPr>
        <p:txBody>
          <a:bodyPr>
            <a:normAutofit fontScale="85000" lnSpcReduction="20000"/>
          </a:bodyPr>
          <a:lstStyle/>
          <a:p>
            <a:pPr algn="just"/>
            <a:r>
              <a:rPr lang="en-US" dirty="0"/>
              <a:t>The main characteristics of these weather scenarios are the following:</a:t>
            </a:r>
          </a:p>
          <a:p>
            <a:pPr marL="630238" lvl="1" indent="-268288" algn="just">
              <a:lnSpc>
                <a:spcPct val="120000"/>
              </a:lnSpc>
              <a:spcAft>
                <a:spcPts val="1200"/>
              </a:spcAft>
            </a:pPr>
            <a:r>
              <a:rPr lang="en-US" dirty="0"/>
              <a:t>Weather scenarios are provided for seven NPP’s in four countries.</a:t>
            </a:r>
          </a:p>
          <a:p>
            <a:pPr marL="630238" lvl="1" indent="-268288" algn="just">
              <a:lnSpc>
                <a:spcPct val="120000"/>
              </a:lnSpc>
              <a:spcAft>
                <a:spcPts val="1200"/>
              </a:spcAft>
            </a:pPr>
            <a:r>
              <a:rPr lang="en-US" dirty="0"/>
              <a:t>The data includes both numerical weather predictions and on-site monitoring data. </a:t>
            </a:r>
          </a:p>
          <a:p>
            <a:pPr marL="630238" lvl="1" indent="-268288" algn="just">
              <a:lnSpc>
                <a:spcPct val="120000"/>
              </a:lnSpc>
              <a:spcAft>
                <a:spcPts val="1200"/>
              </a:spcAft>
            </a:pPr>
            <a:r>
              <a:rPr lang="en-US" dirty="0"/>
              <a:t>The statistical studies of monitoring data are usually to define typical or extreme meteorological situations, differ substantially regarding time periods covered (4 to 24 y) and time resolutions (10 min to monthly mean values).</a:t>
            </a:r>
          </a:p>
          <a:p>
            <a:pPr marL="630238" lvl="1" indent="-268288" algn="just">
              <a:lnSpc>
                <a:spcPct val="120000"/>
              </a:lnSpc>
              <a:spcAft>
                <a:spcPts val="1200"/>
              </a:spcAft>
            </a:pPr>
            <a:r>
              <a:rPr lang="en-US" dirty="0"/>
              <a:t>The scenarios based on numerical weather predictions mainly differ regarding the time periods covered (1 month to </a:t>
            </a:r>
            <a:r>
              <a:rPr lang="en-US"/>
              <a:t>one year) </a:t>
            </a:r>
            <a:r>
              <a:rPr lang="en-US" dirty="0"/>
              <a:t>with range from a few representative weather scenarios for summer and winter for the NPP </a:t>
            </a:r>
            <a:r>
              <a:rPr lang="en-US" dirty="0" err="1"/>
              <a:t>Ascó</a:t>
            </a:r>
            <a:r>
              <a:rPr lang="en-US" dirty="0"/>
              <a:t> (46) to a broader range of 365 scenarios (for every day of a year) per ST, for the German NPPs.</a:t>
            </a:r>
          </a:p>
          <a:p>
            <a:pPr marL="630238" lvl="1" indent="-268288" algn="just">
              <a:lnSpc>
                <a:spcPct val="120000"/>
              </a:lnSpc>
              <a:spcAft>
                <a:spcPts val="1200"/>
              </a:spcAft>
            </a:pPr>
            <a:r>
              <a:rPr lang="en-US" dirty="0"/>
              <a:t>The combination of the weather scenarios with the ST‘s, results in a significant number of accident scenarios that can represent the variety of conditions for these severe events with long-lasting releases along Europe in order to undertake the subsequent statistical study on the consequences of these accidents.</a:t>
            </a:r>
          </a:p>
          <a:p>
            <a:pPr algn="just"/>
            <a:endParaRPr lang="es-ES" dirty="0"/>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48341" y="5213388"/>
            <a:ext cx="7764441" cy="1944151"/>
          </a:xfrm>
          <a:prstGeom prst="rect">
            <a:avLst/>
          </a:prstGeom>
          <a:noFill/>
          <a:ln>
            <a:noFill/>
          </a:ln>
          <a:effectLst>
            <a:outerShdw blurRad="50800" dist="50800" dir="54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ES" dirty="0" err="1"/>
              <a:t>Thanks</a:t>
            </a:r>
            <a:r>
              <a:rPr lang="es-ES" dirty="0"/>
              <a:t> </a:t>
            </a:r>
            <a:r>
              <a:rPr lang="es-ES" dirty="0" err="1"/>
              <a:t>for</a:t>
            </a:r>
            <a:r>
              <a:rPr lang="es-ES" dirty="0"/>
              <a:t> </a:t>
            </a:r>
            <a:r>
              <a:rPr lang="es-ES" dirty="0" err="1"/>
              <a:t>your</a:t>
            </a:r>
            <a:r>
              <a:rPr lang="es-ES" dirty="0"/>
              <a:t> </a:t>
            </a:r>
            <a:r>
              <a:rPr lang="es-ES" dirty="0" err="1"/>
              <a:t>attention</a:t>
            </a:r>
            <a:r>
              <a:rPr lang="es-ES" dirty="0"/>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Marcador de contenido"/>
          <p:cNvSpPr txBox="1">
            <a:spLocks/>
          </p:cNvSpPr>
          <p:nvPr/>
        </p:nvSpPr>
        <p:spPr>
          <a:xfrm>
            <a:off x="431800" y="1015332"/>
            <a:ext cx="9433048" cy="5796681"/>
          </a:xfrm>
          <a:prstGeom prst="rect">
            <a:avLst/>
          </a:prstGeom>
        </p:spPr>
        <p:txBody>
          <a:bodyPr/>
          <a:lstStyle/>
          <a:p>
            <a:pPr marL="342900" marR="0" lvl="0" indent="-342900" algn="l" defTabSz="358775" rtl="0" eaLnBrk="1" fontAlgn="base" latinLnBrk="0" hangingPunct="1">
              <a:lnSpc>
                <a:spcPct val="93000"/>
              </a:lnSpc>
              <a:spcBef>
                <a:spcPct val="0"/>
              </a:spcBef>
              <a:spcAft>
                <a:spcPts val="1425"/>
              </a:spcAft>
              <a:buClr>
                <a:srgbClr val="000000"/>
              </a:buClr>
              <a:buSzPct val="100000"/>
              <a:buFontTx/>
              <a:buBlip>
                <a:blip r:embed="rId2"/>
              </a:buBlip>
              <a:tabLst/>
              <a:defRPr/>
            </a:pPr>
            <a:r>
              <a:rPr kumimoji="0" lang="es-E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PREPARE WP1.2 </a:t>
            </a:r>
            <a:r>
              <a:rPr kumimoji="0" lang="es-ES" sz="2400" b="0" i="0" u="none" strike="noStrike" kern="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Team</a:t>
            </a:r>
            <a:r>
              <a:rPr kumimoji="0" lang="es-E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lvl="1" algn="l" eaLnBrk="1" hangingPunct="1">
              <a:spcAft>
                <a:spcPts val="1138"/>
              </a:spcAft>
              <a:buSzPct val="70000"/>
              <a:buBlip>
                <a:blip r:embed="rId2"/>
              </a:buBlip>
            </a:pPr>
            <a:r>
              <a:rPr lang="en-GB" sz="2000" b="0" kern="0" dirty="0" err="1">
                <a:solidFill>
                  <a:srgbClr val="000000"/>
                </a:solidFill>
                <a:cs typeface="Arial" panose="020B0604020202020204" pitchFamily="34" charset="0"/>
              </a:rPr>
              <a:t>Florian</a:t>
            </a:r>
            <a:r>
              <a:rPr lang="en-GB" sz="2000" b="0" kern="0" dirty="0">
                <a:solidFill>
                  <a:srgbClr val="000000"/>
                </a:solidFill>
                <a:cs typeface="Arial" panose="020B0604020202020204" pitchFamily="34" charset="0"/>
              </a:rPr>
              <a:t> Gering, K. Arnold, B. </a:t>
            </a:r>
            <a:r>
              <a:rPr lang="en-GB" sz="2000" b="0" kern="0" dirty="0" err="1">
                <a:solidFill>
                  <a:srgbClr val="000000"/>
                </a:solidFill>
                <a:cs typeface="Arial" panose="020B0604020202020204" pitchFamily="34" charset="0"/>
              </a:rPr>
              <a:t>Gerich</a:t>
            </a:r>
            <a:r>
              <a:rPr lang="en-GB" sz="2000" b="0" kern="0" dirty="0">
                <a:solidFill>
                  <a:srgbClr val="000000"/>
                </a:solidFill>
                <a:cs typeface="Arial" panose="020B0604020202020204" pitchFamily="34" charset="0"/>
              </a:rPr>
              <a:t> </a:t>
            </a:r>
            <a:r>
              <a:rPr lang="en-GB" sz="2000" kern="0" dirty="0" err="1">
                <a:solidFill>
                  <a:srgbClr val="000000"/>
                </a:solidFill>
                <a:cs typeface="Arial" panose="020B0604020202020204" pitchFamily="34" charset="0"/>
              </a:rPr>
              <a:t>BfS</a:t>
            </a:r>
            <a:r>
              <a:rPr lang="en-GB" sz="2000" kern="0" dirty="0">
                <a:solidFill>
                  <a:srgbClr val="000000"/>
                </a:solidFill>
                <a:cs typeface="Arial" panose="020B0604020202020204" pitchFamily="34" charset="0"/>
              </a:rPr>
              <a:t> (</a:t>
            </a:r>
            <a:r>
              <a:rPr lang="en-GB" sz="2000" kern="0" dirty="0" err="1">
                <a:solidFill>
                  <a:srgbClr val="000000"/>
                </a:solidFill>
                <a:cs typeface="Arial" panose="020B0604020202020204" pitchFamily="34" charset="0"/>
              </a:rPr>
              <a:t>Gremany</a:t>
            </a:r>
            <a:r>
              <a:rPr lang="en-GB" sz="2000" kern="0" dirty="0">
                <a:solidFill>
                  <a:srgbClr val="000000"/>
                </a:solidFill>
                <a:cs typeface="Arial" panose="020B0604020202020204" pitchFamily="34" charset="0"/>
              </a:rPr>
              <a:t>)</a:t>
            </a:r>
            <a:endParaRPr lang="es-ES" sz="2000" kern="0" dirty="0">
              <a:solidFill>
                <a:srgbClr val="000000"/>
              </a:solidFill>
              <a:cs typeface="Arial" panose="020B0604020202020204" pitchFamily="34" charset="0"/>
            </a:endParaRPr>
          </a:p>
          <a:p>
            <a:pPr lvl="1" algn="l" eaLnBrk="1" hangingPunct="1">
              <a:spcAft>
                <a:spcPts val="1138"/>
              </a:spcAft>
              <a:buSzPct val="70000"/>
              <a:buBlip>
                <a:blip r:embed="rId2"/>
              </a:buBlip>
            </a:pPr>
            <a:r>
              <a:rPr lang="en-GB" sz="2000" b="0" kern="0" dirty="0">
                <a:solidFill>
                  <a:srgbClr val="000000"/>
                </a:solidFill>
                <a:cs typeface="Arial" panose="020B0604020202020204" pitchFamily="34" charset="0"/>
              </a:rPr>
              <a:t>Tatiana </a:t>
            </a:r>
            <a:r>
              <a:rPr lang="en-GB" sz="2000" b="0" kern="0" dirty="0" err="1">
                <a:solidFill>
                  <a:srgbClr val="000000"/>
                </a:solidFill>
                <a:cs typeface="Arial" panose="020B0604020202020204" pitchFamily="34" charset="0"/>
              </a:rPr>
              <a:t>Ďúranová</a:t>
            </a:r>
            <a:r>
              <a:rPr lang="en-GB" sz="2000" b="0" kern="0" dirty="0">
                <a:solidFill>
                  <a:srgbClr val="000000"/>
                </a:solidFill>
                <a:cs typeface="Arial" panose="020B0604020202020204" pitchFamily="34" charset="0"/>
              </a:rPr>
              <a:t>, </a:t>
            </a:r>
            <a:r>
              <a:rPr lang="es-ES" sz="2000" b="0" kern="0" dirty="0">
                <a:solidFill>
                  <a:srgbClr val="000000"/>
                </a:solidFill>
                <a:cs typeface="Arial" panose="020B0604020202020204" pitchFamily="34" charset="0"/>
              </a:rPr>
              <a:t>A. Bujan, J. Duran, L. </a:t>
            </a:r>
            <a:r>
              <a:rPr lang="es-ES" sz="2000" b="0" kern="0" dirty="0" err="1">
                <a:solidFill>
                  <a:srgbClr val="000000"/>
                </a:solidFill>
                <a:cs typeface="Arial" panose="020B0604020202020204" pitchFamily="34" charset="0"/>
              </a:rPr>
              <a:t>Bohun</a:t>
            </a:r>
            <a:r>
              <a:rPr lang="es-ES" sz="2000" b="0" kern="0" dirty="0">
                <a:solidFill>
                  <a:srgbClr val="000000"/>
                </a:solidFill>
                <a:cs typeface="Arial" panose="020B0604020202020204" pitchFamily="34" charset="0"/>
              </a:rPr>
              <a:t> </a:t>
            </a:r>
            <a:r>
              <a:rPr lang="en-GB" sz="2000" b="0" kern="0" dirty="0">
                <a:solidFill>
                  <a:srgbClr val="000000"/>
                </a:solidFill>
                <a:cs typeface="Arial" panose="020B0604020202020204" pitchFamily="34" charset="0"/>
              </a:rPr>
              <a:t>. </a:t>
            </a:r>
            <a:r>
              <a:rPr lang="en-GB" sz="2000" kern="0" dirty="0">
                <a:solidFill>
                  <a:srgbClr val="000000"/>
                </a:solidFill>
                <a:cs typeface="Arial" panose="020B0604020202020204" pitchFamily="34" charset="0"/>
              </a:rPr>
              <a:t>VUJE (Slovak Republic)</a:t>
            </a:r>
            <a:endParaRPr kumimoji="0" lang="es-E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2"/>
              </a:buBlip>
              <a:tabLst/>
              <a:defRPr/>
            </a:pPr>
            <a:r>
              <a:rPr kumimoji="0" lang="es-E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Milagros Montero, Cristina Trueba</a:t>
            </a:r>
            <a:r>
              <a:rPr kumimoji="0" lang="es-ES" sz="2000" b="0" i="0" u="none" strike="noStrike" kern="0" cap="none" spc="0" normalizeH="0" noProof="0" dirty="0">
                <a:ln>
                  <a:noFill/>
                </a:ln>
                <a:solidFill>
                  <a:srgbClr val="000000"/>
                </a:solidFill>
                <a:effectLst/>
                <a:uLnTx/>
                <a:uFillTx/>
                <a:latin typeface="Arial" panose="020B0604020202020204" pitchFamily="34" charset="0"/>
                <a:cs typeface="Arial" panose="020B0604020202020204" pitchFamily="34" charset="0"/>
              </a:rPr>
              <a:t> </a:t>
            </a:r>
            <a:r>
              <a:rPr kumimoji="0" lang="es-E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r>
              <a:rPr kumimoji="0" lang="en-GB" sz="20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CIEMAT (Spain)</a:t>
            </a:r>
            <a:endParaRPr kumimoji="0" lang="es-ES" sz="20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lvl="1" algn="l" eaLnBrk="1" hangingPunct="1">
              <a:spcAft>
                <a:spcPts val="1138"/>
              </a:spcAft>
              <a:buSzPct val="70000"/>
              <a:buBlip>
                <a:blip r:embed="rId2"/>
              </a:buBlip>
            </a:pPr>
            <a:r>
              <a:rPr lang="en-GB" sz="2000" b="0" kern="0" dirty="0">
                <a:solidFill>
                  <a:srgbClr val="000000"/>
                </a:solidFill>
                <a:cs typeface="Arial" panose="020B0604020202020204" pitchFamily="34" charset="0"/>
              </a:rPr>
              <a:t>T. </a:t>
            </a:r>
            <a:r>
              <a:rPr lang="en-GB" sz="2000" b="0" kern="0" dirty="0" err="1">
                <a:solidFill>
                  <a:srgbClr val="000000"/>
                </a:solidFill>
                <a:cs typeface="Arial" panose="020B0604020202020204" pitchFamily="34" charset="0"/>
              </a:rPr>
              <a:t>Peltonen</a:t>
            </a:r>
            <a:r>
              <a:rPr kumimoji="0" lang="en-GB" sz="20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STUK (Finland)</a:t>
            </a:r>
            <a:endParaRPr kumimoji="0" lang="es-ES" sz="20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342900" marR="0" lvl="0" indent="-342900" algn="l" defTabSz="358775" rtl="0" eaLnBrk="1" fontAlgn="base" latinLnBrk="0" hangingPunct="1">
              <a:lnSpc>
                <a:spcPct val="93000"/>
              </a:lnSpc>
              <a:spcBef>
                <a:spcPct val="0"/>
              </a:spcBef>
              <a:spcAft>
                <a:spcPts val="1425"/>
              </a:spcAft>
              <a:buClr>
                <a:srgbClr val="000000"/>
              </a:buClr>
              <a:buSzPct val="100000"/>
              <a:buFontTx/>
              <a:buNone/>
              <a:tabLst/>
              <a:defRPr/>
            </a:pPr>
            <a:endParaRPr kumimoji="0" lang="es-E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 name="3 Título"/>
          <p:cNvSpPr>
            <a:spLocks noGrp="1"/>
          </p:cNvSpPr>
          <p:nvPr>
            <p:ph type="title"/>
          </p:nvPr>
        </p:nvSpPr>
        <p:spPr/>
        <p:txBody>
          <a:bodyPr/>
          <a:lstStyle/>
          <a:p>
            <a:r>
              <a:rPr lang="es-ES" dirty="0" err="1"/>
              <a:t>Working</a:t>
            </a:r>
            <a:r>
              <a:rPr lang="es-ES" dirty="0"/>
              <a:t> </a:t>
            </a:r>
            <a:r>
              <a:rPr lang="es-ES" dirty="0" err="1"/>
              <a:t>Team</a:t>
            </a:r>
            <a:endParaRPr lang="es-ES" dirty="0"/>
          </a:p>
        </p:txBody>
      </p:sp>
      <p:pic>
        <p:nvPicPr>
          <p:cNvPr id="6" name="5 Imagen" descr="equipo.jpg"/>
          <p:cNvPicPr>
            <a:picLocks noChangeAspect="1"/>
          </p:cNvPicPr>
          <p:nvPr/>
        </p:nvPicPr>
        <p:blipFill>
          <a:blip r:embed="rId3" cstate="print"/>
          <a:stretch>
            <a:fillRect/>
          </a:stretch>
        </p:blipFill>
        <p:spPr>
          <a:xfrm>
            <a:off x="5040313" y="3203121"/>
            <a:ext cx="3507696" cy="350769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a:t>Scope</a:t>
            </a:r>
            <a:r>
              <a:rPr lang="es-ES" dirty="0"/>
              <a:t> and </a:t>
            </a:r>
            <a:r>
              <a:rPr lang="es-ES" dirty="0" err="1"/>
              <a:t>Objectives</a:t>
            </a:r>
            <a:endParaRPr lang="es-ES" dirty="0"/>
          </a:p>
        </p:txBody>
      </p:sp>
      <p:sp>
        <p:nvSpPr>
          <p:cNvPr id="3" name="2 Marcador de contenido"/>
          <p:cNvSpPr>
            <a:spLocks noGrp="1"/>
          </p:cNvSpPr>
          <p:nvPr>
            <p:ph idx="1"/>
          </p:nvPr>
        </p:nvSpPr>
        <p:spPr>
          <a:xfrm>
            <a:off x="323789" y="881497"/>
            <a:ext cx="9433048" cy="5796681"/>
          </a:xfrm>
        </p:spPr>
        <p:txBody>
          <a:bodyPr>
            <a:normAutofit lnSpcReduction="10000"/>
          </a:bodyPr>
          <a:lstStyle/>
          <a:p>
            <a:r>
              <a:rPr lang="en-GB" dirty="0"/>
              <a:t>To test the current off-site nuclear emergency planning along Europe and to derive recommendations on how to improve it, two objectives have been followed: </a:t>
            </a:r>
          </a:p>
          <a:p>
            <a:pPr lvl="1"/>
            <a:r>
              <a:rPr lang="en-GB" dirty="0"/>
              <a:t>1º -  to evaluate, using realistic scenarios, the consequences of accidents with long-lasting releases of radionuclides, according to the type of reactor involved and the varying conditions that influence the pattern of dispersion and deposition of radioactive contamination;</a:t>
            </a:r>
          </a:p>
          <a:p>
            <a:pPr lvl="1"/>
            <a:r>
              <a:rPr lang="en-GB" dirty="0"/>
              <a:t>2º - to explore whether these effects can be reduced and properly managed with the strategies and procedures currently planned. </a:t>
            </a:r>
            <a:endParaRPr lang="en-GB" dirty="0">
              <a:solidFill>
                <a:srgbClr val="00B050"/>
              </a:solidFill>
            </a:endParaRPr>
          </a:p>
          <a:p>
            <a:r>
              <a:rPr lang="en-GB" dirty="0"/>
              <a:t>A </a:t>
            </a:r>
            <a:r>
              <a:rPr lang="en-GB" b="1" dirty="0"/>
              <a:t>statistical study </a:t>
            </a:r>
            <a:r>
              <a:rPr lang="en-GB" dirty="0"/>
              <a:t>has been proposed by using potential long lasting release scenarios in combination with different weather conditions over a significant period of time (for instance one year) in some selected locations.</a:t>
            </a:r>
          </a:p>
          <a:p>
            <a:r>
              <a:rPr lang="en-GB" dirty="0"/>
              <a:t>The results obtained in the </a:t>
            </a:r>
            <a:r>
              <a:rPr lang="en-GB" b="1" dirty="0"/>
              <a:t>development of accidental scenarios</a:t>
            </a:r>
            <a:r>
              <a:rPr lang="en-GB" dirty="0"/>
              <a:t> based in severe nuclear events with long lasting releases for a range of meteorological conditions representatives in the European countries</a:t>
            </a:r>
            <a:r>
              <a:rPr lang="en-GB" b="1" dirty="0"/>
              <a:t>, Germany</a:t>
            </a:r>
            <a:r>
              <a:rPr lang="en-GB" dirty="0"/>
              <a:t>, </a:t>
            </a:r>
            <a:r>
              <a:rPr lang="en-GB" b="1" dirty="0"/>
              <a:t>Slovakia</a:t>
            </a:r>
            <a:r>
              <a:rPr lang="en-GB" dirty="0"/>
              <a:t>, </a:t>
            </a:r>
            <a:r>
              <a:rPr lang="en-GB" b="1" dirty="0"/>
              <a:t>Finland</a:t>
            </a:r>
            <a:r>
              <a:rPr lang="en-GB" dirty="0"/>
              <a:t> and </a:t>
            </a:r>
            <a:r>
              <a:rPr lang="en-GB" b="1" dirty="0"/>
              <a:t>Spain, </a:t>
            </a:r>
            <a:r>
              <a:rPr lang="en-GB" dirty="0"/>
              <a:t>are presented.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a:t>Methodology</a:t>
            </a:r>
            <a:endParaRPr lang="es-ES" dirty="0"/>
          </a:p>
        </p:txBody>
      </p:sp>
      <p:sp>
        <p:nvSpPr>
          <p:cNvPr id="3" name="2 Marcador de contenido"/>
          <p:cNvSpPr>
            <a:spLocks noGrp="1"/>
          </p:cNvSpPr>
          <p:nvPr>
            <p:ph idx="1"/>
          </p:nvPr>
        </p:nvSpPr>
        <p:spPr>
          <a:xfrm>
            <a:off x="431800" y="835006"/>
            <a:ext cx="9433048" cy="6106887"/>
          </a:xfrm>
        </p:spPr>
        <p:txBody>
          <a:bodyPr>
            <a:normAutofit/>
          </a:bodyPr>
          <a:lstStyle/>
          <a:p>
            <a:r>
              <a:rPr lang="en-GB" dirty="0"/>
              <a:t>Elements taken</a:t>
            </a:r>
            <a:r>
              <a:rPr lang="en-GB" dirty="0">
                <a:solidFill>
                  <a:srgbClr val="FF0000"/>
                </a:solidFill>
              </a:rPr>
              <a:t> </a:t>
            </a:r>
            <a:r>
              <a:rPr lang="en-GB" dirty="0"/>
              <a:t>into account:</a:t>
            </a:r>
            <a:endParaRPr lang="es-ES" dirty="0"/>
          </a:p>
          <a:p>
            <a:pPr lvl="1"/>
            <a:r>
              <a:rPr lang="en-GB" b="1" dirty="0"/>
              <a:t>The location of NPP</a:t>
            </a:r>
            <a:r>
              <a:rPr lang="en-GB" dirty="0"/>
              <a:t>, determines the zone potentially affected and the characteristics (topography, land cover, agricultural production, population, etc.) that may influence both the pattern of contamination and the radiological consequences</a:t>
            </a:r>
            <a:endParaRPr lang="es-ES" dirty="0"/>
          </a:p>
          <a:p>
            <a:pPr lvl="1"/>
            <a:r>
              <a:rPr lang="en-GB" b="1" dirty="0"/>
              <a:t>The source term (ST)</a:t>
            </a:r>
            <a:r>
              <a:rPr lang="en-GB" dirty="0"/>
              <a:t>, determines timing and magnitude of radioactive release to environment according to the type of reactor (in previous presentation)</a:t>
            </a:r>
            <a:endParaRPr lang="es-ES" dirty="0"/>
          </a:p>
          <a:p>
            <a:pPr lvl="1"/>
            <a:r>
              <a:rPr lang="en-GB" b="1" dirty="0"/>
              <a:t>The weather conditions</a:t>
            </a:r>
            <a:r>
              <a:rPr lang="en-GB" dirty="0"/>
              <a:t>, determines the variability of dispersion and deposition of radioactive contamination.  Two approaches: </a:t>
            </a:r>
          </a:p>
          <a:p>
            <a:pPr lvl="2"/>
            <a:r>
              <a:rPr lang="en-GB" dirty="0"/>
              <a:t>Typical weather scenarios derived from historical data from continuous monitoring of meteorological parameters at nuclear power plants.</a:t>
            </a:r>
          </a:p>
          <a:p>
            <a:pPr lvl="2"/>
            <a:r>
              <a:rPr lang="en-GB" dirty="0"/>
              <a:t>Specific scenarios selected from numerical weather predictions (NWP) for various locations of nuclear power plants in Europe, with calculation purposes.</a:t>
            </a:r>
          </a:p>
          <a:p>
            <a:r>
              <a:rPr lang="en-GB" dirty="0"/>
              <a:t>A set of accident scenarios for each site has been derived by combination of:</a:t>
            </a:r>
          </a:p>
          <a:p>
            <a:pPr algn="ctr">
              <a:buNone/>
            </a:pPr>
            <a:r>
              <a:rPr lang="en-GB" b="1" dirty="0">
                <a:solidFill>
                  <a:srgbClr val="006699"/>
                </a:solidFill>
              </a:rPr>
              <a:t>N(ST/NPP)*N(Time periods)*N(</a:t>
            </a:r>
            <a:r>
              <a:rPr lang="en-GB" b="1" dirty="0" err="1">
                <a:solidFill>
                  <a:srgbClr val="006699"/>
                </a:solidFill>
              </a:rPr>
              <a:t>NWPapproach</a:t>
            </a:r>
            <a:r>
              <a:rPr lang="en-GB" b="1" dirty="0">
                <a:solidFill>
                  <a:srgbClr val="006699"/>
                </a:solidFill>
              </a:rPr>
              <a:t>)*N(</a:t>
            </a:r>
            <a:r>
              <a:rPr lang="en-GB" b="1" dirty="0" err="1">
                <a:solidFill>
                  <a:srgbClr val="006699"/>
                </a:solidFill>
              </a:rPr>
              <a:t>MeteoDataset</a:t>
            </a:r>
            <a:r>
              <a:rPr lang="en-GB" b="1" dirty="0">
                <a:solidFill>
                  <a:srgbClr val="006699"/>
                </a:solidFill>
              </a:rPr>
              <a:t>)</a:t>
            </a:r>
            <a:endParaRPr lang="es-E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22476" y="1265455"/>
            <a:ext cx="4741820" cy="3355528"/>
          </a:xfrm>
          <a:prstGeom prst="rect">
            <a:avLst/>
          </a:prstGeom>
        </p:spPr>
      </p:pic>
      <p:sp>
        <p:nvSpPr>
          <p:cNvPr id="4" name="3 Título"/>
          <p:cNvSpPr>
            <a:spLocks noGrp="1"/>
          </p:cNvSpPr>
          <p:nvPr>
            <p:ph type="title"/>
          </p:nvPr>
        </p:nvSpPr>
        <p:spPr/>
        <p:txBody>
          <a:bodyPr/>
          <a:lstStyle/>
          <a:p>
            <a:r>
              <a:rPr lang="es-ES" dirty="0" err="1"/>
              <a:t>Location</a:t>
            </a:r>
            <a:r>
              <a:rPr lang="es-ES" dirty="0"/>
              <a:t> of </a:t>
            </a:r>
            <a:r>
              <a:rPr lang="es-ES" dirty="0" err="1"/>
              <a:t>sites</a:t>
            </a:r>
            <a:endParaRPr lang="es-ES" dirty="0"/>
          </a:p>
        </p:txBody>
      </p:sp>
      <p:sp>
        <p:nvSpPr>
          <p:cNvPr id="7" name="6 Marcador de contenido"/>
          <p:cNvSpPr>
            <a:spLocks noGrp="1"/>
          </p:cNvSpPr>
          <p:nvPr>
            <p:ph sz="half" idx="2"/>
          </p:nvPr>
        </p:nvSpPr>
        <p:spPr>
          <a:xfrm>
            <a:off x="111131" y="886577"/>
            <a:ext cx="5375270" cy="4379689"/>
          </a:xfrm>
        </p:spPr>
        <p:txBody>
          <a:bodyPr>
            <a:noAutofit/>
          </a:bodyPr>
          <a:lstStyle/>
          <a:p>
            <a:pPr marL="439738" lvl="1" indent="-254000">
              <a:lnSpc>
                <a:spcPct val="120000"/>
              </a:lnSpc>
              <a:spcBef>
                <a:spcPts val="300"/>
              </a:spcBef>
              <a:spcAft>
                <a:spcPts val="600"/>
              </a:spcAft>
              <a:tabLst>
                <a:tab pos="4757738" algn="l"/>
              </a:tabLst>
            </a:pPr>
            <a:r>
              <a:rPr lang="en-US" sz="1400" dirty="0"/>
              <a:t>NPP </a:t>
            </a:r>
            <a:r>
              <a:rPr lang="en-US" sz="1400" b="1" dirty="0" err="1"/>
              <a:t>Unterweser</a:t>
            </a:r>
            <a:r>
              <a:rPr lang="en-US" sz="1400" b="1" dirty="0"/>
              <a:t>: </a:t>
            </a:r>
            <a:r>
              <a:rPr lang="en-US" sz="1400" dirty="0"/>
              <a:t>in the north of Germany, very close to the coast, flat terrain. (1xPWR)</a:t>
            </a:r>
          </a:p>
          <a:p>
            <a:pPr marL="439738" lvl="1" indent="-254000">
              <a:lnSpc>
                <a:spcPct val="120000"/>
              </a:lnSpc>
              <a:spcBef>
                <a:spcPts val="300"/>
              </a:spcBef>
              <a:spcAft>
                <a:spcPts val="600"/>
              </a:spcAft>
              <a:tabLst>
                <a:tab pos="4757738" algn="l"/>
              </a:tabLst>
            </a:pPr>
            <a:r>
              <a:rPr lang="en-US" sz="1400" dirty="0"/>
              <a:t>NPP </a:t>
            </a:r>
            <a:r>
              <a:rPr lang="en-US" sz="1400" b="1" dirty="0" err="1"/>
              <a:t>Grohnde</a:t>
            </a:r>
            <a:r>
              <a:rPr lang="en-US" sz="1400" dirty="0"/>
              <a:t>: site in the middle of Germany, moderately structured terrain. (1xPWR)</a:t>
            </a:r>
          </a:p>
          <a:p>
            <a:pPr marL="439738" lvl="1" indent="-254000">
              <a:lnSpc>
                <a:spcPct val="120000"/>
              </a:lnSpc>
              <a:spcBef>
                <a:spcPts val="300"/>
              </a:spcBef>
              <a:spcAft>
                <a:spcPts val="600"/>
              </a:spcAft>
              <a:tabLst>
                <a:tab pos="4757738" algn="l"/>
              </a:tabLst>
            </a:pPr>
            <a:r>
              <a:rPr lang="en-US" sz="1400" dirty="0"/>
              <a:t>NPP </a:t>
            </a:r>
            <a:r>
              <a:rPr lang="en-US" sz="1400" b="1" dirty="0" err="1"/>
              <a:t>Philippsburg</a:t>
            </a:r>
            <a:r>
              <a:rPr lang="en-US" sz="1400" dirty="0"/>
              <a:t>: in the south of Germany in the Rhine Valley, surrounded by structured terrain (1xBWR / 1xPWR)</a:t>
            </a:r>
          </a:p>
          <a:p>
            <a:pPr marL="439738" lvl="1" indent="-254000">
              <a:lnSpc>
                <a:spcPct val="120000"/>
              </a:lnSpc>
              <a:spcBef>
                <a:spcPts val="300"/>
              </a:spcBef>
              <a:spcAft>
                <a:spcPts val="600"/>
              </a:spcAft>
            </a:pPr>
            <a:r>
              <a:rPr lang="en-GB" sz="1400" dirty="0"/>
              <a:t>NPP </a:t>
            </a:r>
            <a:r>
              <a:rPr lang="en-GB" sz="1400" b="1" dirty="0" err="1"/>
              <a:t>Mochovce</a:t>
            </a:r>
            <a:r>
              <a:rPr lang="en-GB" sz="1400" dirty="0"/>
              <a:t>:</a:t>
            </a:r>
            <a:r>
              <a:rPr lang="en-US" sz="1400" dirty="0"/>
              <a:t> in the southwest of Slovakia, </a:t>
            </a:r>
            <a:r>
              <a:rPr lang="en-GB" sz="1400" dirty="0"/>
              <a:t> </a:t>
            </a:r>
            <a:r>
              <a:rPr lang="en-US" sz="1400" dirty="0"/>
              <a:t>between the towns of Nitra and </a:t>
            </a:r>
            <a:r>
              <a:rPr lang="en-US" sz="1400" dirty="0" err="1"/>
              <a:t>Levice</a:t>
            </a:r>
            <a:r>
              <a:rPr lang="en-US" sz="1400" dirty="0"/>
              <a:t> (4x</a:t>
            </a:r>
            <a:r>
              <a:rPr lang="en-GB" sz="1400" dirty="0"/>
              <a:t>VVER-440/V213)</a:t>
            </a:r>
          </a:p>
          <a:p>
            <a:pPr marL="441325" lvl="1" indent="-261938">
              <a:lnSpc>
                <a:spcPct val="120000"/>
              </a:lnSpc>
              <a:spcBef>
                <a:spcPts val="300"/>
              </a:spcBef>
              <a:spcAft>
                <a:spcPts val="600"/>
              </a:spcAft>
            </a:pPr>
            <a:r>
              <a:rPr lang="en-US" sz="1400" dirty="0"/>
              <a:t>NPP </a:t>
            </a:r>
            <a:r>
              <a:rPr lang="en-US" sz="1400" b="1" dirty="0" err="1"/>
              <a:t>Loviisa</a:t>
            </a:r>
            <a:r>
              <a:rPr lang="en-US" sz="1400" dirty="0"/>
              <a:t>: on the south coast (Gulf of Finland) (2xVVER-440 PWR)</a:t>
            </a:r>
          </a:p>
          <a:p>
            <a:pPr marL="441325" lvl="1" indent="-261938">
              <a:lnSpc>
                <a:spcPct val="120000"/>
              </a:lnSpc>
              <a:spcBef>
                <a:spcPts val="300"/>
              </a:spcBef>
              <a:spcAft>
                <a:spcPts val="600"/>
              </a:spcAft>
            </a:pPr>
            <a:r>
              <a:rPr lang="en-US" sz="1400" dirty="0"/>
              <a:t>NPP </a:t>
            </a:r>
            <a:r>
              <a:rPr lang="en-US" sz="1400" b="1" dirty="0" err="1"/>
              <a:t>Olkiluoto</a:t>
            </a:r>
            <a:r>
              <a:rPr lang="en-US" sz="1400" dirty="0"/>
              <a:t>:  on the west (Gulf of Bothnia) coast (2xBWR / 1xPWR )</a:t>
            </a:r>
            <a:endParaRPr lang="en-GB" sz="1400" dirty="0"/>
          </a:p>
          <a:p>
            <a:pPr marL="441325" lvl="1" indent="-261938">
              <a:lnSpc>
                <a:spcPct val="120000"/>
              </a:lnSpc>
              <a:spcBef>
                <a:spcPts val="300"/>
              </a:spcBef>
              <a:spcAft>
                <a:spcPts val="600"/>
              </a:spcAft>
            </a:pPr>
            <a:r>
              <a:rPr lang="en-GB" sz="1400" dirty="0"/>
              <a:t>NPP </a:t>
            </a:r>
            <a:r>
              <a:rPr lang="en-GB" sz="1400" b="1" dirty="0" err="1"/>
              <a:t>Ascó</a:t>
            </a:r>
            <a:r>
              <a:rPr lang="en-GB" sz="1400" dirty="0"/>
              <a:t>: in northwest of Spain, in the Ribera </a:t>
            </a:r>
            <a:r>
              <a:rPr lang="en-GB" sz="1400" dirty="0" err="1"/>
              <a:t>d'Ebre</a:t>
            </a:r>
            <a:r>
              <a:rPr lang="en-GB" sz="1400" dirty="0"/>
              <a:t> area (Tarragona). (2xPWR)</a:t>
            </a:r>
            <a:endParaRPr lang="en-US" sz="1400" dirty="0"/>
          </a:p>
        </p:txBody>
      </p:sp>
      <p:pic>
        <p:nvPicPr>
          <p:cNvPr id="9" name="Picture 2"/>
          <p:cNvPicPr>
            <a:picLocks noChangeAspect="1" noChangeArrowheads="1"/>
          </p:cNvPicPr>
          <p:nvPr/>
        </p:nvPicPr>
        <p:blipFill>
          <a:blip r:embed="rId4" cstate="print"/>
          <a:srcRect/>
          <a:stretch>
            <a:fillRect/>
          </a:stretch>
        </p:blipFill>
        <p:spPr bwMode="auto">
          <a:xfrm>
            <a:off x="306956" y="5222122"/>
            <a:ext cx="9466714" cy="1656318"/>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a:t>Weather</a:t>
            </a:r>
            <a:r>
              <a:rPr lang="es-ES" dirty="0"/>
              <a:t> </a:t>
            </a:r>
            <a:r>
              <a:rPr lang="es-ES" dirty="0" err="1"/>
              <a:t>conditions</a:t>
            </a:r>
            <a:r>
              <a:rPr lang="es-ES" dirty="0"/>
              <a:t> – </a:t>
            </a:r>
            <a:r>
              <a:rPr lang="es-ES" dirty="0" err="1"/>
              <a:t>German</a:t>
            </a:r>
            <a:r>
              <a:rPr lang="es-ES" dirty="0"/>
              <a:t> </a:t>
            </a:r>
            <a:r>
              <a:rPr lang="es-ES" dirty="0" err="1"/>
              <a:t>NPP’s</a:t>
            </a:r>
            <a:endParaRPr lang="es-ES" dirty="0"/>
          </a:p>
        </p:txBody>
      </p:sp>
      <p:sp>
        <p:nvSpPr>
          <p:cNvPr id="3" name="2 Marcador de contenido"/>
          <p:cNvSpPr>
            <a:spLocks noGrp="1"/>
          </p:cNvSpPr>
          <p:nvPr>
            <p:ph idx="1"/>
          </p:nvPr>
        </p:nvSpPr>
        <p:spPr>
          <a:xfrm>
            <a:off x="4878466" y="829005"/>
            <a:ext cx="5117494" cy="5901665"/>
          </a:xfrm>
        </p:spPr>
        <p:txBody>
          <a:bodyPr>
            <a:normAutofit fontScale="92500" lnSpcReduction="20000"/>
          </a:bodyPr>
          <a:lstStyle/>
          <a:p>
            <a:pPr>
              <a:lnSpc>
                <a:spcPct val="110000"/>
              </a:lnSpc>
              <a:spcAft>
                <a:spcPts val="600"/>
              </a:spcAft>
            </a:pPr>
            <a:r>
              <a:rPr lang="en-US" dirty="0"/>
              <a:t>Typical weather scenarios from a  study with measurement data (2008-2012) available from these NPP sites </a:t>
            </a:r>
          </a:p>
          <a:p>
            <a:pPr lvl="1">
              <a:lnSpc>
                <a:spcPct val="110000"/>
              </a:lnSpc>
              <a:spcAft>
                <a:spcPts val="600"/>
              </a:spcAft>
            </a:pPr>
            <a:r>
              <a:rPr lang="en-US" dirty="0"/>
              <a:t>Meteorological conditions, as stability class, wind speed and wind direction and the monthly mean values for precipitation, present distribution with </a:t>
            </a:r>
            <a:r>
              <a:rPr lang="en-US" b="1" dirty="0"/>
              <a:t>strong deviations among the sites</a:t>
            </a:r>
            <a:r>
              <a:rPr lang="en-US" dirty="0"/>
              <a:t>, but </a:t>
            </a:r>
            <a:r>
              <a:rPr lang="en-US" b="1" dirty="0"/>
              <a:t>stable in each site along years</a:t>
            </a:r>
            <a:r>
              <a:rPr lang="en-US" dirty="0"/>
              <a:t>. </a:t>
            </a:r>
          </a:p>
          <a:p>
            <a:pPr lvl="1">
              <a:lnSpc>
                <a:spcPct val="110000"/>
              </a:lnSpc>
              <a:spcAft>
                <a:spcPts val="600"/>
              </a:spcAft>
            </a:pPr>
            <a:r>
              <a:rPr lang="en-US" dirty="0"/>
              <a:t>The selection of sites:</a:t>
            </a:r>
          </a:p>
          <a:p>
            <a:pPr lvl="2">
              <a:lnSpc>
                <a:spcPct val="110000"/>
              </a:lnSpc>
              <a:spcAft>
                <a:spcPts val="600"/>
              </a:spcAft>
            </a:pPr>
            <a:r>
              <a:rPr lang="en-US" dirty="0"/>
              <a:t>Broad representation of all German NPPs</a:t>
            </a:r>
          </a:p>
          <a:p>
            <a:pPr lvl="2">
              <a:lnSpc>
                <a:spcPct val="110000"/>
              </a:lnSpc>
              <a:spcAft>
                <a:spcPts val="600"/>
              </a:spcAft>
            </a:pPr>
            <a:r>
              <a:rPr lang="en-US" dirty="0"/>
              <a:t>The specific conditions at each site can be properly represented with a data set for an annual period</a:t>
            </a:r>
          </a:p>
          <a:p>
            <a:pPr>
              <a:lnSpc>
                <a:spcPct val="110000"/>
              </a:lnSpc>
              <a:spcAft>
                <a:spcPts val="600"/>
              </a:spcAft>
            </a:pPr>
            <a:r>
              <a:rPr lang="en-GB" dirty="0"/>
              <a:t>A NWP data set with </a:t>
            </a:r>
            <a:r>
              <a:rPr lang="en-GB" b="1" dirty="0"/>
              <a:t>365 daily meteorological situations</a:t>
            </a:r>
            <a:r>
              <a:rPr lang="en-GB" dirty="0"/>
              <a:t> in each site for the statistical study has been selected.</a:t>
            </a:r>
            <a:endParaRPr lang="en-US" dirty="0"/>
          </a:p>
          <a:p>
            <a:pPr lvl="2"/>
            <a:endParaRPr lang="es-ES" dirty="0"/>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b="7709"/>
          <a:stretch>
            <a:fillRect/>
          </a:stretch>
        </p:blipFill>
        <p:spPr bwMode="auto">
          <a:xfrm>
            <a:off x="266927" y="999120"/>
            <a:ext cx="4428022" cy="3107743"/>
          </a:xfrm>
          <a:prstGeom prst="rect">
            <a:avLst/>
          </a:prstGeom>
          <a:solidFill>
            <a:schemeClr val="bg1"/>
          </a:solidFill>
          <a:ln w="9525">
            <a:solidFill>
              <a:schemeClr val="bg2">
                <a:lumMod val="90000"/>
              </a:schemeClr>
            </a:solidFill>
            <a:miter lim="800000"/>
            <a:headEnd/>
            <a:tailEnd/>
          </a:ln>
          <a:effectLst>
            <a:outerShdw blurRad="50800" dist="50800" dir="5400000" algn="tl" rotWithShape="0">
              <a:schemeClr val="bg2">
                <a:lumMod val="40000"/>
                <a:lumOff val="60000"/>
              </a:schemeClr>
            </a:outerShdw>
          </a:effectLst>
        </p:spPr>
      </p:pic>
      <p:grpSp>
        <p:nvGrpSpPr>
          <p:cNvPr id="11" name="10 Grupo"/>
          <p:cNvGrpSpPr/>
          <p:nvPr/>
        </p:nvGrpSpPr>
        <p:grpSpPr>
          <a:xfrm>
            <a:off x="321733" y="4183742"/>
            <a:ext cx="4301067" cy="2760133"/>
            <a:chOff x="321733" y="4216400"/>
            <a:chExt cx="4301067" cy="2760133"/>
          </a:xfrm>
          <a:effectLst>
            <a:outerShdw blurRad="50800" dist="50800" dir="5400000" algn="ctr" rotWithShape="0">
              <a:schemeClr val="bg2">
                <a:lumMod val="40000"/>
                <a:lumOff val="60000"/>
              </a:schemeClr>
            </a:outerShdw>
          </a:effectLst>
        </p:grpSpPr>
        <p:sp>
          <p:nvSpPr>
            <p:cNvPr id="9" name="8 Rectángulo"/>
            <p:cNvSpPr/>
            <p:nvPr/>
          </p:nvSpPr>
          <p:spPr bwMode="auto">
            <a:xfrm>
              <a:off x="321733" y="4216400"/>
              <a:ext cx="4301067" cy="2760133"/>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es-ES" sz="1800" b="0" i="0" u="none" strike="noStrike" cap="none" normalizeH="0" baseline="0">
                <a:ln>
                  <a:noFill/>
                </a:ln>
                <a:effectLst/>
                <a:latin typeface="Arial" charset="0"/>
              </a:endParaRPr>
            </a:p>
          </p:txBody>
        </p:sp>
        <p:pic>
          <p:nvPicPr>
            <p:cNvPr id="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4788" y="4232094"/>
              <a:ext cx="4206875" cy="2719388"/>
            </a:xfrm>
            <a:prstGeom prst="rect">
              <a:avLst/>
            </a:prstGeom>
            <a:noFill/>
            <a:ln w="9525">
              <a:noFill/>
              <a:miter lim="800000"/>
              <a:headEnd/>
              <a:tailEnd/>
            </a:ln>
            <a:effectLst>
              <a:outerShdw blurRad="50800" dist="38100" dir="2700000" algn="tl" rotWithShape="0">
                <a:schemeClr val="bg2">
                  <a:lumMod val="40000"/>
                  <a:lumOff val="60000"/>
                  <a:alpha val="40000"/>
                </a:schemeClr>
              </a:outerShdw>
            </a:effectLst>
          </p:spPr>
        </p:pic>
      </p:grpSp>
      <p:sp>
        <p:nvSpPr>
          <p:cNvPr id="12" name="11 Rectángulo"/>
          <p:cNvSpPr/>
          <p:nvPr/>
        </p:nvSpPr>
        <p:spPr>
          <a:xfrm>
            <a:off x="1009130" y="732869"/>
            <a:ext cx="2771913" cy="235449"/>
          </a:xfrm>
          <a:prstGeom prst="rect">
            <a:avLst/>
          </a:prstGeom>
        </p:spPr>
        <p:txBody>
          <a:bodyPr wrap="none">
            <a:spAutoFit/>
          </a:bodyPr>
          <a:lstStyle/>
          <a:p>
            <a:r>
              <a:rPr lang="en-GB" sz="1000" b="0" dirty="0">
                <a:solidFill>
                  <a:schemeClr val="tx1"/>
                </a:solidFill>
              </a:rPr>
              <a:t>Stability class, wind speed and wind direction </a:t>
            </a:r>
            <a:endParaRPr lang="es-ES" sz="1000" b="0"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a:t>Weather</a:t>
            </a:r>
            <a:r>
              <a:rPr lang="es-ES" dirty="0"/>
              <a:t> </a:t>
            </a:r>
            <a:r>
              <a:rPr lang="es-ES" dirty="0" err="1"/>
              <a:t>conditions</a:t>
            </a:r>
            <a:r>
              <a:rPr lang="es-ES" dirty="0"/>
              <a:t> – </a:t>
            </a:r>
            <a:r>
              <a:rPr lang="en-GB" dirty="0"/>
              <a:t>Slovakian NPP</a:t>
            </a:r>
            <a:r>
              <a:rPr lang="en-US" dirty="0"/>
              <a:t>’</a:t>
            </a:r>
            <a:r>
              <a:rPr lang="en-GB" dirty="0"/>
              <a:t>s</a:t>
            </a:r>
            <a:endParaRPr lang="es-ES" dirty="0"/>
          </a:p>
        </p:txBody>
      </p:sp>
      <p:sp>
        <p:nvSpPr>
          <p:cNvPr id="3" name="2 Marcador de contenido"/>
          <p:cNvSpPr>
            <a:spLocks noGrp="1"/>
          </p:cNvSpPr>
          <p:nvPr>
            <p:ph idx="1"/>
          </p:nvPr>
        </p:nvSpPr>
        <p:spPr>
          <a:xfrm>
            <a:off x="3445329" y="829005"/>
            <a:ext cx="6384471" cy="5901665"/>
          </a:xfrm>
        </p:spPr>
        <p:txBody>
          <a:bodyPr>
            <a:normAutofit fontScale="92500"/>
          </a:bodyPr>
          <a:lstStyle/>
          <a:p>
            <a:pPr>
              <a:lnSpc>
                <a:spcPct val="110000"/>
              </a:lnSpc>
              <a:spcAft>
                <a:spcPts val="600"/>
              </a:spcAft>
            </a:pPr>
            <a:r>
              <a:rPr lang="en-GB" dirty="0"/>
              <a:t>Typical dispersion conditions  from monitoring data  (1981 – 2010). Meteorological pattern:</a:t>
            </a:r>
          </a:p>
          <a:p>
            <a:pPr lvl="1">
              <a:lnSpc>
                <a:spcPct val="110000"/>
              </a:lnSpc>
              <a:spcAft>
                <a:spcPts val="600"/>
              </a:spcAft>
            </a:pPr>
            <a:r>
              <a:rPr lang="en-GB" dirty="0"/>
              <a:t>with typical annual and daily temperatures cycle, influenced by Mediterranean and Eurasian continent and affected by the global warming, </a:t>
            </a:r>
          </a:p>
          <a:p>
            <a:pPr lvl="1">
              <a:lnSpc>
                <a:spcPct val="110000"/>
              </a:lnSpc>
              <a:spcAft>
                <a:spcPts val="600"/>
              </a:spcAft>
            </a:pPr>
            <a:r>
              <a:rPr lang="en-GB" dirty="0"/>
              <a:t>precipitations with double annual rainfall course, </a:t>
            </a:r>
          </a:p>
          <a:p>
            <a:pPr lvl="1">
              <a:lnSpc>
                <a:spcPct val="110000"/>
              </a:lnSpc>
              <a:spcAft>
                <a:spcPts val="600"/>
              </a:spcAft>
            </a:pPr>
            <a:r>
              <a:rPr lang="en-GB" dirty="0"/>
              <a:t>a predominance of stability class D</a:t>
            </a:r>
          </a:p>
          <a:p>
            <a:pPr lvl="1">
              <a:lnSpc>
                <a:spcPct val="110000"/>
              </a:lnSpc>
              <a:spcAft>
                <a:spcPts val="600"/>
              </a:spcAft>
            </a:pPr>
            <a:r>
              <a:rPr lang="en-GB" dirty="0"/>
              <a:t>prevailing winds in directions NW (29%), E (19%), and SE (18%) with moderated speed</a:t>
            </a:r>
          </a:p>
          <a:p>
            <a:pPr>
              <a:lnSpc>
                <a:spcPct val="110000"/>
              </a:lnSpc>
              <a:spcAft>
                <a:spcPts val="600"/>
              </a:spcAft>
            </a:pPr>
            <a:r>
              <a:rPr lang="en-GB" dirty="0"/>
              <a:t>The set of </a:t>
            </a:r>
            <a:r>
              <a:rPr lang="en-GB" b="1" dirty="0"/>
              <a:t>144 meteorological conditions</a:t>
            </a:r>
            <a:r>
              <a:rPr lang="en-GB" dirty="0"/>
              <a:t> obtained from the real meteorological hourly data in the year 2010 is used with meteorological conditions for the assumed accident with an accident conditions stored in the source term file STC10-8d.</a:t>
            </a:r>
            <a:endParaRPr lang="en-US" dirty="0"/>
          </a:p>
          <a:p>
            <a:pPr lvl="2"/>
            <a:endParaRPr lang="es-ES" dirty="0"/>
          </a:p>
        </p:txBody>
      </p:sp>
      <p:grpSp>
        <p:nvGrpSpPr>
          <p:cNvPr id="10" name="9 Grupo"/>
          <p:cNvGrpSpPr/>
          <p:nvPr/>
        </p:nvGrpSpPr>
        <p:grpSpPr>
          <a:xfrm>
            <a:off x="653149" y="4159026"/>
            <a:ext cx="2822575" cy="2878138"/>
            <a:chOff x="5103813" y="408781"/>
            <a:chExt cx="2822575" cy="2878138"/>
          </a:xfrm>
          <a:effectLst>
            <a:outerShdw blurRad="50800" dist="50800" dir="5400000" algn="ctr" rotWithShape="0">
              <a:schemeClr val="bg2">
                <a:lumMod val="40000"/>
                <a:lumOff val="60000"/>
              </a:schemeClr>
            </a:outerShdw>
          </a:effectLst>
        </p:grpSpPr>
        <p:sp>
          <p:nvSpPr>
            <p:cNvPr id="11" name="10 Rectángulo"/>
            <p:cNvSpPr/>
            <p:nvPr/>
          </p:nvSpPr>
          <p:spPr>
            <a:xfrm>
              <a:off x="5148263" y="481013"/>
              <a:ext cx="2733675" cy="2733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03813" y="408781"/>
              <a:ext cx="2822575" cy="2878138"/>
            </a:xfrm>
            <a:prstGeom prst="rect">
              <a:avLst/>
            </a:prstGeom>
            <a:noFill/>
            <a:ln w="9525">
              <a:noFill/>
              <a:miter lim="800000"/>
              <a:headEnd/>
              <a:tailEnd/>
            </a:ln>
            <a:effectLst/>
          </p:spPr>
        </p:pic>
      </p:grpSp>
      <p:pic>
        <p:nvPicPr>
          <p:cNvPr id="21"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8457" y="519400"/>
            <a:ext cx="2628901" cy="3510849"/>
          </a:xfrm>
          <a:prstGeom prst="rect">
            <a:avLst/>
          </a:prstGeom>
          <a:noFill/>
          <a:ln w="9525">
            <a:noFill/>
            <a:miter lim="800000"/>
            <a:headEnd/>
            <a:tailEnd/>
          </a:ln>
          <a:effectLst>
            <a:outerShdw blurRad="50800" dist="50800" dir="5400000" algn="ctr" rotWithShape="0">
              <a:schemeClr val="bg2">
                <a:lumMod val="40000"/>
                <a:lumOff val="60000"/>
              </a:scheme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a:t>Weather</a:t>
            </a:r>
            <a:r>
              <a:rPr lang="es-ES" dirty="0"/>
              <a:t> </a:t>
            </a:r>
            <a:r>
              <a:rPr lang="es-ES" dirty="0" err="1"/>
              <a:t>conditions</a:t>
            </a:r>
            <a:r>
              <a:rPr lang="es-ES" dirty="0"/>
              <a:t> – </a:t>
            </a:r>
            <a:r>
              <a:rPr lang="en-GB" dirty="0"/>
              <a:t>Finnish</a:t>
            </a:r>
            <a:r>
              <a:rPr lang="es-ES" dirty="0"/>
              <a:t> </a:t>
            </a:r>
            <a:r>
              <a:rPr lang="es-ES" dirty="0" err="1"/>
              <a:t>NPP’s</a:t>
            </a:r>
            <a:endParaRPr lang="es-ES" dirty="0"/>
          </a:p>
        </p:txBody>
      </p:sp>
      <p:sp>
        <p:nvSpPr>
          <p:cNvPr id="3" name="2 Marcador de contenido"/>
          <p:cNvSpPr>
            <a:spLocks noGrp="1"/>
          </p:cNvSpPr>
          <p:nvPr>
            <p:ph idx="1"/>
          </p:nvPr>
        </p:nvSpPr>
        <p:spPr>
          <a:xfrm>
            <a:off x="4878466" y="829005"/>
            <a:ext cx="5117494" cy="5901665"/>
          </a:xfrm>
        </p:spPr>
        <p:txBody>
          <a:bodyPr>
            <a:normAutofit fontScale="92500" lnSpcReduction="20000"/>
          </a:bodyPr>
          <a:lstStyle/>
          <a:p>
            <a:pPr>
              <a:lnSpc>
                <a:spcPct val="110000"/>
              </a:lnSpc>
              <a:spcAft>
                <a:spcPts val="600"/>
              </a:spcAft>
            </a:pPr>
            <a:r>
              <a:rPr lang="en-GB" dirty="0"/>
              <a:t>From statistical analyses of  monitoring data (~9 years for </a:t>
            </a:r>
            <a:r>
              <a:rPr lang="en-GB" dirty="0" err="1"/>
              <a:t>Loviisa</a:t>
            </a:r>
            <a:r>
              <a:rPr lang="en-GB" dirty="0"/>
              <a:t>, ~5 years  for </a:t>
            </a:r>
            <a:r>
              <a:rPr lang="en-GB" dirty="0" err="1"/>
              <a:t>Olkiluoto</a:t>
            </a:r>
            <a:r>
              <a:rPr lang="en-GB" dirty="0"/>
              <a:t> ):</a:t>
            </a:r>
          </a:p>
          <a:p>
            <a:pPr lvl="1">
              <a:lnSpc>
                <a:spcPct val="110000"/>
              </a:lnSpc>
              <a:spcAft>
                <a:spcPts val="600"/>
              </a:spcAft>
            </a:pPr>
            <a:r>
              <a:rPr lang="en-GB" dirty="0"/>
              <a:t>Wind roses represent the typical wind conditions of both sites.</a:t>
            </a:r>
          </a:p>
          <a:p>
            <a:pPr lvl="1">
              <a:lnSpc>
                <a:spcPct val="110000"/>
              </a:lnSpc>
              <a:spcAft>
                <a:spcPts val="600"/>
              </a:spcAft>
            </a:pPr>
            <a:r>
              <a:rPr lang="en-GB" dirty="0"/>
              <a:t>As they are located at coastal area &gt;&gt; influence of sea breeze (April to August) on dispersion conditions</a:t>
            </a:r>
          </a:p>
          <a:p>
            <a:pPr>
              <a:lnSpc>
                <a:spcPct val="110000"/>
              </a:lnSpc>
              <a:spcAft>
                <a:spcPts val="600"/>
              </a:spcAft>
            </a:pPr>
            <a:r>
              <a:rPr lang="en-GB" dirty="0"/>
              <a:t>To obtain the accident scenarios, FMI produces particle trajectories from NWP of HIRLAM and ECMWF models used.</a:t>
            </a:r>
          </a:p>
          <a:p>
            <a:pPr lvl="1">
              <a:lnSpc>
                <a:spcPct val="110000"/>
              </a:lnSpc>
              <a:spcAft>
                <a:spcPts val="600"/>
              </a:spcAft>
            </a:pPr>
            <a:r>
              <a:rPr lang="en-GB" dirty="0"/>
              <a:t>A data set of </a:t>
            </a:r>
            <a:r>
              <a:rPr lang="en-GB" b="1" dirty="0"/>
              <a:t>40 meteorological conditions</a:t>
            </a:r>
            <a:r>
              <a:rPr lang="en-GB" dirty="0"/>
              <a:t> has been obtained for each site. Four different one week periods, with interval of 3 months to get seasonal variation. In each period a data set of five days with variable start times are selected.</a:t>
            </a:r>
          </a:p>
        </p:txBody>
      </p:sp>
      <p:grpSp>
        <p:nvGrpSpPr>
          <p:cNvPr id="10" name="9 Grupo"/>
          <p:cNvGrpSpPr/>
          <p:nvPr/>
        </p:nvGrpSpPr>
        <p:grpSpPr>
          <a:xfrm>
            <a:off x="959154" y="3698193"/>
            <a:ext cx="3346450" cy="3194050"/>
            <a:chOff x="665240" y="759606"/>
            <a:chExt cx="3346450" cy="3194050"/>
          </a:xfrm>
          <a:effectLst>
            <a:outerShdw blurRad="50800" dist="50800" dir="5400000" algn="ctr" rotWithShape="0">
              <a:schemeClr val="bg2">
                <a:lumMod val="40000"/>
                <a:lumOff val="60000"/>
              </a:schemeClr>
            </a:outerShdw>
          </a:effectLst>
        </p:grpSpPr>
        <p:sp>
          <p:nvSpPr>
            <p:cNvPr id="11" name="10 Rectángulo"/>
            <p:cNvSpPr/>
            <p:nvPr/>
          </p:nvSpPr>
          <p:spPr>
            <a:xfrm>
              <a:off x="749508" y="809469"/>
              <a:ext cx="3192905" cy="31029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5240" y="759606"/>
              <a:ext cx="3346450" cy="3194050"/>
            </a:xfrm>
            <a:prstGeom prst="rect">
              <a:avLst/>
            </a:prstGeom>
            <a:noFill/>
            <a:ln w="9525">
              <a:noFill/>
              <a:miter lim="800000"/>
              <a:headEnd/>
              <a:tailEnd/>
            </a:ln>
            <a:effectLst/>
          </p:spPr>
        </p:pic>
      </p:grpSp>
      <p:pic>
        <p:nvPicPr>
          <p:cNvPr id="102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44510" y="905329"/>
            <a:ext cx="4409372" cy="2491015"/>
          </a:xfrm>
          <a:prstGeom prst="rect">
            <a:avLst/>
          </a:prstGeom>
          <a:noFill/>
          <a:ln w="9525">
            <a:noFill/>
            <a:miter lim="800000"/>
            <a:headEnd/>
            <a:tailEnd/>
          </a:ln>
          <a:effectLst>
            <a:outerShdw blurRad="50800" dist="50800" dir="5400000" algn="ctr" rotWithShape="0">
              <a:schemeClr val="bg2">
                <a:lumMod val="40000"/>
                <a:lumOff val="60000"/>
              </a:scheme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err="1"/>
              <a:t>Weather</a:t>
            </a:r>
            <a:r>
              <a:rPr lang="es-ES" dirty="0"/>
              <a:t> </a:t>
            </a:r>
            <a:r>
              <a:rPr lang="es-ES" dirty="0" err="1"/>
              <a:t>conditions</a:t>
            </a:r>
            <a:r>
              <a:rPr lang="es-ES" dirty="0"/>
              <a:t> – </a:t>
            </a:r>
            <a:r>
              <a:rPr lang="es-ES"/>
              <a:t>Spanish</a:t>
            </a:r>
            <a:r>
              <a:rPr lang="es-ES" dirty="0"/>
              <a:t> </a:t>
            </a:r>
            <a:r>
              <a:rPr lang="en-GB" dirty="0"/>
              <a:t>NPP</a:t>
            </a:r>
            <a:r>
              <a:rPr lang="en-US" dirty="0"/>
              <a:t>’</a:t>
            </a:r>
            <a:r>
              <a:rPr lang="en-GB" dirty="0"/>
              <a:t>s</a:t>
            </a:r>
            <a:endParaRPr lang="es-ES" dirty="0"/>
          </a:p>
        </p:txBody>
      </p:sp>
      <p:sp>
        <p:nvSpPr>
          <p:cNvPr id="3" name="2 Marcador de contenido"/>
          <p:cNvSpPr>
            <a:spLocks noGrp="1"/>
          </p:cNvSpPr>
          <p:nvPr>
            <p:ph idx="1"/>
          </p:nvPr>
        </p:nvSpPr>
        <p:spPr>
          <a:xfrm>
            <a:off x="244930" y="758126"/>
            <a:ext cx="5159828" cy="6043424"/>
          </a:xfrm>
        </p:spPr>
        <p:txBody>
          <a:bodyPr>
            <a:normAutofit fontScale="92500"/>
          </a:bodyPr>
          <a:lstStyle/>
          <a:p>
            <a:pPr>
              <a:lnSpc>
                <a:spcPct val="100000"/>
              </a:lnSpc>
              <a:spcAft>
                <a:spcPts val="1200"/>
              </a:spcAft>
            </a:pPr>
            <a:r>
              <a:rPr lang="en-US" dirty="0"/>
              <a:t>From the </a:t>
            </a:r>
            <a:r>
              <a:rPr lang="en-US" b="1" dirty="0"/>
              <a:t>local meteorology studies </a:t>
            </a:r>
            <a:r>
              <a:rPr lang="en-US" dirty="0"/>
              <a:t>(1975-1999) conducted in the safety evaluation of </a:t>
            </a:r>
            <a:r>
              <a:rPr lang="en-US" dirty="0" err="1"/>
              <a:t>Ascó</a:t>
            </a:r>
            <a:r>
              <a:rPr lang="en-US" dirty="0"/>
              <a:t> NPP the annual rose shows a strong directional influence of topography, prevailing winds clearly aligned with the direction of the valley, SSE and NNW:</a:t>
            </a:r>
          </a:p>
          <a:p>
            <a:pPr lvl="1">
              <a:lnSpc>
                <a:spcPct val="100000"/>
              </a:lnSpc>
              <a:spcAft>
                <a:spcPts val="600"/>
              </a:spcAft>
            </a:pPr>
            <a:r>
              <a:rPr lang="en-US" dirty="0"/>
              <a:t>The highest frequency in the direction SSE (19.17%) </a:t>
            </a:r>
          </a:p>
          <a:p>
            <a:pPr lvl="1">
              <a:lnSpc>
                <a:spcPct val="100000"/>
              </a:lnSpc>
              <a:spcAft>
                <a:spcPts val="600"/>
              </a:spcAft>
            </a:pPr>
            <a:r>
              <a:rPr lang="en-US" dirty="0"/>
              <a:t>Slightly lower frequency in the direction WNW (15.06%).</a:t>
            </a:r>
          </a:p>
          <a:p>
            <a:pPr lvl="1">
              <a:lnSpc>
                <a:spcPct val="100000"/>
              </a:lnSpc>
              <a:spcAft>
                <a:spcPts val="600"/>
              </a:spcAft>
            </a:pPr>
            <a:r>
              <a:rPr lang="en-GB" dirty="0"/>
              <a:t>Marked seasonal differences, with extremes cases in summer and winter</a:t>
            </a:r>
            <a:endParaRPr lang="en-US" dirty="0"/>
          </a:p>
          <a:p>
            <a:pPr>
              <a:lnSpc>
                <a:spcPct val="100000"/>
              </a:lnSpc>
              <a:spcAft>
                <a:spcPts val="600"/>
              </a:spcAft>
            </a:pPr>
            <a:r>
              <a:rPr lang="en-GB" dirty="0"/>
              <a:t>Selection weather scenarios according the seasonality: one month per season (January and July 2012), </a:t>
            </a:r>
            <a:r>
              <a:rPr lang="en-GB" b="1" dirty="0"/>
              <a:t>46 datasets</a:t>
            </a:r>
          </a:p>
          <a:p>
            <a:pPr>
              <a:lnSpc>
                <a:spcPct val="100000"/>
              </a:lnSpc>
              <a:spcAft>
                <a:spcPts val="600"/>
              </a:spcAft>
            </a:pPr>
            <a:endParaRPr lang="es-ES" dirty="0"/>
          </a:p>
        </p:txBody>
      </p:sp>
      <p:pic>
        <p:nvPicPr>
          <p:cNvPr id="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11864" y="4388909"/>
            <a:ext cx="3475037" cy="2584450"/>
          </a:xfrm>
          <a:prstGeom prst="rect">
            <a:avLst/>
          </a:prstGeom>
          <a:noFill/>
          <a:ln w="9525">
            <a:noFill/>
            <a:miter lim="800000"/>
            <a:headEnd/>
            <a:tailEnd/>
          </a:ln>
          <a:effectLst>
            <a:outerShdw blurRad="50800" dist="50800" dir="5400000" algn="ctr" rotWithShape="0">
              <a:schemeClr val="bg2">
                <a:lumMod val="40000"/>
                <a:lumOff val="60000"/>
              </a:schemeClr>
            </a:outerShdw>
          </a:effectLst>
        </p:spPr>
      </p:pic>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39039" y="635908"/>
            <a:ext cx="4264000" cy="3642631"/>
          </a:xfrm>
          <a:prstGeom prst="rect">
            <a:avLst/>
          </a:prstGeom>
          <a:noFill/>
          <a:ln w="9525">
            <a:noFill/>
            <a:miter lim="800000"/>
            <a:headEnd/>
            <a:tailEnd/>
          </a:ln>
          <a:effectLst>
            <a:outerShdw blurRad="50800" dist="50800" dir="5400000" algn="ctr" rotWithShape="0">
              <a:schemeClr val="bg2">
                <a:lumMod val="40000"/>
                <a:lumOff val="60000"/>
              </a:schemeClr>
            </a:outerShdw>
          </a:effectLst>
        </p:spPr>
      </p:pic>
    </p:spTree>
  </p:cSld>
  <p:clrMapOvr>
    <a:masterClrMapping/>
  </p:clrMapOvr>
</p:sld>
</file>

<file path=ppt/theme/theme1.xml><?xml version="1.0" encoding="utf-8"?>
<a:theme xmlns:a="http://schemas.openxmlformats.org/drawingml/2006/main" name="1_PREPARE_Gral-Plantilla_CIEMAT">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753</TotalTime>
  <Words>1227</Words>
  <Application>Microsoft Macintosh PowerPoint</Application>
  <PresentationFormat>Personnalisé</PresentationFormat>
  <Paragraphs>70</Paragraphs>
  <Slides>11</Slides>
  <Notes>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11</vt:i4>
      </vt:variant>
    </vt:vector>
  </HeadingPairs>
  <TitlesOfParts>
    <vt:vector size="19" baseType="lpstr">
      <vt:lpstr>ＭＳ Ｐゴシック</vt:lpstr>
      <vt:lpstr>Arial</vt:lpstr>
      <vt:lpstr>Arial Black</vt:lpstr>
      <vt:lpstr>Calibri</vt:lpstr>
      <vt:lpstr>Futura Md BT</vt:lpstr>
      <vt:lpstr>Symbol</vt:lpstr>
      <vt:lpstr>Times New Roman</vt:lpstr>
      <vt:lpstr>1_PREPARE_Gral-Plantilla_CIEMAT</vt:lpstr>
      <vt:lpstr>Review of emergency preparedness for long lasting releases  Accident Scenarios</vt:lpstr>
      <vt:lpstr>Working Team</vt:lpstr>
      <vt:lpstr>Scope and Objectives</vt:lpstr>
      <vt:lpstr>Methodology</vt:lpstr>
      <vt:lpstr>Location of sites</vt:lpstr>
      <vt:lpstr>Weather conditions – German NPP’s</vt:lpstr>
      <vt:lpstr>Weather conditions – Slovakian NPP’s</vt:lpstr>
      <vt:lpstr>Weather conditions – Finnish NPP’s</vt:lpstr>
      <vt:lpstr>Weather conditions – Spanish NPP’s</vt:lpstr>
      <vt:lpstr>Summary of accidental scenarios</vt:lpstr>
      <vt:lpstr>Thanks for your attention!!</vt:lpstr>
    </vt:vector>
  </TitlesOfParts>
  <Company>CIEMAT</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1ª Sesión del Panel  CIEMAT. Madrid, 07 Madrid 2014</dc:title>
  <dc:creator>Milagros Montero Prieto</dc:creator>
  <cp:lastModifiedBy>Eymeric Lafranque</cp:lastModifiedBy>
  <cp:revision>72</cp:revision>
  <cp:lastPrinted>1601-01-01T00:00:00Z</cp:lastPrinted>
  <dcterms:created xsi:type="dcterms:W3CDTF">2016-01-15T18:59:27Z</dcterms:created>
  <dcterms:modified xsi:type="dcterms:W3CDTF">2019-03-22T09:51:56Z</dcterms:modified>
</cp:coreProperties>
</file>