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87" r:id="rId3"/>
    <p:sldId id="302" r:id="rId4"/>
    <p:sldId id="303" r:id="rId5"/>
    <p:sldId id="304" r:id="rId6"/>
    <p:sldId id="305" r:id="rId7"/>
    <p:sldId id="301" r:id="rId8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2" y="-64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18/01/2016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/>
              <a:pPr>
                <a:spcBef>
                  <a:spcPct val="50000"/>
                </a:spcBef>
              </a:pPr>
              <a:t>‹#›</a:t>
            </a:fld>
            <a:endParaRPr lang="en-GB" sz="120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7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7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 dirty="0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WP3: Management of contaminated goods: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Some recommendations</a:t>
            </a:r>
            <a:endParaRPr lang="en-US" sz="48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5936" y="4643933"/>
            <a:ext cx="6251005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Thierry SCHNEIDER (CEPN), Christophe MURITH (FOPH)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655936" y="5436021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696" y="5436021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pPr eaLnBrk="1"/>
            <a:r>
              <a:rPr lang="en-GB" sz="2200" dirty="0"/>
              <a:t>Some lessons from the work with the national panels (1)</a:t>
            </a:r>
            <a:endParaRPr lang="de-DE" sz="2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dirty="0" smtClean="0"/>
              <a:t>The </a:t>
            </a:r>
            <a:r>
              <a:rPr lang="en-GB" dirty="0"/>
              <a:t>first result is the fruitful participation of various stakeholders in the national panels in Europe and their willingness to continue to be involved in the reflection</a:t>
            </a:r>
          </a:p>
          <a:p>
            <a:pPr>
              <a:lnSpc>
                <a:spcPct val="120000"/>
              </a:lnSpc>
            </a:pPr>
            <a:r>
              <a:rPr lang="en-GB" dirty="0"/>
              <a:t>There is a need to favour their involvement in the reflection but also to ensure the respect of their values:</a:t>
            </a:r>
          </a:p>
          <a:p>
            <a:pPr lvl="1">
              <a:lnSpc>
                <a:spcPct val="120000"/>
              </a:lnSpc>
            </a:pPr>
            <a:r>
              <a:rPr lang="en-GB" i="1" dirty="0"/>
              <a:t>The objective of involving the stakeholders is not to promote the acceptability of the accident: citizens are victims</a:t>
            </a:r>
          </a:p>
          <a:p>
            <a:pPr lvl="1">
              <a:lnSpc>
                <a:spcPct val="120000"/>
              </a:lnSpc>
            </a:pPr>
            <a:r>
              <a:rPr lang="en-GB" i="1" dirty="0">
                <a:solidFill>
                  <a:schemeClr val="tx1"/>
                </a:solidFill>
              </a:rPr>
              <a:t>But to build trust and understanding between </a:t>
            </a:r>
            <a:r>
              <a:rPr lang="en-GB" i="1" dirty="0" smtClean="0">
                <a:solidFill>
                  <a:schemeClr val="tx1"/>
                </a:solidFill>
              </a:rPr>
              <a:t>stakeholders </a:t>
            </a:r>
          </a:p>
          <a:p>
            <a:pPr lvl="1">
              <a:lnSpc>
                <a:spcPct val="120000"/>
              </a:lnSpc>
            </a:pPr>
            <a:r>
              <a:rPr lang="en-GB" i="1" dirty="0" smtClean="0">
                <a:solidFill>
                  <a:schemeClr val="tx1"/>
                </a:solidFill>
              </a:rPr>
              <a:t>This </a:t>
            </a:r>
            <a:r>
              <a:rPr lang="en-GB" i="1" dirty="0">
                <a:solidFill>
                  <a:schemeClr val="tx1"/>
                </a:solidFill>
              </a:rPr>
              <a:t>can be crucial </a:t>
            </a:r>
            <a:r>
              <a:rPr lang="en-GB" i="1" dirty="0" smtClean="0">
                <a:solidFill>
                  <a:schemeClr val="tx1"/>
                </a:solidFill>
              </a:rPr>
              <a:t>for managing emergency </a:t>
            </a:r>
            <a:r>
              <a:rPr lang="en-GB" i="1" dirty="0">
                <a:solidFill>
                  <a:schemeClr val="tx1"/>
                </a:solidFill>
              </a:rPr>
              <a:t>and </a:t>
            </a:r>
            <a:r>
              <a:rPr lang="en-GB" i="1" dirty="0" smtClean="0">
                <a:solidFill>
                  <a:schemeClr val="tx1"/>
                </a:solidFill>
              </a:rPr>
              <a:t>recovery situations</a:t>
            </a:r>
            <a:endParaRPr lang="en-GB" i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en-GB" dirty="0"/>
              <a:t> Rely as much as possible on existing structures to engage dialogue with stakeholders on this </a:t>
            </a:r>
            <a:r>
              <a:rPr lang="en-GB" dirty="0" smtClean="0"/>
              <a:t>issue</a:t>
            </a:r>
            <a:endParaRPr lang="en-GB" dirty="0">
              <a:solidFill>
                <a:srgbClr val="FC5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pPr eaLnBrk="1"/>
            <a:r>
              <a:rPr lang="en-GB" sz="2200" dirty="0"/>
              <a:t>Some lessons from the work with the national panels </a:t>
            </a:r>
            <a:r>
              <a:rPr lang="en-GB" sz="2200" dirty="0" smtClean="0"/>
              <a:t>(2)</a:t>
            </a:r>
            <a:endParaRPr lang="de-DE" sz="2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dirty="0"/>
              <a:t>Preparedness on the management of contaminated goods is crucial:</a:t>
            </a:r>
          </a:p>
          <a:p>
            <a:pPr lvl="1">
              <a:lnSpc>
                <a:spcPct val="120000"/>
              </a:lnSpc>
            </a:pPr>
            <a:r>
              <a:rPr lang="en-GB" sz="2400" i="1" dirty="0"/>
              <a:t>Nevertheless, it is unrealistic to think that everything could be prepared in advance: totally new situation with loss of references</a:t>
            </a:r>
          </a:p>
          <a:p>
            <a:pPr lvl="1">
              <a:lnSpc>
                <a:spcPct val="120000"/>
              </a:lnSpc>
            </a:pPr>
            <a:r>
              <a:rPr lang="en-GB" sz="2400" i="1" dirty="0"/>
              <a:t>It is essential to be ready to react promptly if an accident occurs</a:t>
            </a:r>
          </a:p>
          <a:p>
            <a:pPr lvl="1">
              <a:lnSpc>
                <a:spcPct val="120000"/>
              </a:lnSpc>
            </a:pPr>
            <a:r>
              <a:rPr lang="en-GB" sz="2400" i="1" dirty="0"/>
              <a:t>Long term perspectives have to be considered while implementing the actions</a:t>
            </a:r>
          </a:p>
          <a:p>
            <a:pPr>
              <a:lnSpc>
                <a:spcPct val="120000"/>
              </a:lnSpc>
            </a:pPr>
            <a:r>
              <a:rPr lang="en-GB" dirty="0"/>
              <a:t> Significant contribution in the reflection of the feedback provided by our Japanese colleagues on the follow-up of the Fukushima accident</a:t>
            </a:r>
            <a:endParaRPr lang="en-GB" dirty="0">
              <a:solidFill>
                <a:srgbClr val="FC5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pPr eaLnBrk="1"/>
            <a:r>
              <a:rPr lang="en-GB" sz="2400" dirty="0"/>
              <a:t>Some issues to be further investigated (1)</a:t>
            </a:r>
            <a:endParaRPr lang="de-DE" sz="2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dirty="0"/>
              <a:t>A better analysis and definition of the responsibilities of the different actors is essential for improving the preparedness</a:t>
            </a:r>
          </a:p>
          <a:p>
            <a:pPr>
              <a:lnSpc>
                <a:spcPct val="120000"/>
              </a:lnSpc>
            </a:pPr>
            <a:r>
              <a:rPr lang="en-GB" dirty="0"/>
              <a:t>The compensation schemes have to be considered and put into debate as they play a key role (positively and/or negatively) in the management of the contaminated goods</a:t>
            </a:r>
          </a:p>
          <a:p>
            <a:pPr>
              <a:lnSpc>
                <a:spcPct val="120000"/>
              </a:lnSpc>
            </a:pPr>
            <a:r>
              <a:rPr lang="en-GB" dirty="0"/>
              <a:t>In the process of restarting the distribution of goods after an accident, the role of local networks has to be investigated</a:t>
            </a:r>
          </a:p>
          <a:p>
            <a:pPr>
              <a:lnSpc>
                <a:spcPct val="120000"/>
              </a:lnSpc>
            </a:pPr>
            <a:r>
              <a:rPr lang="en-GB" dirty="0"/>
              <a:t>Challenging issues on traceability, brand image and the distribution of the goods on national and international markets</a:t>
            </a:r>
          </a:p>
        </p:txBody>
      </p:sp>
    </p:spTree>
    <p:extLst>
      <p:ext uri="{BB962C8B-B14F-4D97-AF65-F5344CB8AC3E}">
        <p14:creationId xmlns:p14="http://schemas.microsoft.com/office/powerpoint/2010/main" val="16761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pPr eaLnBrk="1"/>
            <a:r>
              <a:rPr lang="en-GB" sz="2400" dirty="0"/>
              <a:t>Some issues to be further investigated </a:t>
            </a:r>
            <a:r>
              <a:rPr lang="en-GB" sz="2400" dirty="0" smtClean="0"/>
              <a:t>(2)</a:t>
            </a:r>
            <a:endParaRPr lang="de-DE" sz="2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dirty="0"/>
              <a:t>Consider the increasing role of social media and the importance of communication strategies</a:t>
            </a:r>
          </a:p>
          <a:p>
            <a:pPr>
              <a:lnSpc>
                <a:spcPct val="120000"/>
              </a:lnSpc>
            </a:pPr>
            <a:r>
              <a:rPr lang="en-GB" dirty="0"/>
              <a:t>Importance of promoting education &amp; training on this issue and to favour the development of the radiation protection culture among the different stakeholders</a:t>
            </a:r>
          </a:p>
          <a:p>
            <a:pPr>
              <a:lnSpc>
                <a:spcPct val="120000"/>
              </a:lnSpc>
            </a:pPr>
            <a:r>
              <a:rPr lang="en-GB" dirty="0"/>
              <a:t>Open a dialogue with the stakeholders on the </a:t>
            </a:r>
            <a:r>
              <a:rPr lang="en-GB" dirty="0" smtClean="0"/>
              <a:t>calculation assumptions and the consistency </a:t>
            </a:r>
            <a:r>
              <a:rPr lang="en-GB" dirty="0"/>
              <a:t>of the radiological criteria </a:t>
            </a:r>
            <a:r>
              <a:rPr lang="en-GB" dirty="0" smtClean="0"/>
              <a:t>for </a:t>
            </a:r>
            <a:r>
              <a:rPr lang="en-GB" dirty="0"/>
              <a:t>managing the situation</a:t>
            </a:r>
          </a:p>
          <a:p>
            <a:pPr lvl="1">
              <a:lnSpc>
                <a:spcPct val="120000"/>
              </a:lnSpc>
            </a:pPr>
            <a:r>
              <a:rPr lang="en-GB" dirty="0" smtClean="0"/>
              <a:t>Deal with/discuss conflicting </a:t>
            </a:r>
            <a:r>
              <a:rPr lang="en-GB" dirty="0"/>
              <a:t>criteria and favour their understanding and usefulness </a:t>
            </a:r>
          </a:p>
          <a:p>
            <a:pPr lvl="1">
              <a:lnSpc>
                <a:spcPct val="120000"/>
              </a:lnSpc>
            </a:pPr>
            <a:r>
              <a:rPr lang="en-GB" dirty="0"/>
              <a:t>Explain at the beginning the possible evolution of the response strategies and the long term perspective, according to the </a:t>
            </a:r>
            <a:r>
              <a:rPr lang="en-GB" dirty="0" smtClean="0"/>
              <a:t>accident for deriving robust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254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pPr eaLnBrk="1"/>
            <a:r>
              <a:rPr lang="en-GB" sz="2400" dirty="0"/>
              <a:t>Some proposals to continue the reflection </a:t>
            </a:r>
            <a:endParaRPr lang="de-DE" sz="2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200" dirty="0"/>
              <a:t>Promote the diffusion of the results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Diffusion of the report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Feedback to national stakeholder panels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Presentation to IRPA Congress and to international organisations</a:t>
            </a:r>
          </a:p>
          <a:p>
            <a:pPr>
              <a:lnSpc>
                <a:spcPct val="120000"/>
              </a:lnSpc>
            </a:pPr>
            <a:r>
              <a:rPr lang="en-GB" sz="2200" dirty="0" smtClean="0"/>
              <a:t>Continue </a:t>
            </a:r>
            <a:r>
              <a:rPr lang="en-GB" sz="2200" dirty="0"/>
              <a:t>the dialogue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Keep the contact with the national panels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Ensure a coordination within the NERIS “</a:t>
            </a:r>
            <a:r>
              <a:rPr lang="en-GB" sz="2200" dirty="0" err="1"/>
              <a:t>Congoo</a:t>
            </a:r>
            <a:r>
              <a:rPr lang="en-GB" sz="2200" dirty="0"/>
              <a:t>” working group</a:t>
            </a:r>
          </a:p>
          <a:p>
            <a:pPr lvl="1">
              <a:lnSpc>
                <a:spcPct val="120000"/>
              </a:lnSpc>
            </a:pPr>
            <a:r>
              <a:rPr lang="en-GB" sz="2200" dirty="0"/>
              <a:t>Reinforce the cooperation with our Japanese colleagues to draw the lessons from the follow-up of the management of the contaminated in Fukushima</a:t>
            </a:r>
          </a:p>
        </p:txBody>
      </p:sp>
    </p:spTree>
    <p:extLst>
      <p:ext uri="{BB962C8B-B14F-4D97-AF65-F5344CB8AC3E}">
        <p14:creationId xmlns:p14="http://schemas.microsoft.com/office/powerpoint/2010/main" val="1942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sz="3600" dirty="0" smtClean="0">
              <a:latin typeface="Apple Chancery"/>
              <a:cs typeface="Apple Chancery"/>
            </a:endParaRPr>
          </a:p>
          <a:p>
            <a:pPr marL="0" indent="0" algn="ctr">
              <a:buNone/>
            </a:pPr>
            <a:r>
              <a:rPr lang="en-GB" sz="4400" dirty="0" smtClean="0">
                <a:latin typeface="Apple Chancery"/>
                <a:cs typeface="Apple Chancery"/>
              </a:rPr>
              <a:t>Thank you for your attention</a:t>
            </a:r>
            <a:endParaRPr lang="en-GB" sz="3200" dirty="0" smtClean="0">
              <a:latin typeface="Apple Chancery"/>
              <a:cs typeface="Apple Chancery"/>
            </a:endParaRPr>
          </a:p>
          <a:p>
            <a:endParaRPr lang="en-GB" dirty="0"/>
          </a:p>
          <a:p>
            <a:endParaRPr lang="en-GB" dirty="0" smtClean="0"/>
          </a:p>
          <a:p>
            <a:pPr marL="0" indent="0" algn="ctr">
              <a:buNone/>
            </a:pPr>
            <a:r>
              <a:rPr lang="en-GB" sz="4400" dirty="0">
                <a:latin typeface="Apple Chancery"/>
                <a:cs typeface="Apple Chancery"/>
              </a:rPr>
              <a:t>Any questions?</a:t>
            </a:r>
          </a:p>
        </p:txBody>
      </p:sp>
      <p:sp>
        <p:nvSpPr>
          <p:cNvPr id="4" name="Rectangle 3"/>
          <p:cNvSpPr/>
          <p:nvPr/>
        </p:nvSpPr>
        <p:spPr>
          <a:xfrm>
            <a:off x="431800" y="5940077"/>
            <a:ext cx="7992888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5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4688" y="5940077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857</TotalTime>
  <Words>550</Words>
  <Application>Microsoft Office PowerPoint</Application>
  <PresentationFormat>Vlastná</PresentationFormat>
  <Paragraphs>46</Paragraphs>
  <Slides>7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Standarddesign</vt:lpstr>
      <vt:lpstr>Prezentácia programu PowerPoint</vt:lpstr>
      <vt:lpstr>Some lessons from the work with the national panels (1)</vt:lpstr>
      <vt:lpstr>Some lessons from the work with the national panels (2)</vt:lpstr>
      <vt:lpstr>Some issues to be further investigated (1)</vt:lpstr>
      <vt:lpstr>Some issues to be further investigated (2)</vt:lpstr>
      <vt:lpstr>Some proposals to continue the reflection 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68</cp:revision>
  <cp:lastPrinted>1601-01-01T00:00:00Z</cp:lastPrinted>
  <dcterms:created xsi:type="dcterms:W3CDTF">2011-02-09T16:02:23Z</dcterms:created>
  <dcterms:modified xsi:type="dcterms:W3CDTF">2016-01-18T10:26:20Z</dcterms:modified>
</cp:coreProperties>
</file>