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handoutMasterIdLst>
    <p:handoutMasterId r:id="rId21"/>
  </p:handoutMasterIdLst>
  <p:sldIdLst>
    <p:sldId id="256" r:id="rId2"/>
    <p:sldId id="287" r:id="rId3"/>
    <p:sldId id="288" r:id="rId4"/>
    <p:sldId id="289" r:id="rId5"/>
    <p:sldId id="290" r:id="rId6"/>
    <p:sldId id="291" r:id="rId7"/>
    <p:sldId id="292" r:id="rId8"/>
    <p:sldId id="293" r:id="rId9"/>
    <p:sldId id="294" r:id="rId10"/>
    <p:sldId id="295" r:id="rId11"/>
    <p:sldId id="296" r:id="rId12"/>
    <p:sldId id="297" r:id="rId13"/>
    <p:sldId id="299" r:id="rId14"/>
    <p:sldId id="302" r:id="rId15"/>
    <p:sldId id="303" r:id="rId16"/>
    <p:sldId id="300" r:id="rId17"/>
    <p:sldId id="298" r:id="rId18"/>
    <p:sldId id="301" r:id="rId19"/>
  </p:sldIdLst>
  <p:sldSz cx="10080625" cy="7559675"/>
  <p:notesSz cx="7772400" cy="100584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108" y="-26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32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402138" y="0"/>
            <a:ext cx="3368675" cy="503238"/>
          </a:xfrm>
          <a:prstGeom prst="rect">
            <a:avLst/>
          </a:prstGeom>
        </p:spPr>
        <p:txBody>
          <a:bodyPr vert="horz" lIns="91440" tIns="45720" rIns="91440" bIns="45720" rtlCol="0"/>
          <a:lstStyle>
            <a:lvl1pPr algn="r">
              <a:defRPr sz="1200"/>
            </a:lvl1pPr>
          </a:lstStyle>
          <a:p>
            <a:fld id="{C7E2BAA5-9F3A-474A-92E3-1312970DAC60}" type="datetimeFigureOut">
              <a:rPr lang="en-GB" smtClean="0"/>
              <a:pPr/>
              <a:t>18/01/2016</a:t>
            </a:fld>
            <a:endParaRPr lang="en-GB"/>
          </a:p>
        </p:txBody>
      </p:sp>
      <p:sp>
        <p:nvSpPr>
          <p:cNvPr id="4" name="Footer Placeholder 3"/>
          <p:cNvSpPr>
            <a:spLocks noGrp="1"/>
          </p:cNvSpPr>
          <p:nvPr>
            <p:ph type="ftr" sz="quarter" idx="2"/>
          </p:nvPr>
        </p:nvSpPr>
        <p:spPr>
          <a:xfrm>
            <a:off x="0" y="9553575"/>
            <a:ext cx="3368675" cy="50323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402138" y="9553575"/>
            <a:ext cx="3368675" cy="503238"/>
          </a:xfrm>
          <a:prstGeom prst="rect">
            <a:avLst/>
          </a:prstGeom>
        </p:spPr>
        <p:txBody>
          <a:bodyPr vert="horz" lIns="91440" tIns="45720" rIns="91440" bIns="45720" rtlCol="0" anchor="b"/>
          <a:lstStyle>
            <a:lvl1pPr algn="r">
              <a:defRPr sz="1200"/>
            </a:lvl1pPr>
          </a:lstStyle>
          <a:p>
            <a:fld id="{F8C31416-FC77-43BB-8F03-D49BB6B70467}" type="slidenum">
              <a:rPr lang="en-GB" smtClean="0"/>
              <a:pPr/>
              <a:t>‹#›</a:t>
            </a:fld>
            <a:endParaRPr lang="en-GB"/>
          </a:p>
        </p:txBody>
      </p:sp>
    </p:spTree>
    <p:extLst>
      <p:ext uri="{BB962C8B-B14F-4D97-AF65-F5344CB8AC3E}">
        <p14:creationId xmlns:p14="http://schemas.microsoft.com/office/powerpoint/2010/main" val="695252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fld id="{61BD78C0-B4D7-4B57-898F-004CD1D8D2C4}" type="slidenum">
              <a:rPr lang="en-US"/>
              <a:pPr>
                <a:defRPr/>
              </a:pPr>
              <a:t>‹#›</a:t>
            </a:fld>
            <a:endParaRPr lang="en-US"/>
          </a:p>
        </p:txBody>
      </p:sp>
    </p:spTree>
    <p:extLst>
      <p:ext uri="{BB962C8B-B14F-4D97-AF65-F5344CB8AC3E}">
        <p14:creationId xmlns:p14="http://schemas.microsoft.com/office/powerpoint/2010/main" val="1357028023"/>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1</a:t>
            </a:fld>
            <a:endParaRPr lang="en-US"/>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777875" y="4776788"/>
            <a:ext cx="6218238" cy="4525962"/>
          </a:xfrm>
          <a:noFill/>
        </p:spPr>
        <p:txBody>
          <a:bodyPr wrap="none" anchor="ctr"/>
          <a:lstStyle/>
          <a:p>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print"/>
          <a:srcRect/>
          <a:stretch>
            <a:fillRect/>
          </a:stretch>
        </p:blipFill>
        <p:spPr bwMode="auto">
          <a:xfrm>
            <a:off x="9359900" y="7019925"/>
            <a:ext cx="720725" cy="539750"/>
          </a:xfrm>
          <a:prstGeom prst="rect">
            <a:avLst/>
          </a:prstGeom>
          <a:noFill/>
          <a:ln w="9525">
            <a:noFill/>
            <a:round/>
            <a:headEnd/>
            <a:tailEnd/>
          </a:ln>
          <a:effectLst/>
        </p:spPr>
      </p:pic>
      <p:pic>
        <p:nvPicPr>
          <p:cNvPr id="1027" name="Picture 2"/>
          <p:cNvPicPr>
            <a:picLocks noChangeAspect="1" noChangeArrowheads="1"/>
          </p:cNvPicPr>
          <p:nvPr/>
        </p:nvPicPr>
        <p:blipFill>
          <a:blip r:embed="rId14" cstate="print"/>
          <a:srcRect/>
          <a:stretch>
            <a:fillRect/>
          </a:stretch>
        </p:blipFill>
        <p:spPr bwMode="auto">
          <a:xfrm>
            <a:off x="0" y="0"/>
            <a:ext cx="360363" cy="7559675"/>
          </a:xfrm>
          <a:prstGeom prst="rect">
            <a:avLst/>
          </a:prstGeom>
          <a:noFill/>
          <a:ln w="9525">
            <a:noFill/>
            <a:round/>
            <a:headEnd/>
            <a:tailEnd/>
          </a:ln>
          <a:effectLst/>
        </p:spPr>
      </p:pic>
      <p:pic>
        <p:nvPicPr>
          <p:cNvPr id="1028" name="Picture 3"/>
          <p:cNvPicPr>
            <a:picLocks noChangeAspect="1" noChangeArrowheads="1"/>
          </p:cNvPicPr>
          <p:nvPr/>
        </p:nvPicPr>
        <p:blipFill>
          <a:blip r:embed="rId14" cstate="print"/>
          <a:srcRect/>
          <a:stretch>
            <a:fillRect/>
          </a:stretch>
        </p:blipFill>
        <p:spPr bwMode="auto">
          <a:xfrm>
            <a:off x="0" y="7019925"/>
            <a:ext cx="720725" cy="539750"/>
          </a:xfrm>
          <a:prstGeom prst="rect">
            <a:avLst/>
          </a:prstGeom>
          <a:noFill/>
          <a:ln w="9525">
            <a:noFill/>
            <a:round/>
            <a:headEnd/>
            <a:tailEnd/>
          </a:ln>
          <a:effectLst/>
        </p:spPr>
      </p:pic>
      <p:pic>
        <p:nvPicPr>
          <p:cNvPr id="1029" name="Picture 4"/>
          <p:cNvPicPr>
            <a:picLocks noChangeAspect="1" noChangeArrowheads="1"/>
          </p:cNvPicPr>
          <p:nvPr/>
        </p:nvPicPr>
        <p:blipFill>
          <a:blip r:embed="rId14" cstate="print"/>
          <a:srcRect/>
          <a:stretch>
            <a:fillRect/>
          </a:stretch>
        </p:blipFill>
        <p:spPr bwMode="auto">
          <a:xfrm>
            <a:off x="0" y="0"/>
            <a:ext cx="720725" cy="720725"/>
          </a:xfrm>
          <a:prstGeom prst="rect">
            <a:avLst/>
          </a:prstGeom>
          <a:noFill/>
          <a:ln w="9525">
            <a:noFill/>
            <a:round/>
            <a:headEnd/>
            <a:tailEnd/>
          </a:ln>
          <a:effectLst/>
        </p:spPr>
      </p:pic>
      <p:sp>
        <p:nvSpPr>
          <p:cNvPr id="1030" name="Rectangle 5"/>
          <p:cNvSpPr>
            <a:spLocks noGrp="1" noChangeArrowheads="1"/>
          </p:cNvSpPr>
          <p:nvPr>
            <p:ph type="body" idx="1"/>
          </p:nvPr>
        </p:nvSpPr>
        <p:spPr bwMode="auto">
          <a:xfrm>
            <a:off x="503238" y="1079500"/>
            <a:ext cx="9290050" cy="5795963"/>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lvl="0"/>
            <a:r>
              <a:rPr lang="en-GB" dirty="0" smtClean="0"/>
              <a:t>Click to edit the outline text format</a:t>
            </a:r>
          </a:p>
          <a:p>
            <a:pPr lvl="1"/>
            <a:r>
              <a:rPr lang="en-GB" dirty="0" smtClean="0"/>
              <a:t>Second Outline Level</a:t>
            </a:r>
          </a:p>
          <a:p>
            <a:pPr lvl="2"/>
            <a:r>
              <a:rPr lang="en-GB" dirty="0" smtClean="0"/>
              <a:t>Third Outline Level</a:t>
            </a:r>
          </a:p>
          <a:p>
            <a:pPr lvl="3"/>
            <a:r>
              <a:rPr lang="en-GB" dirty="0" smtClean="0"/>
              <a:t>Fourth Outline Level</a:t>
            </a:r>
          </a:p>
          <a:p>
            <a:pPr lvl="4"/>
            <a:r>
              <a:rPr lang="en-GB" dirty="0" smtClean="0"/>
              <a:t>Fifth Outline Level</a:t>
            </a:r>
          </a:p>
          <a:p>
            <a:pPr lvl="4"/>
            <a:r>
              <a:rPr lang="en-GB" dirty="0" smtClean="0"/>
              <a:t>Sixth Outline Level</a:t>
            </a:r>
          </a:p>
          <a:p>
            <a:pPr lvl="4"/>
            <a:r>
              <a:rPr lang="en-GB" dirty="0" smtClean="0"/>
              <a:t>Seventh Outline Level</a:t>
            </a:r>
          </a:p>
          <a:p>
            <a:pPr lvl="4"/>
            <a:r>
              <a:rPr lang="en-GB" dirty="0" smtClean="0"/>
              <a:t>Eighth Outline Level</a:t>
            </a:r>
          </a:p>
          <a:p>
            <a:pPr lvl="4"/>
            <a:r>
              <a:rPr lang="en-GB" dirty="0" smtClean="0"/>
              <a:t>Ninth Outline Level</a:t>
            </a:r>
          </a:p>
        </p:txBody>
      </p:sp>
      <p:pic>
        <p:nvPicPr>
          <p:cNvPr id="1031" name="Picture 6"/>
          <p:cNvPicPr>
            <a:picLocks noChangeAspect="1" noChangeArrowheads="1"/>
          </p:cNvPicPr>
          <p:nvPr/>
        </p:nvPicPr>
        <p:blipFill>
          <a:blip r:embed="rId15" cstate="print"/>
          <a:srcRect/>
          <a:stretch>
            <a:fillRect/>
          </a:stretch>
        </p:blipFill>
        <p:spPr bwMode="auto">
          <a:xfrm>
            <a:off x="107950" y="71438"/>
            <a:ext cx="577850" cy="576262"/>
          </a:xfrm>
          <a:prstGeom prst="rect">
            <a:avLst/>
          </a:prstGeom>
          <a:noFill/>
          <a:ln w="9525">
            <a:noFill/>
            <a:round/>
            <a:headEnd/>
            <a:tailEnd/>
          </a:ln>
          <a:effectLst/>
        </p:spPr>
      </p:pic>
      <p:sp>
        <p:nvSpPr>
          <p:cNvPr id="1032" name="Rectangle 7"/>
          <p:cNvSpPr>
            <a:spLocks noGrp="1" noChangeArrowheads="1"/>
          </p:cNvSpPr>
          <p:nvPr>
            <p:ph type="title"/>
          </p:nvPr>
        </p:nvSpPr>
        <p:spPr bwMode="auto">
          <a:xfrm>
            <a:off x="684213" y="36513"/>
            <a:ext cx="7054850" cy="6985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p:spPr>
        <p:txBody>
          <a:bodyPr wrap="none" anchor="ctr"/>
          <a:lstStyle/>
          <a:p>
            <a:endParaRPr lang="en-US"/>
          </a:p>
        </p:txBody>
      </p:sp>
      <p:pic>
        <p:nvPicPr>
          <p:cNvPr id="1034" name="Picture 13"/>
          <p:cNvPicPr>
            <a:picLocks noChangeAspect="1" noChangeArrowheads="1"/>
          </p:cNvPicPr>
          <p:nvPr/>
        </p:nvPicPr>
        <p:blipFill>
          <a:blip r:embed="rId16" cstate="print"/>
          <a:srcRect/>
          <a:stretch>
            <a:fillRect/>
          </a:stretch>
        </p:blipFill>
        <p:spPr bwMode="auto">
          <a:xfrm>
            <a:off x="0" y="720725"/>
            <a:ext cx="10080625" cy="36513"/>
          </a:xfrm>
          <a:prstGeom prst="rect">
            <a:avLst/>
          </a:prstGeom>
          <a:noFill/>
          <a:ln w="9525">
            <a:noFill/>
            <a:round/>
            <a:headEnd/>
            <a:tailEnd/>
          </a:ln>
          <a:effectLst/>
        </p:spPr>
      </p:pic>
      <p:pic>
        <p:nvPicPr>
          <p:cNvPr id="1035" name="Picture 14"/>
          <p:cNvPicPr>
            <a:picLocks noChangeAspect="1" noChangeArrowheads="1"/>
          </p:cNvPicPr>
          <p:nvPr/>
        </p:nvPicPr>
        <p:blipFill>
          <a:blip r:embed="rId16" cstate="print"/>
          <a:srcRect/>
          <a:stretch>
            <a:fillRect/>
          </a:stretch>
        </p:blipFill>
        <p:spPr bwMode="auto">
          <a:xfrm>
            <a:off x="0" y="7019925"/>
            <a:ext cx="10080625" cy="36513"/>
          </a:xfrm>
          <a:prstGeom prst="rect">
            <a:avLst/>
          </a:prstGeom>
          <a:noFill/>
          <a:ln w="9525">
            <a:noFill/>
            <a:round/>
            <a:headEnd/>
            <a:tailEnd/>
          </a:ln>
          <a:effectLst/>
        </p:spPr>
      </p:pic>
      <p:sp>
        <p:nvSpPr>
          <p:cNvPr id="1036" name="Text Box 16"/>
          <p:cNvSpPr txBox="1">
            <a:spLocks noChangeArrowheads="1"/>
          </p:cNvSpPr>
          <p:nvPr userDrawn="1"/>
        </p:nvSpPr>
        <p:spPr bwMode="auto">
          <a:xfrm>
            <a:off x="9144000" y="7092950"/>
            <a:ext cx="936625" cy="261938"/>
          </a:xfrm>
          <a:prstGeom prst="rect">
            <a:avLst/>
          </a:prstGeom>
          <a:noFill/>
          <a:ln w="9525">
            <a:noFill/>
            <a:miter lim="800000"/>
            <a:headEnd/>
            <a:tailEnd/>
          </a:ln>
          <a:effectLst/>
        </p:spPr>
        <p:txBody>
          <a:bodyPr>
            <a:spAutoFit/>
          </a:bodyPr>
          <a:lstStyle/>
          <a:p>
            <a:pPr>
              <a:spcBef>
                <a:spcPct val="50000"/>
              </a:spcBef>
            </a:pPr>
            <a:fld id="{28A0537A-57E0-4EF3-8EB3-FAFC96D83429}" type="slidenum">
              <a:rPr lang="en-GB" sz="1200"/>
              <a:pPr>
                <a:spcBef>
                  <a:spcPct val="50000"/>
                </a:spcBef>
              </a:pPr>
              <a:t>‹#›</a:t>
            </a:fld>
            <a:endParaRPr lang="en-GB" sz="1200"/>
          </a:p>
        </p:txBody>
      </p:sp>
      <p:sp>
        <p:nvSpPr>
          <p:cNvPr id="1037" name="Text Box 17"/>
          <p:cNvSpPr txBox="1">
            <a:spLocks noChangeArrowheads="1"/>
          </p:cNvSpPr>
          <p:nvPr userDrawn="1"/>
        </p:nvSpPr>
        <p:spPr bwMode="auto">
          <a:xfrm>
            <a:off x="2016124" y="7164388"/>
            <a:ext cx="7056635" cy="435760"/>
          </a:xfrm>
          <a:prstGeom prst="rect">
            <a:avLst/>
          </a:prstGeom>
          <a:noFill/>
          <a:ln w="9525">
            <a:noFill/>
            <a:miter lim="800000"/>
            <a:headEnd/>
            <a:tailEnd/>
          </a:ln>
          <a:effectLst/>
        </p:spPr>
        <p:txBody>
          <a:bodyPr wrap="square">
            <a:spAutoFit/>
          </a:bodyPr>
          <a:lstStyle/>
          <a:p>
            <a:pPr>
              <a:spcBef>
                <a:spcPct val="50000"/>
              </a:spcBef>
            </a:pPr>
            <a:r>
              <a:rPr lang="en-GB" sz="1200" dirty="0" smtClean="0"/>
              <a:t>ERMIN and Urban Surface Retention</a:t>
            </a:r>
            <a:r>
              <a:rPr lang="en-GB" sz="1200" baseline="0" dirty="0" smtClean="0"/>
              <a:t> Experiments, </a:t>
            </a:r>
          </a:p>
          <a:p>
            <a:pPr>
              <a:spcBef>
                <a:spcPts val="0"/>
              </a:spcBef>
            </a:pPr>
            <a:r>
              <a:rPr lang="en-GB" sz="1200" dirty="0" smtClean="0"/>
              <a:t>Public</a:t>
            </a:r>
            <a:r>
              <a:rPr lang="en-GB" sz="1200" baseline="0" dirty="0" smtClean="0"/>
              <a:t> Health England, Centre for Radiation Chemical and Environmental Hazards</a:t>
            </a:r>
            <a:endParaRPr lang="en-GB" sz="1200" dirty="0"/>
          </a:p>
        </p:txBody>
      </p:sp>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PREPARE</a:t>
            </a:r>
          </a:p>
        </p:txBody>
      </p:sp>
      <p:pic>
        <p:nvPicPr>
          <p:cNvPr id="16" name="Picture 15" descr="\\colhpafil004\Colindale_Data\HQ Group and LARS\Group Data\Design\Branding and logos\PHE logos with strapline\Small without Old French text\PHE small logo for A4.jpg"/>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0" y="6804173"/>
            <a:ext cx="1511920" cy="755501"/>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8"/>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8"/>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emergency preparedness and post-accident response in Europe</a:t>
            </a:r>
            <a:endParaRPr lang="en-US" sz="1600" b="1"/>
          </a:p>
        </p:txBody>
      </p:sp>
      <p:sp>
        <p:nvSpPr>
          <p:cNvPr id="2051" name="Text Box 2"/>
          <p:cNvSpPr txBox="1">
            <a:spLocks noChangeArrowheads="1"/>
          </p:cNvSpPr>
          <p:nvPr/>
        </p:nvSpPr>
        <p:spPr bwMode="auto">
          <a:xfrm>
            <a:off x="612775"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4800" dirty="0" smtClean="0">
                <a:solidFill>
                  <a:srgbClr val="000000"/>
                </a:solidFill>
              </a:rPr>
              <a:t>ERMIN and Urban Surface Retention Experiments</a:t>
            </a:r>
            <a:endParaRPr lang="en-US" sz="4800" dirty="0">
              <a:solidFill>
                <a:srgbClr val="000000"/>
              </a:solidFill>
            </a:endParaRPr>
          </a:p>
        </p:txBody>
      </p:sp>
      <p:sp>
        <p:nvSpPr>
          <p:cNvPr id="10" name="TextBox 9"/>
          <p:cNvSpPr txBox="1"/>
          <p:nvPr/>
        </p:nvSpPr>
        <p:spPr>
          <a:xfrm>
            <a:off x="1655936" y="4643933"/>
            <a:ext cx="6391878" cy="607602"/>
          </a:xfrm>
          <a:prstGeom prst="rect">
            <a:avLst/>
          </a:prstGeom>
          <a:noFill/>
        </p:spPr>
        <p:txBody>
          <a:bodyPr wrap="none" rtlCol="0">
            <a:spAutoFit/>
          </a:bodyPr>
          <a:lstStyle/>
          <a:p>
            <a:r>
              <a:rPr lang="en-GB" dirty="0" smtClean="0"/>
              <a:t>Tom Charnock, Joanne Brown, Leon Ewers, Mike Youngman</a:t>
            </a:r>
          </a:p>
          <a:p>
            <a:r>
              <a:rPr lang="en-GB" dirty="0" smtClean="0"/>
              <a:t>Public Health England</a:t>
            </a:r>
            <a:endParaRPr lang="en-GB" dirty="0"/>
          </a:p>
        </p:txBody>
      </p:sp>
      <p:sp>
        <p:nvSpPr>
          <p:cNvPr id="11" name="Rectangle 10"/>
          <p:cNvSpPr/>
          <p:nvPr/>
        </p:nvSpPr>
        <p:spPr>
          <a:xfrm>
            <a:off x="1655936" y="5436021"/>
            <a:ext cx="6984776" cy="1077218"/>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12" name="Picture 4" descr="http://europa.eu/about-eu/basic-information/symbols/images/flag_yellow_low.jpg"/>
          <p:cNvPicPr>
            <a:picLocks noChangeAspect="1" noChangeArrowheads="1"/>
          </p:cNvPicPr>
          <p:nvPr/>
        </p:nvPicPr>
        <p:blipFill>
          <a:blip r:embed="rId3" cstate="print"/>
          <a:srcRect/>
          <a:stretch>
            <a:fillRect/>
          </a:stretch>
        </p:blipFill>
        <p:spPr bwMode="auto">
          <a:xfrm>
            <a:off x="8496696" y="5436021"/>
            <a:ext cx="1405294" cy="939205"/>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Experimental design</a:t>
            </a:r>
            <a:endParaRPr lang="en-GB" dirty="0"/>
          </a:p>
        </p:txBody>
      </p:sp>
      <p:sp>
        <p:nvSpPr>
          <p:cNvPr id="3" name="Content Placeholder 2"/>
          <p:cNvSpPr>
            <a:spLocks noGrp="1"/>
          </p:cNvSpPr>
          <p:nvPr>
            <p:ph idx="1"/>
          </p:nvPr>
        </p:nvSpPr>
        <p:spPr/>
        <p:txBody>
          <a:bodyPr/>
          <a:lstStyle/>
          <a:p>
            <a:endParaRPr lang="en-GB"/>
          </a:p>
        </p:txBody>
      </p:sp>
      <p:pic>
        <p:nvPicPr>
          <p:cNvPr id="4" name="Picture 2" descr="\\chihpafil005\EAD\Large Projects\Recovery Strategies and Contaminated Land\PREPARE\WP4 experimental\Experimental_Planning\exposure chamber\PREPARE_pics\IMG_1916.JPG"/>
          <p:cNvPicPr>
            <a:picLocks noChangeAspect="1" noChangeArrowheads="1"/>
          </p:cNvPicPr>
          <p:nvPr/>
        </p:nvPicPr>
        <p:blipFill>
          <a:blip r:embed="rId2" cstate="print"/>
          <a:srcRect/>
          <a:stretch>
            <a:fillRect/>
          </a:stretch>
        </p:blipFill>
        <p:spPr bwMode="auto">
          <a:xfrm>
            <a:off x="1151880" y="1331565"/>
            <a:ext cx="7596843" cy="506456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Experimental design</a:t>
            </a:r>
            <a:endParaRPr lang="en-GB" dirty="0"/>
          </a:p>
        </p:txBody>
      </p:sp>
      <p:sp>
        <p:nvSpPr>
          <p:cNvPr id="3" name="Content Placeholder 2"/>
          <p:cNvSpPr>
            <a:spLocks noGrp="1"/>
          </p:cNvSpPr>
          <p:nvPr>
            <p:ph idx="1"/>
          </p:nvPr>
        </p:nvSpPr>
        <p:spPr/>
        <p:txBody>
          <a:bodyPr/>
          <a:lstStyle/>
          <a:p>
            <a:endParaRPr lang="en-GB"/>
          </a:p>
        </p:txBody>
      </p:sp>
      <p:pic>
        <p:nvPicPr>
          <p:cNvPr id="4" name="Picture 2" descr="\\chihpafil005\EAD\Large Projects\Recovery Strategies and Contaminated Land\PREPARE\WP4 experimental\Results\Photos\20131105_161604_3.jpg"/>
          <p:cNvPicPr>
            <a:picLocks noChangeAspect="1" noChangeArrowheads="1"/>
          </p:cNvPicPr>
          <p:nvPr/>
        </p:nvPicPr>
        <p:blipFill>
          <a:blip r:embed="rId2" cstate="print"/>
          <a:srcRect/>
          <a:stretch>
            <a:fillRect/>
          </a:stretch>
        </p:blipFill>
        <p:spPr bwMode="auto">
          <a:xfrm>
            <a:off x="1007864" y="1043533"/>
            <a:ext cx="7772400" cy="58293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 by surface</a:t>
            </a:r>
            <a:endParaRPr lang="en-GB" dirty="0"/>
          </a:p>
        </p:txBody>
      </p:sp>
      <p:sp>
        <p:nvSpPr>
          <p:cNvPr id="3" name="Content Placeholder 2"/>
          <p:cNvSpPr>
            <a:spLocks noGrp="1"/>
          </p:cNvSpPr>
          <p:nvPr>
            <p:ph idx="1"/>
          </p:nvPr>
        </p:nvSpPr>
        <p:spPr>
          <a:xfrm>
            <a:off x="143767" y="755501"/>
            <a:ext cx="9936857" cy="6408711"/>
          </a:xfrm>
        </p:spPr>
        <p:txBody>
          <a:bodyPr/>
          <a:lstStyle/>
          <a:p>
            <a:endParaRPr lang="en-GB" dirty="0"/>
          </a:p>
        </p:txBody>
      </p:sp>
      <p:sp>
        <p:nvSpPr>
          <p:cNvPr id="3074" name="Rectangle 2"/>
          <p:cNvSpPr>
            <a:spLocks noChangeArrowheads="1"/>
          </p:cNvSpPr>
          <p:nvPr/>
        </p:nvSpPr>
        <p:spPr bwMode="auto">
          <a:xfrm>
            <a:off x="0" y="0"/>
            <a:ext cx="1008062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6" name="Picture 2"/>
          <p:cNvPicPr>
            <a:picLocks noChangeAspect="1" noChangeArrowheads="1"/>
          </p:cNvPicPr>
          <p:nvPr/>
        </p:nvPicPr>
        <p:blipFill>
          <a:blip r:embed="rId2" cstate="print"/>
          <a:srcRect/>
          <a:stretch>
            <a:fillRect/>
          </a:stretch>
        </p:blipFill>
        <p:spPr bwMode="auto">
          <a:xfrm>
            <a:off x="215776" y="755501"/>
            <a:ext cx="4006366" cy="2175517"/>
          </a:xfrm>
          <a:prstGeom prst="rect">
            <a:avLst/>
          </a:prstGeom>
          <a:noFill/>
          <a:ln w="9525">
            <a:noFill/>
            <a:miter lim="800000"/>
            <a:headEnd/>
            <a:tailEnd/>
          </a:ln>
          <a:effectLst/>
        </p:spPr>
      </p:pic>
      <p:pic>
        <p:nvPicPr>
          <p:cNvPr id="7" name="Picture 3"/>
          <p:cNvPicPr>
            <a:picLocks noChangeAspect="1" noChangeArrowheads="1"/>
          </p:cNvPicPr>
          <p:nvPr/>
        </p:nvPicPr>
        <p:blipFill>
          <a:blip r:embed="rId3" cstate="print"/>
          <a:srcRect/>
          <a:stretch>
            <a:fillRect/>
          </a:stretch>
        </p:blipFill>
        <p:spPr bwMode="auto">
          <a:xfrm>
            <a:off x="5667412" y="755501"/>
            <a:ext cx="4003708" cy="2175517"/>
          </a:xfrm>
          <a:prstGeom prst="rect">
            <a:avLst/>
          </a:prstGeom>
          <a:noFill/>
          <a:ln w="9525">
            <a:noFill/>
            <a:miter lim="800000"/>
            <a:headEnd/>
            <a:tailEnd/>
          </a:ln>
          <a:effectLst/>
        </p:spPr>
      </p:pic>
      <p:pic>
        <p:nvPicPr>
          <p:cNvPr id="8" name="Picture 4"/>
          <p:cNvPicPr>
            <a:picLocks noChangeAspect="1" noChangeArrowheads="1"/>
          </p:cNvPicPr>
          <p:nvPr/>
        </p:nvPicPr>
        <p:blipFill>
          <a:blip r:embed="rId4" cstate="print"/>
          <a:srcRect/>
          <a:stretch>
            <a:fillRect/>
          </a:stretch>
        </p:blipFill>
        <p:spPr bwMode="auto">
          <a:xfrm>
            <a:off x="215776" y="2913367"/>
            <a:ext cx="4006366" cy="2173801"/>
          </a:xfrm>
          <a:prstGeom prst="rect">
            <a:avLst/>
          </a:prstGeom>
          <a:noFill/>
          <a:ln w="9525">
            <a:noFill/>
            <a:miter lim="800000"/>
            <a:headEnd/>
            <a:tailEnd/>
          </a:ln>
          <a:effectLst/>
        </p:spPr>
      </p:pic>
      <p:pic>
        <p:nvPicPr>
          <p:cNvPr id="9" name="Picture 5"/>
          <p:cNvPicPr>
            <a:picLocks noChangeAspect="1" noChangeArrowheads="1"/>
          </p:cNvPicPr>
          <p:nvPr/>
        </p:nvPicPr>
        <p:blipFill>
          <a:blip r:embed="rId5" cstate="print"/>
          <a:srcRect/>
          <a:stretch>
            <a:fillRect/>
          </a:stretch>
        </p:blipFill>
        <p:spPr bwMode="auto">
          <a:xfrm>
            <a:off x="5667413" y="2931018"/>
            <a:ext cx="4003708" cy="2172359"/>
          </a:xfrm>
          <a:prstGeom prst="rect">
            <a:avLst/>
          </a:prstGeom>
          <a:noFill/>
          <a:ln w="9525">
            <a:noFill/>
            <a:miter lim="800000"/>
            <a:headEnd/>
            <a:tailEnd/>
          </a:ln>
          <a:effectLst/>
        </p:spPr>
      </p:pic>
      <p:pic>
        <p:nvPicPr>
          <p:cNvPr id="10" name="Picture 6"/>
          <p:cNvPicPr>
            <a:picLocks noChangeAspect="1" noChangeArrowheads="1"/>
          </p:cNvPicPr>
          <p:nvPr/>
        </p:nvPicPr>
        <p:blipFill>
          <a:blip r:embed="rId6" cstate="print"/>
          <a:srcRect/>
          <a:stretch>
            <a:fillRect/>
          </a:stretch>
        </p:blipFill>
        <p:spPr bwMode="auto">
          <a:xfrm>
            <a:off x="215776" y="5005272"/>
            <a:ext cx="4006366" cy="2176961"/>
          </a:xfrm>
          <a:prstGeom prst="rect">
            <a:avLst/>
          </a:prstGeom>
          <a:noFill/>
          <a:ln w="9525">
            <a:noFill/>
            <a:miter lim="800000"/>
            <a:headEnd/>
            <a:tailEnd/>
          </a:ln>
          <a:effectLst/>
        </p:spPr>
      </p:pic>
      <p:pic>
        <p:nvPicPr>
          <p:cNvPr id="11" name="Picture 7"/>
          <p:cNvPicPr>
            <a:picLocks noChangeAspect="1" noChangeArrowheads="1"/>
          </p:cNvPicPr>
          <p:nvPr/>
        </p:nvPicPr>
        <p:blipFill>
          <a:blip r:embed="rId7" cstate="print"/>
          <a:srcRect/>
          <a:stretch>
            <a:fillRect/>
          </a:stretch>
        </p:blipFill>
        <p:spPr bwMode="auto">
          <a:xfrm>
            <a:off x="5667414" y="5087168"/>
            <a:ext cx="3994438" cy="216732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 by radionuclide</a:t>
            </a:r>
            <a:endParaRPr lang="en-GB" dirty="0"/>
          </a:p>
        </p:txBody>
      </p:sp>
      <p:sp>
        <p:nvSpPr>
          <p:cNvPr id="3" name="Content Placeholder 2"/>
          <p:cNvSpPr>
            <a:spLocks noGrp="1"/>
          </p:cNvSpPr>
          <p:nvPr>
            <p:ph idx="1"/>
          </p:nvPr>
        </p:nvSpPr>
        <p:spPr>
          <a:xfrm>
            <a:off x="143768" y="1079500"/>
            <a:ext cx="9793088" cy="5796681"/>
          </a:xfrm>
        </p:spPr>
        <p:txBody>
          <a:bodyPr/>
          <a:lstStyle/>
          <a:p>
            <a:endParaRPr lang="en-GB" dirty="0"/>
          </a:p>
        </p:txBody>
      </p:sp>
      <p:pic>
        <p:nvPicPr>
          <p:cNvPr id="4" name="Picture 2"/>
          <p:cNvPicPr>
            <a:picLocks noChangeAspect="1" noChangeArrowheads="1"/>
          </p:cNvPicPr>
          <p:nvPr/>
        </p:nvPicPr>
        <p:blipFill>
          <a:blip r:embed="rId2" cstate="print"/>
          <a:srcRect/>
          <a:stretch>
            <a:fillRect/>
          </a:stretch>
        </p:blipFill>
        <p:spPr bwMode="auto">
          <a:xfrm>
            <a:off x="149782" y="1071833"/>
            <a:ext cx="4915106" cy="2368398"/>
          </a:xfrm>
          <a:prstGeom prst="rect">
            <a:avLst/>
          </a:prstGeom>
          <a:noFill/>
          <a:ln w="9525">
            <a:noFill/>
            <a:miter lim="800000"/>
            <a:headEnd/>
            <a:tailEnd/>
          </a:ln>
          <a:effectLst/>
        </p:spPr>
      </p:pic>
      <p:pic>
        <p:nvPicPr>
          <p:cNvPr id="5" name="Picture 3"/>
          <p:cNvPicPr>
            <a:picLocks noChangeAspect="1" noChangeArrowheads="1"/>
          </p:cNvPicPr>
          <p:nvPr/>
        </p:nvPicPr>
        <p:blipFill>
          <a:blip r:embed="rId3" cstate="print"/>
          <a:srcRect/>
          <a:stretch>
            <a:fillRect/>
          </a:stretch>
        </p:blipFill>
        <p:spPr bwMode="auto">
          <a:xfrm>
            <a:off x="170170" y="3873395"/>
            <a:ext cx="4894718" cy="2354714"/>
          </a:xfrm>
          <a:prstGeom prst="rect">
            <a:avLst/>
          </a:prstGeom>
          <a:noFill/>
          <a:ln w="9525">
            <a:noFill/>
            <a:miter lim="800000"/>
            <a:headEnd/>
            <a:tailEnd/>
          </a:ln>
          <a:effectLst/>
        </p:spPr>
      </p:pic>
      <p:pic>
        <p:nvPicPr>
          <p:cNvPr id="6" name="Picture 4"/>
          <p:cNvPicPr>
            <a:picLocks noChangeAspect="1" noChangeArrowheads="1"/>
          </p:cNvPicPr>
          <p:nvPr/>
        </p:nvPicPr>
        <p:blipFill>
          <a:blip r:embed="rId4" cstate="print"/>
          <a:srcRect/>
          <a:stretch>
            <a:fillRect/>
          </a:stretch>
        </p:blipFill>
        <p:spPr bwMode="auto">
          <a:xfrm>
            <a:off x="5064887" y="1071833"/>
            <a:ext cx="4923163" cy="236839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 results</a:t>
            </a:r>
            <a:endParaRPr lang="en-GB" dirty="0"/>
          </a:p>
        </p:txBody>
      </p:sp>
      <p:sp>
        <p:nvSpPr>
          <p:cNvPr id="3" name="Content Placeholder 2"/>
          <p:cNvSpPr>
            <a:spLocks noGrp="1"/>
          </p:cNvSpPr>
          <p:nvPr>
            <p:ph idx="1"/>
          </p:nvPr>
        </p:nvSpPr>
        <p:spPr/>
        <p:txBody>
          <a:bodyPr/>
          <a:lstStyle/>
          <a:p>
            <a:endParaRPr lang="en-GB" dirty="0"/>
          </a:p>
        </p:txBody>
      </p:sp>
      <p:sp>
        <p:nvSpPr>
          <p:cNvPr id="19458" name="Rectangle 2"/>
          <p:cNvSpPr>
            <a:spLocks noChangeArrowheads="1"/>
          </p:cNvSpPr>
          <p:nvPr/>
        </p:nvSpPr>
        <p:spPr bwMode="auto">
          <a:xfrm>
            <a:off x="0" y="0"/>
            <a:ext cx="1008062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9457" name="Picture 1"/>
          <p:cNvPicPr>
            <a:picLocks noChangeAspect="1" noChangeArrowheads="1"/>
          </p:cNvPicPr>
          <p:nvPr/>
        </p:nvPicPr>
        <p:blipFill>
          <a:blip r:embed="rId2" cstate="print"/>
          <a:srcRect/>
          <a:stretch>
            <a:fillRect/>
          </a:stretch>
        </p:blipFill>
        <p:spPr bwMode="auto">
          <a:xfrm>
            <a:off x="431799" y="1115541"/>
            <a:ext cx="7437203" cy="3672408"/>
          </a:xfrm>
          <a:prstGeom prst="rect">
            <a:avLst/>
          </a:prstGeom>
          <a:noFill/>
        </p:spPr>
      </p:pic>
      <p:sp>
        <p:nvSpPr>
          <p:cNvPr id="19460" name="Rectangle 4"/>
          <p:cNvSpPr>
            <a:spLocks noChangeArrowheads="1"/>
          </p:cNvSpPr>
          <p:nvPr/>
        </p:nvSpPr>
        <p:spPr bwMode="auto">
          <a:xfrm>
            <a:off x="0" y="0"/>
            <a:ext cx="1008062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 results</a:t>
            </a:r>
            <a:endParaRPr lang="en-GB" dirty="0"/>
          </a:p>
        </p:txBody>
      </p:sp>
      <p:sp>
        <p:nvSpPr>
          <p:cNvPr id="3" name="Content Placeholder 2"/>
          <p:cNvSpPr>
            <a:spLocks noGrp="1"/>
          </p:cNvSpPr>
          <p:nvPr>
            <p:ph idx="1"/>
          </p:nvPr>
        </p:nvSpPr>
        <p:spPr/>
        <p:txBody>
          <a:bodyPr/>
          <a:lstStyle/>
          <a:p>
            <a:endParaRPr lang="en-GB" dirty="0"/>
          </a:p>
        </p:txBody>
      </p:sp>
      <p:pic>
        <p:nvPicPr>
          <p:cNvPr id="19458" name="Picture 2"/>
          <p:cNvPicPr>
            <a:picLocks noChangeAspect="1" noChangeArrowheads="1"/>
          </p:cNvPicPr>
          <p:nvPr/>
        </p:nvPicPr>
        <p:blipFill>
          <a:blip r:embed="rId2" cstate="print"/>
          <a:srcRect/>
          <a:stretch>
            <a:fillRect/>
          </a:stretch>
        </p:blipFill>
        <p:spPr bwMode="auto">
          <a:xfrm>
            <a:off x="359792" y="3923853"/>
            <a:ext cx="5522607" cy="3096344"/>
          </a:xfrm>
          <a:prstGeom prst="rect">
            <a:avLst/>
          </a:prstGeom>
          <a:noFill/>
          <a:ln w="9525">
            <a:noFill/>
            <a:miter lim="800000"/>
            <a:headEnd/>
            <a:tailEnd/>
          </a:ln>
        </p:spPr>
      </p:pic>
      <p:pic>
        <p:nvPicPr>
          <p:cNvPr id="19459" name="Picture 3"/>
          <p:cNvPicPr>
            <a:picLocks noChangeAspect="1" noChangeArrowheads="1"/>
          </p:cNvPicPr>
          <p:nvPr/>
        </p:nvPicPr>
        <p:blipFill>
          <a:blip r:embed="rId3" cstate="print"/>
          <a:srcRect/>
          <a:stretch>
            <a:fillRect/>
          </a:stretch>
        </p:blipFill>
        <p:spPr bwMode="auto">
          <a:xfrm>
            <a:off x="359792" y="755501"/>
            <a:ext cx="5519430" cy="3096344"/>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Study conclusions</a:t>
            </a:r>
            <a:endParaRPr lang="en-GB" dirty="0"/>
          </a:p>
        </p:txBody>
      </p:sp>
      <p:sp>
        <p:nvSpPr>
          <p:cNvPr id="3" name="Content Placeholder 2"/>
          <p:cNvSpPr>
            <a:spLocks noGrp="1"/>
          </p:cNvSpPr>
          <p:nvPr>
            <p:ph idx="1"/>
          </p:nvPr>
        </p:nvSpPr>
        <p:spPr/>
        <p:txBody>
          <a:bodyPr/>
          <a:lstStyle/>
          <a:p>
            <a:r>
              <a:rPr lang="en-GB" dirty="0" smtClean="0"/>
              <a:t>Undertaking experiments in real weather conditions has meant that interpretation of the results is not straightforward</a:t>
            </a:r>
          </a:p>
          <a:p>
            <a:r>
              <a:rPr lang="en-GB" dirty="0" smtClean="0"/>
              <a:t>Porous surfaces (brick, tiles, concrete and stone):</a:t>
            </a:r>
          </a:p>
          <a:p>
            <a:pPr lvl="1"/>
            <a:r>
              <a:rPr lang="en-GB" dirty="0" smtClean="0"/>
              <a:t>In general there are few significant differences between the weathering of different elements from individual surfaces, </a:t>
            </a:r>
            <a:r>
              <a:rPr lang="en-GB" dirty="0" smtClean="0">
                <a:solidFill>
                  <a:schemeClr val="tx1"/>
                </a:solidFill>
              </a:rPr>
              <a:t>the main </a:t>
            </a:r>
            <a:r>
              <a:rPr lang="en-GB" dirty="0" smtClean="0"/>
              <a:t>exception</a:t>
            </a:r>
            <a:r>
              <a:rPr lang="en-GB" dirty="0" smtClean="0">
                <a:solidFill>
                  <a:srgbClr val="FF0000"/>
                </a:solidFill>
              </a:rPr>
              <a:t> </a:t>
            </a:r>
            <a:r>
              <a:rPr lang="en-GB" dirty="0" smtClean="0">
                <a:solidFill>
                  <a:schemeClr val="tx1"/>
                </a:solidFill>
              </a:rPr>
              <a:t>being</a:t>
            </a:r>
            <a:r>
              <a:rPr lang="en-GB" dirty="0" smtClean="0">
                <a:solidFill>
                  <a:srgbClr val="FF0000"/>
                </a:solidFill>
              </a:rPr>
              <a:t> </a:t>
            </a:r>
            <a:r>
              <a:rPr lang="en-GB" dirty="0" smtClean="0"/>
              <a:t>strontium (</a:t>
            </a:r>
            <a:r>
              <a:rPr lang="en-GB" dirty="0" smtClean="0">
                <a:solidFill>
                  <a:schemeClr val="tx1"/>
                </a:solidFill>
              </a:rPr>
              <a:t>result obtained in </a:t>
            </a:r>
            <a:r>
              <a:rPr lang="en-GB" dirty="0" smtClean="0"/>
              <a:t>previous study).</a:t>
            </a:r>
          </a:p>
          <a:p>
            <a:r>
              <a:rPr lang="en-GB" dirty="0" smtClean="0"/>
              <a:t>Wood and glass (not currently included in ERMIN)</a:t>
            </a:r>
          </a:p>
          <a:p>
            <a:pPr lvl="1"/>
            <a:r>
              <a:rPr lang="en-GB" dirty="0" smtClean="0"/>
              <a:t>First experiments observed significant removal during the first rainfall event following deposition</a:t>
            </a:r>
          </a:p>
          <a:p>
            <a:pPr lvl="1"/>
            <a:r>
              <a:rPr lang="en-GB" dirty="0" smtClean="0"/>
              <a:t>Further experiments indicated that hot weather between deposition and time of first rain appear to ‘bake’ the contamination to surfaces particularly glass and inhibit weathering</a:t>
            </a:r>
          </a:p>
          <a:p>
            <a:pPr lvl="1"/>
            <a:r>
              <a:rPr lang="en-GB" dirty="0" smtClean="0"/>
              <a:t>Overall weathering, particularly on glass, very variable and difficult to interpret</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Implications for ERMIN</a:t>
            </a:r>
            <a:endParaRPr lang="en-GB" dirty="0"/>
          </a:p>
        </p:txBody>
      </p:sp>
      <p:sp>
        <p:nvSpPr>
          <p:cNvPr id="3" name="Content Placeholder 2"/>
          <p:cNvSpPr>
            <a:spLocks noGrp="1"/>
          </p:cNvSpPr>
          <p:nvPr>
            <p:ph idx="1"/>
          </p:nvPr>
        </p:nvSpPr>
        <p:spPr/>
        <p:txBody>
          <a:bodyPr/>
          <a:lstStyle/>
          <a:p>
            <a:r>
              <a:rPr lang="en-GB" dirty="0" smtClean="0"/>
              <a:t>Parameter revision</a:t>
            </a:r>
          </a:p>
          <a:p>
            <a:pPr lvl="1"/>
            <a:r>
              <a:rPr lang="en-GB" dirty="0" smtClean="0"/>
              <a:t>Interpretation on-going to draw out useful insights and to decide </a:t>
            </a:r>
            <a:r>
              <a:rPr lang="en-GB" dirty="0" smtClean="0">
                <a:solidFill>
                  <a:schemeClr val="tx1"/>
                </a:solidFill>
              </a:rPr>
              <a:t>to</a:t>
            </a:r>
            <a:r>
              <a:rPr lang="en-GB" dirty="0" smtClean="0">
                <a:solidFill>
                  <a:srgbClr val="FF0000"/>
                </a:solidFill>
              </a:rPr>
              <a:t> </a:t>
            </a:r>
            <a:r>
              <a:rPr lang="en-GB" dirty="0" smtClean="0"/>
              <a:t>what extent ERMIN retention parameters (for soluble aerosols) are consistent with the new data.</a:t>
            </a:r>
          </a:p>
          <a:p>
            <a:r>
              <a:rPr lang="en-GB" dirty="0" smtClean="0"/>
              <a:t>Options for future model revision</a:t>
            </a:r>
          </a:p>
          <a:p>
            <a:pPr lvl="1"/>
            <a:r>
              <a:rPr lang="en-GB" dirty="0" smtClean="0"/>
              <a:t>Possibility to add time of first rain to ERMIN?</a:t>
            </a:r>
          </a:p>
          <a:p>
            <a:pPr lvl="1"/>
            <a:r>
              <a:rPr lang="en-GB" dirty="0" smtClean="0"/>
              <a:t>Inconsistent glass results have implications for introducing glass-office building to ERMIN environment library?</a:t>
            </a:r>
          </a:p>
          <a:p>
            <a:pPr lvl="1"/>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t>Any questions?</a:t>
            </a:r>
            <a:endParaRPr lang="en-GB" dirty="0"/>
          </a:p>
        </p:txBody>
      </p:sp>
      <p:sp>
        <p:nvSpPr>
          <p:cNvPr id="4" name="Rectangle 3"/>
          <p:cNvSpPr/>
          <p:nvPr/>
        </p:nvSpPr>
        <p:spPr>
          <a:xfrm>
            <a:off x="431800" y="5940077"/>
            <a:ext cx="7992888" cy="779252"/>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5" name="Picture 4" descr="http://europa.eu/about-eu/basic-information/symbols/images/flag_yellow_low.jpg"/>
          <p:cNvPicPr>
            <a:picLocks noChangeAspect="1" noChangeArrowheads="1"/>
          </p:cNvPicPr>
          <p:nvPr/>
        </p:nvPicPr>
        <p:blipFill>
          <a:blip r:embed="rId2" cstate="print"/>
          <a:srcRect/>
          <a:stretch>
            <a:fillRect/>
          </a:stretch>
        </p:blipFill>
        <p:spPr bwMode="auto">
          <a:xfrm>
            <a:off x="8424688" y="5940077"/>
            <a:ext cx="1405294" cy="93920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smtClean="0"/>
              <a:t>Outline</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ERMIN model</a:t>
            </a:r>
          </a:p>
          <a:p>
            <a:pPr eaLnBrk="1"/>
            <a:r>
              <a:rPr lang="en-GB" dirty="0" smtClean="0"/>
              <a:t>ERMIN enhancement during PREPARE (ERMIN2 </a:t>
            </a:r>
            <a:r>
              <a:rPr lang="en-GB" dirty="0" smtClean="0">
                <a:solidFill>
                  <a:schemeClr val="tx1"/>
                </a:solidFill>
                <a:sym typeface="Wingdings"/>
              </a:rPr>
              <a:t></a:t>
            </a:r>
            <a:r>
              <a:rPr lang="en-GB" dirty="0" smtClean="0">
                <a:solidFill>
                  <a:srgbClr val="FF0000"/>
                </a:solidFill>
              </a:rPr>
              <a:t> </a:t>
            </a:r>
            <a:r>
              <a:rPr lang="en-GB" dirty="0" smtClean="0"/>
              <a:t>ERMIN2.1)</a:t>
            </a:r>
          </a:p>
          <a:p>
            <a:pPr eaLnBrk="1"/>
            <a:r>
              <a:rPr lang="en-GB" dirty="0" smtClean="0"/>
              <a:t>Weathering and urban surface retention study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ERMIN</a:t>
            </a:r>
            <a:endParaRPr lang="en-GB" dirty="0"/>
          </a:p>
        </p:txBody>
      </p:sp>
      <p:sp>
        <p:nvSpPr>
          <p:cNvPr id="3" name="Content Placeholder 2"/>
          <p:cNvSpPr>
            <a:spLocks noGrp="1"/>
          </p:cNvSpPr>
          <p:nvPr>
            <p:ph idx="1"/>
          </p:nvPr>
        </p:nvSpPr>
        <p:spPr/>
        <p:txBody>
          <a:bodyPr/>
          <a:lstStyle/>
          <a:p>
            <a:r>
              <a:rPr lang="en-GB" dirty="0" smtClean="0"/>
              <a:t>Developed through a number of EC projects  (EURANOS, NERIS-TP, PREPARE), implemented in </a:t>
            </a:r>
            <a:r>
              <a:rPr lang="en-GB" dirty="0" err="1" smtClean="0"/>
              <a:t>jRODOS</a:t>
            </a:r>
            <a:r>
              <a:rPr lang="en-GB" dirty="0" smtClean="0"/>
              <a:t> and ARGOS DSS</a:t>
            </a:r>
          </a:p>
          <a:p>
            <a:r>
              <a:rPr lang="en-GB" dirty="0" smtClean="0"/>
              <a:t>Empirical models and parameters describe long term retention on urban surfaces</a:t>
            </a:r>
          </a:p>
          <a:p>
            <a:r>
              <a:rPr lang="en-GB" dirty="0" smtClean="0"/>
              <a:t>Library of unit dose rates for each surface, radionuclide and 8 environments to locations indoors and outdoors</a:t>
            </a:r>
          </a:p>
          <a:p>
            <a:r>
              <a:rPr lang="en-GB" dirty="0" smtClean="0"/>
              <a:t>Library of countermeasures</a:t>
            </a:r>
          </a:p>
          <a:p>
            <a:r>
              <a:rPr lang="en-GB" dirty="0" smtClean="0"/>
              <a:t>Endpoints: contamination, dose-rate, public dose, worker dose, cost &amp; waste</a:t>
            </a:r>
          </a:p>
          <a:p>
            <a:endParaRPr lang="en-GB" dirty="0"/>
          </a:p>
        </p:txBody>
      </p:sp>
      <p:grpSp>
        <p:nvGrpSpPr>
          <p:cNvPr id="5" name="Group 136"/>
          <p:cNvGrpSpPr/>
          <p:nvPr/>
        </p:nvGrpSpPr>
        <p:grpSpPr>
          <a:xfrm>
            <a:off x="1151880" y="5219997"/>
            <a:ext cx="5976236" cy="1507533"/>
            <a:chOff x="1343457" y="5373216"/>
            <a:chExt cx="3121660" cy="787453"/>
          </a:xfrm>
        </p:grpSpPr>
        <p:grpSp>
          <p:nvGrpSpPr>
            <p:cNvPr id="91" name="Group 986"/>
            <p:cNvGrpSpPr>
              <a:grpSpLocks/>
            </p:cNvGrpSpPr>
            <p:nvPr/>
          </p:nvGrpSpPr>
          <p:grpSpPr bwMode="auto">
            <a:xfrm>
              <a:off x="1343457" y="5904716"/>
              <a:ext cx="3121660" cy="255953"/>
              <a:chOff x="12311" y="4576"/>
              <a:chExt cx="4916" cy="403"/>
            </a:xfrm>
          </p:grpSpPr>
          <p:sp>
            <p:nvSpPr>
              <p:cNvPr id="112" name="Rectangle 987"/>
              <p:cNvSpPr>
                <a:spLocks noChangeArrowheads="1"/>
              </p:cNvSpPr>
              <p:nvPr/>
            </p:nvSpPr>
            <p:spPr bwMode="auto">
              <a:xfrm>
                <a:off x="12311" y="4576"/>
                <a:ext cx="4916" cy="403"/>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13" name="Rectangle 988"/>
              <p:cNvSpPr>
                <a:spLocks noChangeArrowheads="1"/>
              </p:cNvSpPr>
              <p:nvPr/>
            </p:nvSpPr>
            <p:spPr bwMode="auto">
              <a:xfrm>
                <a:off x="12311" y="4576"/>
                <a:ext cx="2327" cy="403"/>
              </a:xfrm>
              <a:prstGeom prst="rect">
                <a:avLst/>
              </a:prstGeom>
              <a:noFill/>
              <a:ln w="15875" cap="rnd">
                <a:solidFill>
                  <a:srgbClr val="C0C0C0"/>
                </a:solidFill>
                <a:miter lim="800000"/>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92" name="Group 992"/>
            <p:cNvGrpSpPr>
              <a:grpSpLocks/>
            </p:cNvGrpSpPr>
            <p:nvPr/>
          </p:nvGrpSpPr>
          <p:grpSpPr bwMode="auto">
            <a:xfrm>
              <a:off x="1432094" y="5681249"/>
              <a:ext cx="222250" cy="309938"/>
              <a:chOff x="12386" y="4076"/>
              <a:chExt cx="350" cy="488"/>
            </a:xfrm>
          </p:grpSpPr>
          <p:sp>
            <p:nvSpPr>
              <p:cNvPr id="110" name="Rectangle 993"/>
              <p:cNvSpPr>
                <a:spLocks noChangeArrowheads="1"/>
              </p:cNvSpPr>
              <p:nvPr/>
            </p:nvSpPr>
            <p:spPr bwMode="auto">
              <a:xfrm>
                <a:off x="12386" y="4076"/>
                <a:ext cx="350" cy="488"/>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11" name="Rectangle 994"/>
              <p:cNvSpPr>
                <a:spLocks noChangeArrowheads="1"/>
              </p:cNvSpPr>
              <p:nvPr/>
            </p:nvSpPr>
            <p:spPr bwMode="auto">
              <a:xfrm>
                <a:off x="12386" y="4076"/>
                <a:ext cx="350" cy="488"/>
              </a:xfrm>
              <a:prstGeom prst="rect">
                <a:avLst/>
              </a:prstGeom>
              <a:noFill/>
              <a:ln w="15875"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93" name="Group 995"/>
            <p:cNvGrpSpPr>
              <a:grpSpLocks/>
            </p:cNvGrpSpPr>
            <p:nvPr/>
          </p:nvGrpSpPr>
          <p:grpSpPr bwMode="auto">
            <a:xfrm>
              <a:off x="1415584" y="5378932"/>
              <a:ext cx="469900" cy="297871"/>
              <a:chOff x="12360" y="3600"/>
              <a:chExt cx="740" cy="469"/>
            </a:xfrm>
          </p:grpSpPr>
          <p:sp>
            <p:nvSpPr>
              <p:cNvPr id="108" name="Rectangle 996"/>
              <p:cNvSpPr>
                <a:spLocks noChangeArrowheads="1"/>
              </p:cNvSpPr>
              <p:nvPr/>
            </p:nvSpPr>
            <p:spPr bwMode="auto">
              <a:xfrm>
                <a:off x="12360" y="3600"/>
                <a:ext cx="740" cy="46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9" name="Rectangle 997"/>
              <p:cNvSpPr>
                <a:spLocks noChangeArrowheads="1"/>
              </p:cNvSpPr>
              <p:nvPr/>
            </p:nvSpPr>
            <p:spPr bwMode="auto">
              <a:xfrm>
                <a:off x="12360" y="3600"/>
                <a:ext cx="740" cy="469"/>
              </a:xfrm>
              <a:prstGeom prst="rect">
                <a:avLst/>
              </a:prstGeom>
              <a:noFill/>
              <a:ln w="15875"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94" name="Group 998"/>
            <p:cNvGrpSpPr>
              <a:grpSpLocks/>
            </p:cNvGrpSpPr>
            <p:nvPr/>
          </p:nvGrpSpPr>
          <p:grpSpPr bwMode="auto">
            <a:xfrm>
              <a:off x="1547664" y="5373216"/>
              <a:ext cx="668020" cy="619876"/>
              <a:chOff x="12568" y="3591"/>
              <a:chExt cx="1052" cy="976"/>
            </a:xfrm>
            <a:solidFill>
              <a:schemeClr val="bg1"/>
            </a:solidFill>
          </p:grpSpPr>
          <p:sp>
            <p:nvSpPr>
              <p:cNvPr id="106" name="Freeform 999"/>
              <p:cNvSpPr>
                <a:spLocks/>
              </p:cNvSpPr>
              <p:nvPr/>
            </p:nvSpPr>
            <p:spPr bwMode="auto">
              <a:xfrm>
                <a:off x="12568" y="3591"/>
                <a:ext cx="1052" cy="976"/>
              </a:xfrm>
              <a:custGeom>
                <a:avLst/>
                <a:gdLst/>
                <a:ahLst/>
                <a:cxnLst>
                  <a:cxn ang="0">
                    <a:pos x="160" y="976"/>
                  </a:cxn>
                  <a:cxn ang="0">
                    <a:pos x="900" y="976"/>
                  </a:cxn>
                  <a:cxn ang="0">
                    <a:pos x="900" y="488"/>
                  </a:cxn>
                  <a:cxn ang="0">
                    <a:pos x="1052" y="488"/>
                  </a:cxn>
                  <a:cxn ang="0">
                    <a:pos x="538" y="0"/>
                  </a:cxn>
                  <a:cxn ang="0">
                    <a:pos x="0" y="473"/>
                  </a:cxn>
                  <a:cxn ang="0">
                    <a:pos x="160" y="481"/>
                  </a:cxn>
                  <a:cxn ang="0">
                    <a:pos x="160" y="976"/>
                  </a:cxn>
                </a:cxnLst>
                <a:rect l="0" t="0" r="r" b="b"/>
                <a:pathLst>
                  <a:path w="1052" h="976">
                    <a:moveTo>
                      <a:pt x="160" y="976"/>
                    </a:moveTo>
                    <a:lnTo>
                      <a:pt x="900" y="976"/>
                    </a:lnTo>
                    <a:lnTo>
                      <a:pt x="900" y="488"/>
                    </a:lnTo>
                    <a:lnTo>
                      <a:pt x="1052" y="488"/>
                    </a:lnTo>
                    <a:lnTo>
                      <a:pt x="538" y="0"/>
                    </a:lnTo>
                    <a:lnTo>
                      <a:pt x="0" y="473"/>
                    </a:lnTo>
                    <a:lnTo>
                      <a:pt x="160" y="481"/>
                    </a:lnTo>
                    <a:lnTo>
                      <a:pt x="160" y="9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7" name="Freeform 1000"/>
              <p:cNvSpPr>
                <a:spLocks/>
              </p:cNvSpPr>
              <p:nvPr/>
            </p:nvSpPr>
            <p:spPr bwMode="auto">
              <a:xfrm>
                <a:off x="12568" y="3591"/>
                <a:ext cx="1052" cy="976"/>
              </a:xfrm>
              <a:custGeom>
                <a:avLst/>
                <a:gdLst/>
                <a:ahLst/>
                <a:cxnLst>
                  <a:cxn ang="0">
                    <a:pos x="160" y="976"/>
                  </a:cxn>
                  <a:cxn ang="0">
                    <a:pos x="900" y="976"/>
                  </a:cxn>
                  <a:cxn ang="0">
                    <a:pos x="900" y="488"/>
                  </a:cxn>
                  <a:cxn ang="0">
                    <a:pos x="1052" y="488"/>
                  </a:cxn>
                  <a:cxn ang="0">
                    <a:pos x="538" y="0"/>
                  </a:cxn>
                  <a:cxn ang="0">
                    <a:pos x="0" y="473"/>
                  </a:cxn>
                  <a:cxn ang="0">
                    <a:pos x="160" y="481"/>
                  </a:cxn>
                  <a:cxn ang="0">
                    <a:pos x="160" y="976"/>
                  </a:cxn>
                </a:cxnLst>
                <a:rect l="0" t="0" r="r" b="b"/>
                <a:pathLst>
                  <a:path w="1052" h="976">
                    <a:moveTo>
                      <a:pt x="160" y="976"/>
                    </a:moveTo>
                    <a:lnTo>
                      <a:pt x="900" y="976"/>
                    </a:lnTo>
                    <a:lnTo>
                      <a:pt x="900" y="488"/>
                    </a:lnTo>
                    <a:lnTo>
                      <a:pt x="1052" y="488"/>
                    </a:lnTo>
                    <a:lnTo>
                      <a:pt x="538" y="0"/>
                    </a:lnTo>
                    <a:lnTo>
                      <a:pt x="0" y="473"/>
                    </a:lnTo>
                    <a:lnTo>
                      <a:pt x="160" y="481"/>
                    </a:lnTo>
                    <a:lnTo>
                      <a:pt x="160" y="976"/>
                    </a:lnTo>
                    <a:close/>
                  </a:path>
                </a:pathLst>
              </a:cu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95" name="Group 1012"/>
            <p:cNvGrpSpPr>
              <a:grpSpLocks/>
            </p:cNvGrpSpPr>
            <p:nvPr/>
          </p:nvGrpSpPr>
          <p:grpSpPr bwMode="auto">
            <a:xfrm>
              <a:off x="1479084" y="5719991"/>
              <a:ext cx="99060" cy="130835"/>
              <a:chOff x="12460" y="4137"/>
              <a:chExt cx="156" cy="206"/>
            </a:xfrm>
          </p:grpSpPr>
          <p:sp>
            <p:nvSpPr>
              <p:cNvPr id="104" name="Rectangle 1013"/>
              <p:cNvSpPr>
                <a:spLocks noChangeArrowheads="1"/>
              </p:cNvSpPr>
              <p:nvPr/>
            </p:nvSpPr>
            <p:spPr bwMode="auto">
              <a:xfrm>
                <a:off x="12460" y="4137"/>
                <a:ext cx="156" cy="20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5" name="Rectangle 1014"/>
              <p:cNvSpPr>
                <a:spLocks noChangeArrowheads="1"/>
              </p:cNvSpPr>
              <p:nvPr/>
            </p:nvSpPr>
            <p:spPr bwMode="auto">
              <a:xfrm>
                <a:off x="12460" y="4137"/>
                <a:ext cx="156" cy="206"/>
              </a:xfrm>
              <a:prstGeom prst="rect">
                <a:avLst/>
              </a:prstGeom>
              <a:noFill/>
              <a:ln w="15875" cap="rnd">
                <a:solidFill>
                  <a:srgbClr val="C0C0C0"/>
                </a:solidFill>
                <a:miter lim="800000"/>
                <a:headEnd/>
                <a:tailEnd/>
              </a:ln>
            </p:spPr>
            <p:txBody>
              <a:bodyPr vert="horz" wrap="square" lIns="91440" tIns="45720" rIns="91440" bIns="45720" numCol="1" anchor="t" anchorCtr="0" compatLnSpc="1">
                <a:prstTxWarp prst="textNoShape">
                  <a:avLst/>
                </a:prstTxWarp>
              </a:bodyPr>
              <a:lstStyle/>
              <a:p>
                <a:endParaRPr lang="en-GB"/>
              </a:p>
            </p:txBody>
          </p:sp>
        </p:grpSp>
        <p:sp>
          <p:nvSpPr>
            <p:cNvPr id="96" name="Line 1015"/>
            <p:cNvSpPr>
              <a:spLocks noChangeShapeType="1"/>
            </p:cNvSpPr>
            <p:nvPr/>
          </p:nvSpPr>
          <p:spPr bwMode="auto">
            <a:xfrm>
              <a:off x="1525439" y="5719991"/>
              <a:ext cx="5715" cy="130199"/>
            </a:xfrm>
            <a:prstGeom prst="line">
              <a:avLst/>
            </a:prstGeom>
            <a:noFill/>
            <a:ln w="22225">
              <a:solidFill>
                <a:srgbClr val="C0C0C0"/>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7" name="Line 1016"/>
            <p:cNvSpPr>
              <a:spLocks noChangeShapeType="1"/>
            </p:cNvSpPr>
            <p:nvPr/>
          </p:nvSpPr>
          <p:spPr bwMode="auto">
            <a:xfrm>
              <a:off x="1484799" y="5781597"/>
              <a:ext cx="92710" cy="635"/>
            </a:xfrm>
            <a:prstGeom prst="line">
              <a:avLst/>
            </a:prstGeom>
            <a:noFill/>
            <a:ln w="22225">
              <a:solidFill>
                <a:srgbClr val="C0C0C0"/>
              </a:solid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98" name="Group 1095"/>
            <p:cNvGrpSpPr>
              <a:grpSpLocks/>
            </p:cNvGrpSpPr>
            <p:nvPr/>
          </p:nvGrpSpPr>
          <p:grpSpPr bwMode="auto">
            <a:xfrm>
              <a:off x="2373913" y="5563680"/>
              <a:ext cx="329565" cy="301682"/>
              <a:chOff x="13441" y="4092"/>
              <a:chExt cx="519" cy="475"/>
            </a:xfrm>
          </p:grpSpPr>
          <p:sp>
            <p:nvSpPr>
              <p:cNvPr id="102" name="Freeform 1096"/>
              <p:cNvSpPr>
                <a:spLocks/>
              </p:cNvSpPr>
              <p:nvPr/>
            </p:nvSpPr>
            <p:spPr bwMode="auto">
              <a:xfrm>
                <a:off x="13441" y="4092"/>
                <a:ext cx="519" cy="475"/>
              </a:xfrm>
              <a:custGeom>
                <a:avLst/>
                <a:gdLst/>
                <a:ahLst/>
                <a:cxnLst>
                  <a:cxn ang="0">
                    <a:pos x="383" y="693"/>
                  </a:cxn>
                  <a:cxn ang="0">
                    <a:pos x="217" y="754"/>
                  </a:cxn>
                  <a:cxn ang="0">
                    <a:pos x="116" y="618"/>
                  </a:cxn>
                  <a:cxn ang="0">
                    <a:pos x="0" y="497"/>
                  </a:cxn>
                  <a:cxn ang="0">
                    <a:pos x="73" y="407"/>
                  </a:cxn>
                  <a:cxn ang="0">
                    <a:pos x="94" y="211"/>
                  </a:cxn>
                  <a:cxn ang="0">
                    <a:pos x="268" y="196"/>
                  </a:cxn>
                  <a:cxn ang="0">
                    <a:pos x="369" y="22"/>
                  </a:cxn>
                  <a:cxn ang="0">
                    <a:pos x="506" y="105"/>
                  </a:cxn>
                  <a:cxn ang="0">
                    <a:pos x="679" y="60"/>
                  </a:cxn>
                  <a:cxn ang="0">
                    <a:pos x="773" y="226"/>
                  </a:cxn>
                  <a:cxn ang="0">
                    <a:pos x="867" y="414"/>
                  </a:cxn>
                  <a:cxn ang="0">
                    <a:pos x="780" y="595"/>
                  </a:cxn>
                  <a:cxn ang="0">
                    <a:pos x="715" y="724"/>
                  </a:cxn>
                  <a:cxn ang="0">
                    <a:pos x="571" y="709"/>
                  </a:cxn>
                  <a:cxn ang="0">
                    <a:pos x="383" y="693"/>
                  </a:cxn>
                </a:cxnLst>
                <a:rect l="0" t="0" r="r" b="b"/>
                <a:pathLst>
                  <a:path w="867" h="791">
                    <a:moveTo>
                      <a:pt x="383" y="693"/>
                    </a:moveTo>
                    <a:cubicBezTo>
                      <a:pt x="324" y="701"/>
                      <a:pt x="318" y="791"/>
                      <a:pt x="217" y="754"/>
                    </a:cubicBezTo>
                    <a:cubicBezTo>
                      <a:pt x="116" y="716"/>
                      <a:pt x="156" y="646"/>
                      <a:pt x="116" y="618"/>
                    </a:cubicBezTo>
                    <a:cubicBezTo>
                      <a:pt x="80" y="575"/>
                      <a:pt x="0" y="588"/>
                      <a:pt x="0" y="497"/>
                    </a:cubicBezTo>
                    <a:cubicBezTo>
                      <a:pt x="0" y="407"/>
                      <a:pt x="65" y="454"/>
                      <a:pt x="73" y="407"/>
                    </a:cubicBezTo>
                    <a:cubicBezTo>
                      <a:pt x="89" y="360"/>
                      <a:pt x="15" y="309"/>
                      <a:pt x="94" y="211"/>
                    </a:cubicBezTo>
                    <a:cubicBezTo>
                      <a:pt x="174" y="113"/>
                      <a:pt x="224" y="235"/>
                      <a:pt x="268" y="196"/>
                    </a:cubicBezTo>
                    <a:cubicBezTo>
                      <a:pt x="313" y="164"/>
                      <a:pt x="260" y="45"/>
                      <a:pt x="369" y="22"/>
                    </a:cubicBezTo>
                    <a:cubicBezTo>
                      <a:pt x="477" y="0"/>
                      <a:pt x="430" y="96"/>
                      <a:pt x="506" y="105"/>
                    </a:cubicBezTo>
                    <a:cubicBezTo>
                      <a:pt x="558" y="111"/>
                      <a:pt x="578" y="22"/>
                      <a:pt x="679" y="60"/>
                    </a:cubicBezTo>
                    <a:cubicBezTo>
                      <a:pt x="780" y="98"/>
                      <a:pt x="732" y="160"/>
                      <a:pt x="773" y="226"/>
                    </a:cubicBezTo>
                    <a:cubicBezTo>
                      <a:pt x="804" y="284"/>
                      <a:pt x="867" y="309"/>
                      <a:pt x="867" y="414"/>
                    </a:cubicBezTo>
                    <a:cubicBezTo>
                      <a:pt x="867" y="520"/>
                      <a:pt x="802" y="539"/>
                      <a:pt x="780" y="595"/>
                    </a:cubicBezTo>
                    <a:cubicBezTo>
                      <a:pt x="755" y="646"/>
                      <a:pt x="795" y="656"/>
                      <a:pt x="715" y="724"/>
                    </a:cubicBezTo>
                    <a:cubicBezTo>
                      <a:pt x="636" y="791"/>
                      <a:pt x="641" y="725"/>
                      <a:pt x="571" y="709"/>
                    </a:cubicBezTo>
                    <a:lnTo>
                      <a:pt x="383" y="693"/>
                    </a:lnTo>
                    <a:close/>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 name="Freeform 1097"/>
              <p:cNvSpPr>
                <a:spLocks/>
              </p:cNvSpPr>
              <p:nvPr/>
            </p:nvSpPr>
            <p:spPr bwMode="auto">
              <a:xfrm>
                <a:off x="13441" y="4092"/>
                <a:ext cx="519" cy="475"/>
              </a:xfrm>
              <a:custGeom>
                <a:avLst/>
                <a:gdLst/>
                <a:ahLst/>
                <a:cxnLst>
                  <a:cxn ang="0">
                    <a:pos x="383" y="693"/>
                  </a:cxn>
                  <a:cxn ang="0">
                    <a:pos x="217" y="754"/>
                  </a:cxn>
                  <a:cxn ang="0">
                    <a:pos x="116" y="618"/>
                  </a:cxn>
                  <a:cxn ang="0">
                    <a:pos x="0" y="497"/>
                  </a:cxn>
                  <a:cxn ang="0">
                    <a:pos x="73" y="407"/>
                  </a:cxn>
                  <a:cxn ang="0">
                    <a:pos x="94" y="211"/>
                  </a:cxn>
                  <a:cxn ang="0">
                    <a:pos x="268" y="196"/>
                  </a:cxn>
                  <a:cxn ang="0">
                    <a:pos x="369" y="22"/>
                  </a:cxn>
                  <a:cxn ang="0">
                    <a:pos x="506" y="105"/>
                  </a:cxn>
                  <a:cxn ang="0">
                    <a:pos x="679" y="60"/>
                  </a:cxn>
                  <a:cxn ang="0">
                    <a:pos x="773" y="226"/>
                  </a:cxn>
                  <a:cxn ang="0">
                    <a:pos x="867" y="414"/>
                  </a:cxn>
                  <a:cxn ang="0">
                    <a:pos x="780" y="595"/>
                  </a:cxn>
                  <a:cxn ang="0">
                    <a:pos x="715" y="724"/>
                  </a:cxn>
                  <a:cxn ang="0">
                    <a:pos x="571" y="709"/>
                  </a:cxn>
                  <a:cxn ang="0">
                    <a:pos x="383" y="693"/>
                  </a:cxn>
                </a:cxnLst>
                <a:rect l="0" t="0" r="r" b="b"/>
                <a:pathLst>
                  <a:path w="867" h="791">
                    <a:moveTo>
                      <a:pt x="383" y="693"/>
                    </a:moveTo>
                    <a:cubicBezTo>
                      <a:pt x="324" y="701"/>
                      <a:pt x="318" y="791"/>
                      <a:pt x="217" y="754"/>
                    </a:cubicBezTo>
                    <a:cubicBezTo>
                      <a:pt x="116" y="716"/>
                      <a:pt x="156" y="646"/>
                      <a:pt x="116" y="618"/>
                    </a:cubicBezTo>
                    <a:cubicBezTo>
                      <a:pt x="80" y="575"/>
                      <a:pt x="0" y="588"/>
                      <a:pt x="0" y="497"/>
                    </a:cubicBezTo>
                    <a:cubicBezTo>
                      <a:pt x="0" y="407"/>
                      <a:pt x="65" y="454"/>
                      <a:pt x="73" y="407"/>
                    </a:cubicBezTo>
                    <a:cubicBezTo>
                      <a:pt x="89" y="360"/>
                      <a:pt x="15" y="309"/>
                      <a:pt x="94" y="211"/>
                    </a:cubicBezTo>
                    <a:cubicBezTo>
                      <a:pt x="174" y="113"/>
                      <a:pt x="224" y="235"/>
                      <a:pt x="268" y="196"/>
                    </a:cubicBezTo>
                    <a:cubicBezTo>
                      <a:pt x="313" y="164"/>
                      <a:pt x="260" y="45"/>
                      <a:pt x="369" y="22"/>
                    </a:cubicBezTo>
                    <a:cubicBezTo>
                      <a:pt x="477" y="0"/>
                      <a:pt x="430" y="96"/>
                      <a:pt x="506" y="105"/>
                    </a:cubicBezTo>
                    <a:cubicBezTo>
                      <a:pt x="558" y="111"/>
                      <a:pt x="578" y="22"/>
                      <a:pt x="679" y="60"/>
                    </a:cubicBezTo>
                    <a:cubicBezTo>
                      <a:pt x="780" y="98"/>
                      <a:pt x="732" y="160"/>
                      <a:pt x="773" y="226"/>
                    </a:cubicBezTo>
                    <a:cubicBezTo>
                      <a:pt x="804" y="284"/>
                      <a:pt x="867" y="309"/>
                      <a:pt x="867" y="414"/>
                    </a:cubicBezTo>
                    <a:cubicBezTo>
                      <a:pt x="867" y="520"/>
                      <a:pt x="802" y="539"/>
                      <a:pt x="780" y="595"/>
                    </a:cubicBezTo>
                    <a:cubicBezTo>
                      <a:pt x="755" y="646"/>
                      <a:pt x="795" y="656"/>
                      <a:pt x="715" y="724"/>
                    </a:cubicBezTo>
                    <a:cubicBezTo>
                      <a:pt x="636" y="791"/>
                      <a:pt x="641" y="725"/>
                      <a:pt x="571" y="709"/>
                    </a:cubicBezTo>
                    <a:lnTo>
                      <a:pt x="383" y="693"/>
                    </a:lnTo>
                    <a:close/>
                  </a:path>
                </a:pathLst>
              </a:custGeom>
              <a:noFill/>
              <a:ln w="9525"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99" name="Group 1098"/>
            <p:cNvGrpSpPr>
              <a:grpSpLocks/>
            </p:cNvGrpSpPr>
            <p:nvPr/>
          </p:nvGrpSpPr>
          <p:grpSpPr bwMode="auto">
            <a:xfrm>
              <a:off x="2483768" y="5733256"/>
              <a:ext cx="112395" cy="239440"/>
              <a:chOff x="13614" y="4359"/>
              <a:chExt cx="177" cy="377"/>
            </a:xfrm>
          </p:grpSpPr>
          <p:sp>
            <p:nvSpPr>
              <p:cNvPr id="100" name="Freeform 1099"/>
              <p:cNvSpPr>
                <a:spLocks/>
              </p:cNvSpPr>
              <p:nvPr/>
            </p:nvSpPr>
            <p:spPr bwMode="auto">
              <a:xfrm>
                <a:off x="13614" y="4359"/>
                <a:ext cx="177" cy="377"/>
              </a:xfrm>
              <a:custGeom>
                <a:avLst/>
                <a:gdLst/>
                <a:ahLst/>
                <a:cxnLst>
                  <a:cxn ang="0">
                    <a:pos x="0" y="579"/>
                  </a:cxn>
                  <a:cxn ang="0">
                    <a:pos x="79" y="451"/>
                  </a:cxn>
                  <a:cxn ang="0">
                    <a:pos x="94" y="248"/>
                  </a:cxn>
                  <a:cxn ang="0">
                    <a:pos x="7" y="120"/>
                  </a:cxn>
                  <a:cxn ang="0">
                    <a:pos x="101" y="158"/>
                  </a:cxn>
                  <a:cxn ang="0">
                    <a:pos x="101" y="0"/>
                  </a:cxn>
                  <a:cxn ang="0">
                    <a:pos x="181" y="180"/>
                  </a:cxn>
                  <a:cxn ang="0">
                    <a:pos x="296" y="120"/>
                  </a:cxn>
                  <a:cxn ang="0">
                    <a:pos x="202" y="316"/>
                  </a:cxn>
                  <a:cxn ang="0">
                    <a:pos x="195" y="467"/>
                  </a:cxn>
                  <a:cxn ang="0">
                    <a:pos x="217" y="610"/>
                  </a:cxn>
                  <a:cxn ang="0">
                    <a:pos x="123" y="572"/>
                  </a:cxn>
                  <a:cxn ang="0">
                    <a:pos x="0" y="579"/>
                  </a:cxn>
                </a:cxnLst>
                <a:rect l="0" t="0" r="r" b="b"/>
                <a:pathLst>
                  <a:path w="296" h="626">
                    <a:moveTo>
                      <a:pt x="0" y="579"/>
                    </a:moveTo>
                    <a:cubicBezTo>
                      <a:pt x="0" y="579"/>
                      <a:pt x="63" y="506"/>
                      <a:pt x="79" y="451"/>
                    </a:cubicBezTo>
                    <a:cubicBezTo>
                      <a:pt x="96" y="397"/>
                      <a:pt x="107" y="303"/>
                      <a:pt x="94" y="248"/>
                    </a:cubicBezTo>
                    <a:cubicBezTo>
                      <a:pt x="81" y="194"/>
                      <a:pt x="5" y="135"/>
                      <a:pt x="7" y="120"/>
                    </a:cubicBezTo>
                    <a:lnTo>
                      <a:pt x="101" y="158"/>
                    </a:lnTo>
                    <a:lnTo>
                      <a:pt x="101" y="0"/>
                    </a:lnTo>
                    <a:lnTo>
                      <a:pt x="181" y="180"/>
                    </a:lnTo>
                    <a:lnTo>
                      <a:pt x="296" y="120"/>
                    </a:lnTo>
                    <a:cubicBezTo>
                      <a:pt x="296" y="120"/>
                      <a:pt x="219" y="258"/>
                      <a:pt x="202" y="316"/>
                    </a:cubicBezTo>
                    <a:cubicBezTo>
                      <a:pt x="186" y="374"/>
                      <a:pt x="193" y="418"/>
                      <a:pt x="195" y="467"/>
                    </a:cubicBezTo>
                    <a:cubicBezTo>
                      <a:pt x="197" y="515"/>
                      <a:pt x="230" y="593"/>
                      <a:pt x="217" y="610"/>
                    </a:cubicBezTo>
                    <a:cubicBezTo>
                      <a:pt x="204" y="626"/>
                      <a:pt x="159" y="578"/>
                      <a:pt x="123" y="572"/>
                    </a:cubicBezTo>
                    <a:cubicBezTo>
                      <a:pt x="87" y="566"/>
                      <a:pt x="25" y="578"/>
                      <a:pt x="0" y="57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01" name="Freeform 1100"/>
              <p:cNvSpPr>
                <a:spLocks/>
              </p:cNvSpPr>
              <p:nvPr/>
            </p:nvSpPr>
            <p:spPr bwMode="auto">
              <a:xfrm>
                <a:off x="13614" y="4359"/>
                <a:ext cx="177" cy="377"/>
              </a:xfrm>
              <a:custGeom>
                <a:avLst/>
                <a:gdLst/>
                <a:ahLst/>
                <a:cxnLst>
                  <a:cxn ang="0">
                    <a:pos x="0" y="579"/>
                  </a:cxn>
                  <a:cxn ang="0">
                    <a:pos x="79" y="451"/>
                  </a:cxn>
                  <a:cxn ang="0">
                    <a:pos x="94" y="248"/>
                  </a:cxn>
                  <a:cxn ang="0">
                    <a:pos x="7" y="120"/>
                  </a:cxn>
                  <a:cxn ang="0">
                    <a:pos x="101" y="158"/>
                  </a:cxn>
                  <a:cxn ang="0">
                    <a:pos x="101" y="0"/>
                  </a:cxn>
                  <a:cxn ang="0">
                    <a:pos x="181" y="180"/>
                  </a:cxn>
                  <a:cxn ang="0">
                    <a:pos x="296" y="120"/>
                  </a:cxn>
                  <a:cxn ang="0">
                    <a:pos x="202" y="316"/>
                  </a:cxn>
                  <a:cxn ang="0">
                    <a:pos x="195" y="467"/>
                  </a:cxn>
                  <a:cxn ang="0">
                    <a:pos x="217" y="610"/>
                  </a:cxn>
                  <a:cxn ang="0">
                    <a:pos x="123" y="572"/>
                  </a:cxn>
                  <a:cxn ang="0">
                    <a:pos x="0" y="579"/>
                  </a:cxn>
                </a:cxnLst>
                <a:rect l="0" t="0" r="r" b="b"/>
                <a:pathLst>
                  <a:path w="296" h="626">
                    <a:moveTo>
                      <a:pt x="0" y="579"/>
                    </a:moveTo>
                    <a:cubicBezTo>
                      <a:pt x="0" y="579"/>
                      <a:pt x="63" y="506"/>
                      <a:pt x="79" y="451"/>
                    </a:cubicBezTo>
                    <a:cubicBezTo>
                      <a:pt x="96" y="397"/>
                      <a:pt x="107" y="303"/>
                      <a:pt x="94" y="248"/>
                    </a:cubicBezTo>
                    <a:cubicBezTo>
                      <a:pt x="81" y="194"/>
                      <a:pt x="5" y="135"/>
                      <a:pt x="7" y="120"/>
                    </a:cubicBezTo>
                    <a:lnTo>
                      <a:pt x="101" y="158"/>
                    </a:lnTo>
                    <a:lnTo>
                      <a:pt x="101" y="0"/>
                    </a:lnTo>
                    <a:lnTo>
                      <a:pt x="181" y="180"/>
                    </a:lnTo>
                    <a:lnTo>
                      <a:pt x="296" y="120"/>
                    </a:lnTo>
                    <a:cubicBezTo>
                      <a:pt x="296" y="120"/>
                      <a:pt x="219" y="258"/>
                      <a:pt x="202" y="316"/>
                    </a:cubicBezTo>
                    <a:cubicBezTo>
                      <a:pt x="186" y="374"/>
                      <a:pt x="193" y="418"/>
                      <a:pt x="195" y="467"/>
                    </a:cubicBezTo>
                    <a:cubicBezTo>
                      <a:pt x="197" y="515"/>
                      <a:pt x="230" y="593"/>
                      <a:pt x="217" y="610"/>
                    </a:cubicBezTo>
                    <a:cubicBezTo>
                      <a:pt x="204" y="626"/>
                      <a:pt x="159" y="578"/>
                      <a:pt x="123" y="572"/>
                    </a:cubicBezTo>
                    <a:cubicBezTo>
                      <a:pt x="87" y="566"/>
                      <a:pt x="25" y="578"/>
                      <a:pt x="0" y="579"/>
                    </a:cubicBezTo>
                    <a:close/>
                  </a:path>
                </a:pathLst>
              </a:custGeom>
              <a:noFill/>
              <a:ln w="9525"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sp>
        <p:nvSpPr>
          <p:cNvPr id="6" name="Rectangle 1111"/>
          <p:cNvSpPr>
            <a:spLocks noChangeArrowheads="1"/>
          </p:cNvSpPr>
          <p:nvPr/>
        </p:nvSpPr>
        <p:spPr bwMode="auto">
          <a:xfrm>
            <a:off x="2476108" y="5527634"/>
            <a:ext cx="56515" cy="3232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smtClean="0">
                <a:ln>
                  <a:noFill/>
                </a:ln>
                <a:solidFill>
                  <a:srgbClr val="000000"/>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1113"/>
          <p:cNvSpPr>
            <a:spLocks noChangeArrowheads="1"/>
          </p:cNvSpPr>
          <p:nvPr/>
        </p:nvSpPr>
        <p:spPr bwMode="auto">
          <a:xfrm>
            <a:off x="2509763" y="5760723"/>
            <a:ext cx="56515" cy="3232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smtClean="0">
                <a:ln>
                  <a:noFill/>
                </a:ln>
                <a:solidFill>
                  <a:srgbClr val="000000"/>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1143"/>
          <p:cNvSpPr>
            <a:spLocks noChangeArrowheads="1"/>
          </p:cNvSpPr>
          <p:nvPr/>
        </p:nvSpPr>
        <p:spPr bwMode="auto">
          <a:xfrm>
            <a:off x="7068611" y="5880985"/>
            <a:ext cx="56515" cy="32330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smtClean="0">
                <a:ln>
                  <a:noFill/>
                </a:ln>
                <a:solidFill>
                  <a:srgbClr val="000000"/>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9" name="Group 168"/>
          <p:cNvGrpSpPr/>
          <p:nvPr/>
        </p:nvGrpSpPr>
        <p:grpSpPr>
          <a:xfrm>
            <a:off x="2015976" y="5940077"/>
            <a:ext cx="242641" cy="411363"/>
            <a:chOff x="7007205" y="4437112"/>
            <a:chExt cx="285115" cy="483371"/>
          </a:xfrm>
        </p:grpSpPr>
        <p:grpSp>
          <p:nvGrpSpPr>
            <p:cNvPr id="79" name="Group 1146"/>
            <p:cNvGrpSpPr>
              <a:grpSpLocks/>
            </p:cNvGrpSpPr>
            <p:nvPr/>
          </p:nvGrpSpPr>
          <p:grpSpPr bwMode="auto">
            <a:xfrm>
              <a:off x="7007205" y="4668317"/>
              <a:ext cx="39370" cy="33029"/>
              <a:chOff x="13179" y="5017"/>
              <a:chExt cx="62" cy="52"/>
            </a:xfrm>
          </p:grpSpPr>
          <p:sp>
            <p:nvSpPr>
              <p:cNvPr id="89" name="Freeform 1147"/>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0" name="Freeform 1148"/>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80" name="Group 1149"/>
            <p:cNvGrpSpPr>
              <a:grpSpLocks/>
            </p:cNvGrpSpPr>
            <p:nvPr/>
          </p:nvGrpSpPr>
          <p:grpSpPr bwMode="auto">
            <a:xfrm>
              <a:off x="7080865" y="4437112"/>
              <a:ext cx="92075" cy="97182"/>
              <a:chOff x="13295" y="4653"/>
              <a:chExt cx="145" cy="153"/>
            </a:xfrm>
          </p:grpSpPr>
          <p:sp>
            <p:nvSpPr>
              <p:cNvPr id="87" name="Freeform 1150"/>
              <p:cNvSpPr>
                <a:spLocks/>
              </p:cNvSpPr>
              <p:nvPr/>
            </p:nvSpPr>
            <p:spPr bwMode="auto">
              <a:xfrm>
                <a:off x="13295" y="4653"/>
                <a:ext cx="145" cy="153"/>
              </a:xfrm>
              <a:custGeom>
                <a:avLst/>
                <a:gdLst/>
                <a:ahLst/>
                <a:cxnLst>
                  <a:cxn ang="0">
                    <a:pos x="242" y="159"/>
                  </a:cxn>
                  <a:cxn ang="0">
                    <a:pos x="63" y="238"/>
                  </a:cxn>
                  <a:cxn ang="0">
                    <a:pos x="17" y="59"/>
                  </a:cxn>
                  <a:cxn ang="0">
                    <a:pos x="167" y="17"/>
                  </a:cxn>
                  <a:cxn ang="0">
                    <a:pos x="242" y="159"/>
                  </a:cxn>
                </a:cxnLst>
                <a:rect l="0" t="0" r="r" b="b"/>
                <a:pathLst>
                  <a:path w="242" h="255">
                    <a:moveTo>
                      <a:pt x="242" y="159"/>
                    </a:moveTo>
                    <a:cubicBezTo>
                      <a:pt x="233" y="180"/>
                      <a:pt x="100" y="255"/>
                      <a:pt x="63" y="238"/>
                    </a:cubicBezTo>
                    <a:cubicBezTo>
                      <a:pt x="25" y="222"/>
                      <a:pt x="0" y="96"/>
                      <a:pt x="17" y="59"/>
                    </a:cubicBezTo>
                    <a:cubicBezTo>
                      <a:pt x="33" y="21"/>
                      <a:pt x="129" y="0"/>
                      <a:pt x="167" y="17"/>
                    </a:cubicBezTo>
                    <a:cubicBezTo>
                      <a:pt x="204" y="34"/>
                      <a:pt x="225" y="130"/>
                      <a:pt x="242" y="159"/>
                    </a:cubicBezTo>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88" name="Freeform 1151"/>
              <p:cNvSpPr>
                <a:spLocks/>
              </p:cNvSpPr>
              <p:nvPr/>
            </p:nvSpPr>
            <p:spPr bwMode="auto">
              <a:xfrm>
                <a:off x="13295" y="4653"/>
                <a:ext cx="145" cy="153"/>
              </a:xfrm>
              <a:custGeom>
                <a:avLst/>
                <a:gdLst/>
                <a:ahLst/>
                <a:cxnLst>
                  <a:cxn ang="0">
                    <a:pos x="145" y="95"/>
                  </a:cxn>
                  <a:cxn ang="0">
                    <a:pos x="38" y="143"/>
                  </a:cxn>
                  <a:cxn ang="0">
                    <a:pos x="10" y="35"/>
                  </a:cxn>
                  <a:cxn ang="0">
                    <a:pos x="100" y="10"/>
                  </a:cxn>
                  <a:cxn ang="0">
                    <a:pos x="145" y="95"/>
                  </a:cxn>
                </a:cxnLst>
                <a:rect l="0" t="0" r="r" b="b"/>
                <a:pathLst>
                  <a:path w="145" h="153">
                    <a:moveTo>
                      <a:pt x="145" y="95"/>
                    </a:moveTo>
                    <a:cubicBezTo>
                      <a:pt x="140" y="108"/>
                      <a:pt x="60" y="153"/>
                      <a:pt x="38" y="143"/>
                    </a:cubicBezTo>
                    <a:cubicBezTo>
                      <a:pt x="15" y="133"/>
                      <a:pt x="0" y="57"/>
                      <a:pt x="10" y="35"/>
                    </a:cubicBezTo>
                    <a:cubicBezTo>
                      <a:pt x="20" y="12"/>
                      <a:pt x="77" y="0"/>
                      <a:pt x="100" y="10"/>
                    </a:cubicBezTo>
                    <a:cubicBezTo>
                      <a:pt x="122" y="20"/>
                      <a:pt x="135" y="78"/>
                      <a:pt x="145" y="95"/>
                    </a:cubicBezTo>
                  </a:path>
                </a:pathLst>
              </a:custGeom>
              <a:noFill/>
              <a:ln w="15875"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81" name="Group 1152"/>
            <p:cNvGrpSpPr>
              <a:grpSpLocks/>
            </p:cNvGrpSpPr>
            <p:nvPr/>
          </p:nvGrpSpPr>
          <p:grpSpPr bwMode="auto">
            <a:xfrm>
              <a:off x="7012920" y="4527943"/>
              <a:ext cx="279400" cy="392540"/>
              <a:chOff x="13188" y="4796"/>
              <a:chExt cx="440" cy="618"/>
            </a:xfrm>
          </p:grpSpPr>
          <p:sp>
            <p:nvSpPr>
              <p:cNvPr id="85" name="Freeform 1153"/>
              <p:cNvSpPr>
                <a:spLocks/>
              </p:cNvSpPr>
              <p:nvPr/>
            </p:nvSpPr>
            <p:spPr bwMode="auto">
              <a:xfrm>
                <a:off x="13188" y="4796"/>
                <a:ext cx="440"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86" name="Freeform 1154"/>
              <p:cNvSpPr>
                <a:spLocks/>
              </p:cNvSpPr>
              <p:nvPr/>
            </p:nvSpPr>
            <p:spPr bwMode="auto">
              <a:xfrm>
                <a:off x="13188" y="4796"/>
                <a:ext cx="439"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noFill/>
              <a:ln w="1905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82" name="Group 1155"/>
            <p:cNvGrpSpPr>
              <a:grpSpLocks/>
            </p:cNvGrpSpPr>
            <p:nvPr/>
          </p:nvGrpSpPr>
          <p:grpSpPr bwMode="auto">
            <a:xfrm>
              <a:off x="7251045" y="4675304"/>
              <a:ext cx="40005" cy="33029"/>
              <a:chOff x="13563" y="5028"/>
              <a:chExt cx="63" cy="52"/>
            </a:xfrm>
          </p:grpSpPr>
          <p:sp>
            <p:nvSpPr>
              <p:cNvPr id="83" name="Freeform 1156"/>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4" name="Freeform 1157"/>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grpSp>
        <p:nvGrpSpPr>
          <p:cNvPr id="10" name="Group 231"/>
          <p:cNvGrpSpPr/>
          <p:nvPr/>
        </p:nvGrpSpPr>
        <p:grpSpPr>
          <a:xfrm>
            <a:off x="2880072" y="6084093"/>
            <a:ext cx="242641" cy="411363"/>
            <a:chOff x="7007205" y="4437112"/>
            <a:chExt cx="285115" cy="483371"/>
          </a:xfrm>
        </p:grpSpPr>
        <p:grpSp>
          <p:nvGrpSpPr>
            <p:cNvPr id="67" name="Group 1146"/>
            <p:cNvGrpSpPr>
              <a:grpSpLocks/>
            </p:cNvGrpSpPr>
            <p:nvPr/>
          </p:nvGrpSpPr>
          <p:grpSpPr bwMode="auto">
            <a:xfrm>
              <a:off x="7007205" y="4668317"/>
              <a:ext cx="39370" cy="33029"/>
              <a:chOff x="13179" y="5017"/>
              <a:chExt cx="62" cy="52"/>
            </a:xfrm>
          </p:grpSpPr>
          <p:sp>
            <p:nvSpPr>
              <p:cNvPr id="77" name="Freeform 1147"/>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8" name="Freeform 1148"/>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68" name="Group 1149"/>
            <p:cNvGrpSpPr>
              <a:grpSpLocks/>
            </p:cNvGrpSpPr>
            <p:nvPr/>
          </p:nvGrpSpPr>
          <p:grpSpPr bwMode="auto">
            <a:xfrm>
              <a:off x="7080865" y="4437112"/>
              <a:ext cx="92075" cy="97182"/>
              <a:chOff x="13295" y="4653"/>
              <a:chExt cx="145" cy="153"/>
            </a:xfrm>
          </p:grpSpPr>
          <p:sp>
            <p:nvSpPr>
              <p:cNvPr id="75" name="Freeform 1150"/>
              <p:cNvSpPr>
                <a:spLocks/>
              </p:cNvSpPr>
              <p:nvPr/>
            </p:nvSpPr>
            <p:spPr bwMode="auto">
              <a:xfrm>
                <a:off x="13295" y="4653"/>
                <a:ext cx="145" cy="153"/>
              </a:xfrm>
              <a:custGeom>
                <a:avLst/>
                <a:gdLst/>
                <a:ahLst/>
                <a:cxnLst>
                  <a:cxn ang="0">
                    <a:pos x="242" y="159"/>
                  </a:cxn>
                  <a:cxn ang="0">
                    <a:pos x="63" y="238"/>
                  </a:cxn>
                  <a:cxn ang="0">
                    <a:pos x="17" y="59"/>
                  </a:cxn>
                  <a:cxn ang="0">
                    <a:pos x="167" y="17"/>
                  </a:cxn>
                  <a:cxn ang="0">
                    <a:pos x="242" y="159"/>
                  </a:cxn>
                </a:cxnLst>
                <a:rect l="0" t="0" r="r" b="b"/>
                <a:pathLst>
                  <a:path w="242" h="255">
                    <a:moveTo>
                      <a:pt x="242" y="159"/>
                    </a:moveTo>
                    <a:cubicBezTo>
                      <a:pt x="233" y="180"/>
                      <a:pt x="100" y="255"/>
                      <a:pt x="63" y="238"/>
                    </a:cubicBezTo>
                    <a:cubicBezTo>
                      <a:pt x="25" y="222"/>
                      <a:pt x="0" y="96"/>
                      <a:pt x="17" y="59"/>
                    </a:cubicBezTo>
                    <a:cubicBezTo>
                      <a:pt x="33" y="21"/>
                      <a:pt x="129" y="0"/>
                      <a:pt x="167" y="17"/>
                    </a:cubicBezTo>
                    <a:cubicBezTo>
                      <a:pt x="204" y="34"/>
                      <a:pt x="225" y="130"/>
                      <a:pt x="242" y="159"/>
                    </a:cubicBezTo>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76" name="Freeform 1151"/>
              <p:cNvSpPr>
                <a:spLocks/>
              </p:cNvSpPr>
              <p:nvPr/>
            </p:nvSpPr>
            <p:spPr bwMode="auto">
              <a:xfrm>
                <a:off x="13295" y="4653"/>
                <a:ext cx="145" cy="153"/>
              </a:xfrm>
              <a:custGeom>
                <a:avLst/>
                <a:gdLst/>
                <a:ahLst/>
                <a:cxnLst>
                  <a:cxn ang="0">
                    <a:pos x="145" y="95"/>
                  </a:cxn>
                  <a:cxn ang="0">
                    <a:pos x="38" y="143"/>
                  </a:cxn>
                  <a:cxn ang="0">
                    <a:pos x="10" y="35"/>
                  </a:cxn>
                  <a:cxn ang="0">
                    <a:pos x="100" y="10"/>
                  </a:cxn>
                  <a:cxn ang="0">
                    <a:pos x="145" y="95"/>
                  </a:cxn>
                </a:cxnLst>
                <a:rect l="0" t="0" r="r" b="b"/>
                <a:pathLst>
                  <a:path w="145" h="153">
                    <a:moveTo>
                      <a:pt x="145" y="95"/>
                    </a:moveTo>
                    <a:cubicBezTo>
                      <a:pt x="140" y="108"/>
                      <a:pt x="60" y="153"/>
                      <a:pt x="38" y="143"/>
                    </a:cubicBezTo>
                    <a:cubicBezTo>
                      <a:pt x="15" y="133"/>
                      <a:pt x="0" y="57"/>
                      <a:pt x="10" y="35"/>
                    </a:cubicBezTo>
                    <a:cubicBezTo>
                      <a:pt x="20" y="12"/>
                      <a:pt x="77" y="0"/>
                      <a:pt x="100" y="10"/>
                    </a:cubicBezTo>
                    <a:cubicBezTo>
                      <a:pt x="122" y="20"/>
                      <a:pt x="135" y="78"/>
                      <a:pt x="145" y="95"/>
                    </a:cubicBezTo>
                  </a:path>
                </a:pathLst>
              </a:custGeom>
              <a:noFill/>
              <a:ln w="15875"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69" name="Group 1152"/>
            <p:cNvGrpSpPr>
              <a:grpSpLocks/>
            </p:cNvGrpSpPr>
            <p:nvPr/>
          </p:nvGrpSpPr>
          <p:grpSpPr bwMode="auto">
            <a:xfrm>
              <a:off x="7012920" y="4527943"/>
              <a:ext cx="279400" cy="392540"/>
              <a:chOff x="13188" y="4796"/>
              <a:chExt cx="440" cy="618"/>
            </a:xfrm>
          </p:grpSpPr>
          <p:sp>
            <p:nvSpPr>
              <p:cNvPr id="73" name="Freeform 1153"/>
              <p:cNvSpPr>
                <a:spLocks/>
              </p:cNvSpPr>
              <p:nvPr/>
            </p:nvSpPr>
            <p:spPr bwMode="auto">
              <a:xfrm>
                <a:off x="13188" y="4796"/>
                <a:ext cx="440"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74" name="Freeform 1154"/>
              <p:cNvSpPr>
                <a:spLocks/>
              </p:cNvSpPr>
              <p:nvPr/>
            </p:nvSpPr>
            <p:spPr bwMode="auto">
              <a:xfrm>
                <a:off x="13188" y="4796"/>
                <a:ext cx="439"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noFill/>
              <a:ln w="1905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70" name="Group 1155"/>
            <p:cNvGrpSpPr>
              <a:grpSpLocks/>
            </p:cNvGrpSpPr>
            <p:nvPr/>
          </p:nvGrpSpPr>
          <p:grpSpPr bwMode="auto">
            <a:xfrm>
              <a:off x="7251045" y="4675304"/>
              <a:ext cx="40005" cy="33029"/>
              <a:chOff x="13563" y="5028"/>
              <a:chExt cx="63" cy="52"/>
            </a:xfrm>
          </p:grpSpPr>
          <p:sp>
            <p:nvSpPr>
              <p:cNvPr id="71" name="Freeform 1156"/>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2" name="Freeform 1157"/>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sp>
        <p:nvSpPr>
          <p:cNvPr id="11" name="Rectangle 10"/>
          <p:cNvSpPr/>
          <p:nvPr/>
        </p:nvSpPr>
        <p:spPr>
          <a:xfrm>
            <a:off x="5760392" y="5147989"/>
            <a:ext cx="648072" cy="1368152"/>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5472360" y="5147989"/>
            <a:ext cx="288032" cy="1368152"/>
          </a:xfrm>
          <a:prstGeom prst="rect">
            <a:avLst/>
          </a:prstGeom>
          <a:solidFill>
            <a:schemeClr val="bg1">
              <a:lumMod val="5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5472360" y="5219997"/>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616376" y="5219997"/>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472360" y="5436021"/>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16376" y="5436021"/>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5472360" y="5652045"/>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5616376" y="5652045"/>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5472360" y="5868069"/>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5616376" y="5868069"/>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5472360" y="6084093"/>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5616376" y="6084093"/>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5472360" y="6300117"/>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616376" y="6300117"/>
            <a:ext cx="72008" cy="144016"/>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 name="Straight Connector 24"/>
          <p:cNvCxnSpPr/>
          <p:nvPr/>
        </p:nvCxnSpPr>
        <p:spPr>
          <a:xfrm>
            <a:off x="5760392" y="5436021"/>
            <a:ext cx="648072"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760392" y="5796061"/>
            <a:ext cx="648072"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760392" y="6156101"/>
            <a:ext cx="648072"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28" name="Group 269"/>
          <p:cNvGrpSpPr/>
          <p:nvPr/>
        </p:nvGrpSpPr>
        <p:grpSpPr>
          <a:xfrm>
            <a:off x="5976416" y="6156101"/>
            <a:ext cx="205113" cy="347739"/>
            <a:chOff x="7007205" y="4437112"/>
            <a:chExt cx="285115" cy="483371"/>
          </a:xfrm>
        </p:grpSpPr>
        <p:grpSp>
          <p:nvGrpSpPr>
            <p:cNvPr id="55" name="Group 1146"/>
            <p:cNvGrpSpPr>
              <a:grpSpLocks/>
            </p:cNvGrpSpPr>
            <p:nvPr/>
          </p:nvGrpSpPr>
          <p:grpSpPr bwMode="auto">
            <a:xfrm>
              <a:off x="7007205" y="4668317"/>
              <a:ext cx="39370" cy="33029"/>
              <a:chOff x="13179" y="5017"/>
              <a:chExt cx="62" cy="52"/>
            </a:xfrm>
          </p:grpSpPr>
          <p:sp>
            <p:nvSpPr>
              <p:cNvPr id="65" name="Freeform 1147"/>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6" name="Freeform 1148"/>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56" name="Group 1149"/>
            <p:cNvGrpSpPr>
              <a:grpSpLocks/>
            </p:cNvGrpSpPr>
            <p:nvPr/>
          </p:nvGrpSpPr>
          <p:grpSpPr bwMode="auto">
            <a:xfrm>
              <a:off x="7080865" y="4437112"/>
              <a:ext cx="92075" cy="97182"/>
              <a:chOff x="13295" y="4653"/>
              <a:chExt cx="145" cy="153"/>
            </a:xfrm>
          </p:grpSpPr>
          <p:sp>
            <p:nvSpPr>
              <p:cNvPr id="63" name="Freeform 1150"/>
              <p:cNvSpPr>
                <a:spLocks/>
              </p:cNvSpPr>
              <p:nvPr/>
            </p:nvSpPr>
            <p:spPr bwMode="auto">
              <a:xfrm>
                <a:off x="13295" y="4653"/>
                <a:ext cx="145" cy="153"/>
              </a:xfrm>
              <a:custGeom>
                <a:avLst/>
                <a:gdLst/>
                <a:ahLst/>
                <a:cxnLst>
                  <a:cxn ang="0">
                    <a:pos x="242" y="159"/>
                  </a:cxn>
                  <a:cxn ang="0">
                    <a:pos x="63" y="238"/>
                  </a:cxn>
                  <a:cxn ang="0">
                    <a:pos x="17" y="59"/>
                  </a:cxn>
                  <a:cxn ang="0">
                    <a:pos x="167" y="17"/>
                  </a:cxn>
                  <a:cxn ang="0">
                    <a:pos x="242" y="159"/>
                  </a:cxn>
                </a:cxnLst>
                <a:rect l="0" t="0" r="r" b="b"/>
                <a:pathLst>
                  <a:path w="242" h="255">
                    <a:moveTo>
                      <a:pt x="242" y="159"/>
                    </a:moveTo>
                    <a:cubicBezTo>
                      <a:pt x="233" y="180"/>
                      <a:pt x="100" y="255"/>
                      <a:pt x="63" y="238"/>
                    </a:cubicBezTo>
                    <a:cubicBezTo>
                      <a:pt x="25" y="222"/>
                      <a:pt x="0" y="96"/>
                      <a:pt x="17" y="59"/>
                    </a:cubicBezTo>
                    <a:cubicBezTo>
                      <a:pt x="33" y="21"/>
                      <a:pt x="129" y="0"/>
                      <a:pt x="167" y="17"/>
                    </a:cubicBezTo>
                    <a:cubicBezTo>
                      <a:pt x="204" y="34"/>
                      <a:pt x="225" y="130"/>
                      <a:pt x="242" y="159"/>
                    </a:cubicBezTo>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64" name="Freeform 1151"/>
              <p:cNvSpPr>
                <a:spLocks/>
              </p:cNvSpPr>
              <p:nvPr/>
            </p:nvSpPr>
            <p:spPr bwMode="auto">
              <a:xfrm>
                <a:off x="13295" y="4653"/>
                <a:ext cx="145" cy="153"/>
              </a:xfrm>
              <a:custGeom>
                <a:avLst/>
                <a:gdLst/>
                <a:ahLst/>
                <a:cxnLst>
                  <a:cxn ang="0">
                    <a:pos x="145" y="95"/>
                  </a:cxn>
                  <a:cxn ang="0">
                    <a:pos x="38" y="143"/>
                  </a:cxn>
                  <a:cxn ang="0">
                    <a:pos x="10" y="35"/>
                  </a:cxn>
                  <a:cxn ang="0">
                    <a:pos x="100" y="10"/>
                  </a:cxn>
                  <a:cxn ang="0">
                    <a:pos x="145" y="95"/>
                  </a:cxn>
                </a:cxnLst>
                <a:rect l="0" t="0" r="r" b="b"/>
                <a:pathLst>
                  <a:path w="145" h="153">
                    <a:moveTo>
                      <a:pt x="145" y="95"/>
                    </a:moveTo>
                    <a:cubicBezTo>
                      <a:pt x="140" y="108"/>
                      <a:pt x="60" y="153"/>
                      <a:pt x="38" y="143"/>
                    </a:cubicBezTo>
                    <a:cubicBezTo>
                      <a:pt x="15" y="133"/>
                      <a:pt x="0" y="57"/>
                      <a:pt x="10" y="35"/>
                    </a:cubicBezTo>
                    <a:cubicBezTo>
                      <a:pt x="20" y="12"/>
                      <a:pt x="77" y="0"/>
                      <a:pt x="100" y="10"/>
                    </a:cubicBezTo>
                    <a:cubicBezTo>
                      <a:pt x="122" y="20"/>
                      <a:pt x="135" y="78"/>
                      <a:pt x="145" y="95"/>
                    </a:cubicBezTo>
                  </a:path>
                </a:pathLst>
              </a:custGeom>
              <a:noFill/>
              <a:ln w="15875"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57" name="Group 1152"/>
            <p:cNvGrpSpPr>
              <a:grpSpLocks/>
            </p:cNvGrpSpPr>
            <p:nvPr/>
          </p:nvGrpSpPr>
          <p:grpSpPr bwMode="auto">
            <a:xfrm>
              <a:off x="7012920" y="4527943"/>
              <a:ext cx="279400" cy="392540"/>
              <a:chOff x="13188" y="4796"/>
              <a:chExt cx="440" cy="618"/>
            </a:xfrm>
          </p:grpSpPr>
          <p:sp>
            <p:nvSpPr>
              <p:cNvPr id="61" name="Freeform 1153"/>
              <p:cNvSpPr>
                <a:spLocks/>
              </p:cNvSpPr>
              <p:nvPr/>
            </p:nvSpPr>
            <p:spPr bwMode="auto">
              <a:xfrm>
                <a:off x="13188" y="4796"/>
                <a:ext cx="440"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62" name="Freeform 1154"/>
              <p:cNvSpPr>
                <a:spLocks/>
              </p:cNvSpPr>
              <p:nvPr/>
            </p:nvSpPr>
            <p:spPr bwMode="auto">
              <a:xfrm>
                <a:off x="13188" y="4796"/>
                <a:ext cx="439"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noFill/>
              <a:ln w="1905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58" name="Group 1155"/>
            <p:cNvGrpSpPr>
              <a:grpSpLocks/>
            </p:cNvGrpSpPr>
            <p:nvPr/>
          </p:nvGrpSpPr>
          <p:grpSpPr bwMode="auto">
            <a:xfrm>
              <a:off x="7251045" y="4675304"/>
              <a:ext cx="40005" cy="33029"/>
              <a:chOff x="13563" y="5028"/>
              <a:chExt cx="63" cy="52"/>
            </a:xfrm>
          </p:grpSpPr>
          <p:sp>
            <p:nvSpPr>
              <p:cNvPr id="59" name="Freeform 1156"/>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0" name="Freeform 1157"/>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grpSp>
        <p:nvGrpSpPr>
          <p:cNvPr id="29" name="Group 295"/>
          <p:cNvGrpSpPr/>
          <p:nvPr/>
        </p:nvGrpSpPr>
        <p:grpSpPr>
          <a:xfrm>
            <a:off x="5976416" y="5436021"/>
            <a:ext cx="205113" cy="347739"/>
            <a:chOff x="7007205" y="4437112"/>
            <a:chExt cx="285115" cy="483371"/>
          </a:xfrm>
        </p:grpSpPr>
        <p:grpSp>
          <p:nvGrpSpPr>
            <p:cNvPr id="43" name="Group 1146"/>
            <p:cNvGrpSpPr>
              <a:grpSpLocks/>
            </p:cNvGrpSpPr>
            <p:nvPr/>
          </p:nvGrpSpPr>
          <p:grpSpPr bwMode="auto">
            <a:xfrm>
              <a:off x="7007205" y="4668317"/>
              <a:ext cx="39370" cy="33029"/>
              <a:chOff x="13179" y="5017"/>
              <a:chExt cx="62" cy="52"/>
            </a:xfrm>
          </p:grpSpPr>
          <p:sp>
            <p:nvSpPr>
              <p:cNvPr id="53" name="Freeform 1147"/>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54" name="Freeform 1148"/>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44" name="Group 1149"/>
            <p:cNvGrpSpPr>
              <a:grpSpLocks/>
            </p:cNvGrpSpPr>
            <p:nvPr/>
          </p:nvGrpSpPr>
          <p:grpSpPr bwMode="auto">
            <a:xfrm>
              <a:off x="7080865" y="4437112"/>
              <a:ext cx="92075" cy="97182"/>
              <a:chOff x="13295" y="4653"/>
              <a:chExt cx="145" cy="153"/>
            </a:xfrm>
          </p:grpSpPr>
          <p:sp>
            <p:nvSpPr>
              <p:cNvPr id="51" name="Freeform 1150"/>
              <p:cNvSpPr>
                <a:spLocks/>
              </p:cNvSpPr>
              <p:nvPr/>
            </p:nvSpPr>
            <p:spPr bwMode="auto">
              <a:xfrm>
                <a:off x="13295" y="4653"/>
                <a:ext cx="145" cy="153"/>
              </a:xfrm>
              <a:custGeom>
                <a:avLst/>
                <a:gdLst/>
                <a:ahLst/>
                <a:cxnLst>
                  <a:cxn ang="0">
                    <a:pos x="242" y="159"/>
                  </a:cxn>
                  <a:cxn ang="0">
                    <a:pos x="63" y="238"/>
                  </a:cxn>
                  <a:cxn ang="0">
                    <a:pos x="17" y="59"/>
                  </a:cxn>
                  <a:cxn ang="0">
                    <a:pos x="167" y="17"/>
                  </a:cxn>
                  <a:cxn ang="0">
                    <a:pos x="242" y="159"/>
                  </a:cxn>
                </a:cxnLst>
                <a:rect l="0" t="0" r="r" b="b"/>
                <a:pathLst>
                  <a:path w="242" h="255">
                    <a:moveTo>
                      <a:pt x="242" y="159"/>
                    </a:moveTo>
                    <a:cubicBezTo>
                      <a:pt x="233" y="180"/>
                      <a:pt x="100" y="255"/>
                      <a:pt x="63" y="238"/>
                    </a:cubicBezTo>
                    <a:cubicBezTo>
                      <a:pt x="25" y="222"/>
                      <a:pt x="0" y="96"/>
                      <a:pt x="17" y="59"/>
                    </a:cubicBezTo>
                    <a:cubicBezTo>
                      <a:pt x="33" y="21"/>
                      <a:pt x="129" y="0"/>
                      <a:pt x="167" y="17"/>
                    </a:cubicBezTo>
                    <a:cubicBezTo>
                      <a:pt x="204" y="34"/>
                      <a:pt x="225" y="130"/>
                      <a:pt x="242" y="159"/>
                    </a:cubicBezTo>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2" name="Freeform 1151"/>
              <p:cNvSpPr>
                <a:spLocks/>
              </p:cNvSpPr>
              <p:nvPr/>
            </p:nvSpPr>
            <p:spPr bwMode="auto">
              <a:xfrm>
                <a:off x="13295" y="4653"/>
                <a:ext cx="145" cy="153"/>
              </a:xfrm>
              <a:custGeom>
                <a:avLst/>
                <a:gdLst/>
                <a:ahLst/>
                <a:cxnLst>
                  <a:cxn ang="0">
                    <a:pos x="145" y="95"/>
                  </a:cxn>
                  <a:cxn ang="0">
                    <a:pos x="38" y="143"/>
                  </a:cxn>
                  <a:cxn ang="0">
                    <a:pos x="10" y="35"/>
                  </a:cxn>
                  <a:cxn ang="0">
                    <a:pos x="100" y="10"/>
                  </a:cxn>
                  <a:cxn ang="0">
                    <a:pos x="145" y="95"/>
                  </a:cxn>
                </a:cxnLst>
                <a:rect l="0" t="0" r="r" b="b"/>
                <a:pathLst>
                  <a:path w="145" h="153">
                    <a:moveTo>
                      <a:pt x="145" y="95"/>
                    </a:moveTo>
                    <a:cubicBezTo>
                      <a:pt x="140" y="108"/>
                      <a:pt x="60" y="153"/>
                      <a:pt x="38" y="143"/>
                    </a:cubicBezTo>
                    <a:cubicBezTo>
                      <a:pt x="15" y="133"/>
                      <a:pt x="0" y="57"/>
                      <a:pt x="10" y="35"/>
                    </a:cubicBezTo>
                    <a:cubicBezTo>
                      <a:pt x="20" y="12"/>
                      <a:pt x="77" y="0"/>
                      <a:pt x="100" y="10"/>
                    </a:cubicBezTo>
                    <a:cubicBezTo>
                      <a:pt x="122" y="20"/>
                      <a:pt x="135" y="78"/>
                      <a:pt x="145" y="95"/>
                    </a:cubicBezTo>
                  </a:path>
                </a:pathLst>
              </a:custGeom>
              <a:noFill/>
              <a:ln w="15875"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45" name="Group 1152"/>
            <p:cNvGrpSpPr>
              <a:grpSpLocks/>
            </p:cNvGrpSpPr>
            <p:nvPr/>
          </p:nvGrpSpPr>
          <p:grpSpPr bwMode="auto">
            <a:xfrm>
              <a:off x="7012920" y="4527943"/>
              <a:ext cx="279400" cy="392540"/>
              <a:chOff x="13188" y="4796"/>
              <a:chExt cx="440" cy="618"/>
            </a:xfrm>
          </p:grpSpPr>
          <p:sp>
            <p:nvSpPr>
              <p:cNvPr id="49" name="Freeform 1153"/>
              <p:cNvSpPr>
                <a:spLocks/>
              </p:cNvSpPr>
              <p:nvPr/>
            </p:nvSpPr>
            <p:spPr bwMode="auto">
              <a:xfrm>
                <a:off x="13188" y="4796"/>
                <a:ext cx="440"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0" name="Freeform 1154"/>
              <p:cNvSpPr>
                <a:spLocks/>
              </p:cNvSpPr>
              <p:nvPr/>
            </p:nvSpPr>
            <p:spPr bwMode="auto">
              <a:xfrm>
                <a:off x="13188" y="4796"/>
                <a:ext cx="439"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noFill/>
              <a:ln w="1905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46" name="Group 1155"/>
            <p:cNvGrpSpPr>
              <a:grpSpLocks/>
            </p:cNvGrpSpPr>
            <p:nvPr/>
          </p:nvGrpSpPr>
          <p:grpSpPr bwMode="auto">
            <a:xfrm>
              <a:off x="7251045" y="4675304"/>
              <a:ext cx="40005" cy="33029"/>
              <a:chOff x="13563" y="5028"/>
              <a:chExt cx="63" cy="52"/>
            </a:xfrm>
          </p:grpSpPr>
          <p:sp>
            <p:nvSpPr>
              <p:cNvPr id="47" name="Freeform 1156"/>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8" name="Freeform 1157"/>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grpSp>
        <p:nvGrpSpPr>
          <p:cNvPr id="30" name="Group 308"/>
          <p:cNvGrpSpPr/>
          <p:nvPr/>
        </p:nvGrpSpPr>
        <p:grpSpPr>
          <a:xfrm>
            <a:off x="4968304" y="6156101"/>
            <a:ext cx="205113" cy="347739"/>
            <a:chOff x="7007205" y="4437112"/>
            <a:chExt cx="285115" cy="483371"/>
          </a:xfrm>
        </p:grpSpPr>
        <p:grpSp>
          <p:nvGrpSpPr>
            <p:cNvPr id="31" name="Group 1146"/>
            <p:cNvGrpSpPr>
              <a:grpSpLocks/>
            </p:cNvGrpSpPr>
            <p:nvPr/>
          </p:nvGrpSpPr>
          <p:grpSpPr bwMode="auto">
            <a:xfrm>
              <a:off x="7007205" y="4668317"/>
              <a:ext cx="39370" cy="33029"/>
              <a:chOff x="13179" y="5017"/>
              <a:chExt cx="62" cy="52"/>
            </a:xfrm>
          </p:grpSpPr>
          <p:sp>
            <p:nvSpPr>
              <p:cNvPr id="41" name="Freeform 1147"/>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1148"/>
              <p:cNvSpPr>
                <a:spLocks/>
              </p:cNvSpPr>
              <p:nvPr/>
            </p:nvSpPr>
            <p:spPr bwMode="auto">
              <a:xfrm>
                <a:off x="13179" y="5017"/>
                <a:ext cx="62" cy="52"/>
              </a:xfrm>
              <a:custGeom>
                <a:avLst/>
                <a:gdLst/>
                <a:ahLst/>
                <a:cxnLst>
                  <a:cxn ang="0">
                    <a:pos x="62" y="9"/>
                  </a:cxn>
                  <a:cxn ang="0">
                    <a:pos x="55" y="52"/>
                  </a:cxn>
                  <a:cxn ang="0">
                    <a:pos x="0" y="25"/>
                  </a:cxn>
                  <a:cxn ang="0">
                    <a:pos x="19" y="0"/>
                  </a:cxn>
                  <a:cxn ang="0">
                    <a:pos x="62" y="9"/>
                  </a:cxn>
                </a:cxnLst>
                <a:rect l="0" t="0" r="r" b="b"/>
                <a:pathLst>
                  <a:path w="62" h="52">
                    <a:moveTo>
                      <a:pt x="62" y="9"/>
                    </a:moveTo>
                    <a:lnTo>
                      <a:pt x="55" y="52"/>
                    </a:lnTo>
                    <a:lnTo>
                      <a:pt x="0" y="25"/>
                    </a:lnTo>
                    <a:lnTo>
                      <a:pt x="19" y="0"/>
                    </a:lnTo>
                    <a:lnTo>
                      <a:pt x="62"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32" name="Group 1149"/>
            <p:cNvGrpSpPr>
              <a:grpSpLocks/>
            </p:cNvGrpSpPr>
            <p:nvPr/>
          </p:nvGrpSpPr>
          <p:grpSpPr bwMode="auto">
            <a:xfrm>
              <a:off x="7080865" y="4437112"/>
              <a:ext cx="92075" cy="97182"/>
              <a:chOff x="13295" y="4653"/>
              <a:chExt cx="145" cy="153"/>
            </a:xfrm>
          </p:grpSpPr>
          <p:sp>
            <p:nvSpPr>
              <p:cNvPr id="39" name="Freeform 1150"/>
              <p:cNvSpPr>
                <a:spLocks/>
              </p:cNvSpPr>
              <p:nvPr/>
            </p:nvSpPr>
            <p:spPr bwMode="auto">
              <a:xfrm>
                <a:off x="13295" y="4653"/>
                <a:ext cx="145" cy="153"/>
              </a:xfrm>
              <a:custGeom>
                <a:avLst/>
                <a:gdLst/>
                <a:ahLst/>
                <a:cxnLst>
                  <a:cxn ang="0">
                    <a:pos x="242" y="159"/>
                  </a:cxn>
                  <a:cxn ang="0">
                    <a:pos x="63" y="238"/>
                  </a:cxn>
                  <a:cxn ang="0">
                    <a:pos x="17" y="59"/>
                  </a:cxn>
                  <a:cxn ang="0">
                    <a:pos x="167" y="17"/>
                  </a:cxn>
                  <a:cxn ang="0">
                    <a:pos x="242" y="159"/>
                  </a:cxn>
                </a:cxnLst>
                <a:rect l="0" t="0" r="r" b="b"/>
                <a:pathLst>
                  <a:path w="242" h="255">
                    <a:moveTo>
                      <a:pt x="242" y="159"/>
                    </a:moveTo>
                    <a:cubicBezTo>
                      <a:pt x="233" y="180"/>
                      <a:pt x="100" y="255"/>
                      <a:pt x="63" y="238"/>
                    </a:cubicBezTo>
                    <a:cubicBezTo>
                      <a:pt x="25" y="222"/>
                      <a:pt x="0" y="96"/>
                      <a:pt x="17" y="59"/>
                    </a:cubicBezTo>
                    <a:cubicBezTo>
                      <a:pt x="33" y="21"/>
                      <a:pt x="129" y="0"/>
                      <a:pt x="167" y="17"/>
                    </a:cubicBezTo>
                    <a:cubicBezTo>
                      <a:pt x="204" y="34"/>
                      <a:pt x="225" y="130"/>
                      <a:pt x="242" y="159"/>
                    </a:cubicBezTo>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0" name="Freeform 1151"/>
              <p:cNvSpPr>
                <a:spLocks/>
              </p:cNvSpPr>
              <p:nvPr/>
            </p:nvSpPr>
            <p:spPr bwMode="auto">
              <a:xfrm>
                <a:off x="13295" y="4653"/>
                <a:ext cx="145" cy="153"/>
              </a:xfrm>
              <a:custGeom>
                <a:avLst/>
                <a:gdLst/>
                <a:ahLst/>
                <a:cxnLst>
                  <a:cxn ang="0">
                    <a:pos x="145" y="95"/>
                  </a:cxn>
                  <a:cxn ang="0">
                    <a:pos x="38" y="143"/>
                  </a:cxn>
                  <a:cxn ang="0">
                    <a:pos x="10" y="35"/>
                  </a:cxn>
                  <a:cxn ang="0">
                    <a:pos x="100" y="10"/>
                  </a:cxn>
                  <a:cxn ang="0">
                    <a:pos x="145" y="95"/>
                  </a:cxn>
                </a:cxnLst>
                <a:rect l="0" t="0" r="r" b="b"/>
                <a:pathLst>
                  <a:path w="145" h="153">
                    <a:moveTo>
                      <a:pt x="145" y="95"/>
                    </a:moveTo>
                    <a:cubicBezTo>
                      <a:pt x="140" y="108"/>
                      <a:pt x="60" y="153"/>
                      <a:pt x="38" y="143"/>
                    </a:cubicBezTo>
                    <a:cubicBezTo>
                      <a:pt x="15" y="133"/>
                      <a:pt x="0" y="57"/>
                      <a:pt x="10" y="35"/>
                    </a:cubicBezTo>
                    <a:cubicBezTo>
                      <a:pt x="20" y="12"/>
                      <a:pt x="77" y="0"/>
                      <a:pt x="100" y="10"/>
                    </a:cubicBezTo>
                    <a:cubicBezTo>
                      <a:pt x="122" y="20"/>
                      <a:pt x="135" y="78"/>
                      <a:pt x="145" y="95"/>
                    </a:cubicBezTo>
                  </a:path>
                </a:pathLst>
              </a:custGeom>
              <a:noFill/>
              <a:ln w="15875"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33" name="Group 1152"/>
            <p:cNvGrpSpPr>
              <a:grpSpLocks/>
            </p:cNvGrpSpPr>
            <p:nvPr/>
          </p:nvGrpSpPr>
          <p:grpSpPr bwMode="auto">
            <a:xfrm>
              <a:off x="7012920" y="4527943"/>
              <a:ext cx="279400" cy="392540"/>
              <a:chOff x="13188" y="4796"/>
              <a:chExt cx="440" cy="618"/>
            </a:xfrm>
          </p:grpSpPr>
          <p:sp>
            <p:nvSpPr>
              <p:cNvPr id="37" name="Freeform 1153"/>
              <p:cNvSpPr>
                <a:spLocks/>
              </p:cNvSpPr>
              <p:nvPr/>
            </p:nvSpPr>
            <p:spPr bwMode="auto">
              <a:xfrm>
                <a:off x="13188" y="4796"/>
                <a:ext cx="440"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8" name="Freeform 1154"/>
              <p:cNvSpPr>
                <a:spLocks/>
              </p:cNvSpPr>
              <p:nvPr/>
            </p:nvSpPr>
            <p:spPr bwMode="auto">
              <a:xfrm>
                <a:off x="13188" y="4796"/>
                <a:ext cx="439" cy="618"/>
              </a:xfrm>
              <a:custGeom>
                <a:avLst/>
                <a:gdLst/>
                <a:ahLst/>
                <a:cxnLst>
                  <a:cxn ang="0">
                    <a:pos x="412" y="21"/>
                  </a:cxn>
                  <a:cxn ang="0">
                    <a:pos x="571" y="96"/>
                  </a:cxn>
                  <a:cxn ang="0">
                    <a:pos x="733" y="313"/>
                  </a:cxn>
                  <a:cxn ang="0">
                    <a:pos x="666" y="309"/>
                  </a:cxn>
                  <a:cxn ang="0">
                    <a:pos x="604" y="338"/>
                  </a:cxn>
                  <a:cxn ang="0">
                    <a:pos x="571" y="221"/>
                  </a:cxn>
                  <a:cxn ang="0">
                    <a:pos x="479" y="188"/>
                  </a:cxn>
                  <a:cxn ang="0">
                    <a:pos x="487" y="421"/>
                  </a:cxn>
                  <a:cxn ang="0">
                    <a:pos x="546" y="633"/>
                  </a:cxn>
                  <a:cxn ang="0">
                    <a:pos x="596" y="1012"/>
                  </a:cxn>
                  <a:cxn ang="0">
                    <a:pos x="429" y="1004"/>
                  </a:cxn>
                  <a:cxn ang="0">
                    <a:pos x="337" y="529"/>
                  </a:cxn>
                  <a:cxn ang="0">
                    <a:pos x="271" y="712"/>
                  </a:cxn>
                  <a:cxn ang="0">
                    <a:pos x="229" y="1020"/>
                  </a:cxn>
                  <a:cxn ang="0">
                    <a:pos x="87" y="1029"/>
                  </a:cxn>
                  <a:cxn ang="0">
                    <a:pos x="87" y="704"/>
                  </a:cxn>
                  <a:cxn ang="0">
                    <a:pos x="158" y="454"/>
                  </a:cxn>
                  <a:cxn ang="0">
                    <a:pos x="196" y="334"/>
                  </a:cxn>
                  <a:cxn ang="0">
                    <a:pos x="158" y="146"/>
                  </a:cxn>
                  <a:cxn ang="0">
                    <a:pos x="87" y="329"/>
                  </a:cxn>
                  <a:cxn ang="0">
                    <a:pos x="4" y="313"/>
                  </a:cxn>
                  <a:cxn ang="0">
                    <a:pos x="83" y="59"/>
                  </a:cxn>
                  <a:cxn ang="0">
                    <a:pos x="225" y="25"/>
                  </a:cxn>
                  <a:cxn ang="0">
                    <a:pos x="346" y="217"/>
                  </a:cxn>
                  <a:cxn ang="0">
                    <a:pos x="412" y="21"/>
                  </a:cxn>
                </a:cxnLst>
                <a:rect l="0" t="0" r="r" b="b"/>
                <a:pathLst>
                  <a:path w="733" h="1029">
                    <a:moveTo>
                      <a:pt x="412" y="21"/>
                    </a:moveTo>
                    <a:cubicBezTo>
                      <a:pt x="450" y="0"/>
                      <a:pt x="521" y="46"/>
                      <a:pt x="571" y="96"/>
                    </a:cubicBezTo>
                    <a:cubicBezTo>
                      <a:pt x="633" y="146"/>
                      <a:pt x="725" y="275"/>
                      <a:pt x="733" y="313"/>
                    </a:cubicBezTo>
                    <a:lnTo>
                      <a:pt x="666" y="309"/>
                    </a:lnTo>
                    <a:cubicBezTo>
                      <a:pt x="646" y="313"/>
                      <a:pt x="621" y="350"/>
                      <a:pt x="604" y="338"/>
                    </a:cubicBezTo>
                    <a:cubicBezTo>
                      <a:pt x="587" y="325"/>
                      <a:pt x="591" y="246"/>
                      <a:pt x="571" y="221"/>
                    </a:cubicBezTo>
                    <a:cubicBezTo>
                      <a:pt x="529" y="204"/>
                      <a:pt x="525" y="175"/>
                      <a:pt x="479" y="188"/>
                    </a:cubicBezTo>
                    <a:cubicBezTo>
                      <a:pt x="479" y="234"/>
                      <a:pt x="466" y="342"/>
                      <a:pt x="487" y="421"/>
                    </a:cubicBezTo>
                    <a:cubicBezTo>
                      <a:pt x="512" y="508"/>
                      <a:pt x="529" y="546"/>
                      <a:pt x="546" y="633"/>
                    </a:cubicBezTo>
                    <a:cubicBezTo>
                      <a:pt x="562" y="733"/>
                      <a:pt x="616" y="950"/>
                      <a:pt x="596" y="1012"/>
                    </a:cubicBezTo>
                    <a:lnTo>
                      <a:pt x="429" y="1004"/>
                    </a:lnTo>
                    <a:lnTo>
                      <a:pt x="337" y="529"/>
                    </a:lnTo>
                    <a:lnTo>
                      <a:pt x="271" y="712"/>
                    </a:lnTo>
                    <a:lnTo>
                      <a:pt x="229" y="1020"/>
                    </a:lnTo>
                    <a:lnTo>
                      <a:pt x="87" y="1029"/>
                    </a:lnTo>
                    <a:cubicBezTo>
                      <a:pt x="62" y="975"/>
                      <a:pt x="75" y="800"/>
                      <a:pt x="87" y="704"/>
                    </a:cubicBezTo>
                    <a:cubicBezTo>
                      <a:pt x="133" y="646"/>
                      <a:pt x="137" y="517"/>
                      <a:pt x="158" y="454"/>
                    </a:cubicBezTo>
                    <a:cubicBezTo>
                      <a:pt x="175" y="396"/>
                      <a:pt x="196" y="383"/>
                      <a:pt x="196" y="334"/>
                    </a:cubicBezTo>
                    <a:cubicBezTo>
                      <a:pt x="196" y="284"/>
                      <a:pt x="179" y="146"/>
                      <a:pt x="158" y="146"/>
                    </a:cubicBezTo>
                    <a:cubicBezTo>
                      <a:pt x="141" y="146"/>
                      <a:pt x="112" y="304"/>
                      <a:pt x="87" y="329"/>
                    </a:cubicBezTo>
                    <a:cubicBezTo>
                      <a:pt x="46" y="325"/>
                      <a:pt x="46" y="321"/>
                      <a:pt x="4" y="313"/>
                    </a:cubicBezTo>
                    <a:cubicBezTo>
                      <a:pt x="4" y="279"/>
                      <a:pt x="0" y="117"/>
                      <a:pt x="83" y="59"/>
                    </a:cubicBezTo>
                    <a:cubicBezTo>
                      <a:pt x="166" y="5"/>
                      <a:pt x="158" y="25"/>
                      <a:pt x="225" y="25"/>
                    </a:cubicBezTo>
                    <a:cubicBezTo>
                      <a:pt x="258" y="88"/>
                      <a:pt x="316" y="217"/>
                      <a:pt x="346" y="217"/>
                    </a:cubicBezTo>
                    <a:cubicBezTo>
                      <a:pt x="375" y="217"/>
                      <a:pt x="358" y="38"/>
                      <a:pt x="412" y="21"/>
                    </a:cubicBezTo>
                    <a:close/>
                  </a:path>
                </a:pathLst>
              </a:custGeom>
              <a:noFill/>
              <a:ln w="1905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34" name="Group 1155"/>
            <p:cNvGrpSpPr>
              <a:grpSpLocks/>
            </p:cNvGrpSpPr>
            <p:nvPr/>
          </p:nvGrpSpPr>
          <p:grpSpPr bwMode="auto">
            <a:xfrm>
              <a:off x="7251045" y="4675304"/>
              <a:ext cx="40005" cy="33029"/>
              <a:chOff x="13563" y="5028"/>
              <a:chExt cx="63" cy="52"/>
            </a:xfrm>
          </p:grpSpPr>
          <p:sp>
            <p:nvSpPr>
              <p:cNvPr id="35" name="Freeform 1156"/>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solidFill>
                <a:srgbClr val="808080"/>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36" name="Freeform 1157"/>
              <p:cNvSpPr>
                <a:spLocks/>
              </p:cNvSpPr>
              <p:nvPr/>
            </p:nvSpPr>
            <p:spPr bwMode="auto">
              <a:xfrm>
                <a:off x="13563" y="5028"/>
                <a:ext cx="63" cy="52"/>
              </a:xfrm>
              <a:custGeom>
                <a:avLst/>
                <a:gdLst/>
                <a:ahLst/>
                <a:cxnLst>
                  <a:cxn ang="0">
                    <a:pos x="63" y="9"/>
                  </a:cxn>
                  <a:cxn ang="0">
                    <a:pos x="56" y="52"/>
                  </a:cxn>
                  <a:cxn ang="0">
                    <a:pos x="0" y="25"/>
                  </a:cxn>
                  <a:cxn ang="0">
                    <a:pos x="20" y="0"/>
                  </a:cxn>
                  <a:cxn ang="0">
                    <a:pos x="63" y="9"/>
                  </a:cxn>
                </a:cxnLst>
                <a:rect l="0" t="0" r="r" b="b"/>
                <a:pathLst>
                  <a:path w="63" h="52">
                    <a:moveTo>
                      <a:pt x="63" y="9"/>
                    </a:moveTo>
                    <a:lnTo>
                      <a:pt x="56" y="52"/>
                    </a:lnTo>
                    <a:lnTo>
                      <a:pt x="0" y="25"/>
                    </a:lnTo>
                    <a:lnTo>
                      <a:pt x="20" y="0"/>
                    </a:lnTo>
                    <a:lnTo>
                      <a:pt x="63" y="9"/>
                    </a:lnTo>
                    <a:close/>
                  </a:path>
                </a:pathLst>
              </a:custGeom>
              <a:noFill/>
              <a:ln w="25400"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PREPARE recommendations</a:t>
            </a:r>
            <a:endParaRPr lang="en-GB" dirty="0"/>
          </a:p>
        </p:txBody>
      </p:sp>
      <p:sp>
        <p:nvSpPr>
          <p:cNvPr id="3" name="Content Placeholder 2"/>
          <p:cNvSpPr>
            <a:spLocks noGrp="1"/>
          </p:cNvSpPr>
          <p:nvPr>
            <p:ph idx="1"/>
          </p:nvPr>
        </p:nvSpPr>
        <p:spPr/>
        <p:txBody>
          <a:bodyPr/>
          <a:lstStyle/>
          <a:p>
            <a:r>
              <a:rPr lang="en-GB" dirty="0" err="1" smtClean="0"/>
              <a:t>Andersson</a:t>
            </a:r>
            <a:r>
              <a:rPr lang="en-GB" dirty="0" smtClean="0"/>
              <a:t> (2016) recommendations for handling physicochemical forms; improvement of the models while maintaining operational capability</a:t>
            </a:r>
          </a:p>
          <a:p>
            <a:r>
              <a:rPr lang="en-GB" dirty="0" smtClean="0"/>
              <a:t>ERMIN now recognises four particle sizes:</a:t>
            </a:r>
          </a:p>
          <a:p>
            <a:pPr lvl="1"/>
            <a:r>
              <a:rPr lang="en-GB" dirty="0" smtClean="0"/>
              <a:t>soluble aerosol </a:t>
            </a:r>
          </a:p>
          <a:p>
            <a:pPr lvl="1"/>
            <a:r>
              <a:rPr lang="en-GB" dirty="0" smtClean="0"/>
              <a:t>fuel particles: 2-5 µm, 5-10 µm and 0-20 µm</a:t>
            </a:r>
            <a:endParaRPr lang="en-GB" dirty="0" smtClean="0">
              <a:solidFill>
                <a:srgbClr val="FF0000"/>
              </a:solidFill>
            </a:endParaRPr>
          </a:p>
          <a:p>
            <a:r>
              <a:rPr lang="en-GB" dirty="0" err="1" smtClean="0"/>
              <a:t>eg</a:t>
            </a:r>
            <a:r>
              <a:rPr lang="en-GB" dirty="0" smtClean="0"/>
              <a:t> retention on roads described as a double exponential:</a:t>
            </a:r>
            <a:endParaRPr lang="en-GB" dirty="0"/>
          </a:p>
        </p:txBody>
      </p:sp>
      <p:graphicFrame>
        <p:nvGraphicFramePr>
          <p:cNvPr id="1027" name="Object 3"/>
          <p:cNvGraphicFramePr>
            <a:graphicFrameLocks noChangeAspect="1"/>
          </p:cNvGraphicFramePr>
          <p:nvPr/>
        </p:nvGraphicFramePr>
        <p:xfrm>
          <a:off x="6480472" y="3923853"/>
          <a:ext cx="3198813" cy="879475"/>
        </p:xfrm>
        <a:graphic>
          <a:graphicData uri="http://schemas.openxmlformats.org/presentationml/2006/ole">
            <mc:AlternateContent xmlns:mc="http://schemas.openxmlformats.org/markup-compatibility/2006">
              <mc:Choice xmlns:v="urn:schemas-microsoft-com:vml" Requires="v">
                <p:oleObj spid="_x0000_s1031" name="Equation" r:id="rId3" imgW="2222500" imgH="584200" progId="Equation.3">
                  <p:embed/>
                </p:oleObj>
              </mc:Choice>
              <mc:Fallback>
                <p:oleObj name="Equation" r:id="rId3" imgW="2222500" imgH="58420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0472" y="3923853"/>
                        <a:ext cx="3198813" cy="87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Table 5"/>
          <p:cNvGraphicFramePr>
            <a:graphicFrameLocks noGrp="1"/>
          </p:cNvGraphicFramePr>
          <p:nvPr/>
        </p:nvGraphicFramePr>
        <p:xfrm>
          <a:off x="1223888" y="4787949"/>
          <a:ext cx="7344817" cy="2278008"/>
        </p:xfrm>
        <a:graphic>
          <a:graphicData uri="http://schemas.openxmlformats.org/drawingml/2006/table">
            <a:tbl>
              <a:tblPr>
                <a:tableStyleId>{775DCB02-9BB8-47FD-8907-85C794F793BA}</a:tableStyleId>
              </a:tblPr>
              <a:tblGrid>
                <a:gridCol w="1246807"/>
                <a:gridCol w="2171104"/>
                <a:gridCol w="981050"/>
                <a:gridCol w="981952"/>
                <a:gridCol w="981952"/>
                <a:gridCol w="981952"/>
              </a:tblGrid>
              <a:tr h="379668">
                <a:tc gridSpan="2">
                  <a:txBody>
                    <a:bodyPr/>
                    <a:lstStyle/>
                    <a:p>
                      <a:pPr algn="just">
                        <a:lnSpc>
                          <a:spcPct val="100000"/>
                        </a:lnSpc>
                        <a:spcAft>
                          <a:spcPts val="0"/>
                        </a:spcAft>
                      </a:pPr>
                      <a:endParaRPr lang="en-GB" sz="1600" dirty="0">
                        <a:latin typeface="Times"/>
                        <a:ea typeface="Times New Roman"/>
                        <a:cs typeface="Times New Roman"/>
                      </a:endParaRPr>
                    </a:p>
                  </a:txBody>
                  <a:tcPr marL="36000" marR="0" marT="0" marB="0"/>
                </a:tc>
                <a:tc hMerge="1">
                  <a:txBody>
                    <a:bodyPr/>
                    <a:lstStyle/>
                    <a:p>
                      <a:endParaRPr lang="en-GB"/>
                    </a:p>
                  </a:txBody>
                  <a:tcPr/>
                </a:tc>
                <a:tc>
                  <a:txBody>
                    <a:bodyPr/>
                    <a:lstStyle/>
                    <a:p>
                      <a:pPr algn="just">
                        <a:lnSpc>
                          <a:spcPct val="100000"/>
                        </a:lnSpc>
                        <a:spcAft>
                          <a:spcPts val="0"/>
                        </a:spcAft>
                      </a:pPr>
                      <a:r>
                        <a:rPr lang="en-GB" sz="1600" dirty="0" smtClean="0"/>
                        <a:t>A1</a:t>
                      </a:r>
                      <a:endParaRPr lang="en-GB" sz="1600" dirty="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T1</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A2</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T2</a:t>
                      </a:r>
                      <a:endParaRPr lang="en-GB" sz="1600">
                        <a:latin typeface="Times New Roman"/>
                        <a:ea typeface="Times New Roman"/>
                        <a:cs typeface="Times New Roman"/>
                      </a:endParaRPr>
                    </a:p>
                  </a:txBody>
                  <a:tcPr marL="36000" marR="0" marT="0" marB="0"/>
                </a:tc>
              </a:tr>
              <a:tr h="379668">
                <a:tc gridSpan="2">
                  <a:txBody>
                    <a:bodyPr/>
                    <a:lstStyle/>
                    <a:p>
                      <a:pPr algn="just">
                        <a:lnSpc>
                          <a:spcPct val="100000"/>
                        </a:lnSpc>
                        <a:spcAft>
                          <a:spcPts val="0"/>
                        </a:spcAft>
                      </a:pPr>
                      <a:r>
                        <a:rPr lang="en-GB" sz="1600"/>
                        <a:t>ERMIN 2</a:t>
                      </a:r>
                      <a:endParaRPr lang="en-GB" sz="1600">
                        <a:latin typeface="Times New Roman"/>
                        <a:ea typeface="Times New Roman"/>
                        <a:cs typeface="Times New Roman"/>
                      </a:endParaRPr>
                    </a:p>
                  </a:txBody>
                  <a:tcPr marL="36000" marR="0" marT="0" marB="0"/>
                </a:tc>
                <a:tc hMerge="1">
                  <a:txBody>
                    <a:bodyPr/>
                    <a:lstStyle/>
                    <a:p>
                      <a:endParaRPr lang="en-GB"/>
                    </a:p>
                  </a:txBody>
                  <a:tcPr/>
                </a:tc>
                <a:tc>
                  <a:txBody>
                    <a:bodyPr/>
                    <a:lstStyle/>
                    <a:p>
                      <a:pPr algn="just">
                        <a:lnSpc>
                          <a:spcPct val="100000"/>
                        </a:lnSpc>
                        <a:spcAft>
                          <a:spcPts val="0"/>
                        </a:spcAft>
                      </a:pPr>
                      <a:r>
                        <a:rPr lang="en-GB" sz="1600"/>
                        <a:t>0.7</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0.4 years</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0.3</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3 years</a:t>
                      </a:r>
                      <a:endParaRPr lang="en-GB" sz="1600">
                        <a:latin typeface="Times New Roman"/>
                        <a:ea typeface="Times New Roman"/>
                        <a:cs typeface="Times New Roman"/>
                      </a:endParaRPr>
                    </a:p>
                  </a:txBody>
                  <a:tcPr marL="36000" marR="0" marT="0" marB="0"/>
                </a:tc>
              </a:tr>
              <a:tr h="379668">
                <a:tc>
                  <a:txBody>
                    <a:bodyPr/>
                    <a:lstStyle/>
                    <a:p>
                      <a:pPr algn="just">
                        <a:lnSpc>
                          <a:spcPct val="100000"/>
                        </a:lnSpc>
                        <a:spcAft>
                          <a:spcPts val="0"/>
                        </a:spcAft>
                      </a:pPr>
                      <a:r>
                        <a:rPr lang="en-GB" sz="1600"/>
                        <a:t>ERMIN 2.1</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Soluble aerosols</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0.7</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0.4 years</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0.3</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3 years</a:t>
                      </a:r>
                      <a:endParaRPr lang="en-GB" sz="1600">
                        <a:latin typeface="Times New Roman"/>
                        <a:ea typeface="Times New Roman"/>
                        <a:cs typeface="Times New Roman"/>
                      </a:endParaRPr>
                    </a:p>
                  </a:txBody>
                  <a:tcPr marL="36000" marR="0" marT="0" marB="0"/>
                </a:tc>
              </a:tr>
              <a:tr h="379668">
                <a:tc>
                  <a:txBody>
                    <a:bodyPr/>
                    <a:lstStyle/>
                    <a:p>
                      <a:pPr algn="just">
                        <a:lnSpc>
                          <a:spcPct val="100000"/>
                        </a:lnSpc>
                        <a:spcAft>
                          <a:spcPts val="0"/>
                        </a:spcAft>
                      </a:pPr>
                      <a:endParaRPr lang="en-GB" sz="1600">
                        <a:latin typeface="Times"/>
                        <a:ea typeface="Times New Roman"/>
                        <a:cs typeface="Times New Roman"/>
                      </a:endParaRPr>
                    </a:p>
                  </a:txBody>
                  <a:tcPr marL="36000" marR="0" marT="0" marB="0"/>
                </a:tc>
                <a:tc>
                  <a:txBody>
                    <a:bodyPr/>
                    <a:lstStyle/>
                    <a:p>
                      <a:pPr algn="just">
                        <a:lnSpc>
                          <a:spcPct val="100000"/>
                        </a:lnSpc>
                        <a:spcAft>
                          <a:spcPts val="0"/>
                        </a:spcAft>
                      </a:pPr>
                      <a:r>
                        <a:rPr lang="en-GB" sz="1600"/>
                        <a:t>Fuel particles 2-5 µm</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dirty="0"/>
                        <a:t>1</a:t>
                      </a:r>
                      <a:endParaRPr lang="en-GB" sz="1600" dirty="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60 days</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a:t>
                      </a:r>
                      <a:endParaRPr lang="en-GB" sz="1600">
                        <a:latin typeface="Times New Roman"/>
                        <a:ea typeface="Times New Roman"/>
                        <a:cs typeface="Times New Roman"/>
                      </a:endParaRPr>
                    </a:p>
                  </a:txBody>
                  <a:tcPr marL="36000" marR="0" marT="0" marB="0"/>
                </a:tc>
              </a:tr>
              <a:tr h="379668">
                <a:tc>
                  <a:txBody>
                    <a:bodyPr/>
                    <a:lstStyle/>
                    <a:p>
                      <a:pPr algn="just">
                        <a:lnSpc>
                          <a:spcPct val="100000"/>
                        </a:lnSpc>
                        <a:spcAft>
                          <a:spcPts val="0"/>
                        </a:spcAft>
                      </a:pPr>
                      <a:endParaRPr lang="en-GB" sz="1600">
                        <a:latin typeface="Times"/>
                        <a:ea typeface="Times New Roman"/>
                        <a:cs typeface="Times New Roman"/>
                      </a:endParaRPr>
                    </a:p>
                  </a:txBody>
                  <a:tcPr marL="36000" marR="0" marT="0" marB="0"/>
                </a:tc>
                <a:tc>
                  <a:txBody>
                    <a:bodyPr/>
                    <a:lstStyle/>
                    <a:p>
                      <a:pPr algn="just">
                        <a:lnSpc>
                          <a:spcPct val="100000"/>
                        </a:lnSpc>
                        <a:spcAft>
                          <a:spcPts val="0"/>
                        </a:spcAft>
                      </a:pPr>
                      <a:r>
                        <a:rPr lang="en-GB" sz="1600"/>
                        <a:t>Fuel particles 5-10 µm</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1</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30 days</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a:t>
                      </a:r>
                      <a:endParaRPr lang="en-GB" sz="1600">
                        <a:latin typeface="Times New Roman"/>
                        <a:ea typeface="Times New Roman"/>
                        <a:cs typeface="Times New Roman"/>
                      </a:endParaRPr>
                    </a:p>
                  </a:txBody>
                  <a:tcPr marL="36000" marR="0" marT="0" marB="0"/>
                </a:tc>
              </a:tr>
              <a:tr h="379668">
                <a:tc>
                  <a:txBody>
                    <a:bodyPr/>
                    <a:lstStyle/>
                    <a:p>
                      <a:pPr algn="just">
                        <a:lnSpc>
                          <a:spcPct val="100000"/>
                        </a:lnSpc>
                        <a:spcAft>
                          <a:spcPts val="0"/>
                        </a:spcAft>
                      </a:pPr>
                      <a:endParaRPr lang="en-GB" sz="1600">
                        <a:latin typeface="Times"/>
                        <a:ea typeface="Times New Roman"/>
                        <a:cs typeface="Times New Roman"/>
                      </a:endParaRPr>
                    </a:p>
                  </a:txBody>
                  <a:tcPr marL="36000" marR="0" marT="0" marB="0"/>
                </a:tc>
                <a:tc>
                  <a:txBody>
                    <a:bodyPr/>
                    <a:lstStyle/>
                    <a:p>
                      <a:pPr algn="just">
                        <a:lnSpc>
                          <a:spcPct val="100000"/>
                        </a:lnSpc>
                        <a:spcAft>
                          <a:spcPts val="0"/>
                        </a:spcAft>
                      </a:pPr>
                      <a:r>
                        <a:rPr lang="en-GB" sz="1600"/>
                        <a:t>Fuel particles 10-20 µm</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1</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a:t>30 days</a:t>
                      </a:r>
                      <a:endParaRPr lang="en-GB" sz="160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dirty="0"/>
                        <a:t>-</a:t>
                      </a:r>
                      <a:endParaRPr lang="en-GB" sz="1600" dirty="0">
                        <a:latin typeface="Times New Roman"/>
                        <a:ea typeface="Times New Roman"/>
                        <a:cs typeface="Times New Roman"/>
                      </a:endParaRPr>
                    </a:p>
                  </a:txBody>
                  <a:tcPr marL="36000" marR="0" marT="0" marB="0"/>
                </a:tc>
                <a:tc>
                  <a:txBody>
                    <a:bodyPr/>
                    <a:lstStyle/>
                    <a:p>
                      <a:pPr algn="just">
                        <a:lnSpc>
                          <a:spcPct val="100000"/>
                        </a:lnSpc>
                        <a:spcAft>
                          <a:spcPts val="0"/>
                        </a:spcAft>
                      </a:pPr>
                      <a:r>
                        <a:rPr lang="en-GB" sz="1600" dirty="0"/>
                        <a:t>-</a:t>
                      </a:r>
                      <a:endParaRPr lang="en-GB" sz="1600" dirty="0">
                        <a:latin typeface="Times New Roman"/>
                        <a:ea typeface="Times New Roman"/>
                        <a:cs typeface="Times New Roman"/>
                      </a:endParaRPr>
                    </a:p>
                  </a:txBody>
                  <a:tcPr marL="36000" marR="0" marT="0" marB="0"/>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ERMIN 2.1 user experience</a:t>
            </a:r>
            <a:endParaRPr lang="en-GB" dirty="0"/>
          </a:p>
        </p:txBody>
      </p:sp>
      <p:sp>
        <p:nvSpPr>
          <p:cNvPr id="3" name="Content Placeholder 2"/>
          <p:cNvSpPr>
            <a:spLocks noGrp="1"/>
          </p:cNvSpPr>
          <p:nvPr>
            <p:ph idx="1"/>
          </p:nvPr>
        </p:nvSpPr>
        <p:spPr/>
        <p:txBody>
          <a:bodyPr/>
          <a:lstStyle/>
          <a:p>
            <a:r>
              <a:rPr lang="en-GB" dirty="0" smtClean="0"/>
              <a:t>Previously (ERMIN 2), two input choices:</a:t>
            </a:r>
          </a:p>
          <a:p>
            <a:pPr lvl="1"/>
            <a:r>
              <a:rPr lang="en-GB" dirty="0" smtClean="0"/>
              <a:t>	total deposition from an atmospheric dispersion model (ADM), or</a:t>
            </a:r>
          </a:p>
          <a:p>
            <a:pPr lvl="1"/>
            <a:r>
              <a:rPr lang="en-GB" dirty="0" smtClean="0"/>
              <a:t>	total deposition provided by the user </a:t>
            </a:r>
            <a:r>
              <a:rPr lang="en-GB" smtClean="0"/>
              <a:t>as regions</a:t>
            </a:r>
            <a:endParaRPr lang="en-GB" dirty="0" smtClean="0"/>
          </a:p>
          <a:p>
            <a:r>
              <a:rPr lang="en-GB" dirty="0" smtClean="0"/>
              <a:t>Now (ERMIN 2.1), users are not required to enter particle groups by hand, instead four scenarios have been </a:t>
            </a:r>
            <a:r>
              <a:rPr lang="en-GB" dirty="0" smtClean="0">
                <a:solidFill>
                  <a:schemeClr val="tx1"/>
                </a:solidFill>
              </a:rPr>
              <a:t>defined (next slide), and the user has three </a:t>
            </a:r>
            <a:r>
              <a:rPr lang="en-GB" dirty="0" smtClean="0"/>
              <a:t>choices:</a:t>
            </a:r>
          </a:p>
          <a:p>
            <a:pPr lvl="1"/>
            <a:r>
              <a:rPr lang="en-GB" dirty="0" smtClean="0"/>
              <a:t>	total deposition from ADM + user entered scenario, </a:t>
            </a:r>
          </a:p>
          <a:p>
            <a:pPr lvl="1"/>
            <a:r>
              <a:rPr lang="en-GB" dirty="0" smtClean="0"/>
              <a:t>	total deposition provided by user + user entered scenario, or</a:t>
            </a:r>
          </a:p>
          <a:p>
            <a:pPr lvl="1"/>
            <a:r>
              <a:rPr lang="en-GB" dirty="0" smtClean="0"/>
              <a:t>	deposition by particle size group from ADM (if ADM available)</a:t>
            </a:r>
          </a:p>
          <a:p>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ERMIN Scenarios</a:t>
            </a:r>
            <a:endParaRPr lang="en-GB" dirty="0"/>
          </a:p>
        </p:txBody>
      </p:sp>
      <p:sp>
        <p:nvSpPr>
          <p:cNvPr id="3" name="Content Placeholder 2"/>
          <p:cNvSpPr>
            <a:spLocks noGrp="1"/>
          </p:cNvSpPr>
          <p:nvPr>
            <p:ph idx="1"/>
          </p:nvPr>
        </p:nvSpPr>
        <p:spPr/>
        <p:txBody>
          <a:bodyPr/>
          <a:lstStyle/>
          <a:p>
            <a:r>
              <a:rPr lang="en-GB" dirty="0" smtClean="0"/>
              <a:t>1. No fuel particles and no oxidation: no fuel particles have been released or the area of deposition is sufficiently distant.</a:t>
            </a:r>
          </a:p>
          <a:p>
            <a:r>
              <a:rPr lang="en-GB" dirty="0" smtClean="0"/>
              <a:t>2. Fuel particles and no oxidation: significant fuel particles have been released and the area of deposition is sufficiently close that the high deposition velocity of the fuel particles means they are deposited in relatively large amounts.</a:t>
            </a:r>
          </a:p>
          <a:p>
            <a:r>
              <a:rPr lang="en-GB" dirty="0" smtClean="0"/>
              <a:t>3. No fuel particles with significant oxidation: as scenario 1 however there was sufficient oxygen available during particle formation for oxidation to occur.</a:t>
            </a:r>
          </a:p>
          <a:p>
            <a:r>
              <a:rPr lang="en-GB" dirty="0" smtClean="0"/>
              <a:t>4. Significant fuel particles with significant oxidation; as scenario 2 but with oxidation during particle formation.</a:t>
            </a:r>
          </a:p>
          <a:p>
            <a:pPr>
              <a:buNone/>
            </a:pPr>
            <a:r>
              <a:rPr lang="en-GB" sz="2000" dirty="0" smtClean="0"/>
              <a:t>Oxidation is only significant for ruthenium, which can be oxidised to a volatile form</a:t>
            </a:r>
            <a:r>
              <a:rPr lang="en-GB" sz="1800" dirty="0" smtClean="0"/>
              <a:t>. </a:t>
            </a:r>
            <a:endParaRPr lang="en-GB" dirty="0" smtClean="0"/>
          </a:p>
          <a:p>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ERMIN Scenarios</a:t>
            </a:r>
            <a:endParaRPr lang="en-GB" dirty="0"/>
          </a:p>
        </p:txBody>
      </p:sp>
      <p:sp>
        <p:nvSpPr>
          <p:cNvPr id="3" name="Content Placeholder 2"/>
          <p:cNvSpPr>
            <a:spLocks noGrp="1"/>
          </p:cNvSpPr>
          <p:nvPr>
            <p:ph idx="1"/>
          </p:nvPr>
        </p:nvSpPr>
        <p:spPr>
          <a:xfrm>
            <a:off x="359792" y="1079500"/>
            <a:ext cx="9505056" cy="5796681"/>
          </a:xfrm>
        </p:spPr>
        <p:txBody>
          <a:bodyPr/>
          <a:lstStyle/>
          <a:p>
            <a:endParaRPr lang="en-GB" dirty="0">
              <a:solidFill>
                <a:srgbClr val="FF0000"/>
              </a:solidFill>
            </a:endParaRPr>
          </a:p>
        </p:txBody>
      </p:sp>
      <p:graphicFrame>
        <p:nvGraphicFramePr>
          <p:cNvPr id="4" name="Content Placeholder 5"/>
          <p:cNvGraphicFramePr>
            <a:graphicFrameLocks/>
          </p:cNvGraphicFramePr>
          <p:nvPr>
            <p:extLst>
              <p:ext uri="{D42A27DB-BD31-4B8C-83A1-F6EECF244321}">
                <p14:modId xmlns:p14="http://schemas.microsoft.com/office/powerpoint/2010/main" val="208172673"/>
              </p:ext>
            </p:extLst>
          </p:nvPr>
        </p:nvGraphicFramePr>
        <p:xfrm>
          <a:off x="503808" y="1691605"/>
          <a:ext cx="9361040" cy="3415238"/>
        </p:xfrm>
        <a:graphic>
          <a:graphicData uri="http://schemas.openxmlformats.org/drawingml/2006/table">
            <a:tbl>
              <a:tblPr/>
              <a:tblGrid>
                <a:gridCol w="1008112"/>
                <a:gridCol w="648072"/>
                <a:gridCol w="576064"/>
                <a:gridCol w="576064"/>
                <a:gridCol w="648072"/>
                <a:gridCol w="720080"/>
                <a:gridCol w="720080"/>
                <a:gridCol w="792088"/>
                <a:gridCol w="743291"/>
                <a:gridCol w="655787"/>
                <a:gridCol w="761162"/>
                <a:gridCol w="720080"/>
                <a:gridCol w="792088"/>
              </a:tblGrid>
              <a:tr h="792088">
                <a:tc>
                  <a:txBody>
                    <a:bodyPr/>
                    <a:lstStyle/>
                    <a:p>
                      <a:pPr algn="just">
                        <a:lnSpc>
                          <a:spcPct val="200000"/>
                        </a:lnSpc>
                        <a:spcAft>
                          <a:spcPts val="0"/>
                        </a:spcAft>
                      </a:pPr>
                      <a:r>
                        <a:rPr lang="en-GB" sz="1700" dirty="0">
                          <a:latin typeface="Times"/>
                          <a:ea typeface="Times New Roman"/>
                          <a:cs typeface="Times New Roman"/>
                        </a:rPr>
                        <a:t>Scenario</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lnSpc>
                          <a:spcPct val="200000"/>
                        </a:lnSpc>
                        <a:spcAft>
                          <a:spcPts val="0"/>
                        </a:spcAft>
                      </a:pPr>
                      <a:r>
                        <a:rPr lang="en-GB" sz="1700" dirty="0">
                          <a:latin typeface="Times"/>
                          <a:ea typeface="Times New Roman"/>
                          <a:cs typeface="Times New Roman"/>
                        </a:rPr>
                        <a:t>Soluble aerosols</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just">
                        <a:lnSpc>
                          <a:spcPct val="200000"/>
                        </a:lnSpc>
                        <a:spcAft>
                          <a:spcPts val="0"/>
                        </a:spcAft>
                      </a:pPr>
                      <a:r>
                        <a:rPr lang="en-GB" sz="1700" dirty="0">
                          <a:latin typeface="Times"/>
                          <a:ea typeface="Times New Roman"/>
                          <a:cs typeface="Times New Roman"/>
                        </a:rPr>
                        <a:t>Fuel particles 2-5µm</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just">
                        <a:lnSpc>
                          <a:spcPct val="200000"/>
                        </a:lnSpc>
                        <a:spcAft>
                          <a:spcPts val="0"/>
                        </a:spcAft>
                      </a:pPr>
                      <a:r>
                        <a:rPr lang="en-GB" sz="1700" dirty="0">
                          <a:latin typeface="Times"/>
                          <a:ea typeface="Times New Roman"/>
                          <a:cs typeface="Times New Roman"/>
                        </a:rPr>
                        <a:t>Fuel particles </a:t>
                      </a:r>
                      <a:r>
                        <a:rPr lang="en-GB" sz="1700" dirty="0" smtClean="0">
                          <a:latin typeface="Times"/>
                          <a:ea typeface="Times New Roman"/>
                          <a:cs typeface="Times New Roman"/>
                        </a:rPr>
                        <a:t>5-10µm</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just">
                        <a:lnSpc>
                          <a:spcPct val="200000"/>
                        </a:lnSpc>
                        <a:spcAft>
                          <a:spcPts val="0"/>
                        </a:spcAft>
                      </a:pPr>
                      <a:r>
                        <a:rPr lang="en-GB" sz="1700" dirty="0">
                          <a:latin typeface="Times"/>
                          <a:ea typeface="Times New Roman"/>
                          <a:cs typeface="Times New Roman"/>
                        </a:rPr>
                        <a:t>Fuel particles </a:t>
                      </a:r>
                      <a:r>
                        <a:rPr lang="en-GB" sz="1700" dirty="0" smtClean="0">
                          <a:latin typeface="Times"/>
                          <a:ea typeface="Times New Roman"/>
                          <a:cs typeface="Times New Roman"/>
                        </a:rPr>
                        <a:t>10-20µm</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524630">
                <a:tc>
                  <a:txBody>
                    <a:bodyPr/>
                    <a:lstStyle/>
                    <a:p>
                      <a:pPr algn="just">
                        <a:lnSpc>
                          <a:spcPct val="200000"/>
                        </a:lnSpc>
                        <a:spcAft>
                          <a:spcPts val="0"/>
                        </a:spcAft>
                      </a:pPr>
                      <a:endParaRPr lang="en-GB" sz="1700">
                        <a:latin typeface="Times"/>
                        <a:ea typeface="Times New Roman"/>
                        <a:cs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Cs</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Pu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Ru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dirty="0">
                          <a:latin typeface="Times"/>
                          <a:ea typeface="Times New Roman"/>
                          <a:cs typeface="Times New Roman"/>
                        </a:rPr>
                        <a:t>Cs</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Pu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Ru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Cs</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Pu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Ru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Cs</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Pu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Ru</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4630">
                <a:tc>
                  <a:txBody>
                    <a:bodyPr/>
                    <a:lstStyle/>
                    <a:p>
                      <a:pPr algn="just">
                        <a:lnSpc>
                          <a:spcPct val="200000"/>
                        </a:lnSpc>
                        <a:spcAft>
                          <a:spcPts val="0"/>
                        </a:spcAft>
                      </a:pPr>
                      <a:r>
                        <a:rPr lang="en-GB" sz="1700">
                          <a:latin typeface="Times"/>
                          <a:ea typeface="Times New Roman"/>
                          <a:cs typeface="Times New Roman"/>
                        </a:rPr>
                        <a:t>1 </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100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4630">
                <a:tc>
                  <a:txBody>
                    <a:bodyPr/>
                    <a:lstStyle/>
                    <a:p>
                      <a:pPr algn="just">
                        <a:lnSpc>
                          <a:spcPct val="200000"/>
                        </a:lnSpc>
                        <a:spcAft>
                          <a:spcPts val="0"/>
                        </a:spcAft>
                      </a:pPr>
                      <a:r>
                        <a:rPr lang="en-GB" sz="1700">
                          <a:latin typeface="Times"/>
                          <a:ea typeface="Times New Roman"/>
                          <a:cs typeface="Times New Roman"/>
                        </a:rPr>
                        <a:t>2 </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45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45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4630">
                <a:tc>
                  <a:txBody>
                    <a:bodyPr/>
                    <a:lstStyle/>
                    <a:p>
                      <a:pPr algn="just">
                        <a:lnSpc>
                          <a:spcPct val="200000"/>
                        </a:lnSpc>
                        <a:spcAft>
                          <a:spcPts val="0"/>
                        </a:spcAft>
                      </a:pPr>
                      <a:r>
                        <a:rPr lang="en-GB" sz="1700">
                          <a:latin typeface="Times"/>
                          <a:ea typeface="Times New Roman"/>
                          <a:cs typeface="Times New Roman"/>
                        </a:rPr>
                        <a:t>3</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100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95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4630">
                <a:tc>
                  <a:txBody>
                    <a:bodyPr/>
                    <a:lstStyle/>
                    <a:p>
                      <a:pPr algn="just">
                        <a:lnSpc>
                          <a:spcPct val="200000"/>
                        </a:lnSpc>
                        <a:spcAft>
                          <a:spcPts val="0"/>
                        </a:spcAft>
                      </a:pPr>
                      <a:r>
                        <a:rPr lang="en-GB" sz="1700">
                          <a:latin typeface="Times"/>
                          <a:ea typeface="Times New Roman"/>
                          <a:cs typeface="Times New Roman"/>
                        </a:rPr>
                        <a:t>4</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45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25</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a:latin typeface="Times"/>
                          <a:ea typeface="Times New Roman"/>
                          <a:cs typeface="Times New Roman"/>
                        </a:rPr>
                        <a:t>50</a:t>
                      </a:r>
                      <a:endParaRPr lang="en-GB" sz="210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200000"/>
                        </a:lnSpc>
                        <a:spcAft>
                          <a:spcPts val="0"/>
                        </a:spcAft>
                      </a:pPr>
                      <a:r>
                        <a:rPr lang="en-GB" sz="1700" dirty="0">
                          <a:latin typeface="Times"/>
                          <a:ea typeface="Times New Roman"/>
                          <a:cs typeface="Times New Roman"/>
                        </a:rPr>
                        <a:t>25</a:t>
                      </a:r>
                      <a:endParaRPr lang="en-GB" sz="2100" dirty="0">
                        <a:latin typeface="Times New Roman"/>
                        <a:ea typeface="Times New Roman"/>
                      </a:endParaRPr>
                    </a:p>
                  </a:txBody>
                  <a:tcPr marL="118041" marR="1180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ERMIN example</a:t>
            </a:r>
            <a:endParaRPr lang="en-GB" dirty="0"/>
          </a:p>
        </p:txBody>
      </p:sp>
      <p:sp>
        <p:nvSpPr>
          <p:cNvPr id="3" name="Content Placeholder 2"/>
          <p:cNvSpPr>
            <a:spLocks noGrp="1"/>
          </p:cNvSpPr>
          <p:nvPr>
            <p:ph idx="1"/>
          </p:nvPr>
        </p:nvSpPr>
        <p:spPr/>
        <p:txBody>
          <a:bodyPr/>
          <a:lstStyle/>
          <a:p>
            <a:endParaRPr lang="en-GB" dirty="0"/>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776" y="1043533"/>
            <a:ext cx="9793088" cy="3672408"/>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Urban surface retention study</a:t>
            </a:r>
            <a:endParaRPr lang="en-GB" dirty="0"/>
          </a:p>
        </p:txBody>
      </p:sp>
      <p:sp>
        <p:nvSpPr>
          <p:cNvPr id="3" name="Content Placeholder 2"/>
          <p:cNvSpPr>
            <a:spLocks noGrp="1"/>
          </p:cNvSpPr>
          <p:nvPr>
            <p:ph idx="1"/>
          </p:nvPr>
        </p:nvSpPr>
        <p:spPr/>
        <p:txBody>
          <a:bodyPr/>
          <a:lstStyle/>
          <a:p>
            <a:r>
              <a:rPr lang="en-GB" dirty="0" smtClean="0"/>
              <a:t>Study undertaken by: Joanne Brown, Leon Ewers, Mike Youngman and Rob Pritchard </a:t>
            </a:r>
          </a:p>
          <a:p>
            <a:r>
              <a:rPr lang="en-GB" dirty="0" smtClean="0"/>
              <a:t>Experiments to provide information for ERMIN on weathering of contamination from surfaces</a:t>
            </a:r>
          </a:p>
          <a:p>
            <a:r>
              <a:rPr lang="en-GB" dirty="0" smtClean="0"/>
              <a:t>Contaminants chosen to scope range of radionuclide behaviour and chemistry and to enhance current information: </a:t>
            </a:r>
            <a:r>
              <a:rPr lang="en-GB" baseline="30000" dirty="0" smtClean="0"/>
              <a:t>137</a:t>
            </a:r>
            <a:r>
              <a:rPr lang="en-GB" dirty="0" smtClean="0"/>
              <a:t>Cs, </a:t>
            </a:r>
            <a:r>
              <a:rPr lang="en-GB" baseline="30000" dirty="0" smtClean="0"/>
              <a:t>106</a:t>
            </a:r>
            <a:r>
              <a:rPr lang="en-GB" dirty="0" smtClean="0"/>
              <a:t>Ru, </a:t>
            </a:r>
            <a:r>
              <a:rPr lang="en-GB" baseline="30000" dirty="0" smtClean="0"/>
              <a:t>125</a:t>
            </a:r>
            <a:r>
              <a:rPr lang="en-GB" dirty="0" smtClean="0"/>
              <a:t>I</a:t>
            </a:r>
          </a:p>
          <a:p>
            <a:r>
              <a:rPr lang="en-GB" dirty="0" smtClean="0"/>
              <a:t>Wide range of building materials selected configured in ‘typical’ building material formation</a:t>
            </a:r>
          </a:p>
          <a:p>
            <a:r>
              <a:rPr lang="en-GB" dirty="0" smtClean="0"/>
              <a:t>Brick wall, aged concrete, roof tiles, glass, tarmac road, wood cladding, sandstone wall</a:t>
            </a:r>
          </a:p>
          <a:p>
            <a:r>
              <a:rPr lang="en-GB" dirty="0" smtClean="0"/>
              <a:t>Contamination via simulated wet &amp; dry deposition studied in parallel in outdoor weathering experiments</a:t>
            </a:r>
          </a:p>
          <a:p>
            <a:r>
              <a:rPr lang="en-GB" dirty="0" smtClean="0"/>
              <a:t>Combined with results of previous PHE study</a:t>
            </a:r>
          </a:p>
          <a:p>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814</TotalTime>
  <Words>785</Words>
  <Application>Microsoft Office PowerPoint</Application>
  <PresentationFormat>Vlastná</PresentationFormat>
  <Paragraphs>171</Paragraphs>
  <Slides>18</Slides>
  <Notes>1</Notes>
  <HiddenSlides>2</HiddenSlides>
  <MMClips>0</MMClips>
  <ScaleCrop>false</ScaleCrop>
  <HeadingPairs>
    <vt:vector size="6" baseType="variant">
      <vt:variant>
        <vt:lpstr>Motív</vt:lpstr>
      </vt:variant>
      <vt:variant>
        <vt:i4>1</vt:i4>
      </vt:variant>
      <vt:variant>
        <vt:lpstr>Vložené servery OLE</vt:lpstr>
      </vt:variant>
      <vt:variant>
        <vt:i4>1</vt:i4>
      </vt:variant>
      <vt:variant>
        <vt:lpstr>Nadpisy snímok</vt:lpstr>
      </vt:variant>
      <vt:variant>
        <vt:i4>18</vt:i4>
      </vt:variant>
    </vt:vector>
  </HeadingPairs>
  <TitlesOfParts>
    <vt:vector size="20" baseType="lpstr">
      <vt:lpstr>Standarddesign</vt:lpstr>
      <vt:lpstr>Equation</vt:lpstr>
      <vt:lpstr>Prezentácia programu PowerPoint</vt:lpstr>
      <vt:lpstr>Outline</vt:lpstr>
      <vt:lpstr>ERMIN</vt:lpstr>
      <vt:lpstr>PREPARE recommendations</vt:lpstr>
      <vt:lpstr>ERMIN 2.1 user experience</vt:lpstr>
      <vt:lpstr>ERMIN Scenarios</vt:lpstr>
      <vt:lpstr>ERMIN Scenarios</vt:lpstr>
      <vt:lpstr>ERMIN example</vt:lpstr>
      <vt:lpstr>Urban surface retention study</vt:lpstr>
      <vt:lpstr>Experimental design</vt:lpstr>
      <vt:lpstr>Experimental design</vt:lpstr>
      <vt:lpstr>Results by surface</vt:lpstr>
      <vt:lpstr>Results by radionuclide</vt:lpstr>
      <vt:lpstr>Example results</vt:lpstr>
      <vt:lpstr>Example results</vt:lpstr>
      <vt:lpstr>Study conclusions</vt:lpstr>
      <vt:lpstr>Implications for ERMIN</vt:lpstr>
      <vt:lpstr>Prezentácia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Ďúranová Tatiana, 200</cp:lastModifiedBy>
  <cp:revision>62</cp:revision>
  <cp:lastPrinted>1601-01-01T00:00:00Z</cp:lastPrinted>
  <dcterms:created xsi:type="dcterms:W3CDTF">2011-02-09T16:02:23Z</dcterms:created>
  <dcterms:modified xsi:type="dcterms:W3CDTF">2016-01-18T11:01:05Z</dcterms:modified>
</cp:coreProperties>
</file>