
<file path=[Content_Types].xml><?xml version="1.0" encoding="utf-8"?>
<Types xmlns="http://schemas.openxmlformats.org/package/2006/content-types">
  <Default Extension="png" ContentType="image/png"/>
  <Default Extension="jpeg" ContentType="image/jpeg"/>
  <Default Extension="wmf" ContentType="image/x-wmf"/>
  <Default Extension="emf" ContentType="image/x-e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21"/>
  </p:notesMasterIdLst>
  <p:handoutMasterIdLst>
    <p:handoutMasterId r:id="rId22"/>
  </p:handoutMasterIdLst>
  <p:sldIdLst>
    <p:sldId id="256" r:id="rId2"/>
    <p:sldId id="301" r:id="rId3"/>
    <p:sldId id="287" r:id="rId4"/>
    <p:sldId id="303" r:id="rId5"/>
    <p:sldId id="330" r:id="rId6"/>
    <p:sldId id="302" r:id="rId7"/>
    <p:sldId id="327" r:id="rId8"/>
    <p:sldId id="331" r:id="rId9"/>
    <p:sldId id="332" r:id="rId10"/>
    <p:sldId id="333" r:id="rId11"/>
    <p:sldId id="334" r:id="rId12"/>
    <p:sldId id="335" r:id="rId13"/>
    <p:sldId id="319" r:id="rId14"/>
    <p:sldId id="325" r:id="rId15"/>
    <p:sldId id="321" r:id="rId16"/>
    <p:sldId id="309" r:id="rId17"/>
    <p:sldId id="326" r:id="rId18"/>
    <p:sldId id="307" r:id="rId19"/>
    <p:sldId id="305" r:id="rId20"/>
  </p:sldIdLst>
  <p:sldSz cx="10080625" cy="7559675"/>
  <p:notesSz cx="7772400" cy="10058400"/>
  <p:defaultTextStyle>
    <a:defPPr>
      <a:defRPr lang="en-GB"/>
    </a:defPPr>
    <a:lvl1pPr algn="l" defTabSz="358775" rtl="0" fontAlgn="base" hangingPunct="0">
      <a:lnSpc>
        <a:spcPct val="93000"/>
      </a:lnSpc>
      <a:spcBef>
        <a:spcPct val="0"/>
      </a:spcBef>
      <a:spcAft>
        <a:spcPct val="0"/>
      </a:spcAft>
      <a:buClr>
        <a:srgbClr val="000000"/>
      </a:buClr>
      <a:buSzPct val="100000"/>
      <a:buFont typeface="Times New Roman" pitchFamily="18" charset="0"/>
      <a:defRPr kern="1200">
        <a:solidFill>
          <a:schemeClr val="tx1"/>
        </a:solidFill>
        <a:latin typeface="Arial" charset="0"/>
        <a:ea typeface="+mn-ea"/>
        <a:cs typeface="+mn-cs"/>
      </a:defRPr>
    </a:lvl1pPr>
    <a:lvl2pPr marL="742950" indent="-285750" algn="l" defTabSz="358775" rtl="0" fontAlgn="base" hangingPunct="0">
      <a:lnSpc>
        <a:spcPct val="93000"/>
      </a:lnSpc>
      <a:spcBef>
        <a:spcPct val="0"/>
      </a:spcBef>
      <a:spcAft>
        <a:spcPct val="0"/>
      </a:spcAft>
      <a:buClr>
        <a:srgbClr val="000000"/>
      </a:buClr>
      <a:buSzPct val="100000"/>
      <a:buFont typeface="Times New Roman" pitchFamily="18" charset="0"/>
      <a:defRPr kern="1200">
        <a:solidFill>
          <a:schemeClr val="tx1"/>
        </a:solidFill>
        <a:latin typeface="Arial" charset="0"/>
        <a:ea typeface="+mn-ea"/>
        <a:cs typeface="+mn-cs"/>
      </a:defRPr>
    </a:lvl2pPr>
    <a:lvl3pPr marL="1143000" indent="-228600" algn="l" defTabSz="358775" rtl="0" fontAlgn="base" hangingPunct="0">
      <a:lnSpc>
        <a:spcPct val="93000"/>
      </a:lnSpc>
      <a:spcBef>
        <a:spcPct val="0"/>
      </a:spcBef>
      <a:spcAft>
        <a:spcPct val="0"/>
      </a:spcAft>
      <a:buClr>
        <a:srgbClr val="000000"/>
      </a:buClr>
      <a:buSzPct val="100000"/>
      <a:buFont typeface="Times New Roman" pitchFamily="18" charset="0"/>
      <a:defRPr kern="1200">
        <a:solidFill>
          <a:schemeClr val="tx1"/>
        </a:solidFill>
        <a:latin typeface="Arial" charset="0"/>
        <a:ea typeface="+mn-ea"/>
        <a:cs typeface="+mn-cs"/>
      </a:defRPr>
    </a:lvl3pPr>
    <a:lvl4pPr marL="1600200" indent="-228600" algn="l" defTabSz="358775" rtl="0" fontAlgn="base" hangingPunct="0">
      <a:lnSpc>
        <a:spcPct val="93000"/>
      </a:lnSpc>
      <a:spcBef>
        <a:spcPct val="0"/>
      </a:spcBef>
      <a:spcAft>
        <a:spcPct val="0"/>
      </a:spcAft>
      <a:buClr>
        <a:srgbClr val="000000"/>
      </a:buClr>
      <a:buSzPct val="100000"/>
      <a:buFont typeface="Times New Roman" pitchFamily="18" charset="0"/>
      <a:defRPr kern="1200">
        <a:solidFill>
          <a:schemeClr val="tx1"/>
        </a:solidFill>
        <a:latin typeface="Arial" charset="0"/>
        <a:ea typeface="+mn-ea"/>
        <a:cs typeface="+mn-cs"/>
      </a:defRPr>
    </a:lvl4pPr>
    <a:lvl5pPr marL="2057400" indent="-228600" algn="l" defTabSz="358775" rtl="0" fontAlgn="base" hangingPunct="0">
      <a:lnSpc>
        <a:spcPct val="93000"/>
      </a:lnSpc>
      <a:spcBef>
        <a:spcPct val="0"/>
      </a:spcBef>
      <a:spcAft>
        <a:spcPct val="0"/>
      </a:spcAft>
      <a:buClr>
        <a:srgbClr val="000000"/>
      </a:buClr>
      <a:buSzPct val="100000"/>
      <a:buFont typeface="Times New Roman" pitchFamily="18" charset="0"/>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5264" autoAdjust="0"/>
    <p:restoredTop sz="94660"/>
  </p:normalViewPr>
  <p:slideViewPr>
    <p:cSldViewPr>
      <p:cViewPr varScale="1">
        <p:scale>
          <a:sx n="92" d="100"/>
          <a:sy n="92" d="100"/>
        </p:scale>
        <p:origin x="200" y="456"/>
      </p:cViewPr>
      <p:guideLst>
        <p:guide orient="horz" pos="2160"/>
        <p:guide pos="2880"/>
      </p:guideLst>
    </p:cSldViewPr>
  </p:slideViewPr>
  <p:outlineViewPr>
    <p:cViewPr varScale="1">
      <p:scale>
        <a:sx n="170" d="200"/>
        <a:sy n="170" d="200"/>
      </p:scale>
      <p:origin x="-780" y="-84"/>
    </p:cViewPr>
  </p:outlineViewPr>
  <p:notesTextViewPr>
    <p:cViewPr>
      <p:scale>
        <a:sx n="100" d="100"/>
        <a:sy n="100" d="100"/>
      </p:scale>
      <p:origin x="0" y="0"/>
    </p:cViewPr>
  </p:notesTextViewPr>
  <p:sorterViewPr>
    <p:cViewPr>
      <p:scale>
        <a:sx n="120" d="100"/>
        <a:sy n="120" d="100"/>
      </p:scale>
      <p:origin x="0" y="-5688"/>
    </p:cViewPr>
  </p:sorterViewPr>
  <p:notesViewPr>
    <p:cSldViewPr>
      <p:cViewPr varScale="1">
        <p:scale>
          <a:sx n="59" d="100"/>
          <a:sy n="59" d="100"/>
        </p:scale>
        <p:origin x="-1752" y="-7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368675" cy="50323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4402138" y="0"/>
            <a:ext cx="3368675" cy="503238"/>
          </a:xfrm>
          <a:prstGeom prst="rect">
            <a:avLst/>
          </a:prstGeom>
        </p:spPr>
        <p:txBody>
          <a:bodyPr vert="horz" lIns="91440" tIns="45720" rIns="91440" bIns="45720" rtlCol="0"/>
          <a:lstStyle>
            <a:lvl1pPr algn="r">
              <a:defRPr sz="1200"/>
            </a:lvl1pPr>
          </a:lstStyle>
          <a:p>
            <a:fld id="{C7E2BAA5-9F3A-474A-92E3-1312970DAC60}" type="datetimeFigureOut">
              <a:rPr lang="en-GB" smtClean="0"/>
              <a:pPr/>
              <a:t>22/03/2019</a:t>
            </a:fld>
            <a:endParaRPr lang="en-GB"/>
          </a:p>
        </p:txBody>
      </p:sp>
      <p:sp>
        <p:nvSpPr>
          <p:cNvPr id="4" name="Footer Placeholder 3"/>
          <p:cNvSpPr>
            <a:spLocks noGrp="1"/>
          </p:cNvSpPr>
          <p:nvPr>
            <p:ph type="ftr" sz="quarter" idx="2"/>
          </p:nvPr>
        </p:nvSpPr>
        <p:spPr>
          <a:xfrm>
            <a:off x="0" y="9553575"/>
            <a:ext cx="3368675" cy="503238"/>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4402138" y="9553575"/>
            <a:ext cx="3368675" cy="503238"/>
          </a:xfrm>
          <a:prstGeom prst="rect">
            <a:avLst/>
          </a:prstGeom>
        </p:spPr>
        <p:txBody>
          <a:bodyPr vert="horz" lIns="91440" tIns="45720" rIns="91440" bIns="45720" rtlCol="0" anchor="b"/>
          <a:lstStyle>
            <a:lvl1pPr algn="r">
              <a:defRPr sz="1200"/>
            </a:lvl1pPr>
          </a:lstStyle>
          <a:p>
            <a:fld id="{F8C31416-FC77-43BB-8F03-D49BB6B70467}" type="slidenum">
              <a:rPr lang="en-GB" smtClean="0"/>
              <a:pPr/>
              <a:t>‹N°›</a:t>
            </a:fld>
            <a:endParaRPr lang="en-GB"/>
          </a:p>
        </p:txBody>
      </p:sp>
    </p:spTree>
    <p:extLst>
      <p:ext uri="{BB962C8B-B14F-4D97-AF65-F5344CB8AC3E}">
        <p14:creationId xmlns:p14="http://schemas.microsoft.com/office/powerpoint/2010/main" val="146154657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98" name="Rectangle 1"/>
          <p:cNvSpPr>
            <a:spLocks noGrp="1" noRot="1" noChangeAspect="1" noChangeArrowheads="1"/>
          </p:cNvSpPr>
          <p:nvPr>
            <p:ph type="sldImg"/>
          </p:nvPr>
        </p:nvSpPr>
        <p:spPr bwMode="auto">
          <a:xfrm>
            <a:off x="1371600" y="763588"/>
            <a:ext cx="5027613" cy="3770312"/>
          </a:xfrm>
          <a:prstGeom prst="rect">
            <a:avLst/>
          </a:prstGeom>
          <a:noFill/>
          <a:ln w="9525">
            <a:noFill/>
            <a:round/>
            <a:headEnd/>
            <a:tailEnd/>
          </a:ln>
          <a:effectLst/>
        </p:spPr>
      </p:sp>
      <p:sp>
        <p:nvSpPr>
          <p:cNvPr id="2050" name="Rectangle 2"/>
          <p:cNvSpPr>
            <a:spLocks noGrp="1" noChangeArrowheads="1"/>
          </p:cNvSpPr>
          <p:nvPr>
            <p:ph type="body"/>
          </p:nvPr>
        </p:nvSpPr>
        <p:spPr bwMode="auto">
          <a:xfrm>
            <a:off x="777875" y="4776788"/>
            <a:ext cx="6216650" cy="4524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endParaRPr lang="de-DE" noProof="0"/>
          </a:p>
        </p:txBody>
      </p:sp>
      <p:sp>
        <p:nvSpPr>
          <p:cNvPr id="2051" name="Rectangle 3"/>
          <p:cNvSpPr>
            <a:spLocks noGrp="1" noChangeArrowheads="1"/>
          </p:cNvSpPr>
          <p:nvPr>
            <p:ph type="hdr"/>
          </p:nvPr>
        </p:nvSpPr>
        <p:spPr bwMode="auto">
          <a:xfrm>
            <a:off x="0" y="0"/>
            <a:ext cx="3371850" cy="5016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tabLst>
                <a:tab pos="723900" algn="l"/>
                <a:tab pos="1447800" algn="l"/>
                <a:tab pos="2171700" algn="l"/>
                <a:tab pos="2895600" algn="l"/>
              </a:tabLst>
              <a:defRPr sz="1400" smtClean="0">
                <a:solidFill>
                  <a:srgbClr val="000000"/>
                </a:solidFill>
                <a:latin typeface="Times New Roman" pitchFamily="18" charset="0"/>
              </a:defRPr>
            </a:lvl1pPr>
          </a:lstStyle>
          <a:p>
            <a:pPr>
              <a:defRPr/>
            </a:pPr>
            <a:endParaRPr lang="en-US"/>
          </a:p>
        </p:txBody>
      </p:sp>
      <p:sp>
        <p:nvSpPr>
          <p:cNvPr id="2052" name="Rectangle 4"/>
          <p:cNvSpPr>
            <a:spLocks noGrp="1" noChangeArrowheads="1"/>
          </p:cNvSpPr>
          <p:nvPr>
            <p:ph type="dt"/>
          </p:nvPr>
        </p:nvSpPr>
        <p:spPr bwMode="auto">
          <a:xfrm>
            <a:off x="4398963" y="0"/>
            <a:ext cx="3371850" cy="5016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gn="r">
              <a:tabLst>
                <a:tab pos="723900" algn="l"/>
                <a:tab pos="1447800" algn="l"/>
                <a:tab pos="2171700" algn="l"/>
                <a:tab pos="2895600" algn="l"/>
              </a:tabLst>
              <a:defRPr sz="1400" smtClean="0">
                <a:solidFill>
                  <a:srgbClr val="000000"/>
                </a:solidFill>
                <a:latin typeface="Times New Roman" pitchFamily="18" charset="0"/>
              </a:defRPr>
            </a:lvl1pPr>
          </a:lstStyle>
          <a:p>
            <a:pPr>
              <a:defRPr/>
            </a:pPr>
            <a:endParaRPr lang="en-US"/>
          </a:p>
        </p:txBody>
      </p:sp>
      <p:sp>
        <p:nvSpPr>
          <p:cNvPr id="2053" name="Rectangle 5"/>
          <p:cNvSpPr>
            <a:spLocks noGrp="1" noChangeArrowheads="1"/>
          </p:cNvSpPr>
          <p:nvPr>
            <p:ph type="ftr"/>
          </p:nvPr>
        </p:nvSpPr>
        <p:spPr bwMode="auto">
          <a:xfrm>
            <a:off x="0" y="9555163"/>
            <a:ext cx="3371850" cy="5016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b" anchorCtr="0" compatLnSpc="1">
            <a:prstTxWarp prst="textNoShape">
              <a:avLst/>
            </a:prstTxWarp>
          </a:bodyPr>
          <a:lstStyle>
            <a:lvl1pPr>
              <a:tabLst>
                <a:tab pos="723900" algn="l"/>
                <a:tab pos="1447800" algn="l"/>
                <a:tab pos="2171700" algn="l"/>
                <a:tab pos="2895600" algn="l"/>
              </a:tabLst>
              <a:defRPr sz="1400" smtClean="0">
                <a:solidFill>
                  <a:srgbClr val="000000"/>
                </a:solidFill>
                <a:latin typeface="Times New Roman" pitchFamily="18" charset="0"/>
              </a:defRPr>
            </a:lvl1pPr>
          </a:lstStyle>
          <a:p>
            <a:pPr>
              <a:defRPr/>
            </a:pPr>
            <a:endParaRPr lang="en-US"/>
          </a:p>
        </p:txBody>
      </p:sp>
      <p:sp>
        <p:nvSpPr>
          <p:cNvPr id="2054" name="Rectangle 6"/>
          <p:cNvSpPr>
            <a:spLocks noGrp="1" noChangeArrowheads="1"/>
          </p:cNvSpPr>
          <p:nvPr>
            <p:ph type="sldNum"/>
          </p:nvPr>
        </p:nvSpPr>
        <p:spPr bwMode="auto">
          <a:xfrm>
            <a:off x="4398963" y="9555163"/>
            <a:ext cx="3371850" cy="5016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b" anchorCtr="0" compatLnSpc="1">
            <a:prstTxWarp prst="textNoShape">
              <a:avLst/>
            </a:prstTxWarp>
          </a:bodyPr>
          <a:lstStyle>
            <a:lvl1pPr algn="r">
              <a:tabLst>
                <a:tab pos="723900" algn="l"/>
                <a:tab pos="1447800" algn="l"/>
                <a:tab pos="2171700" algn="l"/>
                <a:tab pos="2895600" algn="l"/>
              </a:tabLst>
              <a:defRPr sz="1400" smtClean="0">
                <a:solidFill>
                  <a:srgbClr val="000000"/>
                </a:solidFill>
                <a:latin typeface="Times New Roman" pitchFamily="18" charset="0"/>
              </a:defRPr>
            </a:lvl1pPr>
          </a:lstStyle>
          <a:p>
            <a:pPr>
              <a:defRPr/>
            </a:pPr>
            <a:fld id="{61BD78C0-B4D7-4B57-898F-004CD1D8D2C4}" type="slidenum">
              <a:rPr lang="en-US"/>
              <a:pPr>
                <a:defRPr/>
              </a:pPr>
              <a:t>‹N°›</a:t>
            </a:fld>
            <a:endParaRPr lang="en-US"/>
          </a:p>
        </p:txBody>
      </p:sp>
    </p:spTree>
    <p:extLst>
      <p:ext uri="{BB962C8B-B14F-4D97-AF65-F5344CB8AC3E}">
        <p14:creationId xmlns:p14="http://schemas.microsoft.com/office/powerpoint/2010/main" val="1357028023"/>
      </p:ext>
    </p:extLst>
  </p:cSld>
  <p:clrMap bg1="lt1" tx1="dk1" bg2="lt2" tx2="dk2" accent1="accent1" accent2="accent2" accent3="accent3" accent4="accent4" accent5="accent5" accent6="accent6" hlink="hlink" folHlink="folHlink"/>
  <p:notesStyle>
    <a:lvl1pPr algn="l" defTabSz="358775"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1pPr>
    <a:lvl2pPr marL="742950" indent="-285750" algn="l" defTabSz="358775"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2pPr>
    <a:lvl3pPr marL="1143000" indent="-228600" algn="l" defTabSz="358775"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3pPr>
    <a:lvl4pPr marL="1600200" indent="-228600" algn="l" defTabSz="358775"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4pPr>
    <a:lvl5pPr marL="2057400" indent="-228600" algn="l" defTabSz="358775"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122" name="Rectangle 6"/>
          <p:cNvSpPr>
            <a:spLocks noGrp="1" noChangeArrowheads="1"/>
          </p:cNvSpPr>
          <p:nvPr>
            <p:ph type="sldNum" sz="quarter"/>
          </p:nvPr>
        </p:nvSpPr>
        <p:spPr>
          <a:noFill/>
          <a:ln>
            <a:round/>
            <a:headEnd/>
            <a:tailEnd/>
          </a:ln>
        </p:spPr>
        <p:txBody>
          <a:bodyPr/>
          <a:lstStyle/>
          <a:p>
            <a:fld id="{5894FAE8-678E-4BD2-861F-11AFF0FA7A82}" type="slidenum">
              <a:rPr lang="en-US"/>
              <a:pPr/>
              <a:t>1</a:t>
            </a:fld>
            <a:endParaRPr lang="en-US"/>
          </a:p>
        </p:txBody>
      </p:sp>
      <p:sp>
        <p:nvSpPr>
          <p:cNvPr id="5123" name="Rectangle 1"/>
          <p:cNvSpPr txBox="1">
            <a:spLocks noGrp="1" noRot="1" noChangeAspect="1" noChangeArrowheads="1" noTextEdit="1"/>
          </p:cNvSpPr>
          <p:nvPr>
            <p:ph type="sldImg"/>
          </p:nvPr>
        </p:nvSpPr>
        <p:spPr>
          <a:xfrm>
            <a:off x="1371600" y="763588"/>
            <a:ext cx="5029200" cy="3771900"/>
          </a:xfrm>
          <a:solidFill>
            <a:srgbClr val="FFFFFF"/>
          </a:solidFill>
          <a:ln>
            <a:solidFill>
              <a:srgbClr val="000000"/>
            </a:solidFill>
            <a:miter lim="800000"/>
          </a:ln>
        </p:spPr>
      </p:sp>
      <p:sp>
        <p:nvSpPr>
          <p:cNvPr id="5124" name="Rectangle 2"/>
          <p:cNvSpPr txBox="1">
            <a:spLocks noGrp="1" noChangeArrowheads="1"/>
          </p:cNvSpPr>
          <p:nvPr>
            <p:ph type="body" idx="1"/>
          </p:nvPr>
        </p:nvSpPr>
        <p:spPr>
          <a:xfrm>
            <a:off x="777875" y="4776788"/>
            <a:ext cx="6218238" cy="4525962"/>
          </a:xfrm>
          <a:noFill/>
        </p:spPr>
        <p:txBody>
          <a:bodyPr wrap="none" anchor="ctr"/>
          <a:lstStyle/>
          <a:p>
            <a:endParaRPr lang="de-DE"/>
          </a:p>
        </p:txBody>
      </p:sp>
    </p:spTree>
    <p:extLst>
      <p:ext uri="{BB962C8B-B14F-4D97-AF65-F5344CB8AC3E}">
        <p14:creationId xmlns:p14="http://schemas.microsoft.com/office/powerpoint/2010/main" val="23201088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122" name="Rectangle 6"/>
          <p:cNvSpPr>
            <a:spLocks noGrp="1" noChangeArrowheads="1"/>
          </p:cNvSpPr>
          <p:nvPr>
            <p:ph type="sldNum" sz="quarter"/>
          </p:nvPr>
        </p:nvSpPr>
        <p:spPr>
          <a:noFill/>
          <a:ln>
            <a:round/>
            <a:headEnd/>
            <a:tailEnd/>
          </a:ln>
        </p:spPr>
        <p:txBody>
          <a:bodyPr/>
          <a:lstStyle/>
          <a:p>
            <a:fld id="{5894FAE8-678E-4BD2-861F-11AFF0FA7A82}" type="slidenum">
              <a:rPr lang="en-US"/>
              <a:pPr/>
              <a:t>6</a:t>
            </a:fld>
            <a:endParaRPr lang="en-US"/>
          </a:p>
        </p:txBody>
      </p:sp>
      <p:sp>
        <p:nvSpPr>
          <p:cNvPr id="5123" name="Rectangle 1"/>
          <p:cNvSpPr txBox="1">
            <a:spLocks noGrp="1" noRot="1" noChangeAspect="1" noChangeArrowheads="1" noTextEdit="1"/>
          </p:cNvSpPr>
          <p:nvPr>
            <p:ph type="sldImg"/>
          </p:nvPr>
        </p:nvSpPr>
        <p:spPr>
          <a:xfrm>
            <a:off x="1371600" y="763588"/>
            <a:ext cx="5029200" cy="3771900"/>
          </a:xfrm>
          <a:solidFill>
            <a:srgbClr val="FFFFFF"/>
          </a:solidFill>
          <a:ln>
            <a:solidFill>
              <a:srgbClr val="000000"/>
            </a:solidFill>
            <a:miter lim="800000"/>
          </a:ln>
        </p:spPr>
      </p:sp>
      <p:sp>
        <p:nvSpPr>
          <p:cNvPr id="5124" name="Rectangle 2"/>
          <p:cNvSpPr txBox="1">
            <a:spLocks noGrp="1" noChangeArrowheads="1"/>
          </p:cNvSpPr>
          <p:nvPr>
            <p:ph type="body" idx="1"/>
          </p:nvPr>
        </p:nvSpPr>
        <p:spPr>
          <a:xfrm>
            <a:off x="777875" y="4776788"/>
            <a:ext cx="6218238" cy="4525962"/>
          </a:xfrm>
          <a:noFill/>
        </p:spPr>
        <p:txBody>
          <a:bodyPr wrap="none" anchor="ctr"/>
          <a:lstStyle/>
          <a:p>
            <a:endParaRPr lang="de-DE"/>
          </a:p>
        </p:txBody>
      </p:sp>
    </p:spTree>
    <p:extLst>
      <p:ext uri="{BB962C8B-B14F-4D97-AF65-F5344CB8AC3E}">
        <p14:creationId xmlns:p14="http://schemas.microsoft.com/office/powerpoint/2010/main" val="15652079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755650" y="2347913"/>
            <a:ext cx="8569325" cy="1620837"/>
          </a:xfrm>
        </p:spPr>
        <p:txBody>
          <a:bodyPr/>
          <a:lstStyle/>
          <a:p>
            <a:r>
              <a:rPr lang="de-DE"/>
              <a:t>Titelmasterformat durch Klicken bearbeiten</a:t>
            </a:r>
            <a:endParaRPr lang="en-GB"/>
          </a:p>
        </p:txBody>
      </p:sp>
      <p:sp>
        <p:nvSpPr>
          <p:cNvPr id="3" name="Untertitel 2"/>
          <p:cNvSpPr>
            <a:spLocks noGrp="1"/>
          </p:cNvSpPr>
          <p:nvPr>
            <p:ph type="subTitle" idx="1"/>
          </p:nvPr>
        </p:nvSpPr>
        <p:spPr>
          <a:xfrm>
            <a:off x="1512888" y="4283075"/>
            <a:ext cx="7056437" cy="1931988"/>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de-DE"/>
              <a:t>Formatvorlage des Untertitelmasters durch Klicken bearbeiten</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endParaRPr lang="en-GB"/>
          </a:p>
        </p:txBody>
      </p:sp>
      <p:sp>
        <p:nvSpPr>
          <p:cNvPr id="3" name="Vertikaler Textplatzhalter 2"/>
          <p:cNvSpPr>
            <a:spLocks noGrp="1"/>
          </p:cNvSpPr>
          <p:nvPr>
            <p:ph type="body" orient="vert" idx="1"/>
          </p:nvPr>
        </p:nvSpPr>
        <p:spPr/>
        <p:txBody>
          <a:bodyPr vert="eaVert"/>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7305675" y="36513"/>
            <a:ext cx="2266950" cy="6030912"/>
          </a:xfrm>
        </p:spPr>
        <p:txBody>
          <a:bodyPr vert="eaVert"/>
          <a:lstStyle/>
          <a:p>
            <a:r>
              <a:rPr lang="de-DE"/>
              <a:t>Titelmasterformat durch Klicken bearbeiten</a:t>
            </a:r>
            <a:endParaRPr lang="en-GB"/>
          </a:p>
        </p:txBody>
      </p:sp>
      <p:sp>
        <p:nvSpPr>
          <p:cNvPr id="3" name="Vertikaler Textplatzhalter 2"/>
          <p:cNvSpPr>
            <a:spLocks noGrp="1"/>
          </p:cNvSpPr>
          <p:nvPr>
            <p:ph type="body" orient="vert" idx="1"/>
          </p:nvPr>
        </p:nvSpPr>
        <p:spPr>
          <a:xfrm>
            <a:off x="503238" y="36513"/>
            <a:ext cx="6650037" cy="6030912"/>
          </a:xfrm>
        </p:spPr>
        <p:txBody>
          <a:bodyPr vert="eaVert"/>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Titelmasterformat durch Klicken bearbeiten</a:t>
            </a:r>
            <a:endParaRPr lang="en-GB" dirty="0"/>
          </a:p>
        </p:txBody>
      </p:sp>
      <p:sp>
        <p:nvSpPr>
          <p:cNvPr id="3" name="Inhaltsplatzhalter 2"/>
          <p:cNvSpPr>
            <a:spLocks noGrp="1"/>
          </p:cNvSpPr>
          <p:nvPr>
            <p:ph idx="1"/>
          </p:nvPr>
        </p:nvSpPr>
        <p:spPr>
          <a:xfrm>
            <a:off x="431800" y="1079500"/>
            <a:ext cx="9433048" cy="5796681"/>
          </a:xfrm>
        </p:spPr>
        <p:txBody>
          <a:bodyPr/>
          <a:lstStyle>
            <a:lvl2pPr marL="742950" indent="-285750">
              <a:buFontTx/>
              <a:buBlip>
                <a:blip r:embed="rId2"/>
              </a:buBlip>
              <a:defRPr/>
            </a:lvl2p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en-GB"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96925" y="4857750"/>
            <a:ext cx="8567738" cy="1501775"/>
          </a:xfrm>
        </p:spPr>
        <p:txBody>
          <a:bodyPr anchor="t"/>
          <a:lstStyle>
            <a:lvl1pPr algn="l">
              <a:defRPr sz="4000" b="1" cap="all"/>
            </a:lvl1pPr>
          </a:lstStyle>
          <a:p>
            <a:r>
              <a:rPr lang="de-DE"/>
              <a:t>Titelmasterformat durch Klicken bearbeiten</a:t>
            </a:r>
            <a:endParaRPr lang="en-GB"/>
          </a:p>
        </p:txBody>
      </p:sp>
      <p:sp>
        <p:nvSpPr>
          <p:cNvPr id="3" name="Textplatzhalter 2"/>
          <p:cNvSpPr>
            <a:spLocks noGrp="1"/>
          </p:cNvSpPr>
          <p:nvPr>
            <p:ph type="body" idx="1"/>
          </p:nvPr>
        </p:nvSpPr>
        <p:spPr>
          <a:xfrm>
            <a:off x="796925" y="3203575"/>
            <a:ext cx="8567738" cy="1654175"/>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de-DE"/>
              <a:t>Textmasterformat bearbeiten</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endParaRPr lang="en-GB"/>
          </a:p>
        </p:txBody>
      </p:sp>
      <p:sp>
        <p:nvSpPr>
          <p:cNvPr id="3" name="Inhaltsplatzhalter 2"/>
          <p:cNvSpPr>
            <a:spLocks noGrp="1"/>
          </p:cNvSpPr>
          <p:nvPr>
            <p:ph sz="half" idx="1"/>
          </p:nvPr>
        </p:nvSpPr>
        <p:spPr>
          <a:xfrm>
            <a:off x="503238" y="1079500"/>
            <a:ext cx="4457700" cy="4987925"/>
          </a:xfrm>
        </p:spPr>
        <p:txBody>
          <a:bodyPr/>
          <a:lstStyle>
            <a:lvl1pPr>
              <a:defRPr sz="24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en-GB" dirty="0"/>
          </a:p>
        </p:txBody>
      </p:sp>
      <p:sp>
        <p:nvSpPr>
          <p:cNvPr id="4" name="Inhaltsplatzhalter 3"/>
          <p:cNvSpPr>
            <a:spLocks noGrp="1"/>
          </p:cNvSpPr>
          <p:nvPr>
            <p:ph sz="half" idx="2"/>
          </p:nvPr>
        </p:nvSpPr>
        <p:spPr>
          <a:xfrm>
            <a:off x="5113338" y="1079500"/>
            <a:ext cx="4459287" cy="4987925"/>
          </a:xfrm>
        </p:spPr>
        <p:txBody>
          <a:bodyPr/>
          <a:lstStyle>
            <a:lvl1pPr>
              <a:defRPr sz="2400"/>
            </a:lvl1pPr>
            <a:lvl2pPr>
              <a:defRPr sz="20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en-GB"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504825" y="303213"/>
            <a:ext cx="9072563" cy="1258887"/>
          </a:xfrm>
        </p:spPr>
        <p:txBody>
          <a:bodyPr/>
          <a:lstStyle>
            <a:lvl1pPr>
              <a:defRPr/>
            </a:lvl1pPr>
          </a:lstStyle>
          <a:p>
            <a:r>
              <a:rPr lang="de-DE"/>
              <a:t>Titelmasterformat durch Klicken bearbeiten</a:t>
            </a:r>
            <a:endParaRPr lang="en-GB"/>
          </a:p>
        </p:txBody>
      </p:sp>
      <p:sp>
        <p:nvSpPr>
          <p:cNvPr id="3" name="Textplatzhalter 2"/>
          <p:cNvSpPr>
            <a:spLocks noGrp="1"/>
          </p:cNvSpPr>
          <p:nvPr>
            <p:ph type="body" idx="1"/>
          </p:nvPr>
        </p:nvSpPr>
        <p:spPr>
          <a:xfrm>
            <a:off x="504825" y="1692275"/>
            <a:ext cx="4452938" cy="7048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 bearbeiten</a:t>
            </a:r>
          </a:p>
        </p:txBody>
      </p:sp>
      <p:sp>
        <p:nvSpPr>
          <p:cNvPr id="4" name="Inhaltsplatzhalter 3"/>
          <p:cNvSpPr>
            <a:spLocks noGrp="1"/>
          </p:cNvSpPr>
          <p:nvPr>
            <p:ph sz="half" idx="2"/>
          </p:nvPr>
        </p:nvSpPr>
        <p:spPr>
          <a:xfrm>
            <a:off x="504825" y="2397125"/>
            <a:ext cx="4452938" cy="43561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en-GB"/>
          </a:p>
        </p:txBody>
      </p:sp>
      <p:sp>
        <p:nvSpPr>
          <p:cNvPr id="5" name="Textplatzhalter 4"/>
          <p:cNvSpPr>
            <a:spLocks noGrp="1"/>
          </p:cNvSpPr>
          <p:nvPr>
            <p:ph type="body" sz="quarter" idx="3"/>
          </p:nvPr>
        </p:nvSpPr>
        <p:spPr>
          <a:xfrm>
            <a:off x="5121275" y="1692275"/>
            <a:ext cx="4456113" cy="7048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 bearbeiten</a:t>
            </a:r>
          </a:p>
        </p:txBody>
      </p:sp>
      <p:sp>
        <p:nvSpPr>
          <p:cNvPr id="6" name="Inhaltsplatzhalter 5"/>
          <p:cNvSpPr>
            <a:spLocks noGrp="1"/>
          </p:cNvSpPr>
          <p:nvPr>
            <p:ph sz="quarter" idx="4"/>
          </p:nvPr>
        </p:nvSpPr>
        <p:spPr>
          <a:xfrm>
            <a:off x="5121275" y="2397125"/>
            <a:ext cx="4456113" cy="43561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504825" y="301625"/>
            <a:ext cx="3316288" cy="1279525"/>
          </a:xfrm>
        </p:spPr>
        <p:txBody>
          <a:bodyPr anchor="b"/>
          <a:lstStyle>
            <a:lvl1pPr algn="l">
              <a:defRPr sz="2000" b="1"/>
            </a:lvl1pPr>
          </a:lstStyle>
          <a:p>
            <a:r>
              <a:rPr lang="de-DE"/>
              <a:t>Titelmasterformat durch Klicken bearbeiten</a:t>
            </a:r>
            <a:endParaRPr lang="en-GB"/>
          </a:p>
        </p:txBody>
      </p:sp>
      <p:sp>
        <p:nvSpPr>
          <p:cNvPr id="3" name="Inhaltsplatzhalter 2"/>
          <p:cNvSpPr>
            <a:spLocks noGrp="1"/>
          </p:cNvSpPr>
          <p:nvPr>
            <p:ph idx="1"/>
          </p:nvPr>
        </p:nvSpPr>
        <p:spPr>
          <a:xfrm>
            <a:off x="3941763" y="301625"/>
            <a:ext cx="5635625" cy="64516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en-GB"/>
          </a:p>
        </p:txBody>
      </p:sp>
      <p:sp>
        <p:nvSpPr>
          <p:cNvPr id="4" name="Textplatzhalter 3"/>
          <p:cNvSpPr>
            <a:spLocks noGrp="1"/>
          </p:cNvSpPr>
          <p:nvPr>
            <p:ph type="body" sz="half" idx="2"/>
          </p:nvPr>
        </p:nvSpPr>
        <p:spPr>
          <a:xfrm>
            <a:off x="504825" y="1581150"/>
            <a:ext cx="3316288" cy="51720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Textmasterformat bearbeiten</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976438" y="5291138"/>
            <a:ext cx="6048375" cy="625475"/>
          </a:xfrm>
        </p:spPr>
        <p:txBody>
          <a:bodyPr anchor="b"/>
          <a:lstStyle>
            <a:lvl1pPr algn="l">
              <a:defRPr sz="2000" b="1"/>
            </a:lvl1pPr>
          </a:lstStyle>
          <a:p>
            <a:r>
              <a:rPr lang="de-DE"/>
              <a:t>Titelmasterformat durch Klicken bearbeiten</a:t>
            </a:r>
            <a:endParaRPr lang="en-GB"/>
          </a:p>
        </p:txBody>
      </p:sp>
      <p:sp>
        <p:nvSpPr>
          <p:cNvPr id="3" name="Bildplatzhalter 2"/>
          <p:cNvSpPr>
            <a:spLocks noGrp="1"/>
          </p:cNvSpPr>
          <p:nvPr>
            <p:ph type="pic" idx="1"/>
          </p:nvPr>
        </p:nvSpPr>
        <p:spPr>
          <a:xfrm>
            <a:off x="1976438" y="674688"/>
            <a:ext cx="6048375" cy="45370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platzhalter 3"/>
          <p:cNvSpPr>
            <a:spLocks noGrp="1"/>
          </p:cNvSpPr>
          <p:nvPr>
            <p:ph type="body" sz="half" idx="2"/>
          </p:nvPr>
        </p:nvSpPr>
        <p:spPr>
          <a:xfrm>
            <a:off x="1976438" y="5916613"/>
            <a:ext cx="6048375" cy="88741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Textmasterformat bearbeiten</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18" Type="http://schemas.openxmlformats.org/officeDocument/2006/relationships/image" Target="../media/image6.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image" Target="../media/image5.png"/><Relationship Id="rId2" Type="http://schemas.openxmlformats.org/officeDocument/2006/relationships/slideLayout" Target="../slideLayouts/slideLayout2.xml"/><Relationship Id="rId16" Type="http://schemas.openxmlformats.org/officeDocument/2006/relationships/image" Target="../media/image4.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jpeg"/><Relationship Id="rId10" Type="http://schemas.openxmlformats.org/officeDocument/2006/relationships/slideLayout" Target="../slideLayouts/slideLayout10.xml"/><Relationship Id="rId19" Type="http://schemas.openxmlformats.org/officeDocument/2006/relationships/image" Target="../media/image7.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1026" name="Picture 1"/>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9359900" y="7019925"/>
            <a:ext cx="720725" cy="539750"/>
          </a:xfrm>
          <a:prstGeom prst="rect">
            <a:avLst/>
          </a:prstGeom>
          <a:noFill/>
          <a:ln w="9525">
            <a:noFill/>
            <a:round/>
            <a:headEnd/>
            <a:tailEnd/>
          </a:ln>
          <a:effectLst/>
        </p:spPr>
      </p:pic>
      <p:pic>
        <p:nvPicPr>
          <p:cNvPr id="1027" name="Picture 2"/>
          <p:cNvPicPr>
            <a:picLocks noChangeAspect="1" noChangeArrowheads="1"/>
          </p:cNvPicPr>
          <p:nvPr/>
        </p:nvPicPr>
        <p:blipFill>
          <a:blip r:embed="rId14" cstate="print"/>
          <a:srcRect/>
          <a:stretch>
            <a:fillRect/>
          </a:stretch>
        </p:blipFill>
        <p:spPr bwMode="auto">
          <a:xfrm>
            <a:off x="0" y="0"/>
            <a:ext cx="360363" cy="7559675"/>
          </a:xfrm>
          <a:prstGeom prst="rect">
            <a:avLst/>
          </a:prstGeom>
          <a:noFill/>
          <a:ln w="9525">
            <a:noFill/>
            <a:round/>
            <a:headEnd/>
            <a:tailEnd/>
          </a:ln>
          <a:effectLst/>
        </p:spPr>
      </p:pic>
      <p:pic>
        <p:nvPicPr>
          <p:cNvPr id="1028" name="Picture 3"/>
          <p:cNvPicPr>
            <a:picLocks noChangeAspect="1" noChangeArrowheads="1"/>
          </p:cNvPicPr>
          <p:nvPr/>
        </p:nvPicPr>
        <p:blipFill>
          <a:blip r:embed="rId15" cstate="email">
            <a:extLst>
              <a:ext uri="{28A0092B-C50C-407E-A947-70E740481C1C}">
                <a14:useLocalDpi xmlns:a14="http://schemas.microsoft.com/office/drawing/2010/main"/>
              </a:ext>
            </a:extLst>
          </a:blip>
          <a:srcRect/>
          <a:stretch>
            <a:fillRect/>
          </a:stretch>
        </p:blipFill>
        <p:spPr bwMode="auto">
          <a:xfrm>
            <a:off x="0" y="7019925"/>
            <a:ext cx="720725" cy="539750"/>
          </a:xfrm>
          <a:prstGeom prst="rect">
            <a:avLst/>
          </a:prstGeom>
          <a:noFill/>
          <a:ln w="9525">
            <a:noFill/>
            <a:round/>
            <a:headEnd/>
            <a:tailEnd/>
          </a:ln>
          <a:effectLst/>
        </p:spPr>
      </p:pic>
      <p:pic>
        <p:nvPicPr>
          <p:cNvPr id="1029" name="Picture 4"/>
          <p:cNvPicPr>
            <a:picLocks noChangeAspect="1" noChangeArrowheads="1"/>
          </p:cNvPicPr>
          <p:nvPr/>
        </p:nvPicPr>
        <p:blipFill>
          <a:blip r:embed="rId16" cstate="email">
            <a:extLst>
              <a:ext uri="{28A0092B-C50C-407E-A947-70E740481C1C}">
                <a14:useLocalDpi xmlns:a14="http://schemas.microsoft.com/office/drawing/2010/main"/>
              </a:ext>
            </a:extLst>
          </a:blip>
          <a:srcRect/>
          <a:stretch>
            <a:fillRect/>
          </a:stretch>
        </p:blipFill>
        <p:spPr bwMode="auto">
          <a:xfrm>
            <a:off x="0" y="0"/>
            <a:ext cx="720725" cy="720725"/>
          </a:xfrm>
          <a:prstGeom prst="rect">
            <a:avLst/>
          </a:prstGeom>
          <a:noFill/>
          <a:ln w="9525">
            <a:noFill/>
            <a:round/>
            <a:headEnd/>
            <a:tailEnd/>
          </a:ln>
          <a:effectLst/>
        </p:spPr>
      </p:pic>
      <p:sp>
        <p:nvSpPr>
          <p:cNvPr id="1030" name="Rectangle 5"/>
          <p:cNvSpPr>
            <a:spLocks noGrp="1" noChangeArrowheads="1"/>
          </p:cNvSpPr>
          <p:nvPr>
            <p:ph type="body" idx="1"/>
          </p:nvPr>
        </p:nvSpPr>
        <p:spPr bwMode="auto">
          <a:xfrm>
            <a:off x="503238" y="1079500"/>
            <a:ext cx="9290050" cy="5795963"/>
          </a:xfrm>
          <a:prstGeom prst="rect">
            <a:avLst/>
          </a:prstGeom>
          <a:noFill/>
          <a:ln w="9525">
            <a:noFill/>
            <a:round/>
            <a:headEnd/>
            <a:tailEnd/>
          </a:ln>
          <a:effectLst/>
        </p:spPr>
        <p:txBody>
          <a:bodyPr vert="horz" wrap="square" lIns="0" tIns="21167" rIns="0" bIns="0" numCol="1" anchor="t" anchorCtr="0" compatLnSpc="1">
            <a:prstTxWarp prst="textNoShape">
              <a:avLst/>
            </a:prstTxWarp>
          </a:bodyPr>
          <a:lstStyle/>
          <a:p>
            <a:pPr lvl="0"/>
            <a:r>
              <a:rPr lang="en-GB" dirty="0"/>
              <a:t>Click to edit the outline text format</a:t>
            </a:r>
          </a:p>
          <a:p>
            <a:pPr lvl="1"/>
            <a:r>
              <a:rPr lang="en-GB" dirty="0"/>
              <a:t>Second Outline Level</a:t>
            </a:r>
          </a:p>
          <a:p>
            <a:pPr lvl="2"/>
            <a:r>
              <a:rPr lang="en-GB" dirty="0"/>
              <a:t>Third Outline Level</a:t>
            </a:r>
          </a:p>
          <a:p>
            <a:pPr lvl="3"/>
            <a:r>
              <a:rPr lang="en-GB" dirty="0"/>
              <a:t>Fourth Outline Level</a:t>
            </a:r>
          </a:p>
          <a:p>
            <a:pPr lvl="4"/>
            <a:r>
              <a:rPr lang="en-GB" dirty="0"/>
              <a:t>Fifth Outline Level</a:t>
            </a:r>
          </a:p>
          <a:p>
            <a:pPr lvl="4"/>
            <a:r>
              <a:rPr lang="en-GB" dirty="0"/>
              <a:t>Sixth Outline Level</a:t>
            </a:r>
          </a:p>
          <a:p>
            <a:pPr lvl="4"/>
            <a:r>
              <a:rPr lang="en-GB" dirty="0"/>
              <a:t>Seventh Outline Level</a:t>
            </a:r>
          </a:p>
          <a:p>
            <a:pPr lvl="4"/>
            <a:r>
              <a:rPr lang="en-GB" dirty="0"/>
              <a:t>Eighth Outline Level</a:t>
            </a:r>
          </a:p>
          <a:p>
            <a:pPr lvl="4"/>
            <a:r>
              <a:rPr lang="en-GB" dirty="0"/>
              <a:t>Ninth Outline Level</a:t>
            </a:r>
          </a:p>
        </p:txBody>
      </p:sp>
      <p:pic>
        <p:nvPicPr>
          <p:cNvPr id="1031" name="Picture 6"/>
          <p:cNvPicPr>
            <a:picLocks noChangeAspect="1" noChangeArrowheads="1"/>
          </p:cNvPicPr>
          <p:nvPr/>
        </p:nvPicPr>
        <p:blipFill>
          <a:blip r:embed="rId17" cstate="email">
            <a:extLst>
              <a:ext uri="{28A0092B-C50C-407E-A947-70E740481C1C}">
                <a14:useLocalDpi xmlns:a14="http://schemas.microsoft.com/office/drawing/2010/main"/>
              </a:ext>
            </a:extLst>
          </a:blip>
          <a:srcRect/>
          <a:stretch>
            <a:fillRect/>
          </a:stretch>
        </p:blipFill>
        <p:spPr bwMode="auto">
          <a:xfrm>
            <a:off x="107950" y="71438"/>
            <a:ext cx="577850" cy="576262"/>
          </a:xfrm>
          <a:prstGeom prst="rect">
            <a:avLst/>
          </a:prstGeom>
          <a:noFill/>
          <a:ln w="9525">
            <a:noFill/>
            <a:round/>
            <a:headEnd/>
            <a:tailEnd/>
          </a:ln>
          <a:effectLst/>
        </p:spPr>
      </p:pic>
      <p:sp>
        <p:nvSpPr>
          <p:cNvPr id="1032" name="Rectangle 7"/>
          <p:cNvSpPr>
            <a:spLocks noGrp="1" noChangeArrowheads="1"/>
          </p:cNvSpPr>
          <p:nvPr>
            <p:ph type="title"/>
          </p:nvPr>
        </p:nvSpPr>
        <p:spPr bwMode="auto">
          <a:xfrm>
            <a:off x="684213" y="36513"/>
            <a:ext cx="7054850" cy="698500"/>
          </a:xfrm>
          <a:prstGeom prst="rect">
            <a:avLst/>
          </a:prstGeom>
          <a:noFill/>
          <a:ln w="9525">
            <a:noFill/>
            <a:round/>
            <a:headEnd/>
            <a:tailEnd/>
          </a:ln>
          <a:effectLst/>
        </p:spPr>
        <p:txBody>
          <a:bodyPr vert="horz" wrap="square" lIns="0" tIns="0" rIns="0" bIns="0" numCol="1" anchor="ctr" anchorCtr="0" compatLnSpc="1">
            <a:prstTxWarp prst="textNoShape">
              <a:avLst/>
            </a:prstTxWarp>
          </a:bodyPr>
          <a:lstStyle/>
          <a:p>
            <a:pPr lvl="0"/>
            <a:r>
              <a:rPr lang="en-GB"/>
              <a:t>Click to edit the title text format</a:t>
            </a:r>
          </a:p>
        </p:txBody>
      </p:sp>
      <p:sp>
        <p:nvSpPr>
          <p:cNvPr id="1033" name="Rectangle 11"/>
          <p:cNvSpPr>
            <a:spLocks noChangeArrowheads="1"/>
          </p:cNvSpPr>
          <p:nvPr/>
        </p:nvSpPr>
        <p:spPr bwMode="auto">
          <a:xfrm>
            <a:off x="0" y="0"/>
            <a:ext cx="10080625" cy="7559675"/>
          </a:xfrm>
          <a:prstGeom prst="rect">
            <a:avLst/>
          </a:prstGeom>
          <a:noFill/>
          <a:ln w="18000">
            <a:solidFill>
              <a:srgbClr val="FFFFFF"/>
            </a:solidFill>
            <a:round/>
            <a:headEnd/>
            <a:tailEnd/>
          </a:ln>
          <a:effectLst/>
        </p:spPr>
        <p:txBody>
          <a:bodyPr wrap="none" anchor="ctr"/>
          <a:lstStyle/>
          <a:p>
            <a:endParaRPr lang="en-US"/>
          </a:p>
        </p:txBody>
      </p:sp>
      <p:pic>
        <p:nvPicPr>
          <p:cNvPr id="1034" name="Picture 13"/>
          <p:cNvPicPr>
            <a:picLocks noChangeAspect="1" noChangeArrowheads="1"/>
          </p:cNvPicPr>
          <p:nvPr/>
        </p:nvPicPr>
        <p:blipFill>
          <a:blip r:embed="rId18" cstate="print"/>
          <a:srcRect/>
          <a:stretch>
            <a:fillRect/>
          </a:stretch>
        </p:blipFill>
        <p:spPr bwMode="auto">
          <a:xfrm>
            <a:off x="0" y="720725"/>
            <a:ext cx="10080625" cy="36513"/>
          </a:xfrm>
          <a:prstGeom prst="rect">
            <a:avLst/>
          </a:prstGeom>
          <a:noFill/>
          <a:ln w="9525">
            <a:noFill/>
            <a:round/>
            <a:headEnd/>
            <a:tailEnd/>
          </a:ln>
          <a:effectLst/>
        </p:spPr>
      </p:pic>
      <p:pic>
        <p:nvPicPr>
          <p:cNvPr id="1035" name="Picture 14"/>
          <p:cNvPicPr>
            <a:picLocks noChangeAspect="1" noChangeArrowheads="1"/>
          </p:cNvPicPr>
          <p:nvPr/>
        </p:nvPicPr>
        <p:blipFill>
          <a:blip r:embed="rId18" cstate="print"/>
          <a:srcRect/>
          <a:stretch>
            <a:fillRect/>
          </a:stretch>
        </p:blipFill>
        <p:spPr bwMode="auto">
          <a:xfrm>
            <a:off x="0" y="7019925"/>
            <a:ext cx="10080625" cy="36513"/>
          </a:xfrm>
          <a:prstGeom prst="rect">
            <a:avLst/>
          </a:prstGeom>
          <a:noFill/>
          <a:ln w="9525">
            <a:noFill/>
            <a:round/>
            <a:headEnd/>
            <a:tailEnd/>
          </a:ln>
          <a:effectLst/>
        </p:spPr>
      </p:pic>
      <p:sp>
        <p:nvSpPr>
          <p:cNvPr id="2" name="Textfeld 1"/>
          <p:cNvSpPr txBox="1"/>
          <p:nvPr userDrawn="1"/>
        </p:nvSpPr>
        <p:spPr>
          <a:xfrm>
            <a:off x="8030483" y="179437"/>
            <a:ext cx="2016224" cy="493084"/>
          </a:xfrm>
          <a:prstGeom prst="rect">
            <a:avLst/>
          </a:prstGeom>
          <a:noFill/>
        </p:spPr>
        <p:txBody>
          <a:bodyPr>
            <a:spAutoFit/>
          </a:bodyPr>
          <a:lstStyle/>
          <a:p>
            <a:pPr>
              <a:defRPr/>
            </a:pPr>
            <a:r>
              <a:rPr lang="en-GB" sz="2800" b="1" i="1" spc="100" dirty="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rPr>
              <a:t>PREPARE</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358775" rtl="0" eaLnBrk="0" fontAlgn="base" hangingPunct="0">
        <a:lnSpc>
          <a:spcPct val="93000"/>
        </a:lnSpc>
        <a:spcBef>
          <a:spcPct val="0"/>
        </a:spcBef>
        <a:spcAft>
          <a:spcPct val="0"/>
        </a:spcAft>
        <a:buClr>
          <a:srgbClr val="000000"/>
        </a:buClr>
        <a:buSzPct val="100000"/>
        <a:buFont typeface="Times New Roman" pitchFamily="18" charset="0"/>
        <a:defRPr sz="2800">
          <a:solidFill>
            <a:srgbClr val="000000"/>
          </a:solidFill>
          <a:latin typeface="+mj-lt"/>
          <a:ea typeface="+mj-ea"/>
          <a:cs typeface="+mj-cs"/>
        </a:defRPr>
      </a:lvl1pPr>
      <a:lvl2pPr algn="ctr" defTabSz="358775" rtl="0" eaLnBrk="0" fontAlgn="base" hangingPunct="0">
        <a:lnSpc>
          <a:spcPct val="93000"/>
        </a:lnSpc>
        <a:spcBef>
          <a:spcPct val="0"/>
        </a:spcBef>
        <a:spcAft>
          <a:spcPct val="0"/>
        </a:spcAft>
        <a:buClr>
          <a:srgbClr val="000000"/>
        </a:buClr>
        <a:buSzPct val="100000"/>
        <a:buFont typeface="Times New Roman" pitchFamily="18" charset="0"/>
        <a:defRPr sz="2800">
          <a:solidFill>
            <a:srgbClr val="000000"/>
          </a:solidFill>
          <a:latin typeface="Arial" charset="0"/>
        </a:defRPr>
      </a:lvl2pPr>
      <a:lvl3pPr algn="ctr" defTabSz="358775" rtl="0" eaLnBrk="0" fontAlgn="base" hangingPunct="0">
        <a:lnSpc>
          <a:spcPct val="93000"/>
        </a:lnSpc>
        <a:spcBef>
          <a:spcPct val="0"/>
        </a:spcBef>
        <a:spcAft>
          <a:spcPct val="0"/>
        </a:spcAft>
        <a:buClr>
          <a:srgbClr val="000000"/>
        </a:buClr>
        <a:buSzPct val="100000"/>
        <a:buFont typeface="Times New Roman" pitchFamily="18" charset="0"/>
        <a:defRPr sz="2800">
          <a:solidFill>
            <a:srgbClr val="000000"/>
          </a:solidFill>
          <a:latin typeface="Arial" charset="0"/>
        </a:defRPr>
      </a:lvl3pPr>
      <a:lvl4pPr algn="ctr" defTabSz="358775" rtl="0" eaLnBrk="0" fontAlgn="base" hangingPunct="0">
        <a:lnSpc>
          <a:spcPct val="93000"/>
        </a:lnSpc>
        <a:spcBef>
          <a:spcPct val="0"/>
        </a:spcBef>
        <a:spcAft>
          <a:spcPct val="0"/>
        </a:spcAft>
        <a:buClr>
          <a:srgbClr val="000000"/>
        </a:buClr>
        <a:buSzPct val="100000"/>
        <a:buFont typeface="Times New Roman" pitchFamily="18" charset="0"/>
        <a:defRPr sz="2800">
          <a:solidFill>
            <a:srgbClr val="000000"/>
          </a:solidFill>
          <a:latin typeface="Arial" charset="0"/>
        </a:defRPr>
      </a:lvl4pPr>
      <a:lvl5pPr algn="ctr" defTabSz="358775" rtl="0" eaLnBrk="0" fontAlgn="base" hangingPunct="0">
        <a:lnSpc>
          <a:spcPct val="93000"/>
        </a:lnSpc>
        <a:spcBef>
          <a:spcPct val="0"/>
        </a:spcBef>
        <a:spcAft>
          <a:spcPct val="0"/>
        </a:spcAft>
        <a:buClr>
          <a:srgbClr val="000000"/>
        </a:buClr>
        <a:buSzPct val="100000"/>
        <a:buFont typeface="Times New Roman" pitchFamily="18" charset="0"/>
        <a:defRPr sz="2800">
          <a:solidFill>
            <a:srgbClr val="000000"/>
          </a:solidFill>
          <a:latin typeface="Arial" charset="0"/>
        </a:defRPr>
      </a:lvl5pPr>
      <a:lvl6pPr marL="2514600" indent="-228600" algn="ctr" defTabSz="358775" rtl="0" fontAlgn="base" hangingPunct="0">
        <a:lnSpc>
          <a:spcPct val="93000"/>
        </a:lnSpc>
        <a:spcBef>
          <a:spcPct val="0"/>
        </a:spcBef>
        <a:spcAft>
          <a:spcPct val="0"/>
        </a:spcAft>
        <a:buClr>
          <a:srgbClr val="000000"/>
        </a:buClr>
        <a:buSzPct val="100000"/>
        <a:buFont typeface="Times New Roman" pitchFamily="18" charset="0"/>
        <a:defRPr sz="3200">
          <a:solidFill>
            <a:srgbClr val="000000"/>
          </a:solidFill>
          <a:latin typeface="Arial" charset="0"/>
        </a:defRPr>
      </a:lvl6pPr>
      <a:lvl7pPr marL="2971800" indent="-228600" algn="ctr" defTabSz="358775" rtl="0" fontAlgn="base" hangingPunct="0">
        <a:lnSpc>
          <a:spcPct val="93000"/>
        </a:lnSpc>
        <a:spcBef>
          <a:spcPct val="0"/>
        </a:spcBef>
        <a:spcAft>
          <a:spcPct val="0"/>
        </a:spcAft>
        <a:buClr>
          <a:srgbClr val="000000"/>
        </a:buClr>
        <a:buSzPct val="100000"/>
        <a:buFont typeface="Times New Roman" pitchFamily="18" charset="0"/>
        <a:defRPr sz="3200">
          <a:solidFill>
            <a:srgbClr val="000000"/>
          </a:solidFill>
          <a:latin typeface="Arial" charset="0"/>
        </a:defRPr>
      </a:lvl7pPr>
      <a:lvl8pPr marL="3429000" indent="-228600" algn="ctr" defTabSz="358775" rtl="0" fontAlgn="base" hangingPunct="0">
        <a:lnSpc>
          <a:spcPct val="93000"/>
        </a:lnSpc>
        <a:spcBef>
          <a:spcPct val="0"/>
        </a:spcBef>
        <a:spcAft>
          <a:spcPct val="0"/>
        </a:spcAft>
        <a:buClr>
          <a:srgbClr val="000000"/>
        </a:buClr>
        <a:buSzPct val="100000"/>
        <a:buFont typeface="Times New Roman" pitchFamily="18" charset="0"/>
        <a:defRPr sz="3200">
          <a:solidFill>
            <a:srgbClr val="000000"/>
          </a:solidFill>
          <a:latin typeface="Arial" charset="0"/>
        </a:defRPr>
      </a:lvl8pPr>
      <a:lvl9pPr marL="3886200" indent="-228600" algn="ctr" defTabSz="358775" rtl="0" fontAlgn="base" hangingPunct="0">
        <a:lnSpc>
          <a:spcPct val="93000"/>
        </a:lnSpc>
        <a:spcBef>
          <a:spcPct val="0"/>
        </a:spcBef>
        <a:spcAft>
          <a:spcPct val="0"/>
        </a:spcAft>
        <a:buClr>
          <a:srgbClr val="000000"/>
        </a:buClr>
        <a:buSzPct val="100000"/>
        <a:buFont typeface="Times New Roman" pitchFamily="18" charset="0"/>
        <a:defRPr sz="3200">
          <a:solidFill>
            <a:srgbClr val="000000"/>
          </a:solidFill>
          <a:latin typeface="Arial" charset="0"/>
        </a:defRPr>
      </a:lvl9pPr>
    </p:titleStyle>
    <p:bodyStyle>
      <a:lvl1pPr marL="342900" indent="-342900" algn="l" defTabSz="358775" rtl="0" eaLnBrk="0" fontAlgn="base" hangingPunct="0">
        <a:lnSpc>
          <a:spcPct val="93000"/>
        </a:lnSpc>
        <a:spcBef>
          <a:spcPct val="0"/>
        </a:spcBef>
        <a:spcAft>
          <a:spcPts val="1425"/>
        </a:spcAft>
        <a:buClr>
          <a:srgbClr val="000000"/>
        </a:buClr>
        <a:buSzPct val="100000"/>
        <a:buBlip>
          <a:blip r:embed="rId19"/>
        </a:buBlip>
        <a:defRPr sz="2400">
          <a:solidFill>
            <a:srgbClr val="000000"/>
          </a:solidFill>
          <a:latin typeface="+mn-lt"/>
          <a:ea typeface="+mn-ea"/>
          <a:cs typeface="+mn-cs"/>
        </a:defRPr>
      </a:lvl1pPr>
      <a:lvl2pPr marL="742950" indent="-285750" algn="l" defTabSz="358775" rtl="0" eaLnBrk="0" fontAlgn="base" hangingPunct="0">
        <a:lnSpc>
          <a:spcPct val="93000"/>
        </a:lnSpc>
        <a:spcBef>
          <a:spcPct val="0"/>
        </a:spcBef>
        <a:spcAft>
          <a:spcPts val="1138"/>
        </a:spcAft>
        <a:buClr>
          <a:srgbClr val="000000"/>
        </a:buClr>
        <a:buSzPct val="70000"/>
        <a:buBlip>
          <a:blip r:embed="rId19"/>
        </a:buBlip>
        <a:defRPr sz="2000">
          <a:solidFill>
            <a:srgbClr val="000000"/>
          </a:solidFill>
          <a:latin typeface="+mn-lt"/>
        </a:defRPr>
      </a:lvl2pPr>
      <a:lvl3pPr marL="1143000" indent="-228600" algn="l" defTabSz="358775" rtl="0" eaLnBrk="0" fontAlgn="base" hangingPunct="0">
        <a:lnSpc>
          <a:spcPct val="93000"/>
        </a:lnSpc>
        <a:spcBef>
          <a:spcPct val="0"/>
        </a:spcBef>
        <a:spcAft>
          <a:spcPts val="850"/>
        </a:spcAft>
        <a:buClr>
          <a:srgbClr val="000000"/>
        </a:buClr>
        <a:buSzPct val="100000"/>
        <a:buFont typeface="Symbol" pitchFamily="18" charset="2"/>
        <a:buChar char="-"/>
        <a:defRPr>
          <a:solidFill>
            <a:srgbClr val="000000"/>
          </a:solidFill>
          <a:latin typeface="+mn-lt"/>
        </a:defRPr>
      </a:lvl3pPr>
      <a:lvl4pPr marL="1600200" indent="-228600" algn="l" defTabSz="358775" rtl="0" eaLnBrk="0" fontAlgn="base" hangingPunct="0">
        <a:lnSpc>
          <a:spcPct val="93000"/>
        </a:lnSpc>
        <a:spcBef>
          <a:spcPct val="0"/>
        </a:spcBef>
        <a:spcAft>
          <a:spcPts val="575"/>
        </a:spcAft>
        <a:buClr>
          <a:srgbClr val="000000"/>
        </a:buClr>
        <a:buSzPct val="100000"/>
        <a:buFont typeface="Times New Roman" pitchFamily="18" charset="0"/>
        <a:buChar char="–"/>
        <a:defRPr sz="1600">
          <a:solidFill>
            <a:srgbClr val="000000"/>
          </a:solidFill>
          <a:latin typeface="+mn-lt"/>
        </a:defRPr>
      </a:lvl4pPr>
      <a:lvl5pPr marL="2057400" indent="-228600" algn="l" defTabSz="358775" rtl="0" eaLnBrk="0" fontAlgn="base" hangingPunct="0">
        <a:lnSpc>
          <a:spcPct val="93000"/>
        </a:lnSpc>
        <a:spcBef>
          <a:spcPct val="0"/>
        </a:spcBef>
        <a:spcAft>
          <a:spcPts val="288"/>
        </a:spcAft>
        <a:buClr>
          <a:srgbClr val="000000"/>
        </a:buClr>
        <a:buSzPct val="100000"/>
        <a:buFont typeface="Times New Roman" pitchFamily="18" charset="0"/>
        <a:buChar char="»"/>
        <a:defRPr sz="1600">
          <a:solidFill>
            <a:srgbClr val="000000"/>
          </a:solidFill>
          <a:latin typeface="+mn-lt"/>
        </a:defRPr>
      </a:lvl5pPr>
      <a:lvl6pPr marL="2514600" indent="-228600" algn="l" defTabSz="358775" rtl="0" fontAlgn="base" hangingPunct="0">
        <a:lnSpc>
          <a:spcPct val="93000"/>
        </a:lnSpc>
        <a:spcBef>
          <a:spcPct val="0"/>
        </a:spcBef>
        <a:spcAft>
          <a:spcPts val="288"/>
        </a:spcAft>
        <a:buClr>
          <a:srgbClr val="000000"/>
        </a:buClr>
        <a:buSzPct val="100000"/>
        <a:buFont typeface="Times New Roman" pitchFamily="18" charset="0"/>
        <a:buChar char="»"/>
        <a:defRPr sz="1600">
          <a:solidFill>
            <a:srgbClr val="000000"/>
          </a:solidFill>
          <a:latin typeface="+mn-lt"/>
        </a:defRPr>
      </a:lvl6pPr>
      <a:lvl7pPr marL="2971800" indent="-228600" algn="l" defTabSz="358775" rtl="0" fontAlgn="base" hangingPunct="0">
        <a:lnSpc>
          <a:spcPct val="93000"/>
        </a:lnSpc>
        <a:spcBef>
          <a:spcPct val="0"/>
        </a:spcBef>
        <a:spcAft>
          <a:spcPts val="288"/>
        </a:spcAft>
        <a:buClr>
          <a:srgbClr val="000000"/>
        </a:buClr>
        <a:buSzPct val="100000"/>
        <a:buFont typeface="Times New Roman" pitchFamily="18" charset="0"/>
        <a:buChar char="»"/>
        <a:defRPr sz="1600">
          <a:solidFill>
            <a:srgbClr val="000000"/>
          </a:solidFill>
          <a:latin typeface="+mn-lt"/>
        </a:defRPr>
      </a:lvl7pPr>
      <a:lvl8pPr marL="3429000" indent="-228600" algn="l" defTabSz="358775" rtl="0" fontAlgn="base" hangingPunct="0">
        <a:lnSpc>
          <a:spcPct val="93000"/>
        </a:lnSpc>
        <a:spcBef>
          <a:spcPct val="0"/>
        </a:spcBef>
        <a:spcAft>
          <a:spcPts val="288"/>
        </a:spcAft>
        <a:buClr>
          <a:srgbClr val="000000"/>
        </a:buClr>
        <a:buSzPct val="100000"/>
        <a:buFont typeface="Times New Roman" pitchFamily="18" charset="0"/>
        <a:buChar char="»"/>
        <a:defRPr sz="1600">
          <a:solidFill>
            <a:srgbClr val="000000"/>
          </a:solidFill>
          <a:latin typeface="+mn-lt"/>
        </a:defRPr>
      </a:lvl8pPr>
      <a:lvl9pPr marL="3886200" indent="-228600" algn="l" defTabSz="358775" rtl="0" fontAlgn="base" hangingPunct="0">
        <a:lnSpc>
          <a:spcPct val="93000"/>
        </a:lnSpc>
        <a:spcBef>
          <a:spcPct val="0"/>
        </a:spcBef>
        <a:spcAft>
          <a:spcPts val="288"/>
        </a:spcAft>
        <a:buClr>
          <a:srgbClr val="000000"/>
        </a:buClr>
        <a:buSzPct val="100000"/>
        <a:buFont typeface="Times New Roman" pitchFamily="18" charset="0"/>
        <a:buChar char="»"/>
        <a:defRPr sz="1600">
          <a:solidFill>
            <a:srgbClr val="000000"/>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jpeg"/><Relationship Id="rId7"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1.png"/><Relationship Id="rId10" Type="http://schemas.openxmlformats.org/officeDocument/2006/relationships/image" Target="../media/image16.png"/><Relationship Id="rId4" Type="http://schemas.openxmlformats.org/officeDocument/2006/relationships/image" Target="../media/image10.png"/><Relationship Id="rId9" Type="http://schemas.openxmlformats.org/officeDocument/2006/relationships/image" Target="../media/image15.png"/></Relationships>
</file>

<file path=ppt/slides/_rels/slide10.xml.rels><?xml version="1.0" encoding="UTF-8" standalone="yes"?>
<Relationships xmlns="http://schemas.openxmlformats.org/package/2006/relationships"><Relationship Id="rId3" Type="http://schemas.openxmlformats.org/officeDocument/2006/relationships/image" Target="../media/image24.wmf"/><Relationship Id="rId2" Type="http://schemas.openxmlformats.org/officeDocument/2006/relationships/image" Target="../media/image23.w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jpeg"/><Relationship Id="rId1" Type="http://schemas.openxmlformats.org/officeDocument/2006/relationships/slideLayout" Target="../slideLayouts/slideLayout2.xml"/><Relationship Id="rId5" Type="http://schemas.openxmlformats.org/officeDocument/2006/relationships/image" Target="../media/image28.png"/><Relationship Id="rId4" Type="http://schemas.openxmlformats.org/officeDocument/2006/relationships/image" Target="../media/image27.png"/></Relationships>
</file>

<file path=ppt/slides/_rels/slide12.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image" Target="../media/image29.emf"/><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image" Target="../media/image9.jpeg"/><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 Id="rId9" Type="http://schemas.openxmlformats.org/officeDocument/2006/relationships/image" Target="../media/image1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jpeg"/><Relationship Id="rId7"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1.png"/><Relationship Id="rId10" Type="http://schemas.openxmlformats.org/officeDocument/2006/relationships/image" Target="../media/image16.png"/><Relationship Id="rId4" Type="http://schemas.openxmlformats.org/officeDocument/2006/relationships/image" Target="../media/image10.png"/><Relationship Id="rId9" Type="http://schemas.openxmlformats.org/officeDocument/2006/relationships/image" Target="../media/image1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9.png"/></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ext Box 1"/>
          <p:cNvSpPr txBox="1">
            <a:spLocks noChangeArrowheads="1"/>
          </p:cNvSpPr>
          <p:nvPr/>
        </p:nvSpPr>
        <p:spPr bwMode="auto">
          <a:xfrm>
            <a:off x="973138" y="107950"/>
            <a:ext cx="6472237" cy="541338"/>
          </a:xfrm>
          <a:prstGeom prst="rect">
            <a:avLst/>
          </a:prstGeom>
          <a:noFill/>
          <a:ln w="9525">
            <a:noFill/>
            <a:round/>
            <a:headEnd/>
            <a:tailEnd/>
          </a:ln>
          <a:effectLst/>
        </p:spPr>
        <p:txBody>
          <a:bodyPr wrap="none" lIns="90000" tIns="59112" rIns="90000" bIns="45000"/>
          <a:lstStyle/>
          <a:p>
            <a:pPr>
              <a:tabLst>
                <a:tab pos="723900" algn="l"/>
                <a:tab pos="1447800" algn="l"/>
                <a:tab pos="2171700" algn="l"/>
                <a:tab pos="2895600" algn="l"/>
                <a:tab pos="3619500" algn="l"/>
                <a:tab pos="4343400" algn="l"/>
                <a:tab pos="5067300" algn="l"/>
                <a:tab pos="5791200" algn="l"/>
              </a:tabLst>
            </a:pPr>
            <a:r>
              <a:rPr lang="en-US" sz="1600" b="1">
                <a:solidFill>
                  <a:srgbClr val="000000"/>
                </a:solidFill>
              </a:rPr>
              <a:t>Innovative integrated tools and platforms for radiological </a:t>
            </a:r>
          </a:p>
          <a:p>
            <a:pPr>
              <a:tabLst>
                <a:tab pos="723900" algn="l"/>
                <a:tab pos="1447800" algn="l"/>
                <a:tab pos="2171700" algn="l"/>
                <a:tab pos="2895600" algn="l"/>
                <a:tab pos="3619500" algn="l"/>
                <a:tab pos="4343400" algn="l"/>
                <a:tab pos="5067300" algn="l"/>
                <a:tab pos="5791200" algn="l"/>
              </a:tabLst>
            </a:pPr>
            <a:r>
              <a:rPr lang="en-US" sz="1600" b="1">
                <a:solidFill>
                  <a:srgbClr val="000000"/>
                </a:solidFill>
              </a:rPr>
              <a:t>emergency preparedness and post-accident response in Europe</a:t>
            </a:r>
            <a:endParaRPr lang="en-US" sz="1600" b="1"/>
          </a:p>
        </p:txBody>
      </p:sp>
      <p:sp>
        <p:nvSpPr>
          <p:cNvPr id="2051" name="Text Box 2"/>
          <p:cNvSpPr txBox="1">
            <a:spLocks noChangeArrowheads="1"/>
          </p:cNvSpPr>
          <p:nvPr/>
        </p:nvSpPr>
        <p:spPr bwMode="auto">
          <a:xfrm>
            <a:off x="942527" y="1223963"/>
            <a:ext cx="8387977" cy="2735262"/>
          </a:xfrm>
          <a:prstGeom prst="rect">
            <a:avLst/>
          </a:prstGeom>
          <a:noFill/>
          <a:ln w="9525">
            <a:noFill/>
            <a:round/>
            <a:headEnd/>
            <a:tailEnd/>
          </a:ln>
          <a:effectLst/>
        </p:spPr>
        <p:txBody>
          <a:bodyPr lIns="0" tIns="42335" rIns="0" bIns="0" anchor="ctr"/>
          <a:lstStyle/>
          <a:p>
            <a:pPr algn="ctr">
              <a:tabLst>
                <a:tab pos="723900" algn="l"/>
                <a:tab pos="1447800" algn="l"/>
                <a:tab pos="2171700" algn="l"/>
                <a:tab pos="2895600" algn="l"/>
                <a:tab pos="3619500" algn="l"/>
                <a:tab pos="4343400" algn="l"/>
                <a:tab pos="5067300" algn="l"/>
                <a:tab pos="5791200" algn="l"/>
                <a:tab pos="6515100" algn="l"/>
              </a:tabLst>
            </a:pPr>
            <a:r>
              <a:rPr lang="en-US" sz="4000" dirty="0">
                <a:solidFill>
                  <a:srgbClr val="000000"/>
                </a:solidFill>
              </a:rPr>
              <a:t>Emergency preparedness for </a:t>
            </a:r>
            <a:br>
              <a:rPr lang="en-US" sz="4000" dirty="0">
                <a:solidFill>
                  <a:srgbClr val="000000"/>
                </a:solidFill>
              </a:rPr>
            </a:br>
            <a:r>
              <a:rPr lang="en-US" sz="4000" dirty="0">
                <a:solidFill>
                  <a:srgbClr val="000000"/>
                </a:solidFill>
              </a:rPr>
              <a:t>long lasting releases – </a:t>
            </a:r>
            <a:br>
              <a:rPr lang="en-US" sz="4000" dirty="0">
                <a:solidFill>
                  <a:srgbClr val="000000"/>
                </a:solidFill>
              </a:rPr>
            </a:br>
            <a:r>
              <a:rPr lang="en-US" sz="4000" dirty="0">
                <a:solidFill>
                  <a:srgbClr val="000000"/>
                </a:solidFill>
              </a:rPr>
              <a:t>Overview</a:t>
            </a:r>
          </a:p>
        </p:txBody>
      </p:sp>
      <p:sp>
        <p:nvSpPr>
          <p:cNvPr id="10" name="TextBox 9"/>
          <p:cNvSpPr txBox="1"/>
          <p:nvPr/>
        </p:nvSpPr>
        <p:spPr>
          <a:xfrm>
            <a:off x="1666056" y="3959225"/>
            <a:ext cx="7849457" cy="1380506"/>
          </a:xfrm>
          <a:prstGeom prst="rect">
            <a:avLst/>
          </a:prstGeom>
          <a:noFill/>
        </p:spPr>
        <p:txBody>
          <a:bodyPr wrap="none" rtlCol="0">
            <a:spAutoFit/>
          </a:bodyPr>
          <a:lstStyle/>
          <a:p>
            <a:r>
              <a:rPr lang="en-GB" dirty="0"/>
              <a:t>STUK, Finland: T. </a:t>
            </a:r>
            <a:r>
              <a:rPr lang="en-GB" dirty="0" err="1"/>
              <a:t>Peltonen</a:t>
            </a:r>
            <a:endParaRPr lang="en-GB" dirty="0"/>
          </a:p>
          <a:p>
            <a:r>
              <a:rPr lang="en-GB" dirty="0"/>
              <a:t>VUJE, Slovak Republic: A. </a:t>
            </a:r>
            <a:r>
              <a:rPr lang="en-GB" dirty="0" err="1"/>
              <a:t>Bujan</a:t>
            </a:r>
            <a:r>
              <a:rPr lang="en-GB" dirty="0"/>
              <a:t>, T. </a:t>
            </a:r>
            <a:r>
              <a:rPr lang="en-GB" dirty="0" err="1"/>
              <a:t>Duranova</a:t>
            </a:r>
            <a:r>
              <a:rPr lang="en-GB" dirty="0"/>
              <a:t>, J. Duran, L. </a:t>
            </a:r>
            <a:r>
              <a:rPr lang="en-GB" dirty="0" err="1"/>
              <a:t>Bohun</a:t>
            </a:r>
            <a:endParaRPr lang="en-GB" dirty="0"/>
          </a:p>
          <a:p>
            <a:r>
              <a:rPr lang="en-GB" dirty="0"/>
              <a:t>CIEMAT, Spain:  M. Montero, C. </a:t>
            </a:r>
            <a:r>
              <a:rPr lang="en-GB" dirty="0" err="1"/>
              <a:t>Trueba</a:t>
            </a:r>
            <a:endParaRPr lang="en-GB" dirty="0"/>
          </a:p>
          <a:p>
            <a:r>
              <a:rPr lang="en-GB" dirty="0"/>
              <a:t>KWR, KNMI, RIVM, The Netherlands: L. </a:t>
            </a:r>
            <a:r>
              <a:rPr lang="en-GB" dirty="0" err="1"/>
              <a:t>Puijker</a:t>
            </a:r>
            <a:r>
              <a:rPr lang="en-GB" dirty="0"/>
              <a:t>, H. de </a:t>
            </a:r>
            <a:r>
              <a:rPr lang="en-GB" dirty="0" err="1"/>
              <a:t>Vries</a:t>
            </a:r>
            <a:r>
              <a:rPr lang="en-GB" dirty="0"/>
              <a:t>, C. </a:t>
            </a:r>
            <a:r>
              <a:rPr lang="en-GB" dirty="0" err="1"/>
              <a:t>Twenhöfel</a:t>
            </a:r>
            <a:endParaRPr lang="en-GB" dirty="0"/>
          </a:p>
          <a:p>
            <a:r>
              <a:rPr lang="en-GB" dirty="0" err="1"/>
              <a:t>BfS</a:t>
            </a:r>
            <a:r>
              <a:rPr lang="en-GB" dirty="0"/>
              <a:t>, Germany: F. Gering, K. Arnold, B. </a:t>
            </a:r>
            <a:r>
              <a:rPr lang="en-GB" dirty="0" err="1"/>
              <a:t>Gerich</a:t>
            </a:r>
            <a:endParaRPr lang="en-GB" dirty="0"/>
          </a:p>
        </p:txBody>
      </p:sp>
      <p:sp>
        <p:nvSpPr>
          <p:cNvPr id="11" name="Rectangle 10"/>
          <p:cNvSpPr/>
          <p:nvPr/>
        </p:nvSpPr>
        <p:spPr>
          <a:xfrm>
            <a:off x="2097088" y="5836617"/>
            <a:ext cx="6531816" cy="1008225"/>
          </a:xfrm>
          <a:prstGeom prst="rect">
            <a:avLst/>
          </a:prstGeom>
        </p:spPr>
        <p:txBody>
          <a:bodyPr wrap="square">
            <a:spAutoFit/>
          </a:bodyPr>
          <a:lstStyle/>
          <a:p>
            <a:r>
              <a:rPr lang="en-US" sz="1600" i="1" dirty="0"/>
              <a:t>The research leading to these results has received funding from the European Atomic Energy Community Seventh Framework </a:t>
            </a:r>
            <a:r>
              <a:rPr lang="en-US" sz="1600" i="1" dirty="0" err="1"/>
              <a:t>Programme</a:t>
            </a:r>
            <a:r>
              <a:rPr lang="en-US" sz="1600" i="1" dirty="0"/>
              <a:t>  [FP7/2007-2011] [FP7/2012-2013] under grant agreement n° [323287].</a:t>
            </a:r>
            <a:endParaRPr lang="en-GB" sz="1600" dirty="0"/>
          </a:p>
        </p:txBody>
      </p:sp>
      <p:pic>
        <p:nvPicPr>
          <p:cNvPr id="12" name="Picture 4" descr="http://europa.eu/about-eu/basic-information/symbols/images/flag_yellow_low.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8496696" y="5836617"/>
            <a:ext cx="1405294" cy="939205"/>
          </a:xfrm>
          <a:prstGeom prst="rect">
            <a:avLst/>
          </a:prstGeom>
          <a:noFill/>
        </p:spPr>
      </p:pic>
      <p:pic>
        <p:nvPicPr>
          <p:cNvPr id="7" name="Picture 20"/>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343025" y="6977063"/>
            <a:ext cx="754063" cy="58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15 Imagen" descr="logoBfS.png"/>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bwMode="auto">
          <a:xfrm>
            <a:off x="287338" y="7113588"/>
            <a:ext cx="1052512" cy="38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3"/>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2232025" y="7086600"/>
            <a:ext cx="2663825" cy="444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17 Imagen" descr="stuk-logo.png"/>
          <p:cNvPicPr>
            <a:picLocks noChangeAspect="1"/>
          </p:cNvPicPr>
          <p:nvPr/>
        </p:nvPicPr>
        <p:blipFill>
          <a:blip r:embed="rId7" cstate="email">
            <a:extLst>
              <a:ext uri="{28A0092B-C50C-407E-A947-70E740481C1C}">
                <a14:useLocalDpi xmlns:a14="http://schemas.microsoft.com/office/drawing/2010/main"/>
              </a:ext>
            </a:extLst>
          </a:blip>
          <a:srcRect/>
          <a:stretch>
            <a:fillRect/>
          </a:stretch>
        </p:blipFill>
        <p:spPr bwMode="auto">
          <a:xfrm>
            <a:off x="5040313" y="7143750"/>
            <a:ext cx="979487" cy="249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2"/>
          <p:cNvPicPr>
            <a:picLocks noChangeAspect="1"/>
          </p:cNvPicPr>
          <p:nvPr/>
        </p:nvPicPr>
        <p:blipFill>
          <a:blip r:embed="rId8" cstate="email">
            <a:extLst>
              <a:ext uri="{28A0092B-C50C-407E-A947-70E740481C1C}">
                <a14:useLocalDpi xmlns:a14="http://schemas.microsoft.com/office/drawing/2010/main"/>
              </a:ext>
            </a:extLst>
          </a:blip>
          <a:srcRect/>
          <a:stretch>
            <a:fillRect/>
          </a:stretch>
        </p:blipFill>
        <p:spPr bwMode="auto">
          <a:xfrm>
            <a:off x="6164263" y="7072941"/>
            <a:ext cx="2811916" cy="437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5"/>
          <p:cNvPicPr>
            <a:picLocks noChangeAspect="1"/>
          </p:cNvPicPr>
          <p:nvPr/>
        </p:nvPicPr>
        <p:blipFill>
          <a:blip r:embed="rId9" cstate="email">
            <a:extLst>
              <a:ext uri="{28A0092B-C50C-407E-A947-70E740481C1C}">
                <a14:useLocalDpi xmlns:a14="http://schemas.microsoft.com/office/drawing/2010/main"/>
              </a:ext>
            </a:extLst>
          </a:blip>
          <a:srcRect/>
          <a:stretch>
            <a:fillRect/>
          </a:stretch>
        </p:blipFill>
        <p:spPr bwMode="auto">
          <a:xfrm>
            <a:off x="8508315" y="7054858"/>
            <a:ext cx="1640392" cy="526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6"/>
          <p:cNvPicPr>
            <a:picLocks noChangeAspect="1"/>
          </p:cNvPicPr>
          <p:nvPr/>
        </p:nvPicPr>
        <p:blipFill>
          <a:blip r:embed="rId10" cstate="email">
            <a:extLst>
              <a:ext uri="{28A0092B-C50C-407E-A947-70E740481C1C}">
                <a14:useLocalDpi xmlns:a14="http://schemas.microsoft.com/office/drawing/2010/main"/>
              </a:ext>
            </a:extLst>
          </a:blip>
          <a:srcRect/>
          <a:stretch>
            <a:fillRect/>
          </a:stretch>
        </p:blipFill>
        <p:spPr bwMode="auto">
          <a:xfrm>
            <a:off x="86678" y="6410324"/>
            <a:ext cx="1875473" cy="56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Conclusions: Max. distances for PA (3)</a:t>
            </a:r>
          </a:p>
        </p:txBody>
      </p:sp>
      <p:pic>
        <p:nvPicPr>
          <p:cNvPr id="6" name="Picture 3"/>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5112320" y="1403573"/>
            <a:ext cx="4558235" cy="34966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4"/>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38151" y="1403573"/>
            <a:ext cx="4558236" cy="34966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feld 2"/>
          <p:cNvSpPr txBox="1"/>
          <p:nvPr/>
        </p:nvSpPr>
        <p:spPr>
          <a:xfrm>
            <a:off x="994508" y="4492078"/>
            <a:ext cx="3736920" cy="349968"/>
          </a:xfrm>
          <a:prstGeom prst="rect">
            <a:avLst/>
          </a:prstGeom>
          <a:solidFill>
            <a:schemeClr val="bg1"/>
          </a:solidFill>
        </p:spPr>
        <p:txBody>
          <a:bodyPr wrap="none" rtlCol="0">
            <a:spAutoFit/>
          </a:bodyPr>
          <a:lstStyle/>
          <a:p>
            <a:r>
              <a:rPr lang="de-DE" dirty="0"/>
              <a:t>Maximum </a:t>
            </a:r>
            <a:r>
              <a:rPr lang="de-DE" dirty="0" err="1"/>
              <a:t>distance</a:t>
            </a:r>
            <a:r>
              <a:rPr lang="de-DE" dirty="0"/>
              <a:t> </a:t>
            </a:r>
            <a:r>
              <a:rPr lang="de-DE" dirty="0" err="1"/>
              <a:t>for</a:t>
            </a:r>
            <a:r>
              <a:rPr lang="de-DE" dirty="0"/>
              <a:t> </a:t>
            </a:r>
            <a:r>
              <a:rPr lang="de-DE" dirty="0" err="1"/>
              <a:t>evacuation</a:t>
            </a:r>
            <a:endParaRPr lang="de-DE" dirty="0"/>
          </a:p>
        </p:txBody>
      </p:sp>
      <p:sp>
        <p:nvSpPr>
          <p:cNvPr id="10" name="Textfeld 9"/>
          <p:cNvSpPr txBox="1"/>
          <p:nvPr/>
        </p:nvSpPr>
        <p:spPr>
          <a:xfrm>
            <a:off x="6306271" y="1423505"/>
            <a:ext cx="2416046" cy="349968"/>
          </a:xfrm>
          <a:prstGeom prst="rect">
            <a:avLst/>
          </a:prstGeom>
          <a:solidFill>
            <a:schemeClr val="accent6">
              <a:lumMod val="20000"/>
              <a:lumOff val="80000"/>
            </a:schemeClr>
          </a:solidFill>
        </p:spPr>
        <p:txBody>
          <a:bodyPr wrap="none" rtlCol="0">
            <a:spAutoFit/>
          </a:bodyPr>
          <a:lstStyle/>
          <a:p>
            <a:r>
              <a:rPr lang="de-DE" dirty="0"/>
              <a:t>Release </a:t>
            </a:r>
            <a:r>
              <a:rPr lang="de-DE" dirty="0" err="1"/>
              <a:t>over</a:t>
            </a:r>
            <a:r>
              <a:rPr lang="de-DE" dirty="0"/>
              <a:t> 15 </a:t>
            </a:r>
            <a:r>
              <a:rPr lang="de-DE" dirty="0" err="1"/>
              <a:t>days</a:t>
            </a:r>
            <a:endParaRPr lang="de-DE" dirty="0"/>
          </a:p>
        </p:txBody>
      </p:sp>
      <p:sp>
        <p:nvSpPr>
          <p:cNvPr id="11" name="Textfeld 10"/>
          <p:cNvSpPr txBox="1"/>
          <p:nvPr/>
        </p:nvSpPr>
        <p:spPr>
          <a:xfrm>
            <a:off x="1719393" y="1423505"/>
            <a:ext cx="2287806" cy="349968"/>
          </a:xfrm>
          <a:prstGeom prst="rect">
            <a:avLst/>
          </a:prstGeom>
          <a:solidFill>
            <a:schemeClr val="accent6">
              <a:lumMod val="20000"/>
              <a:lumOff val="80000"/>
            </a:schemeClr>
          </a:solidFill>
        </p:spPr>
        <p:txBody>
          <a:bodyPr wrap="none" rtlCol="0">
            <a:spAutoFit/>
          </a:bodyPr>
          <a:lstStyle/>
          <a:p>
            <a:r>
              <a:rPr lang="de-DE" dirty="0"/>
              <a:t>Release </a:t>
            </a:r>
            <a:r>
              <a:rPr lang="de-DE" dirty="0" err="1"/>
              <a:t>over</a:t>
            </a:r>
            <a:r>
              <a:rPr lang="de-DE" dirty="0"/>
              <a:t> 2 </a:t>
            </a:r>
            <a:r>
              <a:rPr lang="de-DE" dirty="0" err="1"/>
              <a:t>days</a:t>
            </a:r>
            <a:endParaRPr lang="de-DE" dirty="0"/>
          </a:p>
        </p:txBody>
      </p:sp>
      <p:sp>
        <p:nvSpPr>
          <p:cNvPr id="14" name="Textfeld 13"/>
          <p:cNvSpPr txBox="1"/>
          <p:nvPr/>
        </p:nvSpPr>
        <p:spPr>
          <a:xfrm>
            <a:off x="5623550" y="4492078"/>
            <a:ext cx="3736920" cy="349968"/>
          </a:xfrm>
          <a:prstGeom prst="rect">
            <a:avLst/>
          </a:prstGeom>
          <a:solidFill>
            <a:schemeClr val="bg1"/>
          </a:solidFill>
        </p:spPr>
        <p:txBody>
          <a:bodyPr wrap="none" rtlCol="0">
            <a:spAutoFit/>
          </a:bodyPr>
          <a:lstStyle/>
          <a:p>
            <a:r>
              <a:rPr lang="de-DE" dirty="0"/>
              <a:t>Maximum </a:t>
            </a:r>
            <a:r>
              <a:rPr lang="de-DE" dirty="0" err="1"/>
              <a:t>distance</a:t>
            </a:r>
            <a:r>
              <a:rPr lang="de-DE" dirty="0"/>
              <a:t> </a:t>
            </a:r>
            <a:r>
              <a:rPr lang="de-DE" dirty="0" err="1"/>
              <a:t>for</a:t>
            </a:r>
            <a:r>
              <a:rPr lang="de-DE" dirty="0"/>
              <a:t> </a:t>
            </a:r>
            <a:r>
              <a:rPr lang="de-DE" dirty="0" err="1"/>
              <a:t>evacuation</a:t>
            </a:r>
            <a:endParaRPr lang="de-DE" dirty="0"/>
          </a:p>
        </p:txBody>
      </p:sp>
      <p:sp>
        <p:nvSpPr>
          <p:cNvPr id="15" name="Textfeld 14"/>
          <p:cNvSpPr txBox="1"/>
          <p:nvPr/>
        </p:nvSpPr>
        <p:spPr>
          <a:xfrm rot="16200000">
            <a:off x="-489687" y="2976923"/>
            <a:ext cx="2416046" cy="349968"/>
          </a:xfrm>
          <a:prstGeom prst="rect">
            <a:avLst/>
          </a:prstGeom>
          <a:solidFill>
            <a:schemeClr val="bg1"/>
          </a:solidFill>
        </p:spPr>
        <p:txBody>
          <a:bodyPr wrap="none" rtlCol="0">
            <a:spAutoFit/>
          </a:bodyPr>
          <a:lstStyle/>
          <a:p>
            <a:r>
              <a:rPr lang="de-DE" dirty="0" err="1"/>
              <a:t>Cumulative</a:t>
            </a:r>
            <a:r>
              <a:rPr lang="de-DE" dirty="0"/>
              <a:t> </a:t>
            </a:r>
            <a:r>
              <a:rPr lang="de-DE" dirty="0" err="1"/>
              <a:t>frequency</a:t>
            </a:r>
            <a:endParaRPr lang="de-DE" dirty="0"/>
          </a:p>
        </p:txBody>
      </p:sp>
      <p:sp>
        <p:nvSpPr>
          <p:cNvPr id="16" name="Textfeld 15"/>
          <p:cNvSpPr txBox="1"/>
          <p:nvPr/>
        </p:nvSpPr>
        <p:spPr>
          <a:xfrm rot="16200000">
            <a:off x="4202629" y="2888692"/>
            <a:ext cx="2416046" cy="349968"/>
          </a:xfrm>
          <a:prstGeom prst="rect">
            <a:avLst/>
          </a:prstGeom>
          <a:solidFill>
            <a:schemeClr val="bg1"/>
          </a:solidFill>
        </p:spPr>
        <p:txBody>
          <a:bodyPr wrap="none" rtlCol="0">
            <a:spAutoFit/>
          </a:bodyPr>
          <a:lstStyle/>
          <a:p>
            <a:r>
              <a:rPr lang="de-DE" dirty="0" err="1"/>
              <a:t>Cumulative</a:t>
            </a:r>
            <a:r>
              <a:rPr lang="de-DE" dirty="0"/>
              <a:t> </a:t>
            </a:r>
            <a:r>
              <a:rPr lang="de-DE" dirty="0" err="1"/>
              <a:t>frequency</a:t>
            </a:r>
            <a:endParaRPr lang="de-DE" dirty="0"/>
          </a:p>
        </p:txBody>
      </p:sp>
      <p:sp>
        <p:nvSpPr>
          <p:cNvPr id="8" name="Pfeil nach rechts 7"/>
          <p:cNvSpPr/>
          <p:nvPr/>
        </p:nvSpPr>
        <p:spPr bwMode="auto">
          <a:xfrm>
            <a:off x="791470" y="5440551"/>
            <a:ext cx="590392" cy="484632"/>
          </a:xfrm>
          <a:prstGeom prst="rightArrow">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358775" rtl="0" eaLnBrk="1" fontAlgn="base" latinLnBrk="0" hangingPunct="0">
              <a:lnSpc>
                <a:spcPct val="93000"/>
              </a:lnSpc>
              <a:spcBef>
                <a:spcPct val="0"/>
              </a:spcBef>
              <a:spcAft>
                <a:spcPct val="0"/>
              </a:spcAft>
              <a:buClr>
                <a:srgbClr val="000000"/>
              </a:buClr>
              <a:buSzPct val="100000"/>
              <a:buFont typeface="Times New Roman" pitchFamily="18" charset="0"/>
              <a:buNone/>
              <a:tabLst/>
            </a:pPr>
            <a:endParaRPr kumimoji="0" lang="de-DE" sz="1800" b="0" i="0" u="none" strike="noStrike" cap="none" normalizeH="0" baseline="0">
              <a:ln>
                <a:noFill/>
              </a:ln>
              <a:effectLst/>
              <a:latin typeface="Arial" charset="0"/>
            </a:endParaRPr>
          </a:p>
        </p:txBody>
      </p:sp>
      <p:sp>
        <p:nvSpPr>
          <p:cNvPr id="17" name="Rechteck 16"/>
          <p:cNvSpPr/>
          <p:nvPr/>
        </p:nvSpPr>
        <p:spPr>
          <a:xfrm>
            <a:off x="1610315" y="5379066"/>
            <a:ext cx="7950642" cy="607602"/>
          </a:xfrm>
          <a:prstGeom prst="rect">
            <a:avLst/>
          </a:prstGeom>
        </p:spPr>
        <p:txBody>
          <a:bodyPr wrap="square">
            <a:spAutoFit/>
          </a:bodyPr>
          <a:lstStyle/>
          <a:p>
            <a:r>
              <a:rPr lang="en-US" b="1" dirty="0">
                <a:latin typeface="TimesNewRoman"/>
                <a:ea typeface="Times New Roman" panose="02020603050405020304" pitchFamily="18" charset="0"/>
                <a:cs typeface="TimesNewRoman"/>
              </a:rPr>
              <a:t>While affected areas are getting larger with increasing release duration,</a:t>
            </a:r>
            <a:r>
              <a:rPr lang="de-DE" b="1" dirty="0"/>
              <a:t> </a:t>
            </a:r>
            <a:r>
              <a:rPr lang="de-DE" b="1" dirty="0" err="1"/>
              <a:t>the</a:t>
            </a:r>
            <a:r>
              <a:rPr lang="de-DE" b="1" dirty="0"/>
              <a:t> </a:t>
            </a:r>
            <a:r>
              <a:rPr lang="de-DE" b="1" dirty="0" err="1"/>
              <a:t>maximum</a:t>
            </a:r>
            <a:r>
              <a:rPr lang="de-DE" b="1" dirty="0"/>
              <a:t> </a:t>
            </a:r>
            <a:r>
              <a:rPr lang="de-DE" b="1" dirty="0" err="1"/>
              <a:t>distances</a:t>
            </a:r>
            <a:r>
              <a:rPr lang="de-DE" b="1" dirty="0"/>
              <a:t> </a:t>
            </a:r>
            <a:r>
              <a:rPr lang="de-DE" b="1" dirty="0" err="1"/>
              <a:t>for</a:t>
            </a:r>
            <a:r>
              <a:rPr lang="de-DE" b="1" dirty="0"/>
              <a:t> </a:t>
            </a:r>
            <a:r>
              <a:rPr lang="de-DE" b="1" dirty="0" err="1"/>
              <a:t>protective</a:t>
            </a:r>
            <a:r>
              <a:rPr lang="de-DE" b="1" dirty="0"/>
              <a:t> </a:t>
            </a:r>
            <a:r>
              <a:rPr lang="de-DE" b="1" dirty="0" err="1"/>
              <a:t>actions</a:t>
            </a:r>
            <a:r>
              <a:rPr lang="de-DE" b="1" dirty="0"/>
              <a:t> </a:t>
            </a:r>
            <a:r>
              <a:rPr lang="de-DE" b="1" dirty="0" err="1"/>
              <a:t>are</a:t>
            </a:r>
            <a:r>
              <a:rPr lang="de-DE" b="1" dirty="0"/>
              <a:t> </a:t>
            </a:r>
            <a:r>
              <a:rPr lang="de-DE" b="1" dirty="0" err="1"/>
              <a:t>decreasing</a:t>
            </a:r>
            <a:endParaRPr lang="en-US" b="1" dirty="0">
              <a:latin typeface="TimesNewRoman"/>
              <a:ea typeface="Times New Roman" panose="02020603050405020304" pitchFamily="18" charset="0"/>
              <a:cs typeface="TimesNewRoman"/>
            </a:endParaRPr>
          </a:p>
        </p:txBody>
      </p:sp>
    </p:spTree>
    <p:extLst>
      <p:ext uri="{BB962C8B-B14F-4D97-AF65-F5344CB8AC3E}">
        <p14:creationId xmlns:p14="http://schemas.microsoft.com/office/powerpoint/2010/main" val="31817219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Conclusions: Sectors affected </a:t>
            </a:r>
          </a:p>
        </p:txBody>
      </p:sp>
      <p:sp>
        <p:nvSpPr>
          <p:cNvPr id="4" name="Rectangle 4"/>
          <p:cNvSpPr>
            <a:spLocks noChangeArrowheads="1"/>
          </p:cNvSpPr>
          <p:nvPr/>
        </p:nvSpPr>
        <p:spPr bwMode="auto">
          <a:xfrm>
            <a:off x="833482" y="975775"/>
            <a:ext cx="8496300" cy="6076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marL="174625" indent="-174625">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defRPr>
                <a:solidFill>
                  <a:schemeClr val="tx1"/>
                </a:solidFill>
                <a:latin typeface="Arial" panose="020B0604020202020204" pitchFamily="34" charset="0"/>
              </a:defRPr>
            </a:lvl6pPr>
            <a:lvl7pPr fontAlgn="base">
              <a:spcBef>
                <a:spcPct val="0"/>
              </a:spcBef>
              <a:spcAft>
                <a:spcPct val="0"/>
              </a:spcAft>
              <a:defRPr>
                <a:solidFill>
                  <a:schemeClr val="tx1"/>
                </a:solidFill>
                <a:latin typeface="Arial" panose="020B0604020202020204" pitchFamily="34" charset="0"/>
              </a:defRPr>
            </a:lvl7pPr>
            <a:lvl8pPr fontAlgn="base">
              <a:spcBef>
                <a:spcPct val="0"/>
              </a:spcBef>
              <a:spcAft>
                <a:spcPct val="0"/>
              </a:spcAft>
              <a:defRPr>
                <a:solidFill>
                  <a:schemeClr val="tx1"/>
                </a:solidFill>
                <a:latin typeface="Arial" panose="020B0604020202020204" pitchFamily="34" charset="0"/>
              </a:defRPr>
            </a:lvl8pPr>
            <a:lvl9pPr fontAlgn="base">
              <a:spcBef>
                <a:spcPct val="0"/>
              </a:spcBef>
              <a:spcAft>
                <a:spcPct val="0"/>
              </a:spcAft>
              <a:defRPr>
                <a:solidFill>
                  <a:schemeClr val="tx1"/>
                </a:solidFill>
                <a:latin typeface="Arial" panose="020B0604020202020204" pitchFamily="34" charset="0"/>
              </a:defRPr>
            </a:lvl9pPr>
          </a:lstStyle>
          <a:p>
            <a:pPr marL="0" indent="0"/>
            <a:r>
              <a:rPr lang="en-GB" altLang="de-DE" dirty="0">
                <a:solidFill>
                  <a:srgbClr val="FF0000"/>
                </a:solidFill>
              </a:rPr>
              <a:t>Is the current concept of emergency planning zones as being implemented in various countries reasonably applicable for long lasting releases? </a:t>
            </a:r>
          </a:p>
        </p:txBody>
      </p:sp>
      <p:pic>
        <p:nvPicPr>
          <p:cNvPr id="3074" name="Imagen 23" descr="150713_SectorsAffected"/>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19751" y="1856720"/>
            <a:ext cx="5535613" cy="2305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feld 4"/>
          <p:cNvSpPr txBox="1"/>
          <p:nvPr/>
        </p:nvSpPr>
        <p:spPr>
          <a:xfrm>
            <a:off x="6552480" y="2411685"/>
            <a:ext cx="3180021" cy="865237"/>
          </a:xfrm>
          <a:prstGeom prst="rect">
            <a:avLst/>
          </a:prstGeom>
          <a:noFill/>
          <a:ln>
            <a:solidFill>
              <a:schemeClr val="tx1"/>
            </a:solidFill>
          </a:ln>
        </p:spPr>
        <p:txBody>
          <a:bodyPr wrap="square" rtlCol="0">
            <a:spAutoFit/>
          </a:bodyPr>
          <a:lstStyle/>
          <a:p>
            <a:r>
              <a:rPr lang="de-DE" dirty="0"/>
              <a:t>Spain: </a:t>
            </a:r>
            <a:br>
              <a:rPr lang="de-DE" dirty="0"/>
            </a:br>
            <a:r>
              <a:rPr lang="de-DE" dirty="0"/>
              <a:t>I</a:t>
            </a:r>
            <a:r>
              <a:rPr lang="en-GB" dirty="0"/>
              <a:t>n most cases not more than 4 sectors (≤90°) are affected</a:t>
            </a:r>
            <a:endParaRPr lang="de-DE" dirty="0"/>
          </a:p>
        </p:txBody>
      </p:sp>
      <p:pic>
        <p:nvPicPr>
          <p:cNvPr id="6" name="Picture 5" descr="D:\User\PREPARE WP 1\figures_12sectors\Loviisa_dep10MBq_sectors12_20km12.png"/>
          <p:cNvPicPr/>
          <p:nvPr/>
        </p:nvPicPr>
        <p:blipFill>
          <a:blip r:embed="rId3" cstate="email">
            <a:extLst>
              <a:ext uri="{28A0092B-C50C-407E-A947-70E740481C1C}">
                <a14:useLocalDpi xmlns:a14="http://schemas.microsoft.com/office/drawing/2010/main"/>
              </a:ext>
            </a:extLst>
          </a:blip>
          <a:srcRect/>
          <a:stretch>
            <a:fillRect/>
          </a:stretch>
        </p:blipFill>
        <p:spPr bwMode="auto">
          <a:xfrm>
            <a:off x="2642794" y="4466396"/>
            <a:ext cx="1720215" cy="2051685"/>
          </a:xfrm>
          <a:prstGeom prst="rect">
            <a:avLst/>
          </a:prstGeom>
          <a:noFill/>
          <a:ln w="9525">
            <a:solidFill>
              <a:schemeClr val="accent1"/>
            </a:solidFill>
            <a:miter lim="800000"/>
            <a:headEnd/>
            <a:tailEnd/>
          </a:ln>
        </p:spPr>
      </p:pic>
      <p:pic>
        <p:nvPicPr>
          <p:cNvPr id="7" name="Picture 6" descr="D:\User\PREPARE WP 1\figures_12sectors\Loviisa_aor100_sectors12_20km12.png"/>
          <p:cNvPicPr/>
          <p:nvPr/>
        </p:nvPicPr>
        <p:blipFill>
          <a:blip r:embed="rId4" cstate="email">
            <a:extLst>
              <a:ext uri="{28A0092B-C50C-407E-A947-70E740481C1C}">
                <a14:useLocalDpi xmlns:a14="http://schemas.microsoft.com/office/drawing/2010/main"/>
              </a:ext>
            </a:extLst>
          </a:blip>
          <a:srcRect/>
          <a:stretch>
            <a:fillRect/>
          </a:stretch>
        </p:blipFill>
        <p:spPr bwMode="auto">
          <a:xfrm>
            <a:off x="654857" y="4490929"/>
            <a:ext cx="1800860" cy="2051685"/>
          </a:xfrm>
          <a:prstGeom prst="rect">
            <a:avLst/>
          </a:prstGeom>
          <a:noFill/>
          <a:ln w="9525">
            <a:solidFill>
              <a:schemeClr val="accent1"/>
            </a:solidFill>
            <a:miter lim="800000"/>
            <a:headEnd/>
            <a:tailEnd/>
          </a:ln>
        </p:spPr>
      </p:pic>
      <p:pic>
        <p:nvPicPr>
          <p:cNvPr id="8" name="Picture 7" descr="D:\User\PREPARE WP 1\figures_12sectors\Loviisa_aor10_sectors12_20km12.png"/>
          <p:cNvPicPr/>
          <p:nvPr/>
        </p:nvPicPr>
        <p:blipFill>
          <a:blip r:embed="rId5" cstate="email">
            <a:extLst>
              <a:ext uri="{28A0092B-C50C-407E-A947-70E740481C1C}">
                <a14:useLocalDpi xmlns:a14="http://schemas.microsoft.com/office/drawing/2010/main"/>
              </a:ext>
            </a:extLst>
          </a:blip>
          <a:srcRect/>
          <a:stretch>
            <a:fillRect/>
          </a:stretch>
        </p:blipFill>
        <p:spPr bwMode="auto">
          <a:xfrm>
            <a:off x="4470305" y="4490928"/>
            <a:ext cx="1800860" cy="2051685"/>
          </a:xfrm>
          <a:prstGeom prst="rect">
            <a:avLst/>
          </a:prstGeom>
          <a:noFill/>
          <a:ln w="9525">
            <a:solidFill>
              <a:schemeClr val="accent1"/>
            </a:solidFill>
            <a:miter lim="800000"/>
            <a:headEnd/>
            <a:tailEnd/>
          </a:ln>
        </p:spPr>
      </p:pic>
      <p:sp>
        <p:nvSpPr>
          <p:cNvPr id="9" name="Textfeld 8"/>
          <p:cNvSpPr txBox="1"/>
          <p:nvPr/>
        </p:nvSpPr>
        <p:spPr>
          <a:xfrm>
            <a:off x="6552480" y="4466396"/>
            <a:ext cx="3180021" cy="1895775"/>
          </a:xfrm>
          <a:prstGeom prst="rect">
            <a:avLst/>
          </a:prstGeom>
          <a:noFill/>
          <a:ln>
            <a:solidFill>
              <a:schemeClr val="tx1"/>
            </a:solidFill>
          </a:ln>
        </p:spPr>
        <p:txBody>
          <a:bodyPr wrap="square" rtlCol="0">
            <a:spAutoFit/>
          </a:bodyPr>
          <a:lstStyle/>
          <a:p>
            <a:r>
              <a:rPr lang="de-DE" dirty="0" err="1"/>
              <a:t>Finland</a:t>
            </a:r>
            <a:r>
              <a:rPr lang="de-DE" dirty="0"/>
              <a:t>: </a:t>
            </a:r>
            <a:br>
              <a:rPr lang="de-DE" dirty="0"/>
            </a:br>
            <a:r>
              <a:rPr lang="de-DE" dirty="0"/>
              <a:t>I</a:t>
            </a:r>
            <a:r>
              <a:rPr lang="en-GB" dirty="0"/>
              <a:t>n most cases not more than 3 sectors (≤90°) are affected for evacuation and sheltering, but more for partial sheltering and ITB for children</a:t>
            </a:r>
            <a:endParaRPr lang="de-DE" dirty="0"/>
          </a:p>
        </p:txBody>
      </p:sp>
    </p:spTree>
    <p:extLst>
      <p:ext uri="{BB962C8B-B14F-4D97-AF65-F5344CB8AC3E}">
        <p14:creationId xmlns:p14="http://schemas.microsoft.com/office/powerpoint/2010/main" val="42681089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a:t>Conclusions: Sectors affected (2) </a:t>
            </a:r>
            <a:endParaRPr lang="de-DE" dirty="0"/>
          </a:p>
        </p:txBody>
      </p:sp>
      <p:pic>
        <p:nvPicPr>
          <p:cNvPr id="4" name="Grafik 3"/>
          <p:cNvPicPr>
            <a:picLocks noChangeAspect="1"/>
          </p:cNvPicPr>
          <p:nvPr/>
        </p:nvPicPr>
        <p:blipFill>
          <a:blip r:embed="rId2"/>
          <a:stretch>
            <a:fillRect/>
          </a:stretch>
        </p:blipFill>
        <p:spPr>
          <a:xfrm>
            <a:off x="495602" y="1685119"/>
            <a:ext cx="4587030" cy="3165336"/>
          </a:xfrm>
          <a:prstGeom prst="rect">
            <a:avLst/>
          </a:prstGeom>
        </p:spPr>
      </p:pic>
      <p:pic>
        <p:nvPicPr>
          <p:cNvPr id="5" name="Grafik 4"/>
          <p:cNvPicPr>
            <a:picLocks noChangeAspect="1"/>
          </p:cNvPicPr>
          <p:nvPr/>
        </p:nvPicPr>
        <p:blipFill>
          <a:blip r:embed="rId3"/>
          <a:stretch>
            <a:fillRect/>
          </a:stretch>
        </p:blipFill>
        <p:spPr>
          <a:xfrm>
            <a:off x="3245996" y="814928"/>
            <a:ext cx="1224136" cy="1010323"/>
          </a:xfrm>
          <a:prstGeom prst="rect">
            <a:avLst/>
          </a:prstGeom>
        </p:spPr>
      </p:pic>
      <p:pic>
        <p:nvPicPr>
          <p:cNvPr id="6" name="Picture 3"/>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755591" y="1538168"/>
            <a:ext cx="3777495" cy="29895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feld 6"/>
          <p:cNvSpPr txBox="1"/>
          <p:nvPr/>
        </p:nvSpPr>
        <p:spPr>
          <a:xfrm>
            <a:off x="473928" y="930565"/>
            <a:ext cx="2772068" cy="865237"/>
          </a:xfrm>
          <a:prstGeom prst="rect">
            <a:avLst/>
          </a:prstGeom>
          <a:noFill/>
        </p:spPr>
        <p:txBody>
          <a:bodyPr wrap="square" rtlCol="0">
            <a:spAutoFit/>
          </a:bodyPr>
          <a:lstStyle/>
          <a:p>
            <a:r>
              <a:rPr lang="de-DE" dirty="0" err="1"/>
              <a:t>Cumulatice</a:t>
            </a:r>
            <a:r>
              <a:rPr lang="de-DE" dirty="0"/>
              <a:t> </a:t>
            </a:r>
            <a:r>
              <a:rPr lang="de-DE" dirty="0" err="1"/>
              <a:t>sector</a:t>
            </a:r>
            <a:r>
              <a:rPr lang="de-DE" dirty="0"/>
              <a:t> </a:t>
            </a:r>
            <a:r>
              <a:rPr lang="de-DE" dirty="0" err="1"/>
              <a:t>coverage</a:t>
            </a:r>
            <a:r>
              <a:rPr lang="de-DE" dirty="0"/>
              <a:t> </a:t>
            </a:r>
            <a:r>
              <a:rPr lang="de-DE" dirty="0" err="1"/>
              <a:t>for</a:t>
            </a:r>
            <a:r>
              <a:rPr lang="de-DE" dirty="0"/>
              <a:t> different </a:t>
            </a:r>
            <a:r>
              <a:rPr lang="de-DE" dirty="0" err="1"/>
              <a:t>release</a:t>
            </a:r>
            <a:r>
              <a:rPr lang="de-DE" dirty="0"/>
              <a:t> </a:t>
            </a:r>
            <a:r>
              <a:rPr lang="de-DE" dirty="0" err="1"/>
              <a:t>times</a:t>
            </a:r>
            <a:r>
              <a:rPr lang="de-DE" dirty="0"/>
              <a:t>:</a:t>
            </a:r>
          </a:p>
        </p:txBody>
      </p:sp>
      <p:sp>
        <p:nvSpPr>
          <p:cNvPr id="8" name="Textfeld 7"/>
          <p:cNvSpPr txBox="1"/>
          <p:nvPr/>
        </p:nvSpPr>
        <p:spPr>
          <a:xfrm>
            <a:off x="1367904" y="5159210"/>
            <a:ext cx="8424936" cy="1380506"/>
          </a:xfrm>
          <a:prstGeom prst="rect">
            <a:avLst/>
          </a:prstGeom>
          <a:noFill/>
        </p:spPr>
        <p:txBody>
          <a:bodyPr wrap="square" rtlCol="0">
            <a:spAutoFit/>
          </a:bodyPr>
          <a:lstStyle/>
          <a:p>
            <a:pPr>
              <a:defRPr/>
            </a:pPr>
            <a:r>
              <a:rPr lang="en-GB" b="1" dirty="0"/>
              <a:t>The number of sectors in the 5 and 20 km zones around the release point, where actions have to be taken, will increase when the release continues in time, depending on the changes in the wind direction.</a:t>
            </a:r>
            <a:br>
              <a:rPr lang="en-GB" b="1" dirty="0"/>
            </a:br>
            <a:endParaRPr lang="en-GB" b="1" dirty="0"/>
          </a:p>
          <a:p>
            <a:pPr>
              <a:defRPr/>
            </a:pPr>
            <a:r>
              <a:rPr lang="en-GB" b="1" dirty="0"/>
              <a:t>=&gt; 90°-zones are only sufficient for releases &lt; 24 hours</a:t>
            </a:r>
          </a:p>
        </p:txBody>
      </p:sp>
      <p:sp>
        <p:nvSpPr>
          <p:cNvPr id="9" name="Textfeld 8"/>
          <p:cNvSpPr txBox="1"/>
          <p:nvPr/>
        </p:nvSpPr>
        <p:spPr>
          <a:xfrm>
            <a:off x="5755591" y="1188200"/>
            <a:ext cx="3134191" cy="349968"/>
          </a:xfrm>
          <a:prstGeom prst="rect">
            <a:avLst/>
          </a:prstGeom>
          <a:noFill/>
        </p:spPr>
        <p:txBody>
          <a:bodyPr wrap="none" rtlCol="0">
            <a:spAutoFit/>
          </a:bodyPr>
          <a:lstStyle/>
          <a:p>
            <a:r>
              <a:rPr lang="de-DE" dirty="0"/>
              <a:t>German </a:t>
            </a:r>
            <a:r>
              <a:rPr lang="de-DE" dirty="0" err="1"/>
              <a:t>evacuation</a:t>
            </a:r>
            <a:r>
              <a:rPr lang="de-DE" dirty="0"/>
              <a:t> </a:t>
            </a:r>
            <a:r>
              <a:rPr lang="de-DE" dirty="0" err="1"/>
              <a:t>concept</a:t>
            </a:r>
            <a:r>
              <a:rPr lang="de-DE" dirty="0"/>
              <a:t>:</a:t>
            </a:r>
          </a:p>
        </p:txBody>
      </p:sp>
      <p:sp>
        <p:nvSpPr>
          <p:cNvPr id="11" name="Pfeil nach rechts 10"/>
          <p:cNvSpPr/>
          <p:nvPr/>
        </p:nvSpPr>
        <p:spPr bwMode="auto">
          <a:xfrm>
            <a:off x="473928" y="5399581"/>
            <a:ext cx="590392" cy="484632"/>
          </a:xfrm>
          <a:prstGeom prst="rightArrow">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358775" rtl="0" eaLnBrk="1" fontAlgn="base" latinLnBrk="0" hangingPunct="0">
              <a:lnSpc>
                <a:spcPct val="93000"/>
              </a:lnSpc>
              <a:spcBef>
                <a:spcPct val="0"/>
              </a:spcBef>
              <a:spcAft>
                <a:spcPct val="0"/>
              </a:spcAft>
              <a:buClr>
                <a:srgbClr val="000000"/>
              </a:buClr>
              <a:buSzPct val="100000"/>
              <a:buFont typeface="Times New Roman" pitchFamily="18" charset="0"/>
              <a:buNone/>
              <a:tabLst/>
            </a:pPr>
            <a:endParaRPr kumimoji="0" lang="de-DE" sz="1800" b="0" i="0" u="none" strike="noStrike" cap="none" normalizeH="0" baseline="0">
              <a:ln>
                <a:noFill/>
              </a:ln>
              <a:effectLst/>
              <a:latin typeface="Arial" charset="0"/>
            </a:endParaRPr>
          </a:p>
        </p:txBody>
      </p:sp>
    </p:spTree>
    <p:extLst>
      <p:ext uri="{BB962C8B-B14F-4D97-AF65-F5344CB8AC3E}">
        <p14:creationId xmlns:p14="http://schemas.microsoft.com/office/powerpoint/2010/main" val="143586352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Conclusions: Intervention criteria</a:t>
            </a:r>
          </a:p>
        </p:txBody>
      </p:sp>
      <p:sp>
        <p:nvSpPr>
          <p:cNvPr id="4" name="Rectangle 4"/>
          <p:cNvSpPr>
            <a:spLocks noChangeArrowheads="1"/>
          </p:cNvSpPr>
          <p:nvPr/>
        </p:nvSpPr>
        <p:spPr bwMode="auto">
          <a:xfrm>
            <a:off x="664874" y="1060154"/>
            <a:ext cx="8496300" cy="3785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marL="174625" indent="-174625">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defRPr>
                <a:solidFill>
                  <a:schemeClr val="tx1"/>
                </a:solidFill>
                <a:latin typeface="Arial" panose="020B0604020202020204" pitchFamily="34" charset="0"/>
              </a:defRPr>
            </a:lvl6pPr>
            <a:lvl7pPr fontAlgn="base">
              <a:spcBef>
                <a:spcPct val="0"/>
              </a:spcBef>
              <a:spcAft>
                <a:spcPct val="0"/>
              </a:spcAft>
              <a:defRPr>
                <a:solidFill>
                  <a:schemeClr val="tx1"/>
                </a:solidFill>
                <a:latin typeface="Arial" panose="020B0604020202020204" pitchFamily="34" charset="0"/>
              </a:defRPr>
            </a:lvl7pPr>
            <a:lvl8pPr fontAlgn="base">
              <a:spcBef>
                <a:spcPct val="0"/>
              </a:spcBef>
              <a:spcAft>
                <a:spcPct val="0"/>
              </a:spcAft>
              <a:defRPr>
                <a:solidFill>
                  <a:schemeClr val="tx1"/>
                </a:solidFill>
                <a:latin typeface="Arial" panose="020B0604020202020204" pitchFamily="34" charset="0"/>
              </a:defRPr>
            </a:lvl8pPr>
            <a:lvl9pPr fontAlgn="base">
              <a:spcBef>
                <a:spcPct val="0"/>
              </a:spcBef>
              <a:spcAft>
                <a:spcPct val="0"/>
              </a:spcAft>
              <a:defRPr>
                <a:solidFill>
                  <a:schemeClr val="tx1"/>
                </a:solidFill>
                <a:latin typeface="Arial" panose="020B0604020202020204" pitchFamily="34" charset="0"/>
              </a:defRPr>
            </a:lvl9pPr>
          </a:lstStyle>
          <a:p>
            <a:pPr marL="0" indent="0"/>
            <a:r>
              <a:rPr lang="en-GB" altLang="de-DE" sz="2000" dirty="0">
                <a:solidFill>
                  <a:srgbClr val="FF0000"/>
                </a:solidFill>
              </a:rPr>
              <a:t>Are current intervention criteria appropriate for long lasting releases?</a:t>
            </a:r>
            <a:endParaRPr lang="de-DE" altLang="de-DE" sz="2000" dirty="0">
              <a:solidFill>
                <a:srgbClr val="FF0000"/>
              </a:solidFill>
            </a:endParaRPr>
          </a:p>
        </p:txBody>
      </p:sp>
      <p:sp>
        <p:nvSpPr>
          <p:cNvPr id="6" name="Content Placeholder 2"/>
          <p:cNvSpPr>
            <a:spLocks noGrp="1"/>
          </p:cNvSpPr>
          <p:nvPr>
            <p:ph idx="1"/>
          </p:nvPr>
        </p:nvSpPr>
        <p:spPr>
          <a:xfrm>
            <a:off x="664874" y="1762994"/>
            <a:ext cx="9001000" cy="5796681"/>
          </a:xfrm>
        </p:spPr>
        <p:txBody>
          <a:bodyPr/>
          <a:lstStyle/>
          <a:p>
            <a:r>
              <a:rPr lang="en-US" altLang="nl-NL" sz="2000" dirty="0">
                <a:ea typeface="Segoe UI"/>
                <a:cs typeface="Segoe UI"/>
              </a:rPr>
              <a:t>According to this assessment the intervention criteria (in Nordic countries) seem to be appropriate also for these kinds of  long-lasting releases. As the considered scenarios were severe INES level 7 accidents (for Finland), it can be assumed that the criteria are suitable for less severe scenarios also. </a:t>
            </a:r>
          </a:p>
          <a:p>
            <a:r>
              <a:rPr lang="en-GB" sz="2000" dirty="0"/>
              <a:t>There may be problems in the implementation of protective measures in the short term, since the release time can exceed even the stipulated time to determine the need for evacuation or temporary relocation.</a:t>
            </a:r>
          </a:p>
          <a:p>
            <a:r>
              <a:rPr lang="en-US" sz="2000" dirty="0"/>
              <a:t>In case of long lasting severe releases the critical situation can occur, that intervention criteria for protective actions are not exceeded in any </a:t>
            </a:r>
            <a:br>
              <a:rPr lang="en-US" sz="2000" dirty="0"/>
            </a:br>
            <a:r>
              <a:rPr lang="en-US" sz="2000" dirty="0"/>
              <a:t>7-day-interval (for which some of the reference levels are currently defined in Germany), but the total dose over the release period by far exceeds the reference level.</a:t>
            </a:r>
            <a:endParaRPr lang="en-GB" sz="2000" dirty="0"/>
          </a:p>
          <a:p>
            <a:endParaRPr lang="en-US" altLang="nl-NL" sz="2000" dirty="0">
              <a:ea typeface="Segoe UI"/>
              <a:cs typeface="Segoe UI"/>
            </a:endParaRPr>
          </a:p>
        </p:txBody>
      </p:sp>
    </p:spTree>
    <p:extLst>
      <p:ext uri="{BB962C8B-B14F-4D97-AF65-F5344CB8AC3E}">
        <p14:creationId xmlns:p14="http://schemas.microsoft.com/office/powerpoint/2010/main" val="16860148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Conclusions: ICRP reference level</a:t>
            </a:r>
          </a:p>
        </p:txBody>
      </p:sp>
      <p:sp>
        <p:nvSpPr>
          <p:cNvPr id="4" name="Rectangle 4"/>
          <p:cNvSpPr>
            <a:spLocks noChangeArrowheads="1"/>
          </p:cNvSpPr>
          <p:nvPr/>
        </p:nvSpPr>
        <p:spPr bwMode="auto">
          <a:xfrm>
            <a:off x="684213" y="1060591"/>
            <a:ext cx="8496300" cy="3785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marL="174625" indent="-174625">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defRPr>
                <a:solidFill>
                  <a:schemeClr val="tx1"/>
                </a:solidFill>
                <a:latin typeface="Arial" panose="020B0604020202020204" pitchFamily="34" charset="0"/>
              </a:defRPr>
            </a:lvl6pPr>
            <a:lvl7pPr fontAlgn="base">
              <a:spcBef>
                <a:spcPct val="0"/>
              </a:spcBef>
              <a:spcAft>
                <a:spcPct val="0"/>
              </a:spcAft>
              <a:defRPr>
                <a:solidFill>
                  <a:schemeClr val="tx1"/>
                </a:solidFill>
                <a:latin typeface="Arial" panose="020B0604020202020204" pitchFamily="34" charset="0"/>
              </a:defRPr>
            </a:lvl7pPr>
            <a:lvl8pPr fontAlgn="base">
              <a:spcBef>
                <a:spcPct val="0"/>
              </a:spcBef>
              <a:spcAft>
                <a:spcPct val="0"/>
              </a:spcAft>
              <a:defRPr>
                <a:solidFill>
                  <a:schemeClr val="tx1"/>
                </a:solidFill>
                <a:latin typeface="Arial" panose="020B0604020202020204" pitchFamily="34" charset="0"/>
              </a:defRPr>
            </a:lvl8pPr>
            <a:lvl9pPr fontAlgn="base">
              <a:spcBef>
                <a:spcPct val="0"/>
              </a:spcBef>
              <a:spcAft>
                <a:spcPct val="0"/>
              </a:spcAft>
              <a:defRPr>
                <a:solidFill>
                  <a:schemeClr val="tx1"/>
                </a:solidFill>
                <a:latin typeface="Arial" panose="020B0604020202020204" pitchFamily="34" charset="0"/>
              </a:defRPr>
            </a:lvl9pPr>
          </a:lstStyle>
          <a:p>
            <a:pPr marL="0" indent="0"/>
            <a:r>
              <a:rPr lang="en-GB" altLang="de-DE" sz="2000" dirty="0">
                <a:solidFill>
                  <a:srgbClr val="FF0000"/>
                </a:solidFill>
              </a:rPr>
              <a:t>ICRP reference level for residual dose (over 1 year)</a:t>
            </a:r>
          </a:p>
        </p:txBody>
      </p:sp>
      <p:pic>
        <p:nvPicPr>
          <p:cNvPr id="2050" name="Imagen 20"/>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863848" y="1591519"/>
            <a:ext cx="2762250" cy="2314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feld 4"/>
          <p:cNvSpPr txBox="1"/>
          <p:nvPr/>
        </p:nvSpPr>
        <p:spPr>
          <a:xfrm>
            <a:off x="3816175" y="1746189"/>
            <a:ext cx="5364337" cy="1122871"/>
          </a:xfrm>
          <a:prstGeom prst="rect">
            <a:avLst/>
          </a:prstGeom>
          <a:noFill/>
        </p:spPr>
        <p:txBody>
          <a:bodyPr wrap="square" rtlCol="0">
            <a:spAutoFit/>
          </a:bodyPr>
          <a:lstStyle/>
          <a:p>
            <a:r>
              <a:rPr lang="de-DE" dirty="0"/>
              <a:t>Spain: </a:t>
            </a:r>
            <a:br>
              <a:rPr lang="de-DE" dirty="0"/>
            </a:br>
            <a:r>
              <a:rPr lang="de-DE" dirty="0"/>
              <a:t>Areas </a:t>
            </a:r>
            <a:r>
              <a:rPr lang="de-DE" dirty="0" err="1"/>
              <a:t>where</a:t>
            </a:r>
            <a:r>
              <a:rPr lang="de-DE" dirty="0"/>
              <a:t> </a:t>
            </a:r>
            <a:r>
              <a:rPr lang="en-GB" dirty="0"/>
              <a:t>the upper ICRP reference level of 100 </a:t>
            </a:r>
            <a:r>
              <a:rPr lang="en-GB" dirty="0" err="1"/>
              <a:t>mSv</a:t>
            </a:r>
            <a:r>
              <a:rPr lang="en-GB" dirty="0"/>
              <a:t> (red areas) is exceeded are limited to &lt;10 km zone</a:t>
            </a:r>
            <a:endParaRPr lang="de-DE" dirty="0"/>
          </a:p>
        </p:txBody>
      </p:sp>
      <p:sp>
        <p:nvSpPr>
          <p:cNvPr id="6" name="Rechteck 5"/>
          <p:cNvSpPr/>
          <p:nvPr/>
        </p:nvSpPr>
        <p:spPr>
          <a:xfrm>
            <a:off x="5290982" y="5796060"/>
            <a:ext cx="5038725" cy="865237"/>
          </a:xfrm>
          <a:prstGeom prst="rect">
            <a:avLst/>
          </a:prstGeom>
        </p:spPr>
        <p:txBody>
          <a:bodyPr>
            <a:spAutoFit/>
          </a:bodyPr>
          <a:lstStyle/>
          <a:p>
            <a:r>
              <a:rPr lang="en-US" altLang="nl-NL" dirty="0"/>
              <a:t>The current German intervention criteria are consistent with the new reference level for residual dose of 100 </a:t>
            </a:r>
            <a:r>
              <a:rPr lang="en-US" altLang="nl-NL" dirty="0" err="1"/>
              <a:t>mSv</a:t>
            </a:r>
            <a:r>
              <a:rPr lang="en-US" altLang="nl-NL" dirty="0"/>
              <a:t> (ICRP, EU BSS).</a:t>
            </a:r>
          </a:p>
        </p:txBody>
      </p:sp>
      <p:pic>
        <p:nvPicPr>
          <p:cNvPr id="8"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76237" y="4058457"/>
            <a:ext cx="4195763" cy="2795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feld 2"/>
          <p:cNvSpPr txBox="1">
            <a:spLocks noChangeArrowheads="1"/>
          </p:cNvSpPr>
          <p:nvPr/>
        </p:nvSpPr>
        <p:spPr bwMode="auto">
          <a:xfrm>
            <a:off x="5065565" y="3754656"/>
            <a:ext cx="4511251" cy="607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eaLnBrk="1" hangingPunct="1">
              <a:defRPr/>
            </a:pPr>
            <a:r>
              <a:rPr lang="de-DE" dirty="0" err="1">
                <a:latin typeface="Arial" charset="0"/>
              </a:rPr>
              <a:t>Protection</a:t>
            </a:r>
            <a:r>
              <a:rPr lang="de-DE" dirty="0">
                <a:latin typeface="Arial" charset="0"/>
              </a:rPr>
              <a:t> </a:t>
            </a:r>
            <a:r>
              <a:rPr lang="de-DE" dirty="0" err="1">
                <a:latin typeface="Arial" charset="0"/>
              </a:rPr>
              <a:t>strategy</a:t>
            </a:r>
            <a:r>
              <a:rPr lang="de-DE" dirty="0">
                <a:latin typeface="Arial" charset="0"/>
              </a:rPr>
              <a:t>: </a:t>
            </a:r>
            <a:r>
              <a:rPr lang="de-DE" dirty="0" err="1">
                <a:latin typeface="Arial" charset="0"/>
              </a:rPr>
              <a:t>Evacuation</a:t>
            </a:r>
            <a:r>
              <a:rPr lang="de-DE" dirty="0">
                <a:latin typeface="Arial" charset="0"/>
              </a:rPr>
              <a:t>, </a:t>
            </a:r>
            <a:r>
              <a:rPr lang="de-DE" dirty="0" err="1">
                <a:latin typeface="Arial" charset="0"/>
              </a:rPr>
              <a:t>sheltering</a:t>
            </a:r>
            <a:r>
              <a:rPr lang="de-DE" dirty="0">
                <a:latin typeface="Arial" charset="0"/>
              </a:rPr>
              <a:t>, ITB, </a:t>
            </a:r>
            <a:r>
              <a:rPr lang="de-DE" dirty="0" err="1">
                <a:latin typeface="Arial" charset="0"/>
              </a:rPr>
              <a:t>relocation</a:t>
            </a:r>
            <a:r>
              <a:rPr lang="de-DE" dirty="0">
                <a:latin typeface="Arial" charset="0"/>
              </a:rPr>
              <a:t> after 30 </a:t>
            </a:r>
            <a:r>
              <a:rPr lang="de-DE" dirty="0" err="1">
                <a:latin typeface="Arial" charset="0"/>
              </a:rPr>
              <a:t>days</a:t>
            </a:r>
            <a:r>
              <a:rPr lang="de-DE" dirty="0">
                <a:latin typeface="Arial" charset="0"/>
              </a:rPr>
              <a:t>:</a:t>
            </a:r>
          </a:p>
        </p:txBody>
      </p:sp>
      <p:sp>
        <p:nvSpPr>
          <p:cNvPr id="10" name="Textfeld 9"/>
          <p:cNvSpPr txBox="1"/>
          <p:nvPr/>
        </p:nvSpPr>
        <p:spPr>
          <a:xfrm>
            <a:off x="5321790" y="4461757"/>
            <a:ext cx="3922713" cy="1200329"/>
          </a:xfrm>
          <a:prstGeom prst="rect">
            <a:avLst/>
          </a:prstGeom>
          <a:noFill/>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eaLnBrk="1" hangingPunct="1">
              <a:lnSpc>
                <a:spcPct val="100000"/>
              </a:lnSpc>
              <a:spcBef>
                <a:spcPts val="0"/>
              </a:spcBef>
              <a:defRPr/>
            </a:pPr>
            <a:r>
              <a:rPr lang="de-DE" dirty="0">
                <a:latin typeface="Arial" charset="0"/>
              </a:rPr>
              <a:t>The residual dose </a:t>
            </a:r>
            <a:r>
              <a:rPr lang="de-DE" dirty="0" err="1">
                <a:latin typeface="Arial" charset="0"/>
              </a:rPr>
              <a:t>over</a:t>
            </a:r>
            <a:r>
              <a:rPr lang="de-DE" dirty="0">
                <a:latin typeface="Arial" charset="0"/>
              </a:rPr>
              <a:t> 1 </a:t>
            </a:r>
            <a:r>
              <a:rPr lang="de-DE" dirty="0" err="1">
                <a:latin typeface="Arial" charset="0"/>
              </a:rPr>
              <a:t>year</a:t>
            </a:r>
            <a:r>
              <a:rPr lang="de-DE" dirty="0">
                <a:latin typeface="Arial" charset="0"/>
              </a:rPr>
              <a:t> </a:t>
            </a:r>
            <a:r>
              <a:rPr lang="de-DE" dirty="0" err="1">
                <a:latin typeface="Arial" charset="0"/>
              </a:rPr>
              <a:t>is</a:t>
            </a:r>
            <a:r>
              <a:rPr lang="de-DE" dirty="0">
                <a:latin typeface="Arial" charset="0"/>
              </a:rPr>
              <a:t>:</a:t>
            </a:r>
          </a:p>
          <a:p>
            <a:pPr eaLnBrk="1" hangingPunct="1">
              <a:lnSpc>
                <a:spcPct val="100000"/>
              </a:lnSpc>
              <a:spcBef>
                <a:spcPts val="0"/>
              </a:spcBef>
              <a:buFontTx/>
              <a:buAutoNum type="alphaLcParenR"/>
              <a:defRPr/>
            </a:pPr>
            <a:r>
              <a:rPr lang="de-DE" dirty="0">
                <a:latin typeface="Arial" charset="0"/>
              </a:rPr>
              <a:t> </a:t>
            </a:r>
            <a:r>
              <a:rPr lang="de-DE" dirty="0" err="1">
                <a:latin typeface="Arial" charset="0"/>
              </a:rPr>
              <a:t>always</a:t>
            </a:r>
            <a:r>
              <a:rPr lang="de-DE" dirty="0">
                <a:latin typeface="Arial" charset="0"/>
              </a:rPr>
              <a:t> </a:t>
            </a:r>
            <a:r>
              <a:rPr lang="de-DE" dirty="0" err="1">
                <a:latin typeface="Arial" charset="0"/>
              </a:rPr>
              <a:t>below</a:t>
            </a:r>
            <a:r>
              <a:rPr lang="de-DE" dirty="0">
                <a:latin typeface="Arial" charset="0"/>
              </a:rPr>
              <a:t> 100 </a:t>
            </a:r>
            <a:r>
              <a:rPr lang="de-DE" dirty="0" err="1">
                <a:latin typeface="Arial" charset="0"/>
              </a:rPr>
              <a:t>mSv</a:t>
            </a:r>
            <a:endParaRPr lang="de-DE" dirty="0">
              <a:latin typeface="Arial" charset="0"/>
            </a:endParaRPr>
          </a:p>
          <a:p>
            <a:pPr eaLnBrk="1" hangingPunct="1">
              <a:lnSpc>
                <a:spcPct val="100000"/>
              </a:lnSpc>
              <a:spcBef>
                <a:spcPts val="0"/>
              </a:spcBef>
              <a:buFontTx/>
              <a:buAutoNum type="alphaLcParenR"/>
              <a:defRPr/>
            </a:pPr>
            <a:r>
              <a:rPr lang="de-DE" dirty="0">
                <a:latin typeface="Arial" charset="0"/>
              </a:rPr>
              <a:t> in </a:t>
            </a:r>
            <a:r>
              <a:rPr lang="de-DE" dirty="0" err="1">
                <a:latin typeface="Arial" charset="0"/>
              </a:rPr>
              <a:t>about</a:t>
            </a:r>
            <a:r>
              <a:rPr lang="de-DE" dirty="0">
                <a:latin typeface="Arial" charset="0"/>
              </a:rPr>
              <a:t> 1/3 </a:t>
            </a:r>
            <a:r>
              <a:rPr lang="de-DE" dirty="0" err="1">
                <a:latin typeface="Arial" charset="0"/>
              </a:rPr>
              <a:t>of</a:t>
            </a:r>
            <a:r>
              <a:rPr lang="de-DE" dirty="0">
                <a:latin typeface="Arial" charset="0"/>
              </a:rPr>
              <a:t> all </a:t>
            </a:r>
            <a:r>
              <a:rPr lang="de-DE" dirty="0" err="1">
                <a:latin typeface="Arial" charset="0"/>
              </a:rPr>
              <a:t>cases</a:t>
            </a:r>
            <a:r>
              <a:rPr lang="de-DE" dirty="0">
                <a:latin typeface="Arial" charset="0"/>
              </a:rPr>
              <a:t> </a:t>
            </a:r>
            <a:r>
              <a:rPr lang="de-DE" dirty="0" err="1">
                <a:latin typeface="Arial" charset="0"/>
              </a:rPr>
              <a:t>higher</a:t>
            </a:r>
            <a:br>
              <a:rPr lang="de-DE" dirty="0">
                <a:latin typeface="Arial" charset="0"/>
              </a:rPr>
            </a:br>
            <a:r>
              <a:rPr lang="de-DE" dirty="0">
                <a:latin typeface="Arial" charset="0"/>
              </a:rPr>
              <a:t>     </a:t>
            </a:r>
            <a:r>
              <a:rPr lang="de-DE" dirty="0" err="1">
                <a:latin typeface="Arial" charset="0"/>
              </a:rPr>
              <a:t>than</a:t>
            </a:r>
            <a:r>
              <a:rPr lang="de-DE" dirty="0">
                <a:latin typeface="Arial" charset="0"/>
              </a:rPr>
              <a:t> 50 </a:t>
            </a:r>
            <a:r>
              <a:rPr lang="de-DE" dirty="0" err="1">
                <a:latin typeface="Arial" charset="0"/>
              </a:rPr>
              <a:t>mSv</a:t>
            </a:r>
            <a:endParaRPr lang="de-DE" dirty="0">
              <a:latin typeface="Arial" charset="0"/>
            </a:endParaRPr>
          </a:p>
        </p:txBody>
      </p:sp>
      <p:sp>
        <p:nvSpPr>
          <p:cNvPr id="11" name="Pfeil nach rechts 10"/>
          <p:cNvSpPr/>
          <p:nvPr/>
        </p:nvSpPr>
        <p:spPr bwMode="auto">
          <a:xfrm>
            <a:off x="4758228" y="6071232"/>
            <a:ext cx="377334" cy="314894"/>
          </a:xfrm>
          <a:prstGeom prst="rightArrow">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358775" rtl="0" eaLnBrk="1" fontAlgn="base" latinLnBrk="0" hangingPunct="0">
              <a:lnSpc>
                <a:spcPct val="93000"/>
              </a:lnSpc>
              <a:spcBef>
                <a:spcPct val="0"/>
              </a:spcBef>
              <a:spcAft>
                <a:spcPct val="0"/>
              </a:spcAft>
              <a:buClr>
                <a:srgbClr val="000000"/>
              </a:buClr>
              <a:buSzPct val="100000"/>
              <a:buFont typeface="Times New Roman" pitchFamily="18" charset="0"/>
              <a:buNone/>
              <a:tabLst/>
            </a:pPr>
            <a:endParaRPr kumimoji="0" lang="de-DE" sz="1800" b="0" i="0" u="none" strike="noStrike" cap="none" normalizeH="0" baseline="0">
              <a:ln>
                <a:noFill/>
              </a:ln>
              <a:effectLst/>
              <a:latin typeface="Arial" charset="0"/>
            </a:endParaRPr>
          </a:p>
        </p:txBody>
      </p:sp>
      <p:sp>
        <p:nvSpPr>
          <p:cNvPr id="12" name="Pfeil nach rechts 11"/>
          <p:cNvSpPr/>
          <p:nvPr/>
        </p:nvSpPr>
        <p:spPr bwMode="auto">
          <a:xfrm>
            <a:off x="4758228" y="4578034"/>
            <a:ext cx="377334" cy="314894"/>
          </a:xfrm>
          <a:prstGeom prst="rightArrow">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358775" rtl="0" eaLnBrk="1" fontAlgn="base" latinLnBrk="0" hangingPunct="0">
              <a:lnSpc>
                <a:spcPct val="93000"/>
              </a:lnSpc>
              <a:spcBef>
                <a:spcPct val="0"/>
              </a:spcBef>
              <a:spcAft>
                <a:spcPct val="0"/>
              </a:spcAft>
              <a:buClr>
                <a:srgbClr val="000000"/>
              </a:buClr>
              <a:buSzPct val="100000"/>
              <a:buFont typeface="Times New Roman" pitchFamily="18" charset="0"/>
              <a:buNone/>
              <a:tabLst/>
            </a:pPr>
            <a:endParaRPr kumimoji="0" lang="de-DE" sz="1800" b="0" i="0" u="none" strike="noStrike" cap="none" normalizeH="0" baseline="0">
              <a:ln>
                <a:noFill/>
              </a:ln>
              <a:effectLst/>
              <a:latin typeface="Arial" charset="0"/>
            </a:endParaRPr>
          </a:p>
        </p:txBody>
      </p:sp>
    </p:spTree>
    <p:extLst>
      <p:ext uri="{BB962C8B-B14F-4D97-AF65-F5344CB8AC3E}">
        <p14:creationId xmlns:p14="http://schemas.microsoft.com/office/powerpoint/2010/main" val="148302010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Conclusions: Implementation of PA</a:t>
            </a:r>
          </a:p>
        </p:txBody>
      </p:sp>
      <p:sp>
        <p:nvSpPr>
          <p:cNvPr id="6" name="Content Placeholder 2"/>
          <p:cNvSpPr>
            <a:spLocks noGrp="1"/>
          </p:cNvSpPr>
          <p:nvPr>
            <p:ph idx="1"/>
          </p:nvPr>
        </p:nvSpPr>
        <p:spPr>
          <a:xfrm>
            <a:off x="652824" y="1109650"/>
            <a:ext cx="9001000" cy="5796681"/>
          </a:xfrm>
        </p:spPr>
        <p:txBody>
          <a:bodyPr/>
          <a:lstStyle/>
          <a:p>
            <a:r>
              <a:rPr lang="en-US" altLang="nl-NL" sz="2000" dirty="0">
                <a:ea typeface="Segoe UI"/>
                <a:cs typeface="Segoe UI"/>
              </a:rPr>
              <a:t>For very long lasting releases inside the EPZ sheltering indoors is probably not as suitable as in cases of a short release. </a:t>
            </a:r>
          </a:p>
          <a:p>
            <a:r>
              <a:rPr lang="en-US" altLang="nl-NL" sz="2000" dirty="0">
                <a:ea typeface="Segoe UI"/>
                <a:cs typeface="Segoe UI"/>
              </a:rPr>
              <a:t>In case of long lasting severe releases the protective action “sheltering” may impose additional problems (e.g. the danger of being forced to order late evacuation even during passage of the plume, lifting of sheltering in one area while ordering in an another area), which endangers the applicability of the action in general. </a:t>
            </a:r>
          </a:p>
          <a:p>
            <a:r>
              <a:rPr lang="en-US" altLang="nl-NL" sz="2000" dirty="0">
                <a:ea typeface="Segoe UI"/>
                <a:cs typeface="Segoe UI"/>
              </a:rPr>
              <a:t>In case of long lasting severe releases an one-time intake of stable iodine often is not sufficient for protecting the population against large thyroid doses. Multiple intake of stable iodine tablets may not be sufficiently considered in emergency planning.</a:t>
            </a:r>
          </a:p>
          <a:p>
            <a:endParaRPr lang="en-US" altLang="nl-NL" sz="2000" dirty="0">
              <a:ea typeface="Segoe UI"/>
              <a:cs typeface="Segoe UI"/>
            </a:endParaRPr>
          </a:p>
          <a:p>
            <a:endParaRPr lang="en-US" altLang="nl-NL" sz="2000" dirty="0">
              <a:ea typeface="Segoe UI"/>
              <a:cs typeface="Segoe UI"/>
            </a:endParaRPr>
          </a:p>
        </p:txBody>
      </p:sp>
    </p:spTree>
    <p:extLst>
      <p:ext uri="{BB962C8B-B14F-4D97-AF65-F5344CB8AC3E}">
        <p14:creationId xmlns:p14="http://schemas.microsoft.com/office/powerpoint/2010/main" val="349334644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Conclusions: Drinking water</a:t>
            </a:r>
          </a:p>
        </p:txBody>
      </p:sp>
      <p:sp>
        <p:nvSpPr>
          <p:cNvPr id="3" name="Content Placeholder 2"/>
          <p:cNvSpPr>
            <a:spLocks noGrp="1"/>
          </p:cNvSpPr>
          <p:nvPr>
            <p:ph idx="1"/>
          </p:nvPr>
        </p:nvSpPr>
        <p:spPr>
          <a:xfrm>
            <a:off x="683094" y="1187549"/>
            <a:ext cx="9001000" cy="5796681"/>
          </a:xfrm>
        </p:spPr>
        <p:txBody>
          <a:bodyPr/>
          <a:lstStyle/>
          <a:p>
            <a:r>
              <a:rPr lang="en-US" altLang="nl-NL" sz="2000" dirty="0">
                <a:ea typeface="Segoe UI"/>
                <a:cs typeface="Segoe UI"/>
              </a:rPr>
              <a:t>In case of a nuclear accident surface water can be contaminated by high levels of radionuclides and is not suitable for drinking water production</a:t>
            </a:r>
          </a:p>
          <a:p>
            <a:r>
              <a:rPr lang="en-US" altLang="nl-NL" sz="2000" dirty="0">
                <a:ea typeface="Segoe UI"/>
                <a:cs typeface="Segoe UI"/>
              </a:rPr>
              <a:t>Common water treatment processes as aeration and filtration do not effectively remove I-131 and Cs-137 </a:t>
            </a:r>
          </a:p>
          <a:p>
            <a:r>
              <a:rPr lang="en-US" altLang="nl-NL" sz="2000" dirty="0">
                <a:ea typeface="Segoe UI"/>
                <a:cs typeface="Segoe UI"/>
              </a:rPr>
              <a:t>Advanced treatment processes as ion-exchange and reversed osmosis do remove radionuclides effectively, but these are not common practice</a:t>
            </a:r>
          </a:p>
          <a:p>
            <a:r>
              <a:rPr lang="en-US" altLang="nl-NL" sz="2000" dirty="0">
                <a:ea typeface="Segoe UI"/>
                <a:cs typeface="Segoe UI"/>
              </a:rPr>
              <a:t>Soil passage (dune infiltration, river bank filtration, groundwater) are a </a:t>
            </a:r>
            <a:br>
              <a:rPr lang="en-US" altLang="nl-NL" sz="2000" dirty="0">
                <a:ea typeface="Segoe UI"/>
                <a:cs typeface="Segoe UI"/>
              </a:rPr>
            </a:br>
            <a:r>
              <a:rPr lang="en-US" altLang="nl-NL" sz="2000" dirty="0">
                <a:ea typeface="Segoe UI"/>
                <a:cs typeface="Segoe UI"/>
              </a:rPr>
              <a:t>safe barrier for I-131 and Cs-137</a:t>
            </a:r>
          </a:p>
          <a:p>
            <a:r>
              <a:rPr lang="en-US" altLang="nl-NL" sz="2000" dirty="0">
                <a:ea typeface="Segoe UI"/>
                <a:cs typeface="Segoe UI"/>
              </a:rPr>
              <a:t>If surface water is the main direct source for drinking water production, emergency plans for drinking water supply are needed</a:t>
            </a:r>
          </a:p>
          <a:p>
            <a:r>
              <a:rPr lang="en-US" altLang="nl-NL" sz="2000" dirty="0">
                <a:ea typeface="Segoe UI"/>
                <a:cs typeface="Segoe UI"/>
              </a:rPr>
              <a:t>Drinking water utilities in the European countries are required by the EU Drinking Water Directive to provide emergency drinking water in case of a major accident, including nuclear accidents </a:t>
            </a:r>
          </a:p>
        </p:txBody>
      </p:sp>
    </p:spTree>
    <p:extLst>
      <p:ext uri="{BB962C8B-B14F-4D97-AF65-F5344CB8AC3E}">
        <p14:creationId xmlns:p14="http://schemas.microsoft.com/office/powerpoint/2010/main" val="282132771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Conclusions: Further remarks</a:t>
            </a:r>
          </a:p>
        </p:txBody>
      </p:sp>
      <p:sp>
        <p:nvSpPr>
          <p:cNvPr id="3" name="Rechteck 2"/>
          <p:cNvSpPr/>
          <p:nvPr/>
        </p:nvSpPr>
        <p:spPr>
          <a:xfrm>
            <a:off x="792608" y="1071635"/>
            <a:ext cx="8748587" cy="1638141"/>
          </a:xfrm>
          <a:prstGeom prst="rect">
            <a:avLst/>
          </a:prstGeom>
        </p:spPr>
        <p:txBody>
          <a:bodyPr wrap="square">
            <a:spAutoFit/>
          </a:bodyPr>
          <a:lstStyle/>
          <a:p>
            <a:r>
              <a:rPr lang="en-US" dirty="0">
                <a:latin typeface="+mn-lt"/>
              </a:rPr>
              <a:t>Finland:</a:t>
            </a:r>
          </a:p>
          <a:p>
            <a:r>
              <a:rPr lang="en-US" dirty="0">
                <a:latin typeface="+mn-lt"/>
              </a:rPr>
              <a:t>Two different numerical weather prediction (NWP) data models were used. However, they produce different results. </a:t>
            </a:r>
            <a:r>
              <a:rPr lang="en-US" dirty="0">
                <a:latin typeface="+mn-lt"/>
                <a:ea typeface="Times New Roman" panose="02020603050405020304" pitchFamily="18" charset="0"/>
                <a:cs typeface="TimesNewRoman"/>
              </a:rPr>
              <a:t>In the case of NPP </a:t>
            </a:r>
            <a:r>
              <a:rPr lang="en-US" dirty="0" err="1">
                <a:latin typeface="+mn-lt"/>
                <a:ea typeface="Times New Roman" panose="02020603050405020304" pitchFamily="18" charset="0"/>
                <a:cs typeface="TimesNewRoman"/>
              </a:rPr>
              <a:t>Olkiluoto</a:t>
            </a:r>
            <a:r>
              <a:rPr lang="en-US" dirty="0">
                <a:latin typeface="+mn-lt"/>
                <a:ea typeface="Times New Roman" panose="02020603050405020304" pitchFamily="18" charset="0"/>
                <a:cs typeface="TimesNewRoman"/>
              </a:rPr>
              <a:t> the results are almost same. In the case of NPP </a:t>
            </a:r>
            <a:r>
              <a:rPr lang="en-US" dirty="0" err="1">
                <a:latin typeface="+mn-lt"/>
                <a:ea typeface="Times New Roman" panose="02020603050405020304" pitchFamily="18" charset="0"/>
                <a:cs typeface="TimesNewRoman"/>
              </a:rPr>
              <a:t>Loviisa</a:t>
            </a:r>
            <a:r>
              <a:rPr lang="en-US" dirty="0">
                <a:latin typeface="+mn-lt"/>
                <a:ea typeface="Times New Roman" panose="02020603050405020304" pitchFamily="18" charset="0"/>
                <a:cs typeface="TimesNewRoman"/>
              </a:rPr>
              <a:t> some results differ quite a lot. It has to be noted that also the selection of NWP model affects the results and is one source of uncertainty for radiological consequence assessments. </a:t>
            </a:r>
            <a:endParaRPr lang="de-DE" dirty="0">
              <a:latin typeface="+mn-lt"/>
            </a:endParaRPr>
          </a:p>
        </p:txBody>
      </p:sp>
      <p:sp>
        <p:nvSpPr>
          <p:cNvPr id="5" name="Rechteck 4"/>
          <p:cNvSpPr/>
          <p:nvPr/>
        </p:nvSpPr>
        <p:spPr>
          <a:xfrm>
            <a:off x="738409" y="5675443"/>
            <a:ext cx="8856983" cy="1122871"/>
          </a:xfrm>
          <a:prstGeom prst="rect">
            <a:avLst/>
          </a:prstGeom>
        </p:spPr>
        <p:txBody>
          <a:bodyPr wrap="square">
            <a:spAutoFit/>
          </a:bodyPr>
          <a:lstStyle/>
          <a:p>
            <a:pPr algn="just">
              <a:spcAft>
                <a:spcPts val="0"/>
              </a:spcAft>
            </a:pPr>
            <a:r>
              <a:rPr lang="en-GB" dirty="0">
                <a:latin typeface="+mn-lt"/>
                <a:ea typeface="Times New Roman" panose="02020603050405020304" pitchFamily="18" charset="0"/>
                <a:cs typeface="TimesNewRoman"/>
              </a:rPr>
              <a:t>In this study only protection of people in the early phase of an accident was considered (exception: ICRP reference level). Other effects - including long-term effects, effects on biota including marine environment etc. - are also important issues when assessing the consequences of nuclear accident.</a:t>
            </a:r>
            <a:endParaRPr lang="de-DE" dirty="0">
              <a:latin typeface="+mn-lt"/>
              <a:ea typeface="Times New Roman" panose="02020603050405020304" pitchFamily="18" charset="0"/>
              <a:cs typeface="TimesNewRoman"/>
            </a:endParaRPr>
          </a:p>
        </p:txBody>
      </p:sp>
      <p:sp>
        <p:nvSpPr>
          <p:cNvPr id="6" name="Rechteck 5"/>
          <p:cNvSpPr/>
          <p:nvPr/>
        </p:nvSpPr>
        <p:spPr>
          <a:xfrm>
            <a:off x="792608" y="2927776"/>
            <a:ext cx="5759872" cy="2411045"/>
          </a:xfrm>
          <a:prstGeom prst="rect">
            <a:avLst/>
          </a:prstGeom>
        </p:spPr>
        <p:txBody>
          <a:bodyPr wrap="square">
            <a:spAutoFit/>
          </a:bodyPr>
          <a:lstStyle/>
          <a:p>
            <a:r>
              <a:rPr lang="en-GB" dirty="0">
                <a:latin typeface="+mn-lt"/>
                <a:ea typeface="Times New Roman" panose="02020603050405020304" pitchFamily="18" charset="0"/>
                <a:cs typeface="TimesNewRoman"/>
              </a:rPr>
              <a:t>Finland:</a:t>
            </a:r>
          </a:p>
          <a:p>
            <a:r>
              <a:rPr lang="en-GB" dirty="0">
                <a:latin typeface="+mn-lt"/>
                <a:ea typeface="Times New Roman" panose="02020603050405020304" pitchFamily="18" charset="0"/>
                <a:cs typeface="TimesNewRoman"/>
              </a:rPr>
              <a:t>The intervention criterion for partial </a:t>
            </a:r>
            <a:r>
              <a:rPr lang="en-GB" dirty="0" err="1">
                <a:latin typeface="+mn-lt"/>
                <a:ea typeface="Times New Roman" panose="02020603050405020304" pitchFamily="18" charset="0"/>
                <a:cs typeface="TimesNewRoman"/>
              </a:rPr>
              <a:t>shetering</a:t>
            </a:r>
            <a:r>
              <a:rPr lang="en-GB" dirty="0">
                <a:latin typeface="+mn-lt"/>
                <a:ea typeface="Times New Roman" panose="02020603050405020304" pitchFamily="18" charset="0"/>
                <a:cs typeface="TimesNewRoman"/>
              </a:rPr>
              <a:t> and ITB for children occurs naturally more often (due to low intervention criteria). The amount of population affected is highly dependent on dispersion direction. </a:t>
            </a:r>
          </a:p>
          <a:p>
            <a:r>
              <a:rPr lang="en-GB" dirty="0">
                <a:latin typeface="+mn-lt"/>
                <a:ea typeface="Times New Roman" panose="02020603050405020304" pitchFamily="18" charset="0"/>
                <a:cs typeface="TimesNewRoman"/>
              </a:rPr>
              <a:t>During partial sheltering indoors it is recommended not to spend time outdoors unnecessarily. Such a protective action is much easier to recommend than totally sheltering indoors.</a:t>
            </a:r>
            <a:endParaRPr lang="de-DE" dirty="0">
              <a:latin typeface="+mn-lt"/>
              <a:ea typeface="Times New Roman" panose="02020603050405020304" pitchFamily="18" charset="0"/>
              <a:cs typeface="TimesNewRoman"/>
            </a:endParaRPr>
          </a:p>
        </p:txBody>
      </p:sp>
      <p:pic>
        <p:nvPicPr>
          <p:cNvPr id="7" name="Picture 8" descr="D:\User\PREPARE WP 1\figures\Loviisa_10_distance.png"/>
          <p:cNvPicPr/>
          <p:nvPr/>
        </p:nvPicPr>
        <p:blipFill>
          <a:blip r:embed="rId2" cstate="email">
            <a:extLst>
              <a:ext uri="{28A0092B-C50C-407E-A947-70E740481C1C}">
                <a14:useLocalDpi xmlns:a14="http://schemas.microsoft.com/office/drawing/2010/main"/>
              </a:ext>
            </a:extLst>
          </a:blip>
          <a:srcRect/>
          <a:stretch>
            <a:fillRect/>
          </a:stretch>
        </p:blipFill>
        <p:spPr bwMode="auto">
          <a:xfrm>
            <a:off x="6586058" y="2809156"/>
            <a:ext cx="3293932" cy="2648287"/>
          </a:xfrm>
          <a:prstGeom prst="rect">
            <a:avLst/>
          </a:prstGeom>
          <a:noFill/>
          <a:ln w="9525">
            <a:solidFill>
              <a:schemeClr val="accent1"/>
            </a:solidFill>
            <a:miter lim="800000"/>
            <a:headEnd/>
            <a:tailEnd/>
          </a:ln>
        </p:spPr>
      </p:pic>
    </p:spTree>
    <p:extLst>
      <p:ext uri="{BB962C8B-B14F-4D97-AF65-F5344CB8AC3E}">
        <p14:creationId xmlns:p14="http://schemas.microsoft.com/office/powerpoint/2010/main" val="355641404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What we have not done … (future work?)</a:t>
            </a:r>
          </a:p>
        </p:txBody>
      </p:sp>
      <p:sp>
        <p:nvSpPr>
          <p:cNvPr id="3" name="Content Placeholder 2"/>
          <p:cNvSpPr>
            <a:spLocks noGrp="1"/>
          </p:cNvSpPr>
          <p:nvPr>
            <p:ph idx="1"/>
          </p:nvPr>
        </p:nvSpPr>
        <p:spPr/>
        <p:txBody>
          <a:bodyPr/>
          <a:lstStyle/>
          <a:p>
            <a:r>
              <a:rPr lang="en-US" sz="2000" dirty="0">
                <a:latin typeface="Arial" panose="020B0604020202020204" pitchFamily="34" charset="0"/>
              </a:rPr>
              <a:t>Compare guidance related to </a:t>
            </a:r>
            <a:r>
              <a:rPr lang="en-US" sz="2000" dirty="0">
                <a:solidFill>
                  <a:schemeClr val="accent2"/>
                </a:solidFill>
                <a:latin typeface="Arial" panose="020B0604020202020204" pitchFamily="34" charset="0"/>
              </a:rPr>
              <a:t>lifting of countermeasures </a:t>
            </a:r>
            <a:r>
              <a:rPr lang="en-US" sz="2000" dirty="0">
                <a:latin typeface="Arial" panose="020B0604020202020204" pitchFamily="34" charset="0"/>
              </a:rPr>
              <a:t>in different countries and – if existing! – check for applicability for long-lasting releases</a:t>
            </a:r>
          </a:p>
          <a:p>
            <a:pPr>
              <a:spcAft>
                <a:spcPts val="600"/>
              </a:spcAft>
            </a:pPr>
            <a:r>
              <a:rPr lang="en-US" sz="2000" dirty="0">
                <a:latin typeface="Arial" panose="020B0604020202020204" pitchFamily="34" charset="0"/>
              </a:rPr>
              <a:t>Investigate effect of long-lasting emissions on </a:t>
            </a:r>
            <a:r>
              <a:rPr lang="en-US" sz="2000" dirty="0">
                <a:solidFill>
                  <a:schemeClr val="accent2"/>
                </a:solidFill>
                <a:latin typeface="Arial" panose="020B0604020202020204" pitchFamily="34" charset="0"/>
              </a:rPr>
              <a:t>monitoring strategies and capabilities</a:t>
            </a:r>
          </a:p>
          <a:p>
            <a:pPr lvl="1">
              <a:spcAft>
                <a:spcPts val="600"/>
              </a:spcAft>
            </a:pPr>
            <a:r>
              <a:rPr lang="en-US" dirty="0">
                <a:latin typeface="Arial" panose="020B0604020202020204" pitchFamily="34" charset="0"/>
                <a:ea typeface="+mn-ea"/>
                <a:cs typeface="+mn-cs"/>
              </a:rPr>
              <a:t>Conversion of release rates to measureable quantities (dose rates, air concentrations) to study preparedness related to monitoring</a:t>
            </a:r>
          </a:p>
          <a:p>
            <a:pPr lvl="1">
              <a:spcAft>
                <a:spcPts val="600"/>
              </a:spcAft>
            </a:pPr>
            <a:r>
              <a:rPr lang="en-US" dirty="0">
                <a:latin typeface="Arial" panose="020B0604020202020204" pitchFamily="34" charset="0"/>
                <a:ea typeface="+mn-ea"/>
                <a:cs typeface="+mn-cs"/>
              </a:rPr>
              <a:t>A long lasting low release rate of atmospheric discharge would probably  require a very large capacity in air-sampling monitoring</a:t>
            </a:r>
          </a:p>
          <a:p>
            <a:pPr lvl="1"/>
            <a:r>
              <a:rPr lang="en-US" dirty="0">
                <a:latin typeface="Arial" panose="020B0604020202020204" pitchFamily="34" charset="0"/>
                <a:ea typeface="+mn-ea"/>
                <a:cs typeface="+mn-cs"/>
              </a:rPr>
              <a:t>Identification of possible problems related to quantification of deposition during (residual) release</a:t>
            </a:r>
          </a:p>
          <a:p>
            <a:r>
              <a:rPr lang="en-US" sz="2000" dirty="0">
                <a:latin typeface="Arial" panose="020B0604020202020204" pitchFamily="34" charset="0"/>
              </a:rPr>
              <a:t>Study relative influence of </a:t>
            </a:r>
            <a:r>
              <a:rPr lang="en-US" sz="2000" dirty="0">
                <a:solidFill>
                  <a:schemeClr val="accent2"/>
                </a:solidFill>
                <a:latin typeface="Arial" panose="020B0604020202020204" pitchFamily="34" charset="0"/>
              </a:rPr>
              <a:t>peak releases and long lasting </a:t>
            </a:r>
            <a:r>
              <a:rPr lang="en-US" sz="2000" dirty="0">
                <a:latin typeface="Arial" panose="020B0604020202020204" pitchFamily="34" charset="0"/>
              </a:rPr>
              <a:t>(residual) low release rate discharges to total impact and protection strategies</a:t>
            </a:r>
          </a:p>
          <a:p>
            <a:r>
              <a:rPr lang="en-US" sz="2000" dirty="0">
                <a:latin typeface="Arial" panose="020B0604020202020204" pitchFamily="34" charset="0"/>
              </a:rPr>
              <a:t>Check </a:t>
            </a:r>
            <a:r>
              <a:rPr lang="en-US" sz="2000" dirty="0">
                <a:solidFill>
                  <a:schemeClr val="accent2"/>
                </a:solidFill>
                <a:latin typeface="Arial" panose="020B0604020202020204" pitchFamily="34" charset="0"/>
              </a:rPr>
              <a:t>implementation of EU BSS </a:t>
            </a:r>
            <a:r>
              <a:rPr lang="en-US" sz="2000" dirty="0">
                <a:latin typeface="Arial" panose="020B0604020202020204" pitchFamily="34" charset="0"/>
              </a:rPr>
              <a:t>(in different countries) on suitability for long-lasting releases </a:t>
            </a:r>
          </a:p>
          <a:p>
            <a:r>
              <a:rPr lang="de-DE" altLang="de-DE" sz="2000" dirty="0" err="1">
                <a:latin typeface="Arial" panose="020B0604020202020204" pitchFamily="34" charset="0"/>
              </a:rPr>
              <a:t>Is</a:t>
            </a:r>
            <a:r>
              <a:rPr lang="de-DE" altLang="de-DE" sz="2000" dirty="0">
                <a:latin typeface="Arial" panose="020B0604020202020204" pitchFamily="34" charset="0"/>
              </a:rPr>
              <a:t> </a:t>
            </a:r>
            <a:r>
              <a:rPr lang="de-DE" altLang="de-DE" sz="2000" dirty="0" err="1">
                <a:solidFill>
                  <a:schemeClr val="accent2"/>
                </a:solidFill>
                <a:latin typeface="Arial" panose="020B0604020202020204" pitchFamily="34" charset="0"/>
              </a:rPr>
              <a:t>evacuation</a:t>
            </a:r>
            <a:r>
              <a:rPr lang="de-DE" altLang="de-DE" sz="2000" dirty="0">
                <a:solidFill>
                  <a:schemeClr val="accent2"/>
                </a:solidFill>
                <a:latin typeface="Arial" panose="020B0604020202020204" pitchFamily="34" charset="0"/>
              </a:rPr>
              <a:t> </a:t>
            </a:r>
            <a:r>
              <a:rPr lang="de-DE" altLang="de-DE" sz="2000" dirty="0" err="1">
                <a:solidFill>
                  <a:schemeClr val="accent2"/>
                </a:solidFill>
                <a:latin typeface="Arial" panose="020B0604020202020204" pitchFamily="34" charset="0"/>
              </a:rPr>
              <a:t>during</a:t>
            </a:r>
            <a:r>
              <a:rPr lang="de-DE" altLang="de-DE" sz="2000" dirty="0">
                <a:solidFill>
                  <a:schemeClr val="accent2"/>
                </a:solidFill>
                <a:latin typeface="Arial" panose="020B0604020202020204" pitchFamily="34" charset="0"/>
              </a:rPr>
              <a:t> </a:t>
            </a:r>
            <a:r>
              <a:rPr lang="de-DE" altLang="de-DE" sz="2000" dirty="0" err="1">
                <a:solidFill>
                  <a:schemeClr val="accent2"/>
                </a:solidFill>
                <a:latin typeface="Arial" panose="020B0604020202020204" pitchFamily="34" charset="0"/>
              </a:rPr>
              <a:t>passage</a:t>
            </a:r>
            <a:r>
              <a:rPr lang="de-DE" altLang="de-DE" sz="2000" dirty="0">
                <a:solidFill>
                  <a:schemeClr val="accent2"/>
                </a:solidFill>
                <a:latin typeface="Arial" panose="020B0604020202020204" pitchFamily="34" charset="0"/>
              </a:rPr>
              <a:t> </a:t>
            </a:r>
            <a:r>
              <a:rPr lang="de-DE" altLang="de-DE" sz="2000" dirty="0" err="1">
                <a:solidFill>
                  <a:schemeClr val="accent2"/>
                </a:solidFill>
                <a:latin typeface="Arial" panose="020B0604020202020204" pitchFamily="34" charset="0"/>
              </a:rPr>
              <a:t>of</a:t>
            </a:r>
            <a:r>
              <a:rPr lang="de-DE" altLang="de-DE" sz="2000" dirty="0">
                <a:solidFill>
                  <a:schemeClr val="accent2"/>
                </a:solidFill>
                <a:latin typeface="Arial" panose="020B0604020202020204" pitchFamily="34" charset="0"/>
              </a:rPr>
              <a:t> </a:t>
            </a:r>
            <a:r>
              <a:rPr lang="de-DE" altLang="de-DE" sz="2000" dirty="0" err="1">
                <a:solidFill>
                  <a:schemeClr val="accent2"/>
                </a:solidFill>
                <a:latin typeface="Arial" panose="020B0604020202020204" pitchFamily="34" charset="0"/>
              </a:rPr>
              <a:t>the</a:t>
            </a:r>
            <a:r>
              <a:rPr lang="de-DE" altLang="de-DE" sz="2000" dirty="0">
                <a:solidFill>
                  <a:schemeClr val="accent2"/>
                </a:solidFill>
                <a:latin typeface="Arial" panose="020B0604020202020204" pitchFamily="34" charset="0"/>
              </a:rPr>
              <a:t> </a:t>
            </a:r>
            <a:r>
              <a:rPr lang="de-DE" altLang="de-DE" sz="2000" dirty="0" err="1">
                <a:solidFill>
                  <a:schemeClr val="accent2"/>
                </a:solidFill>
                <a:latin typeface="Arial" panose="020B0604020202020204" pitchFamily="34" charset="0"/>
              </a:rPr>
              <a:t>plume</a:t>
            </a:r>
            <a:r>
              <a:rPr lang="de-DE" altLang="de-DE" sz="2000" dirty="0">
                <a:solidFill>
                  <a:schemeClr val="accent2"/>
                </a:solidFill>
                <a:latin typeface="Arial" panose="020B0604020202020204" pitchFamily="34" charset="0"/>
              </a:rPr>
              <a:t> </a:t>
            </a:r>
            <a:r>
              <a:rPr lang="de-DE" altLang="de-DE" sz="2000" dirty="0" err="1">
                <a:latin typeface="Arial" panose="020B0604020202020204" pitchFamily="34" charset="0"/>
              </a:rPr>
              <a:t>nearly</a:t>
            </a:r>
            <a:r>
              <a:rPr lang="de-DE" altLang="de-DE" sz="2000" dirty="0">
                <a:latin typeface="Arial" panose="020B0604020202020204" pitchFamily="34" charset="0"/>
              </a:rPr>
              <a:t> </a:t>
            </a:r>
            <a:r>
              <a:rPr lang="de-DE" altLang="de-DE" sz="2000" dirty="0" err="1">
                <a:latin typeface="Arial" panose="020B0604020202020204" pitchFamily="34" charset="0"/>
              </a:rPr>
              <a:t>always</a:t>
            </a:r>
            <a:r>
              <a:rPr lang="de-DE" altLang="de-DE" sz="2000" dirty="0">
                <a:latin typeface="Arial" panose="020B0604020202020204" pitchFamily="34" charset="0"/>
              </a:rPr>
              <a:t> </a:t>
            </a:r>
            <a:r>
              <a:rPr lang="de-DE" altLang="de-DE" sz="2000" dirty="0" err="1">
                <a:latin typeface="Arial" panose="020B0604020202020204" pitchFamily="34" charset="0"/>
              </a:rPr>
              <a:t>preferable</a:t>
            </a:r>
            <a:r>
              <a:rPr lang="de-DE" altLang="de-DE" sz="2000" dirty="0">
                <a:latin typeface="Arial" panose="020B0604020202020204" pitchFamily="34" charset="0"/>
              </a:rPr>
              <a:t> </a:t>
            </a:r>
            <a:r>
              <a:rPr lang="de-DE" altLang="de-DE" sz="2000" dirty="0" err="1">
                <a:latin typeface="Arial" panose="020B0604020202020204" pitchFamily="34" charset="0"/>
              </a:rPr>
              <a:t>against</a:t>
            </a:r>
            <a:r>
              <a:rPr lang="de-DE" altLang="de-DE" sz="2000" dirty="0">
                <a:latin typeface="Arial" panose="020B0604020202020204" pitchFamily="34" charset="0"/>
              </a:rPr>
              <a:t> </a:t>
            </a:r>
            <a:r>
              <a:rPr lang="de-DE" altLang="de-DE" sz="2000" dirty="0" err="1">
                <a:latin typeface="Arial" panose="020B0604020202020204" pitchFamily="34" charset="0"/>
              </a:rPr>
              <a:t>sheltering</a:t>
            </a:r>
            <a:r>
              <a:rPr lang="de-DE" altLang="de-DE" sz="2000" dirty="0">
                <a:latin typeface="Arial" panose="020B0604020202020204" pitchFamily="34" charset="0"/>
              </a:rPr>
              <a:t> (</a:t>
            </a:r>
            <a:r>
              <a:rPr lang="de-DE" altLang="de-DE" sz="2000" dirty="0" err="1">
                <a:latin typeface="Arial" panose="020B0604020202020204" pitchFamily="34" charset="0"/>
              </a:rPr>
              <a:t>as</a:t>
            </a:r>
            <a:r>
              <a:rPr lang="de-DE" altLang="de-DE" sz="2000" dirty="0">
                <a:latin typeface="Arial" panose="020B0604020202020204" pitchFamily="34" charset="0"/>
              </a:rPr>
              <a:t> </a:t>
            </a:r>
            <a:r>
              <a:rPr lang="de-DE" altLang="de-DE" sz="2000" dirty="0" err="1">
                <a:latin typeface="Arial" panose="020B0604020202020204" pitchFamily="34" charset="0"/>
              </a:rPr>
              <a:t>stated</a:t>
            </a:r>
            <a:r>
              <a:rPr lang="de-DE" altLang="de-DE" sz="2000" dirty="0">
                <a:latin typeface="Arial" panose="020B0604020202020204" pitchFamily="34" charset="0"/>
              </a:rPr>
              <a:t> in IAEA EPR 2013)?</a:t>
            </a:r>
          </a:p>
          <a:p>
            <a:pPr marL="0" indent="0">
              <a:buNone/>
            </a:pPr>
            <a:endParaRPr lang="en-GB" altLang="nl-NL" sz="2000" dirty="0"/>
          </a:p>
        </p:txBody>
      </p:sp>
    </p:spTree>
    <p:extLst>
      <p:ext uri="{BB962C8B-B14F-4D97-AF65-F5344CB8AC3E}">
        <p14:creationId xmlns:p14="http://schemas.microsoft.com/office/powerpoint/2010/main" val="308539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dirty="0"/>
          </a:p>
        </p:txBody>
      </p:sp>
      <p:sp>
        <p:nvSpPr>
          <p:cNvPr id="3" name="Content Placeholder 2"/>
          <p:cNvSpPr>
            <a:spLocks noGrp="1"/>
          </p:cNvSpPr>
          <p:nvPr>
            <p:ph idx="1"/>
          </p:nvPr>
        </p:nvSpPr>
        <p:spPr>
          <a:xfrm>
            <a:off x="431800" y="1079500"/>
            <a:ext cx="9217024" cy="5796681"/>
          </a:xfrm>
        </p:spPr>
        <p:txBody>
          <a:bodyPr/>
          <a:lstStyle/>
          <a:p>
            <a:pPr marL="0" indent="0" algn="ctr">
              <a:buNone/>
            </a:pPr>
            <a:endParaRPr lang="en-GB" altLang="nl-NL" dirty="0"/>
          </a:p>
          <a:p>
            <a:pPr marL="0" indent="0" algn="ctr">
              <a:buNone/>
            </a:pPr>
            <a:endParaRPr lang="en-GB" altLang="nl-NL" dirty="0"/>
          </a:p>
          <a:p>
            <a:pPr marL="0" indent="0" algn="ctr">
              <a:buNone/>
            </a:pPr>
            <a:endParaRPr lang="en-GB" altLang="nl-NL" dirty="0"/>
          </a:p>
          <a:p>
            <a:pPr marL="0" indent="0" algn="ctr">
              <a:buNone/>
            </a:pPr>
            <a:endParaRPr lang="en-GB" altLang="nl-NL" dirty="0"/>
          </a:p>
          <a:p>
            <a:pPr marL="0" indent="0" algn="ctr">
              <a:buNone/>
            </a:pPr>
            <a:r>
              <a:rPr lang="en-GB" altLang="nl-NL" dirty="0"/>
              <a:t>Thanks for your attention!</a:t>
            </a:r>
          </a:p>
          <a:p>
            <a:pPr marL="0" indent="0" algn="ctr">
              <a:buNone/>
            </a:pPr>
            <a:endParaRPr lang="en-GB" altLang="nl-NL" dirty="0"/>
          </a:p>
          <a:p>
            <a:pPr marL="0" indent="0" algn="ctr">
              <a:buNone/>
            </a:pPr>
            <a:endParaRPr lang="en-GB" altLang="nl-NL" dirty="0"/>
          </a:p>
        </p:txBody>
      </p:sp>
      <p:pic>
        <p:nvPicPr>
          <p:cNvPr id="5" name="Picture 4" descr="http://europa.eu/about-eu/basic-information/symbols/images/flag_yellow_low.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8424688" y="5940077"/>
            <a:ext cx="1405294" cy="939205"/>
          </a:xfrm>
          <a:prstGeom prst="rect">
            <a:avLst/>
          </a:prstGeom>
          <a:noFill/>
        </p:spPr>
      </p:pic>
      <p:pic>
        <p:nvPicPr>
          <p:cNvPr id="6" name="Picture 20"/>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343025" y="6977063"/>
            <a:ext cx="754063" cy="58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15 Imagen" descr="logoBfS.png"/>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287338" y="7113588"/>
            <a:ext cx="1052512" cy="38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3"/>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2232025" y="7086600"/>
            <a:ext cx="2663825" cy="444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17 Imagen" descr="stuk-logo.png"/>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bwMode="auto">
          <a:xfrm>
            <a:off x="5040313" y="7143750"/>
            <a:ext cx="979487" cy="249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2"/>
          <p:cNvPicPr>
            <a:picLocks noChangeAspect="1"/>
          </p:cNvPicPr>
          <p:nvPr/>
        </p:nvPicPr>
        <p:blipFill>
          <a:blip r:embed="rId7" cstate="email">
            <a:extLst>
              <a:ext uri="{28A0092B-C50C-407E-A947-70E740481C1C}">
                <a14:useLocalDpi xmlns:a14="http://schemas.microsoft.com/office/drawing/2010/main"/>
              </a:ext>
            </a:extLst>
          </a:blip>
          <a:srcRect/>
          <a:stretch>
            <a:fillRect/>
          </a:stretch>
        </p:blipFill>
        <p:spPr bwMode="auto">
          <a:xfrm>
            <a:off x="6164263" y="7072941"/>
            <a:ext cx="2811916" cy="437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5"/>
          <p:cNvPicPr>
            <a:picLocks noChangeAspect="1"/>
          </p:cNvPicPr>
          <p:nvPr/>
        </p:nvPicPr>
        <p:blipFill>
          <a:blip r:embed="rId8" cstate="email">
            <a:extLst>
              <a:ext uri="{28A0092B-C50C-407E-A947-70E740481C1C}">
                <a14:useLocalDpi xmlns:a14="http://schemas.microsoft.com/office/drawing/2010/main"/>
              </a:ext>
            </a:extLst>
          </a:blip>
          <a:srcRect/>
          <a:stretch>
            <a:fillRect/>
          </a:stretch>
        </p:blipFill>
        <p:spPr bwMode="auto">
          <a:xfrm>
            <a:off x="8508315" y="7054858"/>
            <a:ext cx="1640392" cy="526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6"/>
          <p:cNvPicPr>
            <a:picLocks noChangeAspect="1"/>
          </p:cNvPicPr>
          <p:nvPr/>
        </p:nvPicPr>
        <p:blipFill>
          <a:blip r:embed="rId9" cstate="email">
            <a:extLst>
              <a:ext uri="{28A0092B-C50C-407E-A947-70E740481C1C}">
                <a14:useLocalDpi xmlns:a14="http://schemas.microsoft.com/office/drawing/2010/main"/>
              </a:ext>
            </a:extLst>
          </a:blip>
          <a:srcRect/>
          <a:stretch>
            <a:fillRect/>
          </a:stretch>
        </p:blipFill>
        <p:spPr bwMode="auto">
          <a:xfrm>
            <a:off x="86678" y="6410324"/>
            <a:ext cx="1875473" cy="56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ectangle 10"/>
          <p:cNvSpPr/>
          <p:nvPr/>
        </p:nvSpPr>
        <p:spPr>
          <a:xfrm>
            <a:off x="2097088" y="5836617"/>
            <a:ext cx="6531816" cy="1008225"/>
          </a:xfrm>
          <a:prstGeom prst="rect">
            <a:avLst/>
          </a:prstGeom>
        </p:spPr>
        <p:txBody>
          <a:bodyPr wrap="square">
            <a:spAutoFit/>
          </a:bodyPr>
          <a:lstStyle/>
          <a:p>
            <a:r>
              <a:rPr lang="en-US" sz="1600" i="1" dirty="0"/>
              <a:t>The research leading to these results has received funding from the European Atomic Energy Community Seventh Framework </a:t>
            </a:r>
            <a:r>
              <a:rPr lang="en-US" sz="1600" i="1" dirty="0" err="1"/>
              <a:t>Programme</a:t>
            </a:r>
            <a:r>
              <a:rPr lang="en-US" sz="1600" i="1" dirty="0"/>
              <a:t>  [FP7/2007-2011] [FP7/2012-2013] under grant agreement n° [323287].</a:t>
            </a:r>
            <a:endParaRPr lang="en-GB" sz="1600" dirty="0"/>
          </a:p>
        </p:txBody>
      </p:sp>
    </p:spTree>
    <p:extLst>
      <p:ext uri="{BB962C8B-B14F-4D97-AF65-F5344CB8AC3E}">
        <p14:creationId xmlns:p14="http://schemas.microsoft.com/office/powerpoint/2010/main" val="42590781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WP1: Review of e</a:t>
            </a:r>
            <a:r>
              <a:rPr lang="en-US" dirty="0" err="1"/>
              <a:t>mergency</a:t>
            </a:r>
            <a:r>
              <a:rPr lang="en-US" dirty="0"/>
              <a:t> preparedness for long lasting releases </a:t>
            </a:r>
            <a:endParaRPr lang="en-GB" dirty="0"/>
          </a:p>
        </p:txBody>
      </p:sp>
      <p:graphicFrame>
        <p:nvGraphicFramePr>
          <p:cNvPr id="7" name="Group 16"/>
          <p:cNvGraphicFramePr>
            <a:graphicFrameLocks noGrp="1"/>
          </p:cNvGraphicFramePr>
          <p:nvPr>
            <p:extLst>
              <p:ext uri="{D42A27DB-BD31-4B8C-83A1-F6EECF244321}">
                <p14:modId xmlns:p14="http://schemas.microsoft.com/office/powerpoint/2010/main" val="2616379986"/>
              </p:ext>
            </p:extLst>
          </p:nvPr>
        </p:nvGraphicFramePr>
        <p:xfrm>
          <a:off x="359792" y="1187549"/>
          <a:ext cx="9164910" cy="5471437"/>
        </p:xfrm>
        <a:graphic>
          <a:graphicData uri="http://schemas.openxmlformats.org/drawingml/2006/table">
            <a:tbl>
              <a:tblPr/>
              <a:tblGrid>
                <a:gridCol w="9164910">
                  <a:extLst>
                    <a:ext uri="{9D8B030D-6E8A-4147-A177-3AD203B41FA5}">
                      <a16:colId xmlns:a16="http://schemas.microsoft.com/office/drawing/2014/main" val="20000"/>
                    </a:ext>
                  </a:extLst>
                </a:gridCol>
              </a:tblGrid>
              <a:tr h="5471437">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GB" altLang="de-DE" sz="2000" b="1" i="0" u="none" strike="noStrike" cap="none" normalizeH="0" baseline="0" dirty="0">
                          <a:ln>
                            <a:noFill/>
                          </a:ln>
                          <a:solidFill>
                            <a:schemeClr val="tx1"/>
                          </a:solidFill>
                          <a:effectLst/>
                          <a:latin typeface="+mn-lt"/>
                          <a:cs typeface="Times New Roman" panose="02020603050405020304" pitchFamily="18" charset="0"/>
                        </a:rPr>
                        <a:t>Objectives</a:t>
                      </a:r>
                      <a:r>
                        <a:rPr kumimoji="0" lang="en-GB" altLang="de-DE" sz="2000" b="0" i="0" u="none" strike="noStrike" cap="none" normalizeH="0" baseline="0" dirty="0">
                          <a:ln>
                            <a:noFill/>
                          </a:ln>
                          <a:solidFill>
                            <a:schemeClr val="tx1"/>
                          </a:solidFill>
                          <a:effectLst/>
                          <a:latin typeface="+mn-lt"/>
                          <a:cs typeface="Times New Roman" panose="02020603050405020304" pitchFamily="18" charset="0"/>
                        </a:rPr>
                        <a:t> </a:t>
                      </a:r>
                      <a:endParaRPr kumimoji="0" lang="de-DE" altLang="de-DE" sz="2000" b="0" i="0" u="none" strike="noStrike" cap="none" normalizeH="0" baseline="0" dirty="0">
                        <a:ln>
                          <a:noFill/>
                        </a:ln>
                        <a:solidFill>
                          <a:schemeClr val="tx1"/>
                        </a:solidFill>
                        <a:effectLst/>
                        <a:latin typeface="+mn-lt"/>
                        <a:cs typeface="Times New Roman" panose="02020603050405020304"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GB" altLang="de-DE" sz="20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In all countries with nuclear installations detailed emergency management strategies have been developed in the past. In nearly all cases such strategies are based on </a:t>
                      </a:r>
                      <a:r>
                        <a:rPr kumimoji="0" lang="en-GB" altLang="de-DE" sz="2000" b="1" i="0" u="none" strike="noStrike" cap="none" normalizeH="0" baseline="0" dirty="0">
                          <a:ln>
                            <a:noFill/>
                          </a:ln>
                          <a:solidFill>
                            <a:srgbClr val="FF0000"/>
                          </a:solidFill>
                          <a:effectLst/>
                          <a:latin typeface="+mn-lt"/>
                          <a:ea typeface="Calibri" panose="020F0502020204030204" pitchFamily="34" charset="0"/>
                          <a:cs typeface="Times New Roman" panose="02020603050405020304" pitchFamily="18" charset="0"/>
                        </a:rPr>
                        <a:t>accident scenarios</a:t>
                      </a:r>
                      <a:r>
                        <a:rPr kumimoji="0" lang="en-GB" altLang="de-DE" sz="20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where the duration of the </a:t>
                      </a:r>
                      <a:r>
                        <a:rPr kumimoji="0" lang="en-GB" altLang="de-DE" sz="2000" b="1" i="0" u="none" strike="noStrike" cap="none" normalizeH="0" baseline="0" dirty="0">
                          <a:ln>
                            <a:noFill/>
                          </a:ln>
                          <a:solidFill>
                            <a:srgbClr val="FF0000"/>
                          </a:solidFill>
                          <a:effectLst/>
                          <a:latin typeface="+mn-lt"/>
                          <a:ea typeface="Calibri" panose="020F0502020204030204" pitchFamily="34" charset="0"/>
                          <a:cs typeface="Times New Roman" panose="02020603050405020304" pitchFamily="18" charset="0"/>
                        </a:rPr>
                        <a:t>release</a:t>
                      </a:r>
                      <a:r>
                        <a:rPr kumimoji="0" lang="en-GB" altLang="de-DE" sz="20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of radionuclides to the environment is limited to some </a:t>
                      </a:r>
                      <a:r>
                        <a:rPr kumimoji="0" lang="en-GB" altLang="de-DE" sz="2000" b="1" i="0" u="none" strike="noStrike" cap="none" normalizeH="0" baseline="0" dirty="0">
                          <a:ln>
                            <a:noFill/>
                          </a:ln>
                          <a:solidFill>
                            <a:srgbClr val="FF0000"/>
                          </a:solidFill>
                          <a:effectLst/>
                          <a:latin typeface="+mn-lt"/>
                          <a:ea typeface="Calibri" panose="020F0502020204030204" pitchFamily="34" charset="0"/>
                          <a:cs typeface="Times New Roman" panose="02020603050405020304" pitchFamily="18" charset="0"/>
                        </a:rPr>
                        <a:t>hours or at maximum a few days</a:t>
                      </a:r>
                      <a:r>
                        <a:rPr kumimoji="0" lang="en-GB" altLang="de-DE" sz="20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The Fukushima accident has demonstrated the possibility of long-lasting releases of radionuclides from a nuclear power plant over several weeks. The overall objective of this work package is </a:t>
                      </a:r>
                      <a:r>
                        <a:rPr kumimoji="0" lang="en-GB" altLang="de-DE" sz="2000" b="1" i="0" u="none" strike="noStrike" cap="none" normalizeH="0" baseline="0" dirty="0">
                          <a:ln>
                            <a:noFill/>
                          </a:ln>
                          <a:solidFill>
                            <a:srgbClr val="FF0000"/>
                          </a:solidFill>
                          <a:effectLst/>
                          <a:latin typeface="+mn-lt"/>
                          <a:ea typeface="Calibri" panose="020F0502020204030204" pitchFamily="34" charset="0"/>
                          <a:cs typeface="Times New Roman" panose="02020603050405020304" pitchFamily="18" charset="0"/>
                        </a:rPr>
                        <a:t>to test the current off-site nuclear emergency planning in European countries with accident scenarios based on lessons learned from the Fukushima accident</a:t>
                      </a:r>
                      <a:r>
                        <a:rPr kumimoji="0" lang="en-GB" altLang="de-DE" sz="20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and to derive recommendations how to improve the current planning. The tests should demonstrate </a:t>
                      </a:r>
                      <a:r>
                        <a:rPr kumimoji="0" lang="en-GB" altLang="de-DE" sz="2000" b="1" i="0" u="none" strike="noStrike" cap="none" normalizeH="0" baseline="0" dirty="0">
                          <a:ln>
                            <a:noFill/>
                          </a:ln>
                          <a:solidFill>
                            <a:srgbClr val="FF0000"/>
                          </a:solidFill>
                          <a:effectLst/>
                          <a:latin typeface="+mn-lt"/>
                          <a:ea typeface="Calibri" panose="020F0502020204030204" pitchFamily="34" charset="0"/>
                          <a:cs typeface="Times New Roman" panose="02020603050405020304" pitchFamily="18" charset="0"/>
                        </a:rPr>
                        <a:t>whether protective measures foreseen in the current emergency planning could adequately reduce the radiological consequences of NPP accidents with long lasting severe releases</a:t>
                      </a:r>
                      <a:r>
                        <a:rPr kumimoji="0" lang="en-GB" altLang="de-DE" sz="20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similar to the release from the Fukushima-Daiichi NPP.</a:t>
                      </a:r>
                    </a:p>
                    <a:p>
                      <a:pPr marL="0" marR="0" lvl="0" indent="0" algn="just" defTabSz="914400" rtl="0" eaLnBrk="0" fontAlgn="base" latinLnBrk="0" hangingPunct="0">
                        <a:lnSpc>
                          <a:spcPct val="100000"/>
                        </a:lnSpc>
                        <a:spcBef>
                          <a:spcPct val="0"/>
                        </a:spcBef>
                        <a:spcAft>
                          <a:spcPct val="0"/>
                        </a:spcAft>
                        <a:buClrTx/>
                        <a:buSzTx/>
                        <a:buFontTx/>
                        <a:buNone/>
                        <a:tabLst/>
                      </a:pPr>
                      <a:endParaRPr kumimoji="0" lang="de-DE" altLang="de-DE" sz="2000" b="0" i="0" u="none" strike="noStrike" cap="none" normalizeH="0" baseline="0" dirty="0">
                        <a:ln>
                          <a:noFill/>
                        </a:ln>
                        <a:solidFill>
                          <a:schemeClr val="tx1"/>
                        </a:solidFill>
                        <a:effectLst/>
                        <a:latin typeface="+mn-lt"/>
                        <a:cs typeface="Times New Roman" panose="02020603050405020304"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GB" altLang="de-DE" sz="2000" b="0" i="0" u="none" strike="noStrike" cap="none" normalizeH="0" baseline="0" dirty="0">
                          <a:ln>
                            <a:noFill/>
                          </a:ln>
                          <a:solidFill>
                            <a:schemeClr val="tx1"/>
                          </a:solidFill>
                          <a:effectLst/>
                          <a:latin typeface="+mn-lt"/>
                          <a:ea typeface="Calibri" panose="020F0502020204030204" pitchFamily="34" charset="0"/>
                          <a:cs typeface="Calibri" panose="020F0502020204030204" pitchFamily="34" charset="0"/>
                        </a:rPr>
                        <a:t>Results of that WP will be input for the knowledge data bases of WP2</a:t>
                      </a:r>
                      <a:endParaRPr kumimoji="0" lang="en-GB" altLang="de-DE" sz="2000" b="0" i="0" u="none" strike="noStrike" cap="none" normalizeH="0" baseline="0" dirty="0">
                        <a:ln>
                          <a:noFill/>
                        </a:ln>
                        <a:solidFill>
                          <a:schemeClr val="tx1"/>
                        </a:solidFill>
                        <a:effectLst/>
                        <a:latin typeface="+mn-lt"/>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pPr eaLnBrk="1"/>
            <a:r>
              <a:rPr lang="de-DE" dirty="0" err="1"/>
              <a:t>Presentation</a:t>
            </a:r>
            <a:r>
              <a:rPr lang="de-DE" dirty="0"/>
              <a:t> </a:t>
            </a:r>
            <a:r>
              <a:rPr lang="de-DE" dirty="0" err="1"/>
              <a:t>of</a:t>
            </a:r>
            <a:r>
              <a:rPr lang="de-DE" dirty="0"/>
              <a:t> WP1 </a:t>
            </a:r>
            <a:r>
              <a:rPr lang="de-DE" dirty="0" err="1"/>
              <a:t>results</a:t>
            </a:r>
            <a:r>
              <a:rPr lang="de-DE" dirty="0"/>
              <a:t> </a:t>
            </a:r>
          </a:p>
        </p:txBody>
      </p:sp>
      <p:sp>
        <p:nvSpPr>
          <p:cNvPr id="3075" name="Rectangle 3"/>
          <p:cNvSpPr>
            <a:spLocks noGrp="1" noChangeArrowheads="1"/>
          </p:cNvSpPr>
          <p:nvPr>
            <p:ph type="body" idx="1"/>
          </p:nvPr>
        </p:nvSpPr>
        <p:spPr>
          <a:xfrm>
            <a:off x="431800" y="1079500"/>
            <a:ext cx="9432925" cy="5795963"/>
          </a:xfrm>
        </p:spPr>
        <p:txBody>
          <a:bodyPr/>
          <a:lstStyle/>
          <a:p>
            <a:pPr eaLnBrk="1"/>
            <a:r>
              <a:rPr lang="en-GB" b="1" dirty="0"/>
              <a:t>Source terms </a:t>
            </a:r>
            <a:r>
              <a:rPr lang="en-GB" dirty="0"/>
              <a:t>(WP 1.1) – presented by Albert </a:t>
            </a:r>
            <a:r>
              <a:rPr lang="en-GB" dirty="0" err="1"/>
              <a:t>Bujan</a:t>
            </a:r>
            <a:r>
              <a:rPr lang="en-GB" dirty="0"/>
              <a:t>, VUJE:</a:t>
            </a:r>
            <a:br>
              <a:rPr lang="en-GB" dirty="0"/>
            </a:br>
            <a:r>
              <a:rPr lang="en-US" dirty="0"/>
              <a:t>Investigation of </a:t>
            </a:r>
            <a:r>
              <a:rPr lang="en-US" dirty="0">
                <a:solidFill>
                  <a:srgbClr val="FF0000"/>
                </a:solidFill>
              </a:rPr>
              <a:t>hypothetical source terms </a:t>
            </a:r>
            <a:r>
              <a:rPr lang="en-US" dirty="0"/>
              <a:t>leading to long-lasting releases of radionuclides and which are applicable to nuclear installations in various European countries.</a:t>
            </a:r>
            <a:endParaRPr lang="en-GB" dirty="0"/>
          </a:p>
          <a:p>
            <a:pPr eaLnBrk="1"/>
            <a:r>
              <a:rPr lang="en-GB" b="1" dirty="0"/>
              <a:t>Weather scenarios </a:t>
            </a:r>
            <a:r>
              <a:rPr lang="en-GB" dirty="0"/>
              <a:t>(WP 1.2)</a:t>
            </a:r>
            <a:r>
              <a:rPr lang="en-GB" b="1" dirty="0"/>
              <a:t> </a:t>
            </a:r>
            <a:br>
              <a:rPr lang="en-GB" b="1" dirty="0"/>
            </a:br>
            <a:r>
              <a:rPr lang="en-GB" dirty="0"/>
              <a:t>– presented by Milagros Montero Prieto, CIEMAT:</a:t>
            </a:r>
            <a:br>
              <a:rPr lang="en-GB" dirty="0"/>
            </a:br>
            <a:r>
              <a:rPr lang="en-US" dirty="0"/>
              <a:t>Development of </a:t>
            </a:r>
            <a:r>
              <a:rPr lang="en-US" dirty="0">
                <a:solidFill>
                  <a:srgbClr val="FF0000"/>
                </a:solidFill>
              </a:rPr>
              <a:t>accident scenarios </a:t>
            </a:r>
            <a:r>
              <a:rPr lang="en-US" dirty="0"/>
              <a:t>for nuclear installations in European countries based on source terms resulting from WP 1.1 and typical weather scenarios for various nuclear installations in Europe.</a:t>
            </a:r>
            <a:endParaRPr lang="en-GB" dirty="0"/>
          </a:p>
          <a:p>
            <a:pPr eaLnBrk="1"/>
            <a:r>
              <a:rPr lang="en-GB" b="1" dirty="0"/>
              <a:t>Assessment of radiological consequences</a:t>
            </a:r>
            <a:r>
              <a:rPr lang="en-GB" dirty="0"/>
              <a:t> (WP 1.3)</a:t>
            </a:r>
            <a:r>
              <a:rPr lang="en-GB" b="1" dirty="0"/>
              <a:t> </a:t>
            </a:r>
            <a:br>
              <a:rPr lang="en-GB" b="1" dirty="0"/>
            </a:br>
            <a:r>
              <a:rPr lang="en-GB" dirty="0"/>
              <a:t>– presented by </a:t>
            </a:r>
            <a:r>
              <a:rPr lang="en-GB" dirty="0" err="1"/>
              <a:t>Tuomas</a:t>
            </a:r>
            <a:r>
              <a:rPr lang="en-GB" dirty="0"/>
              <a:t> </a:t>
            </a:r>
            <a:r>
              <a:rPr lang="en-GB" dirty="0" err="1"/>
              <a:t>Peltonen</a:t>
            </a:r>
            <a:r>
              <a:rPr lang="en-GB" dirty="0"/>
              <a:t>, STUK:</a:t>
            </a:r>
            <a:br>
              <a:rPr lang="en-GB" dirty="0"/>
            </a:br>
            <a:r>
              <a:rPr lang="en-US" dirty="0">
                <a:solidFill>
                  <a:srgbClr val="FF0000"/>
                </a:solidFill>
              </a:rPr>
              <a:t>Assessment of off-site radiological consequences </a:t>
            </a:r>
            <a:r>
              <a:rPr lang="en-US" dirty="0"/>
              <a:t>of accident scenarios resulting from WP 1.2. The assessment includes a detailed modelling of atmospheric transport of radionuclides and an detailed assessment of the radiological consequences.</a:t>
            </a:r>
            <a:endParaRPr lang="en-GB"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pPr eaLnBrk="1"/>
            <a:r>
              <a:rPr lang="de-DE" dirty="0"/>
              <a:t>Outline</a:t>
            </a:r>
          </a:p>
        </p:txBody>
      </p:sp>
      <p:sp>
        <p:nvSpPr>
          <p:cNvPr id="3075" name="Rectangle 3"/>
          <p:cNvSpPr>
            <a:spLocks noGrp="1" noChangeArrowheads="1"/>
          </p:cNvSpPr>
          <p:nvPr>
            <p:ph type="body" idx="1"/>
          </p:nvPr>
        </p:nvSpPr>
        <p:spPr>
          <a:xfrm>
            <a:off x="431800" y="1079500"/>
            <a:ext cx="9432925" cy="5795963"/>
          </a:xfrm>
        </p:spPr>
        <p:txBody>
          <a:bodyPr/>
          <a:lstStyle/>
          <a:p>
            <a:pPr eaLnBrk="1"/>
            <a:r>
              <a:rPr lang="en-GB" b="1" dirty="0"/>
              <a:t>Impact on drinking water and uncertainty assessment </a:t>
            </a:r>
            <a:br>
              <a:rPr lang="en-GB" b="1" dirty="0"/>
            </a:br>
            <a:r>
              <a:rPr lang="en-GB" dirty="0"/>
              <a:t>– presented by Leo </a:t>
            </a:r>
            <a:r>
              <a:rPr lang="en-GB" dirty="0" err="1"/>
              <a:t>Puijker</a:t>
            </a:r>
            <a:r>
              <a:rPr lang="en-GB" dirty="0"/>
              <a:t>, KWR and Hans de </a:t>
            </a:r>
            <a:r>
              <a:rPr lang="en-GB" dirty="0" err="1"/>
              <a:t>Vries</a:t>
            </a:r>
            <a:r>
              <a:rPr lang="en-GB" dirty="0"/>
              <a:t>, KNMI:</a:t>
            </a:r>
            <a:br>
              <a:rPr lang="en-GB" dirty="0"/>
            </a:br>
            <a:r>
              <a:rPr lang="en-GB" dirty="0"/>
              <a:t>Impact of a Fukushima-like release in the Netherlands on </a:t>
            </a:r>
            <a:r>
              <a:rPr lang="en-GB" dirty="0">
                <a:solidFill>
                  <a:srgbClr val="FF0000"/>
                </a:solidFill>
              </a:rPr>
              <a:t>drinking water </a:t>
            </a:r>
            <a:r>
              <a:rPr lang="en-GB" dirty="0"/>
              <a:t>and </a:t>
            </a:r>
            <a:r>
              <a:rPr lang="en-US" dirty="0" err="1"/>
              <a:t>probabalistic</a:t>
            </a:r>
            <a:r>
              <a:rPr lang="en-US" dirty="0"/>
              <a:t> assessment of the </a:t>
            </a:r>
            <a:r>
              <a:rPr lang="en-US" dirty="0">
                <a:solidFill>
                  <a:srgbClr val="FF0000"/>
                </a:solidFill>
              </a:rPr>
              <a:t>affected sectors</a:t>
            </a:r>
            <a:r>
              <a:rPr lang="en-US" dirty="0"/>
              <a:t>. </a:t>
            </a:r>
            <a:endParaRPr lang="en-GB" dirty="0"/>
          </a:p>
          <a:p>
            <a:pPr eaLnBrk="1"/>
            <a:r>
              <a:rPr lang="en-GB" b="1" dirty="0"/>
              <a:t>Conclusions</a:t>
            </a:r>
            <a:r>
              <a:rPr lang="en-GB" dirty="0"/>
              <a:t> for Emergency Preparedness and Response for long lasting releases – presented by Florian Gering, </a:t>
            </a:r>
            <a:r>
              <a:rPr lang="en-GB" dirty="0" err="1"/>
              <a:t>BfS</a:t>
            </a:r>
            <a:r>
              <a:rPr lang="en-GB" dirty="0"/>
              <a:t>:</a:t>
            </a:r>
            <a:br>
              <a:rPr lang="en-GB" dirty="0"/>
            </a:br>
            <a:r>
              <a:rPr lang="en-GB" altLang="de-DE" dirty="0">
                <a:solidFill>
                  <a:srgbClr val="FF0000"/>
                </a:solidFill>
              </a:rPr>
              <a:t>Evaluation</a:t>
            </a:r>
            <a:r>
              <a:rPr lang="en-GB" altLang="de-DE" dirty="0"/>
              <a:t> of current off-site nuclear emergency planning in various countries in Europe based on the results from WP 1.3</a:t>
            </a:r>
            <a:r>
              <a:rPr lang="en-GB" dirty="0"/>
              <a:t> </a:t>
            </a:r>
          </a:p>
        </p:txBody>
      </p:sp>
    </p:spTree>
    <p:extLst>
      <p:ext uri="{BB962C8B-B14F-4D97-AF65-F5344CB8AC3E}">
        <p14:creationId xmlns:p14="http://schemas.microsoft.com/office/powerpoint/2010/main" val="5149199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de-DE"/>
          </a:p>
        </p:txBody>
      </p:sp>
      <p:sp>
        <p:nvSpPr>
          <p:cNvPr id="3" name="Inhaltsplatzhalter 2"/>
          <p:cNvSpPr>
            <a:spLocks noGrp="1"/>
          </p:cNvSpPr>
          <p:nvPr>
            <p:ph idx="1"/>
          </p:nvPr>
        </p:nvSpPr>
        <p:spPr/>
        <p:txBody>
          <a:bodyPr/>
          <a:lstStyle/>
          <a:p>
            <a:endParaRPr lang="de-DE"/>
          </a:p>
        </p:txBody>
      </p:sp>
    </p:spTree>
    <p:extLst>
      <p:ext uri="{BB962C8B-B14F-4D97-AF65-F5344CB8AC3E}">
        <p14:creationId xmlns:p14="http://schemas.microsoft.com/office/powerpoint/2010/main" val="11074688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ext Box 1"/>
          <p:cNvSpPr txBox="1">
            <a:spLocks noChangeArrowheads="1"/>
          </p:cNvSpPr>
          <p:nvPr/>
        </p:nvSpPr>
        <p:spPr bwMode="auto">
          <a:xfrm>
            <a:off x="973138" y="107950"/>
            <a:ext cx="6472237" cy="541338"/>
          </a:xfrm>
          <a:prstGeom prst="rect">
            <a:avLst/>
          </a:prstGeom>
          <a:noFill/>
          <a:ln w="9525">
            <a:noFill/>
            <a:round/>
            <a:headEnd/>
            <a:tailEnd/>
          </a:ln>
          <a:effectLst/>
        </p:spPr>
        <p:txBody>
          <a:bodyPr wrap="none" lIns="90000" tIns="59112" rIns="90000" bIns="45000"/>
          <a:lstStyle/>
          <a:p>
            <a:pPr>
              <a:tabLst>
                <a:tab pos="723900" algn="l"/>
                <a:tab pos="1447800" algn="l"/>
                <a:tab pos="2171700" algn="l"/>
                <a:tab pos="2895600" algn="l"/>
                <a:tab pos="3619500" algn="l"/>
                <a:tab pos="4343400" algn="l"/>
                <a:tab pos="5067300" algn="l"/>
                <a:tab pos="5791200" algn="l"/>
              </a:tabLst>
            </a:pPr>
            <a:r>
              <a:rPr lang="en-US" sz="1600" b="1">
                <a:solidFill>
                  <a:srgbClr val="000000"/>
                </a:solidFill>
              </a:rPr>
              <a:t>Innovative integrated tools and platforms for radiological </a:t>
            </a:r>
          </a:p>
          <a:p>
            <a:pPr>
              <a:tabLst>
                <a:tab pos="723900" algn="l"/>
                <a:tab pos="1447800" algn="l"/>
                <a:tab pos="2171700" algn="l"/>
                <a:tab pos="2895600" algn="l"/>
                <a:tab pos="3619500" algn="l"/>
                <a:tab pos="4343400" algn="l"/>
                <a:tab pos="5067300" algn="l"/>
                <a:tab pos="5791200" algn="l"/>
              </a:tabLst>
            </a:pPr>
            <a:r>
              <a:rPr lang="en-US" sz="1600" b="1">
                <a:solidFill>
                  <a:srgbClr val="000000"/>
                </a:solidFill>
              </a:rPr>
              <a:t>emergency preparedness and post-accident response in Europe</a:t>
            </a:r>
            <a:endParaRPr lang="en-US" sz="1600" b="1"/>
          </a:p>
        </p:txBody>
      </p:sp>
      <p:sp>
        <p:nvSpPr>
          <p:cNvPr id="2051" name="Text Box 2"/>
          <p:cNvSpPr txBox="1">
            <a:spLocks noChangeArrowheads="1"/>
          </p:cNvSpPr>
          <p:nvPr/>
        </p:nvSpPr>
        <p:spPr bwMode="auto">
          <a:xfrm>
            <a:off x="701861" y="1223963"/>
            <a:ext cx="8387977" cy="2735262"/>
          </a:xfrm>
          <a:prstGeom prst="rect">
            <a:avLst/>
          </a:prstGeom>
          <a:noFill/>
          <a:ln w="9525">
            <a:noFill/>
            <a:round/>
            <a:headEnd/>
            <a:tailEnd/>
          </a:ln>
          <a:effectLst/>
        </p:spPr>
        <p:txBody>
          <a:bodyPr lIns="0" tIns="42335" rIns="0" bIns="0" anchor="ctr"/>
          <a:lstStyle/>
          <a:p>
            <a:pPr algn="ctr">
              <a:tabLst>
                <a:tab pos="723900" algn="l"/>
                <a:tab pos="1447800" algn="l"/>
                <a:tab pos="2171700" algn="l"/>
                <a:tab pos="2895600" algn="l"/>
                <a:tab pos="3619500" algn="l"/>
                <a:tab pos="4343400" algn="l"/>
                <a:tab pos="5067300" algn="l"/>
                <a:tab pos="5791200" algn="l"/>
                <a:tab pos="6515100" algn="l"/>
              </a:tabLst>
            </a:pPr>
            <a:r>
              <a:rPr lang="en-US" sz="4000" dirty="0">
                <a:solidFill>
                  <a:srgbClr val="000000"/>
                </a:solidFill>
              </a:rPr>
              <a:t>Conclusions for Emergency Planning and Response for long lasting releases</a:t>
            </a:r>
          </a:p>
        </p:txBody>
      </p:sp>
      <p:pic>
        <p:nvPicPr>
          <p:cNvPr id="12" name="Picture 4" descr="http://europa.eu/about-eu/basic-information/symbols/images/flag_yellow_low.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8508315" y="5836617"/>
            <a:ext cx="1405294" cy="939205"/>
          </a:xfrm>
          <a:prstGeom prst="rect">
            <a:avLst/>
          </a:prstGeom>
          <a:noFill/>
        </p:spPr>
      </p:pic>
      <p:sp>
        <p:nvSpPr>
          <p:cNvPr id="7" name="TextBox 9"/>
          <p:cNvSpPr txBox="1"/>
          <p:nvPr/>
        </p:nvSpPr>
        <p:spPr>
          <a:xfrm>
            <a:off x="1479054" y="3877165"/>
            <a:ext cx="7849457" cy="1380506"/>
          </a:xfrm>
          <a:prstGeom prst="rect">
            <a:avLst/>
          </a:prstGeom>
          <a:noFill/>
        </p:spPr>
        <p:txBody>
          <a:bodyPr wrap="none" rtlCol="0">
            <a:spAutoFit/>
          </a:bodyPr>
          <a:lstStyle/>
          <a:p>
            <a:r>
              <a:rPr lang="en-GB" dirty="0"/>
              <a:t>STUK, Finland: T. </a:t>
            </a:r>
            <a:r>
              <a:rPr lang="en-GB" dirty="0" err="1"/>
              <a:t>Peltonen</a:t>
            </a:r>
            <a:endParaRPr lang="en-GB" dirty="0"/>
          </a:p>
          <a:p>
            <a:r>
              <a:rPr lang="en-GB" dirty="0"/>
              <a:t>VUJE, Slovak Republic: A. </a:t>
            </a:r>
            <a:r>
              <a:rPr lang="en-GB" dirty="0" err="1"/>
              <a:t>Bujan</a:t>
            </a:r>
            <a:r>
              <a:rPr lang="en-GB" dirty="0"/>
              <a:t>, T. </a:t>
            </a:r>
            <a:r>
              <a:rPr lang="en-GB" dirty="0" err="1"/>
              <a:t>Duranova</a:t>
            </a:r>
            <a:r>
              <a:rPr lang="en-GB" dirty="0"/>
              <a:t>, J. Duran, L. </a:t>
            </a:r>
            <a:r>
              <a:rPr lang="en-GB" dirty="0" err="1"/>
              <a:t>Bohun</a:t>
            </a:r>
            <a:endParaRPr lang="en-GB" dirty="0"/>
          </a:p>
          <a:p>
            <a:r>
              <a:rPr lang="en-GB" dirty="0"/>
              <a:t>CIEMAT, Spain:  M. Montero, C. </a:t>
            </a:r>
            <a:r>
              <a:rPr lang="en-GB" dirty="0" err="1"/>
              <a:t>Trueba</a:t>
            </a:r>
            <a:endParaRPr lang="en-GB" dirty="0"/>
          </a:p>
          <a:p>
            <a:r>
              <a:rPr lang="en-GB" dirty="0"/>
              <a:t>KWR, KNMI, RIVM, The Netherlands: L. </a:t>
            </a:r>
            <a:r>
              <a:rPr lang="en-GB" dirty="0" err="1"/>
              <a:t>Puijker</a:t>
            </a:r>
            <a:r>
              <a:rPr lang="en-GB" dirty="0"/>
              <a:t>, H. de </a:t>
            </a:r>
            <a:r>
              <a:rPr lang="en-GB" dirty="0" err="1"/>
              <a:t>Vries</a:t>
            </a:r>
            <a:r>
              <a:rPr lang="en-GB" dirty="0"/>
              <a:t>, C. </a:t>
            </a:r>
            <a:r>
              <a:rPr lang="en-GB" dirty="0" err="1"/>
              <a:t>Twenhöfel</a:t>
            </a:r>
            <a:endParaRPr lang="en-GB" dirty="0"/>
          </a:p>
          <a:p>
            <a:r>
              <a:rPr lang="en-GB" dirty="0" err="1"/>
              <a:t>BfS</a:t>
            </a:r>
            <a:r>
              <a:rPr lang="en-GB" dirty="0"/>
              <a:t>, Germany: </a:t>
            </a:r>
            <a:r>
              <a:rPr lang="en-GB" u="sng" dirty="0"/>
              <a:t>F. Gering</a:t>
            </a:r>
            <a:r>
              <a:rPr lang="en-GB" dirty="0"/>
              <a:t>, K. Arnold, B. </a:t>
            </a:r>
            <a:r>
              <a:rPr lang="en-GB" dirty="0" err="1"/>
              <a:t>Gerich</a:t>
            </a:r>
            <a:endParaRPr lang="en-GB" dirty="0"/>
          </a:p>
        </p:txBody>
      </p:sp>
      <p:pic>
        <p:nvPicPr>
          <p:cNvPr id="9" name="Picture 20"/>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343025" y="6977063"/>
            <a:ext cx="754063" cy="58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15 Imagen" descr="logoBfS.png"/>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bwMode="auto">
          <a:xfrm>
            <a:off x="287338" y="7113588"/>
            <a:ext cx="1052512" cy="38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3"/>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2232025" y="7086600"/>
            <a:ext cx="2663825" cy="444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17 Imagen" descr="stuk-logo.png"/>
          <p:cNvPicPr>
            <a:picLocks noChangeAspect="1"/>
          </p:cNvPicPr>
          <p:nvPr/>
        </p:nvPicPr>
        <p:blipFill>
          <a:blip r:embed="rId7" cstate="email">
            <a:extLst>
              <a:ext uri="{28A0092B-C50C-407E-A947-70E740481C1C}">
                <a14:useLocalDpi xmlns:a14="http://schemas.microsoft.com/office/drawing/2010/main"/>
              </a:ext>
            </a:extLst>
          </a:blip>
          <a:srcRect/>
          <a:stretch>
            <a:fillRect/>
          </a:stretch>
        </p:blipFill>
        <p:spPr bwMode="auto">
          <a:xfrm>
            <a:off x="5040313" y="7143750"/>
            <a:ext cx="979487" cy="249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2"/>
          <p:cNvPicPr>
            <a:picLocks noChangeAspect="1"/>
          </p:cNvPicPr>
          <p:nvPr/>
        </p:nvPicPr>
        <p:blipFill>
          <a:blip r:embed="rId8" cstate="email">
            <a:extLst>
              <a:ext uri="{28A0092B-C50C-407E-A947-70E740481C1C}">
                <a14:useLocalDpi xmlns:a14="http://schemas.microsoft.com/office/drawing/2010/main"/>
              </a:ext>
            </a:extLst>
          </a:blip>
          <a:srcRect/>
          <a:stretch>
            <a:fillRect/>
          </a:stretch>
        </p:blipFill>
        <p:spPr bwMode="auto">
          <a:xfrm>
            <a:off x="6164263" y="7072941"/>
            <a:ext cx="2811916" cy="437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5"/>
          <p:cNvPicPr>
            <a:picLocks noChangeAspect="1"/>
          </p:cNvPicPr>
          <p:nvPr/>
        </p:nvPicPr>
        <p:blipFill>
          <a:blip r:embed="rId9" cstate="email">
            <a:extLst>
              <a:ext uri="{28A0092B-C50C-407E-A947-70E740481C1C}">
                <a14:useLocalDpi xmlns:a14="http://schemas.microsoft.com/office/drawing/2010/main"/>
              </a:ext>
            </a:extLst>
          </a:blip>
          <a:srcRect/>
          <a:stretch>
            <a:fillRect/>
          </a:stretch>
        </p:blipFill>
        <p:spPr bwMode="auto">
          <a:xfrm>
            <a:off x="8508315" y="7054858"/>
            <a:ext cx="1640392" cy="526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6"/>
          <p:cNvPicPr>
            <a:picLocks noChangeAspect="1"/>
          </p:cNvPicPr>
          <p:nvPr/>
        </p:nvPicPr>
        <p:blipFill>
          <a:blip r:embed="rId10" cstate="email">
            <a:extLst>
              <a:ext uri="{28A0092B-C50C-407E-A947-70E740481C1C}">
                <a14:useLocalDpi xmlns:a14="http://schemas.microsoft.com/office/drawing/2010/main"/>
              </a:ext>
            </a:extLst>
          </a:blip>
          <a:srcRect/>
          <a:stretch>
            <a:fillRect/>
          </a:stretch>
        </p:blipFill>
        <p:spPr bwMode="auto">
          <a:xfrm>
            <a:off x="86678" y="6410324"/>
            <a:ext cx="1875473" cy="56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Rectangle 10"/>
          <p:cNvSpPr/>
          <p:nvPr/>
        </p:nvSpPr>
        <p:spPr>
          <a:xfrm>
            <a:off x="2097088" y="5836617"/>
            <a:ext cx="6531816" cy="1008225"/>
          </a:xfrm>
          <a:prstGeom prst="rect">
            <a:avLst/>
          </a:prstGeom>
        </p:spPr>
        <p:txBody>
          <a:bodyPr wrap="square">
            <a:spAutoFit/>
          </a:bodyPr>
          <a:lstStyle/>
          <a:p>
            <a:r>
              <a:rPr lang="en-US" sz="1600" i="1" dirty="0"/>
              <a:t>The research leading to these results has received funding from the European Atomic Energy Community Seventh Framework </a:t>
            </a:r>
            <a:r>
              <a:rPr lang="en-US" sz="1600" i="1" dirty="0" err="1"/>
              <a:t>Programme</a:t>
            </a:r>
            <a:r>
              <a:rPr lang="en-US" sz="1600" i="1" dirty="0"/>
              <a:t>  [FP7/2007-2011] [FP7/2012-2013] under grant agreement n° [323287].</a:t>
            </a:r>
            <a:endParaRPr lang="en-GB" sz="1600" dirty="0"/>
          </a:p>
        </p:txBody>
      </p:sp>
    </p:spTree>
    <p:extLst>
      <p:ext uri="{BB962C8B-B14F-4D97-AF65-F5344CB8AC3E}">
        <p14:creationId xmlns:p14="http://schemas.microsoft.com/office/powerpoint/2010/main" val="1351578926"/>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Conclusions: Approach</a:t>
            </a:r>
          </a:p>
        </p:txBody>
      </p:sp>
      <p:sp>
        <p:nvSpPr>
          <p:cNvPr id="3" name="Content Placeholder 2"/>
          <p:cNvSpPr>
            <a:spLocks noGrp="1"/>
          </p:cNvSpPr>
          <p:nvPr>
            <p:ph idx="1"/>
          </p:nvPr>
        </p:nvSpPr>
        <p:spPr>
          <a:xfrm>
            <a:off x="431800" y="899517"/>
            <a:ext cx="9433048" cy="5796681"/>
          </a:xfrm>
        </p:spPr>
        <p:txBody>
          <a:bodyPr/>
          <a:lstStyle/>
          <a:p>
            <a:pPr>
              <a:spcAft>
                <a:spcPts val="600"/>
              </a:spcAft>
            </a:pPr>
            <a:r>
              <a:rPr lang="en-GB" sz="2000" dirty="0"/>
              <a:t>Approach:</a:t>
            </a:r>
          </a:p>
          <a:p>
            <a:pPr lvl="1">
              <a:spcAft>
                <a:spcPts val="600"/>
              </a:spcAft>
            </a:pPr>
            <a:r>
              <a:rPr lang="en-GB" sz="1800" dirty="0"/>
              <a:t>Consequence assessment with decision support systems based on representative source terms </a:t>
            </a:r>
          </a:p>
          <a:p>
            <a:pPr lvl="1">
              <a:spcAft>
                <a:spcPts val="600"/>
              </a:spcAft>
            </a:pPr>
            <a:r>
              <a:rPr lang="en-GB" sz="1800" dirty="0"/>
              <a:t>Assessment for many accident scenarios (</a:t>
            </a:r>
            <a:r>
              <a:rPr lang="en-GB" sz="1800" dirty="0">
                <a:solidFill>
                  <a:srgbClr val="FF0000"/>
                </a:solidFill>
              </a:rPr>
              <a:t>46-365 weather scenarios per ST</a:t>
            </a:r>
            <a:r>
              <a:rPr lang="en-GB" sz="1800" dirty="0"/>
              <a:t>)</a:t>
            </a:r>
          </a:p>
          <a:p>
            <a:pPr lvl="1">
              <a:spcAft>
                <a:spcPts val="1200"/>
              </a:spcAft>
            </a:pPr>
            <a:r>
              <a:rPr lang="en-GB" sz="1800" dirty="0"/>
              <a:t>Analysis of the results by comparing against intervention criteria</a:t>
            </a:r>
          </a:p>
          <a:p>
            <a:r>
              <a:rPr lang="en-GB" sz="2000" dirty="0"/>
              <a:t>Similar to the IAEA approach as proposed in:</a:t>
            </a:r>
            <a:br>
              <a:rPr lang="en-GB" sz="2000" dirty="0"/>
            </a:br>
            <a:r>
              <a:rPr lang="en-GB" sz="2000" dirty="0"/>
              <a:t> EPR-NPP PUBLIC PROTECTIVE ACTIONS [2013]</a:t>
            </a:r>
          </a:p>
          <a:p>
            <a:r>
              <a:rPr lang="en-GB" sz="2000" dirty="0"/>
              <a:t>4 quite different approaches (7 NPP’s in 4 countries) provided a good basis for the evaluation of radiological consequences </a:t>
            </a:r>
          </a:p>
          <a:p>
            <a:pPr>
              <a:spcAft>
                <a:spcPts val="600"/>
              </a:spcAft>
            </a:pPr>
            <a:r>
              <a:rPr lang="en-GB" sz="2000" dirty="0"/>
              <a:t>In every country there were</a:t>
            </a:r>
          </a:p>
          <a:p>
            <a:pPr lvl="1">
              <a:spcAft>
                <a:spcPts val="600"/>
              </a:spcAft>
            </a:pPr>
            <a:r>
              <a:rPr lang="en-GB" sz="1800" dirty="0"/>
              <a:t>different long-lasting source terms (</a:t>
            </a:r>
            <a:r>
              <a:rPr lang="en-GB" sz="1800" dirty="0">
                <a:solidFill>
                  <a:srgbClr val="FF0000"/>
                </a:solidFill>
              </a:rPr>
              <a:t>22-188 Hours, 3-600 </a:t>
            </a:r>
            <a:r>
              <a:rPr lang="en-GB" sz="1800" dirty="0" err="1">
                <a:solidFill>
                  <a:srgbClr val="FF0000"/>
                </a:solidFill>
              </a:rPr>
              <a:t>PBq</a:t>
            </a:r>
            <a:r>
              <a:rPr lang="en-GB" sz="1800" dirty="0">
                <a:solidFill>
                  <a:srgbClr val="FF0000"/>
                </a:solidFill>
              </a:rPr>
              <a:t> I-131)</a:t>
            </a:r>
            <a:endParaRPr lang="en-GB" sz="1800" dirty="0"/>
          </a:p>
          <a:p>
            <a:pPr lvl="1">
              <a:spcAft>
                <a:spcPts val="600"/>
              </a:spcAft>
            </a:pPr>
            <a:r>
              <a:rPr lang="en-GB" sz="1800" dirty="0"/>
              <a:t>different weather scenarios</a:t>
            </a:r>
          </a:p>
          <a:p>
            <a:pPr lvl="1">
              <a:spcAft>
                <a:spcPts val="1200"/>
              </a:spcAft>
            </a:pPr>
            <a:r>
              <a:rPr lang="en-GB" sz="1800" dirty="0"/>
              <a:t>different atmospheric dispersion models </a:t>
            </a:r>
          </a:p>
          <a:p>
            <a:r>
              <a:rPr lang="en-GB" sz="2000" dirty="0"/>
              <a:t>=&gt; Wide range of results</a:t>
            </a:r>
          </a:p>
          <a:p>
            <a:r>
              <a:rPr lang="en-GB" sz="2000" b="1" dirty="0"/>
              <a:t>Nevertheless, the selected approach proved to be a </a:t>
            </a:r>
            <a:r>
              <a:rPr lang="en-GB" sz="2000" b="1" dirty="0">
                <a:solidFill>
                  <a:srgbClr val="FF0000"/>
                </a:solidFill>
              </a:rPr>
              <a:t>valuable tool </a:t>
            </a:r>
            <a:r>
              <a:rPr lang="en-GB" sz="2000" b="1" dirty="0"/>
              <a:t>for evaluating the applicability of current EPR concepts also for long-lasting releases</a:t>
            </a:r>
            <a:endParaRPr lang="fi-FI" sz="2000" b="1" dirty="0"/>
          </a:p>
        </p:txBody>
      </p:sp>
    </p:spTree>
    <p:extLst>
      <p:ext uri="{BB962C8B-B14F-4D97-AF65-F5344CB8AC3E}">
        <p14:creationId xmlns:p14="http://schemas.microsoft.com/office/powerpoint/2010/main" val="28129785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a:spLocks noChangeArrowheads="1"/>
          </p:cNvSpPr>
          <p:nvPr/>
        </p:nvSpPr>
        <p:spPr bwMode="auto">
          <a:xfrm>
            <a:off x="935856" y="906897"/>
            <a:ext cx="8496300" cy="6076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marL="174625" indent="-174625">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defRPr>
                <a:solidFill>
                  <a:schemeClr val="tx1"/>
                </a:solidFill>
                <a:latin typeface="Arial" panose="020B0604020202020204" pitchFamily="34" charset="0"/>
              </a:defRPr>
            </a:lvl6pPr>
            <a:lvl7pPr fontAlgn="base">
              <a:spcBef>
                <a:spcPct val="0"/>
              </a:spcBef>
              <a:spcAft>
                <a:spcPct val="0"/>
              </a:spcAft>
              <a:defRPr>
                <a:solidFill>
                  <a:schemeClr val="tx1"/>
                </a:solidFill>
                <a:latin typeface="Arial" panose="020B0604020202020204" pitchFamily="34" charset="0"/>
              </a:defRPr>
            </a:lvl7pPr>
            <a:lvl8pPr fontAlgn="base">
              <a:spcBef>
                <a:spcPct val="0"/>
              </a:spcBef>
              <a:spcAft>
                <a:spcPct val="0"/>
              </a:spcAft>
              <a:defRPr>
                <a:solidFill>
                  <a:schemeClr val="tx1"/>
                </a:solidFill>
                <a:latin typeface="Arial" panose="020B0604020202020204" pitchFamily="34" charset="0"/>
              </a:defRPr>
            </a:lvl8pPr>
            <a:lvl9pPr fontAlgn="base">
              <a:spcBef>
                <a:spcPct val="0"/>
              </a:spcBef>
              <a:spcAft>
                <a:spcPct val="0"/>
              </a:spcAft>
              <a:defRPr>
                <a:solidFill>
                  <a:schemeClr val="tx1"/>
                </a:solidFill>
                <a:latin typeface="Arial" panose="020B0604020202020204" pitchFamily="34" charset="0"/>
              </a:defRPr>
            </a:lvl9pPr>
          </a:lstStyle>
          <a:p>
            <a:pPr marL="0" indent="0"/>
            <a:r>
              <a:rPr lang="en-GB" altLang="de-DE" dirty="0">
                <a:solidFill>
                  <a:srgbClr val="FF0000"/>
                </a:solidFill>
              </a:rPr>
              <a:t>Are the current emergency planning zones sufficiently reflecting the potential radiological impact of long-lasting releases?</a:t>
            </a:r>
            <a:endParaRPr lang="de-DE" altLang="de-DE" dirty="0">
              <a:solidFill>
                <a:srgbClr val="FF0000"/>
              </a:solidFill>
            </a:endParaRPr>
          </a:p>
        </p:txBody>
      </p:sp>
      <p:pic>
        <p:nvPicPr>
          <p:cNvPr id="6" name="Picture 2" descr="DistDist-Freq"/>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13954" y="1827758"/>
            <a:ext cx="3997325" cy="2587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feld 6"/>
          <p:cNvSpPr txBox="1"/>
          <p:nvPr/>
        </p:nvSpPr>
        <p:spPr>
          <a:xfrm>
            <a:off x="4798549" y="1932612"/>
            <a:ext cx="2523742" cy="1638141"/>
          </a:xfrm>
          <a:prstGeom prst="rect">
            <a:avLst/>
          </a:prstGeom>
          <a:noFill/>
          <a:ln>
            <a:solidFill>
              <a:schemeClr val="tx1"/>
            </a:solidFill>
          </a:ln>
        </p:spPr>
        <p:txBody>
          <a:bodyPr wrap="square" rtlCol="0">
            <a:spAutoFit/>
          </a:bodyPr>
          <a:lstStyle/>
          <a:p>
            <a:r>
              <a:rPr lang="de-DE" dirty="0"/>
              <a:t>Spain: </a:t>
            </a:r>
            <a:br>
              <a:rPr lang="de-DE" dirty="0"/>
            </a:br>
            <a:r>
              <a:rPr lang="de-DE" dirty="0"/>
              <a:t>T</a:t>
            </a:r>
            <a:r>
              <a:rPr lang="en-GB" dirty="0"/>
              <a:t>he areas for protective actions do not exceed the limits of current planning zones (10 km, Zone I).</a:t>
            </a:r>
            <a:endParaRPr lang="de-DE" dirty="0"/>
          </a:p>
        </p:txBody>
      </p:sp>
      <p:pic>
        <p:nvPicPr>
          <p:cNvPr id="8" name="Imagen 14" descr="150702_EvacTOT.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709562" y="1827758"/>
            <a:ext cx="1897063" cy="184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2" descr="M:\prepare\kuvat\lovi\dose_rate_over_100.png"/>
          <p:cNvPicPr/>
          <p:nvPr/>
        </p:nvPicPr>
        <p:blipFill>
          <a:blip r:embed="rId4" cstate="email">
            <a:extLst>
              <a:ext uri="{28A0092B-C50C-407E-A947-70E740481C1C}">
                <a14:useLocalDpi xmlns:a14="http://schemas.microsoft.com/office/drawing/2010/main"/>
              </a:ext>
            </a:extLst>
          </a:blip>
          <a:srcRect/>
          <a:stretch>
            <a:fillRect/>
          </a:stretch>
        </p:blipFill>
        <p:spPr bwMode="auto">
          <a:xfrm>
            <a:off x="7092280" y="4890990"/>
            <a:ext cx="2625090" cy="1582420"/>
          </a:xfrm>
          <a:prstGeom prst="rect">
            <a:avLst/>
          </a:prstGeom>
          <a:noFill/>
          <a:ln w="9525">
            <a:solidFill>
              <a:schemeClr val="accent1"/>
            </a:solidFill>
            <a:miter lim="800000"/>
            <a:headEnd/>
            <a:tailEnd/>
          </a:ln>
        </p:spPr>
      </p:pic>
      <p:pic>
        <p:nvPicPr>
          <p:cNvPr id="10" name="Picture 7" descr="D:\User\PREPARE WP 1\figures\Loviisa_100andDep_distance.png"/>
          <p:cNvPicPr/>
          <p:nvPr/>
        </p:nvPicPr>
        <p:blipFill>
          <a:blip r:embed="rId5" cstate="email">
            <a:extLst>
              <a:ext uri="{28A0092B-C50C-407E-A947-70E740481C1C}">
                <a14:useLocalDpi xmlns:a14="http://schemas.microsoft.com/office/drawing/2010/main"/>
              </a:ext>
            </a:extLst>
          </a:blip>
          <a:srcRect/>
          <a:stretch>
            <a:fillRect/>
          </a:stretch>
        </p:blipFill>
        <p:spPr bwMode="auto">
          <a:xfrm>
            <a:off x="485438" y="4963796"/>
            <a:ext cx="2593975" cy="1763395"/>
          </a:xfrm>
          <a:prstGeom prst="rect">
            <a:avLst/>
          </a:prstGeom>
          <a:noFill/>
          <a:ln w="9525">
            <a:solidFill>
              <a:schemeClr val="accent1"/>
            </a:solidFill>
            <a:miter lim="800000"/>
            <a:headEnd/>
            <a:tailEnd/>
          </a:ln>
        </p:spPr>
      </p:pic>
      <p:sp>
        <p:nvSpPr>
          <p:cNvPr id="3" name="Rechteck 2"/>
          <p:cNvSpPr/>
          <p:nvPr/>
        </p:nvSpPr>
        <p:spPr>
          <a:xfrm>
            <a:off x="3250101" y="4605495"/>
            <a:ext cx="3671491" cy="2153410"/>
          </a:xfrm>
          <a:prstGeom prst="rect">
            <a:avLst/>
          </a:prstGeom>
          <a:ln>
            <a:solidFill>
              <a:schemeClr val="tx1"/>
            </a:solidFill>
          </a:ln>
        </p:spPr>
        <p:txBody>
          <a:bodyPr wrap="square">
            <a:spAutoFit/>
          </a:bodyPr>
          <a:lstStyle/>
          <a:p>
            <a:r>
              <a:rPr lang="en-GB" dirty="0"/>
              <a:t>Finland:</a:t>
            </a:r>
          </a:p>
          <a:p>
            <a:r>
              <a:rPr lang="en-GB" dirty="0"/>
              <a:t>The areas for evacuation and sheltering quite rarely exceed the emergency planning zones. </a:t>
            </a:r>
            <a:br>
              <a:rPr lang="en-GB" dirty="0"/>
            </a:br>
            <a:r>
              <a:rPr lang="en-GB" dirty="0"/>
              <a:t>In the cases where these distances are exceeded, the amount of affected population remains quite small. </a:t>
            </a:r>
            <a:endParaRPr lang="de-DE" dirty="0"/>
          </a:p>
        </p:txBody>
      </p:sp>
      <p:sp>
        <p:nvSpPr>
          <p:cNvPr id="11" name="Titel 10"/>
          <p:cNvSpPr>
            <a:spLocks noGrp="1"/>
          </p:cNvSpPr>
          <p:nvPr>
            <p:ph type="title"/>
          </p:nvPr>
        </p:nvSpPr>
        <p:spPr/>
        <p:txBody>
          <a:bodyPr/>
          <a:lstStyle/>
          <a:p>
            <a:r>
              <a:rPr lang="en-GB" dirty="0"/>
              <a:t>Conclusions: Max. distances for PA</a:t>
            </a:r>
            <a:endParaRPr lang="de-DE" dirty="0"/>
          </a:p>
        </p:txBody>
      </p:sp>
    </p:spTree>
    <p:extLst>
      <p:ext uri="{BB962C8B-B14F-4D97-AF65-F5344CB8AC3E}">
        <p14:creationId xmlns:p14="http://schemas.microsoft.com/office/powerpoint/2010/main" val="2926045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Conclusions: Max. distances for PA (2)</a:t>
            </a:r>
          </a:p>
        </p:txBody>
      </p:sp>
      <p:sp>
        <p:nvSpPr>
          <p:cNvPr id="4" name="Rectangle 4"/>
          <p:cNvSpPr>
            <a:spLocks noChangeArrowheads="1"/>
          </p:cNvSpPr>
          <p:nvPr/>
        </p:nvSpPr>
        <p:spPr bwMode="auto">
          <a:xfrm>
            <a:off x="901824" y="1068253"/>
            <a:ext cx="8496300" cy="6076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marL="174625" indent="-174625">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defRPr>
                <a:solidFill>
                  <a:schemeClr val="tx1"/>
                </a:solidFill>
                <a:latin typeface="Arial" panose="020B0604020202020204" pitchFamily="34" charset="0"/>
              </a:defRPr>
            </a:lvl6pPr>
            <a:lvl7pPr fontAlgn="base">
              <a:spcBef>
                <a:spcPct val="0"/>
              </a:spcBef>
              <a:spcAft>
                <a:spcPct val="0"/>
              </a:spcAft>
              <a:defRPr>
                <a:solidFill>
                  <a:schemeClr val="tx1"/>
                </a:solidFill>
                <a:latin typeface="Arial" panose="020B0604020202020204" pitchFamily="34" charset="0"/>
              </a:defRPr>
            </a:lvl7pPr>
            <a:lvl8pPr fontAlgn="base">
              <a:spcBef>
                <a:spcPct val="0"/>
              </a:spcBef>
              <a:spcAft>
                <a:spcPct val="0"/>
              </a:spcAft>
              <a:defRPr>
                <a:solidFill>
                  <a:schemeClr val="tx1"/>
                </a:solidFill>
                <a:latin typeface="Arial" panose="020B0604020202020204" pitchFamily="34" charset="0"/>
              </a:defRPr>
            </a:lvl8pPr>
            <a:lvl9pPr fontAlgn="base">
              <a:spcBef>
                <a:spcPct val="0"/>
              </a:spcBef>
              <a:spcAft>
                <a:spcPct val="0"/>
              </a:spcAft>
              <a:defRPr>
                <a:solidFill>
                  <a:schemeClr val="tx1"/>
                </a:solidFill>
                <a:latin typeface="Arial" panose="020B0604020202020204" pitchFamily="34" charset="0"/>
              </a:defRPr>
            </a:lvl9pPr>
          </a:lstStyle>
          <a:p>
            <a:pPr marL="0" indent="0"/>
            <a:r>
              <a:rPr lang="en-GB" altLang="de-DE" dirty="0">
                <a:solidFill>
                  <a:srgbClr val="FF0000"/>
                </a:solidFill>
              </a:rPr>
              <a:t>Are the current emergency planning zones sufficiently reflecting the potential radiological impact of long-lasting releases?</a:t>
            </a:r>
            <a:endParaRPr lang="de-DE" altLang="de-DE" dirty="0">
              <a:solidFill>
                <a:srgbClr val="FF0000"/>
              </a:solidFill>
            </a:endParaRPr>
          </a:p>
        </p:txBody>
      </p:sp>
      <p:pic>
        <p:nvPicPr>
          <p:cNvPr id="12" name="Grafik 1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15776" y="2018311"/>
            <a:ext cx="4833010" cy="2852965"/>
          </a:xfrm>
          <a:prstGeom prst="rect">
            <a:avLst/>
          </a:prstGeom>
        </p:spPr>
      </p:pic>
      <p:pic>
        <p:nvPicPr>
          <p:cNvPr id="13" name="Grafik 1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127006" y="2024123"/>
            <a:ext cx="4796475" cy="2831399"/>
          </a:xfrm>
          <a:prstGeom prst="rect">
            <a:avLst/>
          </a:prstGeom>
        </p:spPr>
      </p:pic>
      <p:sp>
        <p:nvSpPr>
          <p:cNvPr id="14" name="Textfeld 13"/>
          <p:cNvSpPr txBox="1"/>
          <p:nvPr/>
        </p:nvSpPr>
        <p:spPr>
          <a:xfrm>
            <a:off x="3263135" y="5031703"/>
            <a:ext cx="3773677" cy="1122871"/>
          </a:xfrm>
          <a:prstGeom prst="rect">
            <a:avLst/>
          </a:prstGeom>
          <a:noFill/>
          <a:ln>
            <a:solidFill>
              <a:schemeClr val="tx1"/>
            </a:solidFill>
          </a:ln>
        </p:spPr>
        <p:txBody>
          <a:bodyPr wrap="square" rtlCol="0">
            <a:spAutoFit/>
          </a:bodyPr>
          <a:lstStyle/>
          <a:p>
            <a:r>
              <a:rPr lang="de-DE" dirty="0" err="1"/>
              <a:t>Slovak</a:t>
            </a:r>
            <a:r>
              <a:rPr lang="de-DE" dirty="0"/>
              <a:t> </a:t>
            </a:r>
            <a:r>
              <a:rPr lang="de-DE" dirty="0" err="1"/>
              <a:t>Republic</a:t>
            </a:r>
            <a:r>
              <a:rPr lang="de-DE" dirty="0"/>
              <a:t>: </a:t>
            </a:r>
            <a:br>
              <a:rPr lang="de-DE" dirty="0"/>
            </a:br>
            <a:r>
              <a:rPr lang="de-DE" dirty="0"/>
              <a:t>T</a:t>
            </a:r>
            <a:r>
              <a:rPr lang="en-GB" dirty="0"/>
              <a:t>he areas for protective actions do not exceed the limits of current planning zones.</a:t>
            </a:r>
            <a:endParaRPr lang="de-DE" dirty="0"/>
          </a:p>
        </p:txBody>
      </p:sp>
    </p:spTree>
    <p:extLst>
      <p:ext uri="{BB962C8B-B14F-4D97-AF65-F5344CB8AC3E}">
        <p14:creationId xmlns:p14="http://schemas.microsoft.com/office/powerpoint/2010/main" val="399239594"/>
      </p:ext>
    </p:extLst>
  </p:cSld>
  <p:clrMapOvr>
    <a:masterClrMapping/>
  </p:clrMapOvr>
</p:sld>
</file>

<file path=ppt/theme/theme1.xml><?xml version="1.0" encoding="utf-8"?>
<a:theme xmlns:a="http://schemas.openxmlformats.org/drawingml/2006/main" name="Standarddesign">
  <a:themeElements>
    <a:clrScheme name="Standard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Standarddesign">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358775" rtl="0" eaLnBrk="1" fontAlgn="base" latinLnBrk="0" hangingPunct="0">
          <a:lnSpc>
            <a:spcPct val="93000"/>
          </a:lnSpc>
          <a:spcBef>
            <a:spcPct val="0"/>
          </a:spcBef>
          <a:spcAft>
            <a:spcPct val="0"/>
          </a:spcAft>
          <a:buClr>
            <a:srgbClr val="000000"/>
          </a:buClr>
          <a:buSzPct val="100000"/>
          <a:buFont typeface="Times New Roman" pitchFamily="18" charset="0"/>
          <a:buNone/>
          <a:tabLst/>
          <a:defRPr kumimoji="0" lang="en-GB" sz="1800" b="0" i="0" u="none" strike="noStrike" cap="none" normalizeH="0" baseline="0" smtClean="0">
            <a:ln>
              <a:noFill/>
            </a:ln>
            <a:effectLst/>
            <a:latin typeface="Arial"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358775" rtl="0" eaLnBrk="1" fontAlgn="base" latinLnBrk="0" hangingPunct="0">
          <a:lnSpc>
            <a:spcPct val="93000"/>
          </a:lnSpc>
          <a:spcBef>
            <a:spcPct val="0"/>
          </a:spcBef>
          <a:spcAft>
            <a:spcPct val="0"/>
          </a:spcAft>
          <a:buClr>
            <a:srgbClr val="000000"/>
          </a:buClr>
          <a:buSzPct val="100000"/>
          <a:buFont typeface="Times New Roman" pitchFamily="18" charset="0"/>
          <a:buNone/>
          <a:tabLst/>
          <a:defRPr kumimoji="0" lang="en-GB" sz="1800" b="0" i="0" u="none" strike="noStrike" cap="none" normalizeH="0" baseline="0" smtClean="0">
            <a:ln>
              <a:noFill/>
            </a:ln>
            <a:effectLst/>
            <a:latin typeface="Arial" charset="0"/>
          </a:defRPr>
        </a:defPPr>
      </a:lstStyle>
    </a:lnDef>
  </a:objectDefaults>
  <a:extraClrSchemeLst>
    <a:extraClrScheme>
      <a:clrScheme name="Standard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Standard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Standard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Standard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Standard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Standard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Standard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Larissa">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NERIS-TP</Template>
  <TotalTime>0</TotalTime>
  <Words>1457</Words>
  <Application>Microsoft Macintosh PowerPoint</Application>
  <PresentationFormat>Personnalisé</PresentationFormat>
  <Paragraphs>116</Paragraphs>
  <Slides>19</Slides>
  <Notes>2</Notes>
  <HiddenSlides>0</HiddenSlides>
  <MMClips>0</MMClips>
  <ScaleCrop>false</ScaleCrop>
  <HeadingPairs>
    <vt:vector size="6" baseType="variant">
      <vt:variant>
        <vt:lpstr>Polices utilisées</vt:lpstr>
      </vt:variant>
      <vt:variant>
        <vt:i4>6</vt:i4>
      </vt:variant>
      <vt:variant>
        <vt:lpstr>Thème</vt:lpstr>
      </vt:variant>
      <vt:variant>
        <vt:i4>1</vt:i4>
      </vt:variant>
      <vt:variant>
        <vt:lpstr>Titres des diapositives</vt:lpstr>
      </vt:variant>
      <vt:variant>
        <vt:i4>19</vt:i4>
      </vt:variant>
    </vt:vector>
  </HeadingPairs>
  <TitlesOfParts>
    <vt:vector size="26" baseType="lpstr">
      <vt:lpstr>Arial</vt:lpstr>
      <vt:lpstr>Calibri</vt:lpstr>
      <vt:lpstr>Segoe UI</vt:lpstr>
      <vt:lpstr>Symbol</vt:lpstr>
      <vt:lpstr>Times New Roman</vt:lpstr>
      <vt:lpstr>TimesNewRoman</vt:lpstr>
      <vt:lpstr>Standarddesign</vt:lpstr>
      <vt:lpstr>Présentation PowerPoint</vt:lpstr>
      <vt:lpstr>WP1: Review of emergency preparedness for long lasting releases </vt:lpstr>
      <vt:lpstr>Presentation of WP1 results </vt:lpstr>
      <vt:lpstr>Outline</vt:lpstr>
      <vt:lpstr>Présentation PowerPoint</vt:lpstr>
      <vt:lpstr>Présentation PowerPoint</vt:lpstr>
      <vt:lpstr>Conclusions: Approach</vt:lpstr>
      <vt:lpstr>Conclusions: Max. distances for PA</vt:lpstr>
      <vt:lpstr>Conclusions: Max. distances for PA (2)</vt:lpstr>
      <vt:lpstr>Conclusions: Max. distances for PA (3)</vt:lpstr>
      <vt:lpstr>Conclusions: Sectors affected </vt:lpstr>
      <vt:lpstr>Conclusions: Sectors affected (2) </vt:lpstr>
      <vt:lpstr>Conclusions: Intervention criteria</vt:lpstr>
      <vt:lpstr>Conclusions: ICRP reference level</vt:lpstr>
      <vt:lpstr>Conclusions: Implementation of PA</vt:lpstr>
      <vt:lpstr>Conclusions: Drinking water</vt:lpstr>
      <vt:lpstr>Conclusions: Further remarks</vt:lpstr>
      <vt:lpstr>What we have not done … (future work?)</vt:lpstr>
      <vt:lpstr>Présentation PowerPoint</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NERIS-TP</dc:title>
  <dc:creator>Tim Mueller</dc:creator>
  <cp:lastModifiedBy>Eymeric Lafranque</cp:lastModifiedBy>
  <cp:revision>119</cp:revision>
  <cp:lastPrinted>1601-01-01T00:00:00Z</cp:lastPrinted>
  <dcterms:created xsi:type="dcterms:W3CDTF">2011-02-09T16:02:23Z</dcterms:created>
  <dcterms:modified xsi:type="dcterms:W3CDTF">2019-03-22T09:51:45Z</dcterms:modified>
</cp:coreProperties>
</file>