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87" r:id="rId3"/>
    <p:sldId id="302" r:id="rId4"/>
    <p:sldId id="303" r:id="rId5"/>
    <p:sldId id="304" r:id="rId6"/>
    <p:sldId id="305" r:id="rId7"/>
    <p:sldId id="306" r:id="rId8"/>
    <p:sldId id="301" r:id="rId9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72" y="-1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18/01/2016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tm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/>
              <a:pPr>
                <a:spcBef>
                  <a:spcPct val="50000"/>
                </a:spcBef>
              </a:pPr>
              <a:t>‹#›</a:t>
            </a:fld>
            <a:endParaRPr lang="en-GB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4" y="7164388"/>
            <a:ext cx="7056635" cy="43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nl-BE" sz="1200" baseline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WP3 / INFORMATION STRATEGIES and DECISION-MAKING PROCESS</a:t>
            </a:r>
            <a:endParaRPr lang="en-GB" sz="1200" baseline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0"/>
              </a:spcBef>
            </a:pPr>
            <a:r>
              <a:rPr lang="en-GB" sz="1200" baseline="0" dirty="0" smtClean="0"/>
              <a:t>Environmental Protection Agency</a:t>
            </a:r>
            <a:endParaRPr lang="en-GB" sz="1200" dirty="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  <p:pic>
        <p:nvPicPr>
          <p:cNvPr id="17" name="Picture 1" descr="Screen Clippi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7" y="6857531"/>
            <a:ext cx="1219338" cy="732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mp"/><Relationship Id="rId5" Type="http://schemas.openxmlformats.org/officeDocument/2006/relationships/image" Target="../media/image10.tmp"/><Relationship Id="rId4" Type="http://schemas.openxmlformats.org/officeDocument/2006/relationships/image" Target="../media/image9.tm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3600" dirty="0">
                <a:solidFill>
                  <a:srgbClr val="000000"/>
                </a:solidFill>
              </a:rPr>
              <a:t>WP3 / INFORMATION STRATEGIES and DECISION-MAKING PROCESS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4276" y="4564757"/>
            <a:ext cx="675992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V. Smith, C. </a:t>
            </a:r>
            <a:r>
              <a:rPr lang="en-GB" sz="1400" dirty="0" smtClean="0"/>
              <a:t>McMahon &amp; </a:t>
            </a:r>
            <a:r>
              <a:rPr lang="en-GB" sz="1400" dirty="0"/>
              <a:t>C. </a:t>
            </a:r>
            <a:r>
              <a:rPr lang="en-GB" sz="1400" dirty="0" err="1"/>
              <a:t>Organo</a:t>
            </a:r>
            <a:r>
              <a:rPr lang="en-GB" sz="1400" dirty="0"/>
              <a:t> (</a:t>
            </a:r>
            <a:r>
              <a:rPr lang="en-GB" sz="1400" dirty="0" smtClean="0"/>
              <a:t>EPA)</a:t>
            </a:r>
          </a:p>
          <a:p>
            <a:r>
              <a:rPr lang="en-GB" sz="1400" dirty="0" smtClean="0"/>
              <a:t>E</a:t>
            </a:r>
            <a:r>
              <a:rPr lang="en-GB" sz="1400" dirty="0"/>
              <a:t>. van </a:t>
            </a:r>
            <a:r>
              <a:rPr lang="en-GB" sz="1400" dirty="0" err="1" smtClean="0"/>
              <a:t>Asselt</a:t>
            </a:r>
            <a:r>
              <a:rPr lang="en-GB" sz="1400" dirty="0" smtClean="0"/>
              <a:t>, P. </a:t>
            </a:r>
            <a:r>
              <a:rPr lang="en-GB" sz="1400" dirty="0" err="1" smtClean="0"/>
              <a:t>Brandhoff</a:t>
            </a:r>
            <a:r>
              <a:rPr lang="en-GB" sz="1400" dirty="0" smtClean="0"/>
              <a:t> and M. van </a:t>
            </a:r>
            <a:r>
              <a:rPr lang="en-GB" sz="1400" dirty="0" err="1" smtClean="0"/>
              <a:t>Bourgondien</a:t>
            </a:r>
            <a:r>
              <a:rPr lang="en-GB" sz="1400" dirty="0" smtClean="0"/>
              <a:t> (RIKILT), C. </a:t>
            </a:r>
            <a:r>
              <a:rPr lang="en-GB" sz="1400" dirty="0" err="1"/>
              <a:t>Twenhofel</a:t>
            </a:r>
            <a:r>
              <a:rPr lang="en-GB" sz="1400" dirty="0"/>
              <a:t> (RIVM</a:t>
            </a:r>
            <a:r>
              <a:rPr lang="en-GB" sz="1400" dirty="0" smtClean="0"/>
              <a:t>)</a:t>
            </a:r>
            <a:endParaRPr lang="en-GB" sz="1400" dirty="0"/>
          </a:p>
        </p:txBody>
      </p:sp>
      <p:sp>
        <p:nvSpPr>
          <p:cNvPr id="11" name="Rectangle 10"/>
          <p:cNvSpPr/>
          <p:nvPr/>
        </p:nvSpPr>
        <p:spPr>
          <a:xfrm>
            <a:off x="1655936" y="5436021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696" y="5436021"/>
            <a:ext cx="1405294" cy="939205"/>
          </a:xfrm>
          <a:prstGeom prst="rect">
            <a:avLst/>
          </a:prstGeom>
          <a:noFill/>
        </p:spPr>
      </p:pic>
      <p:pic>
        <p:nvPicPr>
          <p:cNvPr id="7" name="Picture 1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472" y="3417700"/>
            <a:ext cx="2353004" cy="762106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99" y="938173"/>
            <a:ext cx="2257740" cy="571580"/>
          </a:xfrm>
          <a:prstGeom prst="rect">
            <a:avLst/>
          </a:prstGeom>
        </p:spPr>
      </p:pic>
      <p:pic>
        <p:nvPicPr>
          <p:cNvPr id="9" name="Picture 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88" y="3449872"/>
            <a:ext cx="1219338" cy="7327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INFORMATION STRATEGIES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defRPr/>
            </a:pPr>
            <a:r>
              <a:rPr lang="en-GB" dirty="0"/>
              <a:t>‘COMMUNICATIONS’ = one of the most important issues in the event of a nuclear emergency</a:t>
            </a:r>
          </a:p>
          <a:p>
            <a:pPr>
              <a:defRPr/>
            </a:pPr>
            <a:r>
              <a:rPr lang="en-GB" dirty="0"/>
              <a:t>To help building up relationships and awareness of plans, </a:t>
            </a:r>
            <a:r>
              <a:rPr lang="en-GB" u="sng" dirty="0"/>
              <a:t>all stakeholders</a:t>
            </a:r>
            <a:r>
              <a:rPr lang="en-GB" dirty="0"/>
              <a:t> </a:t>
            </a:r>
            <a:r>
              <a:rPr lang="en-GB" i="1" dirty="0"/>
              <a:t>i.e.</a:t>
            </a:r>
            <a:r>
              <a:rPr lang="en-GB" dirty="0"/>
              <a:t> industries, farming community, producers, processors, consumers, media, etc., should be involved in</a:t>
            </a:r>
          </a:p>
          <a:p>
            <a:pPr lvl="1">
              <a:defRPr/>
            </a:pPr>
            <a:r>
              <a:rPr lang="en-GB" dirty="0"/>
              <a:t>Elaboration of communication plans</a:t>
            </a:r>
          </a:p>
          <a:p>
            <a:pPr lvl="1">
              <a:defRPr/>
            </a:pPr>
            <a:r>
              <a:rPr lang="en-GB" dirty="0"/>
              <a:t>Exercises</a:t>
            </a:r>
          </a:p>
          <a:p>
            <a:pPr>
              <a:defRPr/>
            </a:pPr>
            <a:endParaRPr lang="en-GB" sz="1050" dirty="0"/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Public response</a:t>
            </a:r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Provision of information</a:t>
            </a:r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Communications</a:t>
            </a:r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Trade</a:t>
            </a:r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Implementation of protective actions</a:t>
            </a:r>
          </a:p>
          <a:p>
            <a:pPr lvl="3">
              <a:spcAft>
                <a:spcPts val="500"/>
              </a:spcAft>
              <a:buFont typeface="Wingdings" pitchFamily="2" charset="2"/>
              <a:buChar char="v"/>
              <a:defRPr/>
            </a:pPr>
            <a:r>
              <a:rPr lang="en-GB" sz="2000" b="1" dirty="0"/>
              <a:t>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INFORMATION </a:t>
            </a:r>
            <a:r>
              <a:rPr lang="de-DE" dirty="0" smtClean="0"/>
              <a:t>STRATEGIES </a:t>
            </a:r>
            <a:r>
              <a:rPr lang="de-DE" dirty="0"/>
              <a:t>(</a:t>
            </a:r>
            <a:r>
              <a:rPr lang="de-DE" dirty="0" err="1"/>
              <a:t>cont</a:t>
            </a:r>
            <a:r>
              <a:rPr lang="de-DE" dirty="0"/>
              <a:t>.)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b="1" dirty="0"/>
              <a:t>Public response</a:t>
            </a:r>
            <a:endParaRPr lang="en-GB" dirty="0"/>
          </a:p>
          <a:p>
            <a:pPr lvl="1"/>
            <a:r>
              <a:rPr lang="en-GB" u="sng" dirty="0">
                <a:sym typeface="Wingdings" pitchFamily="2" charset="2"/>
              </a:rPr>
              <a:t>Risk communication / risk perception</a:t>
            </a:r>
            <a:r>
              <a:rPr lang="en-GB" dirty="0">
                <a:sym typeface="Wingdings" pitchFamily="2" charset="2"/>
              </a:rPr>
              <a:t>: un</a:t>
            </a:r>
            <a:r>
              <a:rPr lang="en-GB" dirty="0"/>
              <a:t>derstand how public may respond to food / other goods and/or environment contamination</a:t>
            </a:r>
          </a:p>
          <a:p>
            <a:pPr lvl="2"/>
            <a:r>
              <a:rPr lang="en-GB" dirty="0"/>
              <a:t>over-reaction, irrational fears </a:t>
            </a:r>
            <a:r>
              <a:rPr lang="en-GB" i="1" dirty="0"/>
              <a:t>e.g.</a:t>
            </a:r>
            <a:r>
              <a:rPr lang="en-GB" dirty="0"/>
              <a:t> panic buying of food</a:t>
            </a:r>
            <a:endParaRPr lang="en-GB" dirty="0">
              <a:sym typeface="Wingdings" pitchFamily="2" charset="2"/>
            </a:endParaRPr>
          </a:p>
          <a:p>
            <a:pPr lvl="1"/>
            <a:r>
              <a:rPr lang="en-GB" dirty="0"/>
              <a:t>Special sensitivity for certain groups must be taken into account, consumers should not be treated as a single entity </a:t>
            </a:r>
            <a:r>
              <a:rPr lang="en-GB" i="1" dirty="0"/>
              <a:t>e.g.</a:t>
            </a:r>
            <a:r>
              <a:rPr lang="en-GB" dirty="0"/>
              <a:t> babies, pregnant women, etc.</a:t>
            </a:r>
          </a:p>
          <a:p>
            <a:pPr lvl="1"/>
            <a:r>
              <a:rPr lang="en-GB" dirty="0"/>
              <a:t>Improve public awareness in ‘peacetime’ </a:t>
            </a:r>
            <a:r>
              <a:rPr lang="en-GB" i="1" dirty="0"/>
              <a:t>e.g.</a:t>
            </a:r>
            <a:r>
              <a:rPr lang="en-GB" dirty="0"/>
              <a:t> include information on radioactivity in primary school curriculum</a:t>
            </a:r>
          </a:p>
          <a:p>
            <a:r>
              <a:rPr lang="en-GB" b="1" dirty="0"/>
              <a:t>Provision of information</a:t>
            </a:r>
          </a:p>
          <a:p>
            <a:pPr lvl="1"/>
            <a:r>
              <a:rPr lang="en-GB" dirty="0">
                <a:sym typeface="Wingdings" pitchFamily="2" charset="2"/>
              </a:rPr>
              <a:t>Key to build trust amongst public and stakeholders and to maintain (or restore) confidence</a:t>
            </a:r>
          </a:p>
          <a:p>
            <a:pPr lvl="1"/>
            <a:r>
              <a:rPr lang="en-GB" dirty="0">
                <a:sym typeface="Wingdings" pitchFamily="2" charset="2"/>
              </a:rPr>
              <a:t>Information must be </a:t>
            </a:r>
            <a:r>
              <a:rPr lang="en-GB" u="sng" dirty="0">
                <a:sym typeface="Wingdings" pitchFamily="2" charset="2"/>
              </a:rPr>
              <a:t>clear, timely, transparent and accurate</a:t>
            </a:r>
          </a:p>
          <a:p>
            <a:pPr lvl="2"/>
            <a:r>
              <a:rPr lang="en-GB" dirty="0">
                <a:sym typeface="Wingdings" pitchFamily="2" charset="2"/>
              </a:rPr>
              <a:t>Avoid confusion and mixed messages going out</a:t>
            </a:r>
          </a:p>
          <a:p>
            <a:pPr lvl="2"/>
            <a:r>
              <a:rPr lang="en-GB" dirty="0">
                <a:sym typeface="Wingdings" pitchFamily="2" charset="2"/>
              </a:rPr>
              <a:t>Clear communication paths</a:t>
            </a:r>
          </a:p>
        </p:txBody>
      </p:sp>
    </p:spTree>
    <p:extLst>
      <p:ext uri="{BB962C8B-B14F-4D97-AF65-F5344CB8AC3E}">
        <p14:creationId xmlns:p14="http://schemas.microsoft.com/office/powerpoint/2010/main" val="342716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INFORMATION </a:t>
            </a:r>
            <a:r>
              <a:rPr lang="de-DE" dirty="0" smtClean="0"/>
              <a:t>STRATEGIES </a:t>
            </a:r>
            <a:r>
              <a:rPr lang="de-DE" dirty="0"/>
              <a:t>(</a:t>
            </a:r>
            <a:r>
              <a:rPr lang="de-DE" dirty="0" err="1"/>
              <a:t>cont</a:t>
            </a:r>
            <a:r>
              <a:rPr lang="de-DE" dirty="0"/>
              <a:t>.)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b="1" dirty="0"/>
              <a:t>Provision of information </a:t>
            </a:r>
            <a:r>
              <a:rPr lang="en-GB" dirty="0"/>
              <a:t>(</a:t>
            </a:r>
            <a:r>
              <a:rPr lang="en-GB" dirty="0" err="1"/>
              <a:t>ctnd</a:t>
            </a:r>
            <a:r>
              <a:rPr lang="en-GB" dirty="0"/>
              <a:t>)</a:t>
            </a:r>
          </a:p>
          <a:p>
            <a:pPr lvl="2"/>
            <a:r>
              <a:rPr lang="en-GB" dirty="0">
                <a:sym typeface="Wingdings" pitchFamily="2" charset="2"/>
              </a:rPr>
              <a:t>Key stakeholders </a:t>
            </a:r>
            <a:r>
              <a:rPr lang="en-GB" i="1" dirty="0">
                <a:sym typeface="Wingdings" pitchFamily="2" charset="2"/>
              </a:rPr>
              <a:t>e.g.</a:t>
            </a:r>
            <a:r>
              <a:rPr lang="en-GB" dirty="0">
                <a:sym typeface="Wingdings" pitchFamily="2" charset="2"/>
              </a:rPr>
              <a:t> industry, farming community should be informed directly and quickly </a:t>
            </a:r>
            <a:r>
              <a:rPr lang="en-GB" i="1" dirty="0">
                <a:sym typeface="Wingdings" pitchFamily="2" charset="2"/>
              </a:rPr>
              <a:t>i.e.</a:t>
            </a:r>
            <a:r>
              <a:rPr lang="en-GB" dirty="0">
                <a:sym typeface="Wingdings" pitchFamily="2" charset="2"/>
              </a:rPr>
              <a:t> should not find out through media (use of </a:t>
            </a:r>
            <a:r>
              <a:rPr lang="en-GB" dirty="0" err="1">
                <a:sym typeface="Wingdings" pitchFamily="2" charset="2"/>
              </a:rPr>
              <a:t>HelpDesks</a:t>
            </a:r>
            <a:r>
              <a:rPr lang="en-GB" dirty="0">
                <a:sym typeface="Wingdings" pitchFamily="2" charset="2"/>
              </a:rPr>
              <a:t>, Facebook groups)</a:t>
            </a:r>
            <a:endParaRPr lang="en-GB" u="sng" dirty="0">
              <a:sym typeface="Wingdings" pitchFamily="2" charset="2"/>
            </a:endParaRPr>
          </a:p>
          <a:p>
            <a:pPr lvl="1"/>
            <a:r>
              <a:rPr lang="en-GB" u="sng" dirty="0">
                <a:sym typeface="Wingdings" pitchFamily="2" charset="2"/>
              </a:rPr>
              <a:t>Role of social media</a:t>
            </a:r>
            <a:r>
              <a:rPr lang="en-GB" dirty="0">
                <a:sym typeface="Wingdings" pitchFamily="2" charset="2"/>
              </a:rPr>
              <a:t> to disseminate and monitor information should be explored</a:t>
            </a:r>
          </a:p>
          <a:p>
            <a:pPr lvl="1"/>
            <a:r>
              <a:rPr lang="en-GB" dirty="0"/>
              <a:t>Information strategies should be </a:t>
            </a:r>
            <a:r>
              <a:rPr lang="en-GB" u="sng" dirty="0"/>
              <a:t>flexible / generic</a:t>
            </a:r>
            <a:r>
              <a:rPr lang="en-GB" dirty="0"/>
              <a:t> to handle any type of emergency</a:t>
            </a:r>
          </a:p>
          <a:p>
            <a:r>
              <a:rPr lang="en-GB" b="1" dirty="0">
                <a:sym typeface="Wingdings" pitchFamily="2" charset="2"/>
              </a:rPr>
              <a:t>Communications</a:t>
            </a:r>
          </a:p>
          <a:p>
            <a:pPr lvl="1"/>
            <a:r>
              <a:rPr lang="en-GB" dirty="0">
                <a:sym typeface="Wingdings" pitchFamily="2" charset="2"/>
              </a:rPr>
              <a:t>Assign </a:t>
            </a:r>
            <a:r>
              <a:rPr lang="en-GB" u="sng" dirty="0">
                <a:sym typeface="Wingdings" pitchFamily="2" charset="2"/>
              </a:rPr>
              <a:t>responsibilities</a:t>
            </a:r>
            <a:r>
              <a:rPr lang="en-GB" dirty="0">
                <a:sym typeface="Wingdings" pitchFamily="2" charset="2"/>
              </a:rPr>
              <a:t> in the preparedness phase</a:t>
            </a:r>
          </a:p>
          <a:p>
            <a:pPr lvl="1"/>
            <a:r>
              <a:rPr lang="en-GB" dirty="0">
                <a:sym typeface="Wingdings" pitchFamily="2" charset="2"/>
              </a:rPr>
              <a:t>Develop </a:t>
            </a:r>
            <a:r>
              <a:rPr lang="en-GB" u="sng" dirty="0">
                <a:sym typeface="Wingdings" pitchFamily="2" charset="2"/>
              </a:rPr>
              <a:t>pre-prepared key messages</a:t>
            </a:r>
            <a:r>
              <a:rPr lang="en-GB" dirty="0">
                <a:sym typeface="Wingdings" pitchFamily="2" charset="2"/>
              </a:rPr>
              <a:t> and generic information which can be tailored or adapted to different situations</a:t>
            </a:r>
          </a:p>
          <a:p>
            <a:pPr lvl="1"/>
            <a:r>
              <a:rPr lang="en-GB" dirty="0">
                <a:sym typeface="Wingdings" pitchFamily="2" charset="2"/>
              </a:rPr>
              <a:t>Choice of </a:t>
            </a:r>
            <a:r>
              <a:rPr lang="en-GB" u="sng" dirty="0">
                <a:sym typeface="Wingdings" pitchFamily="2" charset="2"/>
              </a:rPr>
              <a:t>spokespersons</a:t>
            </a:r>
            <a:r>
              <a:rPr lang="en-GB" dirty="0">
                <a:sym typeface="Wingdings" pitchFamily="2" charset="2"/>
              </a:rPr>
              <a:t>: who is public most likely to trust most? independent health or scientific experts vs. politicians or industry reps (with vested interests</a:t>
            </a:r>
            <a:r>
              <a:rPr lang="en-GB" dirty="0" smtClean="0">
                <a:sym typeface="Wingdings" pitchFamily="2" charset="2"/>
              </a:rPr>
              <a:t>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907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INFORMATION </a:t>
            </a:r>
            <a:r>
              <a:rPr lang="de-DE" dirty="0" smtClean="0"/>
              <a:t>STRATEGIES </a:t>
            </a:r>
            <a:r>
              <a:rPr lang="de-DE" dirty="0"/>
              <a:t>(</a:t>
            </a:r>
            <a:r>
              <a:rPr lang="de-DE" dirty="0" err="1"/>
              <a:t>cont</a:t>
            </a:r>
            <a:r>
              <a:rPr lang="de-DE" dirty="0"/>
              <a:t>.)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b="1" dirty="0">
                <a:sym typeface="Wingdings" pitchFamily="2" charset="2"/>
              </a:rPr>
              <a:t>Communications</a:t>
            </a:r>
            <a:r>
              <a:rPr lang="en-GB" dirty="0">
                <a:sym typeface="Wingdings" pitchFamily="2" charset="2"/>
              </a:rPr>
              <a:t> (</a:t>
            </a:r>
            <a:r>
              <a:rPr lang="en-GB" dirty="0" err="1">
                <a:sym typeface="Wingdings" pitchFamily="2" charset="2"/>
              </a:rPr>
              <a:t>ctnd</a:t>
            </a:r>
            <a:r>
              <a:rPr lang="en-GB" dirty="0">
                <a:sym typeface="Wingdings" pitchFamily="2" charset="2"/>
              </a:rPr>
              <a:t>)</a:t>
            </a:r>
            <a:endParaRPr lang="en-GB" b="1" dirty="0">
              <a:sym typeface="Wingdings" pitchFamily="2" charset="2"/>
            </a:endParaRPr>
          </a:p>
          <a:p>
            <a:pPr lvl="1"/>
            <a:r>
              <a:rPr lang="en-GB" u="sng" dirty="0">
                <a:sym typeface="Wingdings" pitchFamily="2" charset="2"/>
              </a:rPr>
              <a:t>Language</a:t>
            </a:r>
            <a:r>
              <a:rPr lang="en-GB" dirty="0">
                <a:sym typeface="Wingdings" pitchFamily="2" charset="2"/>
              </a:rPr>
              <a:t>: use non-technical and layman terms, explain risks (compare to other everyday risks, use familiar concepts)</a:t>
            </a:r>
          </a:p>
          <a:p>
            <a:pPr>
              <a:defRPr/>
            </a:pPr>
            <a:r>
              <a:rPr lang="en-GB" b="1" dirty="0">
                <a:sym typeface="Wingdings" pitchFamily="2" charset="2"/>
              </a:rPr>
              <a:t>Trade</a:t>
            </a:r>
          </a:p>
          <a:p>
            <a:pPr lvl="1">
              <a:defRPr/>
            </a:pPr>
            <a:r>
              <a:rPr lang="en-GB" u="sng" dirty="0">
                <a:sym typeface="Wingdings" pitchFamily="2" charset="2"/>
              </a:rPr>
              <a:t>EU response and advice</a:t>
            </a:r>
            <a:r>
              <a:rPr lang="en-GB" dirty="0">
                <a:sym typeface="Wingdings" pitchFamily="2" charset="2"/>
              </a:rPr>
              <a:t> is seen as critical</a:t>
            </a:r>
          </a:p>
          <a:p>
            <a:pPr lvl="1">
              <a:defRPr/>
            </a:pPr>
            <a:r>
              <a:rPr lang="en-GB" dirty="0">
                <a:sym typeface="Wingdings" pitchFamily="2" charset="2"/>
              </a:rPr>
              <a:t>Advice must be consistent and </a:t>
            </a:r>
            <a:r>
              <a:rPr lang="en-GB" u="sng" dirty="0">
                <a:sym typeface="Wingdings" pitchFamily="2" charset="2"/>
              </a:rPr>
              <a:t>harmonised</a:t>
            </a:r>
            <a:r>
              <a:rPr lang="en-GB" dirty="0">
                <a:sym typeface="Wingdings" pitchFamily="2" charset="2"/>
              </a:rPr>
              <a:t> across EU</a:t>
            </a:r>
          </a:p>
          <a:p>
            <a:pPr>
              <a:defRPr/>
            </a:pPr>
            <a:r>
              <a:rPr lang="en-GB" b="1" dirty="0">
                <a:sym typeface="Wingdings" pitchFamily="2" charset="2"/>
              </a:rPr>
              <a:t>Implementation of protective actions </a:t>
            </a:r>
            <a:r>
              <a:rPr lang="en-GB" b="1" i="1" dirty="0">
                <a:sym typeface="Wingdings" pitchFamily="2" charset="2"/>
              </a:rPr>
              <a:t>e.g</a:t>
            </a:r>
            <a:r>
              <a:rPr lang="en-GB" b="1" dirty="0">
                <a:sym typeface="Wingdings" pitchFamily="2" charset="2"/>
              </a:rPr>
              <a:t>. in agriculture</a:t>
            </a:r>
          </a:p>
          <a:p>
            <a:pPr lvl="1">
              <a:defRPr/>
            </a:pPr>
            <a:r>
              <a:rPr lang="en-GB" dirty="0">
                <a:sym typeface="Wingdings" pitchFamily="2" charset="2"/>
              </a:rPr>
              <a:t>Communication channels </a:t>
            </a:r>
            <a:r>
              <a:rPr lang="en-GB" i="1" dirty="0">
                <a:sym typeface="Wingdings" pitchFamily="2" charset="2"/>
              </a:rPr>
              <a:t>e.g. </a:t>
            </a:r>
            <a:r>
              <a:rPr lang="en-GB" dirty="0">
                <a:sym typeface="Wingdings" pitchFamily="2" charset="2"/>
              </a:rPr>
              <a:t>with farmers should be clearly defined </a:t>
            </a:r>
            <a:r>
              <a:rPr lang="en-GB" i="1" dirty="0">
                <a:sym typeface="Wingdings" pitchFamily="2" charset="2"/>
              </a:rPr>
              <a:t>i.e.</a:t>
            </a:r>
            <a:r>
              <a:rPr lang="en-GB" dirty="0">
                <a:sym typeface="Wingdings" pitchFamily="2" charset="2"/>
              </a:rPr>
              <a:t> location and implementation of measures, when to terminate, where to get further information, etc.</a:t>
            </a:r>
          </a:p>
          <a:p>
            <a:pPr lvl="1">
              <a:defRPr/>
            </a:pPr>
            <a:r>
              <a:rPr lang="en-GB" dirty="0">
                <a:sym typeface="Wingdings" pitchFamily="2" charset="2"/>
              </a:rPr>
              <a:t>Public information on effects of additives (livestock, soils), food labelling</a:t>
            </a:r>
          </a:p>
          <a:p>
            <a:pPr>
              <a:defRPr/>
            </a:pPr>
            <a:r>
              <a:rPr lang="en-GB" b="1" dirty="0"/>
              <a:t>Others to consider</a:t>
            </a:r>
          </a:p>
          <a:p>
            <a:pPr lvl="1">
              <a:defRPr/>
            </a:pPr>
            <a:r>
              <a:rPr lang="en-GB" u="sng" dirty="0"/>
              <a:t>Guidance documents</a:t>
            </a:r>
            <a:r>
              <a:rPr lang="en-GB" dirty="0"/>
              <a:t> for producers and importers of contaminated goods, citizens abroad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3684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DECISION-MAKING PROCESS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dirty="0"/>
              <a:t>In emergency response</a:t>
            </a:r>
          </a:p>
          <a:p>
            <a:pPr lvl="1"/>
            <a:r>
              <a:rPr lang="en-GB" dirty="0"/>
              <a:t>Exchange of information must be </a:t>
            </a:r>
            <a:r>
              <a:rPr lang="en-GB" u="sng" dirty="0"/>
              <a:t>quick</a:t>
            </a:r>
            <a:endParaRPr lang="en-GB" dirty="0"/>
          </a:p>
          <a:p>
            <a:pPr lvl="1"/>
            <a:r>
              <a:rPr lang="en-GB" u="sng" dirty="0"/>
              <a:t>Multiple aspects and criteria</a:t>
            </a:r>
            <a:r>
              <a:rPr lang="en-GB" dirty="0"/>
              <a:t> must be taken into account</a:t>
            </a:r>
          </a:p>
          <a:p>
            <a:pPr lvl="2"/>
            <a:r>
              <a:rPr lang="en-GB" dirty="0"/>
              <a:t>Multi-criteria decision analysis (MCDA) as a tool to aid decision-making</a:t>
            </a:r>
          </a:p>
          <a:p>
            <a:endParaRPr lang="en-GB" dirty="0"/>
          </a:p>
          <a:p>
            <a:r>
              <a:rPr lang="en-GB" dirty="0"/>
              <a:t>Communication and cooperation with stakeholders and public/consumers associations in preparedness phase is key to gain trust and to work through issues </a:t>
            </a:r>
            <a:r>
              <a:rPr lang="en-GB" i="1" dirty="0"/>
              <a:t>e.g.</a:t>
            </a:r>
            <a:r>
              <a:rPr lang="en-GB" dirty="0"/>
              <a:t> via </a:t>
            </a:r>
            <a:r>
              <a:rPr lang="en-GB" u="sng" dirty="0"/>
              <a:t>exercises </a:t>
            </a:r>
          </a:p>
          <a:p>
            <a:endParaRPr lang="en-GB" dirty="0"/>
          </a:p>
          <a:p>
            <a:r>
              <a:rPr lang="en-GB" dirty="0"/>
              <a:t>‘Communication’ and ‘Trade’ should be taken into account in decision-making process, not just health effect (doses), costs, amount of waste generated, technical feasibility or social aspects</a:t>
            </a:r>
          </a:p>
        </p:txBody>
      </p:sp>
    </p:spTree>
    <p:extLst>
      <p:ext uri="{BB962C8B-B14F-4D97-AF65-F5344CB8AC3E}">
        <p14:creationId xmlns:p14="http://schemas.microsoft.com/office/powerpoint/2010/main" val="245196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DECISION-MAKING </a:t>
            </a:r>
            <a:r>
              <a:rPr lang="de-DE" dirty="0" smtClean="0"/>
              <a:t>PROCESS </a:t>
            </a:r>
            <a:r>
              <a:rPr lang="de-DE" dirty="0"/>
              <a:t>(</a:t>
            </a:r>
            <a:r>
              <a:rPr lang="de-DE" dirty="0" err="1"/>
              <a:t>cont</a:t>
            </a:r>
            <a:r>
              <a:rPr lang="de-DE" dirty="0"/>
              <a:t>.)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dirty="0"/>
              <a:t>Food, agricultural and other protective actions should be developed in </a:t>
            </a:r>
            <a:r>
              <a:rPr lang="en-GB" u="sng" dirty="0"/>
              <a:t>cooperation</a:t>
            </a:r>
            <a:r>
              <a:rPr lang="en-GB" dirty="0"/>
              <a:t> with those responsible for implementing them</a:t>
            </a:r>
          </a:p>
          <a:p>
            <a:pPr lvl="1"/>
            <a:r>
              <a:rPr lang="en-GB" dirty="0"/>
              <a:t>Customised catalogue of countermeasures </a:t>
            </a:r>
            <a:r>
              <a:rPr lang="en-GB" i="1" dirty="0"/>
              <a:t>e.g. </a:t>
            </a:r>
            <a:r>
              <a:rPr lang="en-GB" dirty="0"/>
              <a:t>EURANOS handbook</a:t>
            </a:r>
          </a:p>
          <a:p>
            <a:pPr lvl="1"/>
            <a:r>
              <a:rPr lang="en-GB" dirty="0">
                <a:sym typeface="Wingdings" pitchFamily="2" charset="2"/>
              </a:rPr>
              <a:t>Lessons from past accidents </a:t>
            </a:r>
            <a:r>
              <a:rPr lang="en-GB" i="1" dirty="0">
                <a:sym typeface="Wingdings" pitchFamily="2" charset="2"/>
              </a:rPr>
              <a:t>e.g.</a:t>
            </a:r>
            <a:r>
              <a:rPr lang="en-GB" dirty="0">
                <a:sym typeface="Wingdings" pitchFamily="2" charset="2"/>
              </a:rPr>
              <a:t> which protective actions work best, are adopted easily, costs, feasibility</a:t>
            </a:r>
          </a:p>
          <a:p>
            <a:endParaRPr lang="en-GB" dirty="0"/>
          </a:p>
          <a:p>
            <a:r>
              <a:rPr lang="en-GB" dirty="0"/>
              <a:t>Decision-making must be </a:t>
            </a:r>
            <a:r>
              <a:rPr lang="en-GB" u="sng" dirty="0"/>
              <a:t>transparent</a:t>
            </a:r>
            <a:r>
              <a:rPr lang="en-GB" dirty="0"/>
              <a:t>, and the process </a:t>
            </a:r>
            <a:r>
              <a:rPr lang="en-GB" u="sng" dirty="0"/>
              <a:t>documented</a:t>
            </a:r>
          </a:p>
          <a:p>
            <a:pPr lvl="1"/>
            <a:r>
              <a:rPr lang="en-GB" dirty="0"/>
              <a:t>Accountability, FOI, record management, etc.</a:t>
            </a:r>
          </a:p>
          <a:p>
            <a:endParaRPr lang="en-GB" dirty="0"/>
          </a:p>
          <a:p>
            <a:r>
              <a:rPr lang="en-GB" dirty="0"/>
              <a:t>EURATOM BSS</a:t>
            </a:r>
          </a:p>
          <a:p>
            <a:pPr lvl="1"/>
            <a:r>
              <a:rPr lang="en-GB" dirty="0"/>
              <a:t>MS should indicate which aspects are included in the decision making process and how corrective options are optimised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60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Thank you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Any questions?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31800" y="5940077"/>
            <a:ext cx="7992888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5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4688" y="5940077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832</TotalTime>
  <Words>700</Words>
  <Application>Microsoft Office PowerPoint</Application>
  <PresentationFormat>Vlastná</PresentationFormat>
  <Paragraphs>74</Paragraphs>
  <Slides>8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Standarddesign</vt:lpstr>
      <vt:lpstr>Prezentácia programu PowerPoint</vt:lpstr>
      <vt:lpstr>INFORMATION STRATEGIES</vt:lpstr>
      <vt:lpstr>INFORMATION STRATEGIES (cont.)</vt:lpstr>
      <vt:lpstr>INFORMATION STRATEGIES (cont.)</vt:lpstr>
      <vt:lpstr>INFORMATION STRATEGIES (cont.)</vt:lpstr>
      <vt:lpstr>DECISION-MAKING PROCESS</vt:lpstr>
      <vt:lpstr>DECISION-MAKING PROCESS (cont.)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68</cp:revision>
  <cp:lastPrinted>1601-01-01T00:00:00Z</cp:lastPrinted>
  <dcterms:created xsi:type="dcterms:W3CDTF">2011-02-09T16:02:23Z</dcterms:created>
  <dcterms:modified xsi:type="dcterms:W3CDTF">2016-01-18T10:18:36Z</dcterms:modified>
</cp:coreProperties>
</file>