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1"/>
  </p:notesMasterIdLst>
  <p:handoutMasterIdLst>
    <p:handoutMasterId r:id="rId22"/>
  </p:handoutMasterIdLst>
  <p:sldIdLst>
    <p:sldId id="256" r:id="rId2"/>
    <p:sldId id="302" r:id="rId3"/>
    <p:sldId id="303" r:id="rId4"/>
    <p:sldId id="309" r:id="rId5"/>
    <p:sldId id="304" r:id="rId6"/>
    <p:sldId id="310" r:id="rId7"/>
    <p:sldId id="305" r:id="rId8"/>
    <p:sldId id="311" r:id="rId9"/>
    <p:sldId id="312" r:id="rId10"/>
    <p:sldId id="313" r:id="rId11"/>
    <p:sldId id="314" r:id="rId12"/>
    <p:sldId id="306" r:id="rId13"/>
    <p:sldId id="307" r:id="rId14"/>
    <p:sldId id="308" r:id="rId15"/>
    <p:sldId id="301" r:id="rId16"/>
    <p:sldId id="317" r:id="rId17"/>
    <p:sldId id="315" r:id="rId18"/>
    <p:sldId id="316" r:id="rId19"/>
    <p:sldId id="318" r:id="rId20"/>
  </p:sldIdLst>
  <p:sldSz cx="10080625" cy="7559675"/>
  <p:notesSz cx="6794500" cy="99060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6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966" y="-8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36"/>
        <p:guide pos="188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4838" cy="495613"/>
          </a:xfrm>
          <a:prstGeom prst="rect">
            <a:avLst/>
          </a:prstGeom>
        </p:spPr>
        <p:txBody>
          <a:bodyPr vert="horz" lIns="85643" tIns="42821" rIns="85643" bIns="42821" rtlCol="0"/>
          <a:lstStyle>
            <a:lvl1pPr algn="l">
              <a:defRPr sz="1100"/>
            </a:lvl1pPr>
          </a:lstStyle>
          <a:p>
            <a:endParaRPr lang="en-GB"/>
          </a:p>
        </p:txBody>
      </p:sp>
      <p:sp>
        <p:nvSpPr>
          <p:cNvPr id="3" name="Date Placeholder 2"/>
          <p:cNvSpPr>
            <a:spLocks noGrp="1"/>
          </p:cNvSpPr>
          <p:nvPr>
            <p:ph type="dt" sz="quarter" idx="1"/>
          </p:nvPr>
        </p:nvSpPr>
        <p:spPr>
          <a:xfrm>
            <a:off x="3848275" y="0"/>
            <a:ext cx="2944838" cy="495613"/>
          </a:xfrm>
          <a:prstGeom prst="rect">
            <a:avLst/>
          </a:prstGeom>
        </p:spPr>
        <p:txBody>
          <a:bodyPr vert="horz" lIns="85643" tIns="42821" rIns="85643" bIns="42821" rtlCol="0"/>
          <a:lstStyle>
            <a:lvl1pPr algn="r">
              <a:defRPr sz="1100"/>
            </a:lvl1pPr>
          </a:lstStyle>
          <a:p>
            <a:fld id="{C7E2BAA5-9F3A-474A-92E3-1312970DAC60}" type="datetimeFigureOut">
              <a:rPr lang="en-GB" smtClean="0"/>
              <a:pPr/>
              <a:t>20/01/2016</a:t>
            </a:fld>
            <a:endParaRPr lang="en-GB"/>
          </a:p>
        </p:txBody>
      </p:sp>
      <p:sp>
        <p:nvSpPr>
          <p:cNvPr id="4" name="Footer Placeholder 3"/>
          <p:cNvSpPr>
            <a:spLocks noGrp="1"/>
          </p:cNvSpPr>
          <p:nvPr>
            <p:ph type="ftr" sz="quarter" idx="2"/>
          </p:nvPr>
        </p:nvSpPr>
        <p:spPr>
          <a:xfrm>
            <a:off x="1" y="9408824"/>
            <a:ext cx="2944838" cy="495613"/>
          </a:xfrm>
          <a:prstGeom prst="rect">
            <a:avLst/>
          </a:prstGeom>
        </p:spPr>
        <p:txBody>
          <a:bodyPr vert="horz" lIns="85643" tIns="42821" rIns="85643" bIns="42821" rtlCol="0" anchor="b"/>
          <a:lstStyle>
            <a:lvl1pPr algn="l">
              <a:defRPr sz="1100"/>
            </a:lvl1pPr>
          </a:lstStyle>
          <a:p>
            <a:endParaRPr lang="en-GB"/>
          </a:p>
        </p:txBody>
      </p:sp>
      <p:sp>
        <p:nvSpPr>
          <p:cNvPr id="5" name="Slide Number Placeholder 4"/>
          <p:cNvSpPr>
            <a:spLocks noGrp="1"/>
          </p:cNvSpPr>
          <p:nvPr>
            <p:ph type="sldNum" sz="quarter" idx="3"/>
          </p:nvPr>
        </p:nvSpPr>
        <p:spPr>
          <a:xfrm>
            <a:off x="3848275" y="9408824"/>
            <a:ext cx="2944838" cy="495613"/>
          </a:xfrm>
          <a:prstGeom prst="rect">
            <a:avLst/>
          </a:prstGeom>
        </p:spPr>
        <p:txBody>
          <a:bodyPr vert="horz" lIns="85643" tIns="42821" rIns="85643" bIns="42821" rtlCol="0" anchor="b"/>
          <a:lstStyle>
            <a:lvl1pPr algn="r">
              <a:defRPr sz="1100"/>
            </a:lvl1pPr>
          </a:lstStyle>
          <a:p>
            <a:fld id="{F8C31416-FC77-43BB-8F03-D49BB6B70467}" type="slidenum">
              <a:rPr lang="en-GB" smtClean="0"/>
              <a:pPr/>
              <a:t>‹#›</a:t>
            </a:fld>
            <a:endParaRPr lang="en-GB"/>
          </a:p>
        </p:txBody>
      </p:sp>
    </p:spTree>
    <p:extLst>
      <p:ext uri="{BB962C8B-B14F-4D97-AF65-F5344CB8AC3E}">
        <p14:creationId xmlns:p14="http://schemas.microsoft.com/office/powerpoint/2010/main" val="1461546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922338" y="752475"/>
            <a:ext cx="4948237" cy="3713163"/>
          </a:xfrm>
          <a:prstGeom prst="rect">
            <a:avLst/>
          </a:prstGeom>
          <a:noFill/>
          <a:ln w="9525">
            <a:noFill/>
            <a:round/>
            <a:headEnd/>
            <a:tailEnd/>
          </a:ln>
          <a:effectLst/>
        </p:spPr>
      </p:sp>
      <p:sp>
        <p:nvSpPr>
          <p:cNvPr id="2050" name="Rectangle 2"/>
          <p:cNvSpPr>
            <a:spLocks noGrp="1" noChangeArrowheads="1"/>
          </p:cNvSpPr>
          <p:nvPr>
            <p:ph type="body"/>
          </p:nvPr>
        </p:nvSpPr>
        <p:spPr bwMode="auto">
          <a:xfrm>
            <a:off x="680005" y="4704413"/>
            <a:ext cx="5434490" cy="4455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2947614" cy="494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78005" algn="l"/>
                <a:tab pos="1356009" algn="l"/>
                <a:tab pos="2034014" algn="l"/>
                <a:tab pos="2712019" algn="l"/>
              </a:tabLst>
              <a:defRPr sz="13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3845499" y="0"/>
            <a:ext cx="2947614" cy="494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78005" algn="l"/>
                <a:tab pos="1356009" algn="l"/>
                <a:tab pos="2034014" algn="l"/>
                <a:tab pos="2712019" algn="l"/>
              </a:tabLst>
              <a:defRPr sz="13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410388"/>
            <a:ext cx="2947614" cy="494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678005" algn="l"/>
                <a:tab pos="1356009" algn="l"/>
                <a:tab pos="2034014" algn="l"/>
                <a:tab pos="2712019" algn="l"/>
              </a:tabLst>
              <a:defRPr sz="13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3845499" y="9410388"/>
            <a:ext cx="2947614" cy="494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678005" algn="l"/>
                <a:tab pos="1356009" algn="l"/>
                <a:tab pos="2034014" algn="l"/>
                <a:tab pos="2712019" algn="l"/>
              </a:tabLst>
              <a:defRPr sz="1300" smtClean="0">
                <a:solidFill>
                  <a:srgbClr val="000000"/>
                </a:solidFill>
                <a:latin typeface="Times New Roman" pitchFamily="18" charset="0"/>
              </a:defRPr>
            </a:lvl1pPr>
          </a:lstStyle>
          <a:p>
            <a:pPr>
              <a:defRPr/>
            </a:pPr>
            <a:fld id="{61BD78C0-B4D7-4B57-898F-004CD1D8D2C4}" type="slidenum">
              <a:rPr lang="en-US"/>
              <a:pPr>
                <a:defRPr/>
              </a:pPr>
              <a:t>‹#›</a:t>
            </a:fld>
            <a:endParaRPr lang="en-US"/>
          </a:p>
        </p:txBody>
      </p:sp>
    </p:spTree>
    <p:extLst>
      <p:ext uri="{BB962C8B-B14F-4D97-AF65-F5344CB8AC3E}">
        <p14:creationId xmlns:p14="http://schemas.microsoft.com/office/powerpoint/2010/main" val="1357028023"/>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1</a:t>
            </a:fld>
            <a:endParaRPr lang="en-US"/>
          </a:p>
        </p:txBody>
      </p:sp>
      <p:sp>
        <p:nvSpPr>
          <p:cNvPr id="5123" name="Rectangle 1"/>
          <p:cNvSpPr txBox="1">
            <a:spLocks noGrp="1" noRot="1" noChangeAspect="1" noChangeArrowheads="1" noTextEdit="1"/>
          </p:cNvSpPr>
          <p:nvPr>
            <p:ph type="sldImg"/>
          </p:nvPr>
        </p:nvSpPr>
        <p:spPr>
          <a:xfrm>
            <a:off x="920750" y="752475"/>
            <a:ext cx="4953000" cy="371475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680005" y="4704412"/>
            <a:ext cx="5435878" cy="4457387"/>
          </a:xfrm>
          <a:noFill/>
        </p:spPr>
        <p:txBody>
          <a:bodyPr wrap="none" anchor="ctr"/>
          <a:lstStyle/>
          <a:p>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print"/>
          <a:srcRect/>
          <a:stretch>
            <a:fillRect/>
          </a:stretch>
        </p:blipFill>
        <p:spPr bwMode="auto">
          <a:xfrm>
            <a:off x="9359900" y="7019925"/>
            <a:ext cx="720725" cy="539750"/>
          </a:xfrm>
          <a:prstGeom prst="rect">
            <a:avLst/>
          </a:prstGeom>
          <a:noFill/>
          <a:ln w="9525">
            <a:noFill/>
            <a:round/>
            <a:headEnd/>
            <a:tailEnd/>
          </a:ln>
          <a:effectLst/>
        </p:spPr>
      </p:pic>
      <p:pic>
        <p:nvPicPr>
          <p:cNvPr id="1027" name="Picture 2"/>
          <p:cNvPicPr>
            <a:picLocks noChangeAspect="1" noChangeArrowheads="1"/>
          </p:cNvPicPr>
          <p:nvPr/>
        </p:nvPicPr>
        <p:blipFill>
          <a:blip r:embed="rId14" cstate="print"/>
          <a:srcRect/>
          <a:stretch>
            <a:fillRect/>
          </a:stretch>
        </p:blipFill>
        <p:spPr bwMode="auto">
          <a:xfrm>
            <a:off x="0" y="0"/>
            <a:ext cx="360363" cy="7559675"/>
          </a:xfrm>
          <a:prstGeom prst="rect">
            <a:avLst/>
          </a:prstGeom>
          <a:noFill/>
          <a:ln w="9525">
            <a:noFill/>
            <a:round/>
            <a:headEnd/>
            <a:tailEnd/>
          </a:ln>
          <a:effectLst/>
        </p:spPr>
      </p:pic>
      <p:pic>
        <p:nvPicPr>
          <p:cNvPr id="1028" name="Picture 3"/>
          <p:cNvPicPr>
            <a:picLocks noChangeAspect="1" noChangeArrowheads="1"/>
          </p:cNvPicPr>
          <p:nvPr/>
        </p:nvPicPr>
        <p:blipFill>
          <a:blip r:embed="rId14" cstate="print"/>
          <a:srcRect/>
          <a:stretch>
            <a:fillRect/>
          </a:stretch>
        </p:blipFill>
        <p:spPr bwMode="auto">
          <a:xfrm>
            <a:off x="-248" y="7019925"/>
            <a:ext cx="720725" cy="539750"/>
          </a:xfrm>
          <a:prstGeom prst="rect">
            <a:avLst/>
          </a:prstGeom>
          <a:noFill/>
          <a:ln w="9525">
            <a:noFill/>
            <a:round/>
            <a:headEnd/>
            <a:tailEnd/>
          </a:ln>
          <a:effectLst/>
        </p:spPr>
      </p:pic>
      <p:pic>
        <p:nvPicPr>
          <p:cNvPr id="1029" name="Picture 4"/>
          <p:cNvPicPr>
            <a:picLocks noChangeAspect="1" noChangeArrowheads="1"/>
          </p:cNvPicPr>
          <p:nvPr/>
        </p:nvPicPr>
        <p:blipFill>
          <a:blip r:embed="rId14" cstate="print"/>
          <a:srcRect/>
          <a:stretch>
            <a:fillRect/>
          </a:stretch>
        </p:blipFill>
        <p:spPr bwMode="auto">
          <a:xfrm>
            <a:off x="0" y="0"/>
            <a:ext cx="720725" cy="720725"/>
          </a:xfrm>
          <a:prstGeom prst="rect">
            <a:avLst/>
          </a:prstGeom>
          <a:noFill/>
          <a:ln w="9525">
            <a:noFill/>
            <a:round/>
            <a:headEnd/>
            <a:tailEnd/>
          </a:ln>
          <a:effectLst/>
        </p:spPr>
      </p:pic>
      <p:sp>
        <p:nvSpPr>
          <p:cNvPr id="1030" name="Rectangle 5"/>
          <p:cNvSpPr>
            <a:spLocks noGrp="1" noChangeArrowheads="1"/>
          </p:cNvSpPr>
          <p:nvPr>
            <p:ph type="body" idx="1"/>
          </p:nvPr>
        </p:nvSpPr>
        <p:spPr bwMode="auto">
          <a:xfrm>
            <a:off x="503238" y="1079500"/>
            <a:ext cx="9290050" cy="5795963"/>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lvl="0"/>
            <a:r>
              <a:rPr lang="en-GB" dirty="0" smtClean="0"/>
              <a:t>Click to edit the outline text format</a:t>
            </a:r>
          </a:p>
          <a:p>
            <a:pPr lvl="1"/>
            <a:r>
              <a:rPr lang="en-GB" dirty="0" smtClean="0"/>
              <a:t>Second Outline Level</a:t>
            </a:r>
          </a:p>
          <a:p>
            <a:pPr lvl="2"/>
            <a:r>
              <a:rPr lang="en-GB" dirty="0" smtClean="0"/>
              <a:t>Third Outline Level</a:t>
            </a:r>
          </a:p>
          <a:p>
            <a:pPr lvl="3"/>
            <a:r>
              <a:rPr lang="en-GB" dirty="0" smtClean="0"/>
              <a:t>Fourth Outline Level</a:t>
            </a:r>
          </a:p>
          <a:p>
            <a:pPr lvl="4"/>
            <a:r>
              <a:rPr lang="en-GB" dirty="0" smtClean="0"/>
              <a:t>Fifth Outline Level</a:t>
            </a:r>
          </a:p>
          <a:p>
            <a:pPr lvl="4"/>
            <a:r>
              <a:rPr lang="en-GB" dirty="0" smtClean="0"/>
              <a:t>Sixth Outline Level</a:t>
            </a:r>
          </a:p>
          <a:p>
            <a:pPr lvl="4"/>
            <a:r>
              <a:rPr lang="en-GB" dirty="0" smtClean="0"/>
              <a:t>Seventh Outline Level</a:t>
            </a:r>
          </a:p>
          <a:p>
            <a:pPr lvl="4"/>
            <a:r>
              <a:rPr lang="en-GB" dirty="0" smtClean="0"/>
              <a:t>Eighth Outline Level</a:t>
            </a:r>
          </a:p>
          <a:p>
            <a:pPr lvl="4"/>
            <a:r>
              <a:rPr lang="en-GB" dirty="0" smtClean="0"/>
              <a:t>Ninth Outline Level</a:t>
            </a:r>
          </a:p>
        </p:txBody>
      </p:sp>
      <p:pic>
        <p:nvPicPr>
          <p:cNvPr id="1031" name="Picture 6"/>
          <p:cNvPicPr>
            <a:picLocks noChangeAspect="1" noChangeArrowheads="1"/>
          </p:cNvPicPr>
          <p:nvPr/>
        </p:nvPicPr>
        <p:blipFill>
          <a:blip r:embed="rId15" cstate="print"/>
          <a:srcRect/>
          <a:stretch>
            <a:fillRect/>
          </a:stretch>
        </p:blipFill>
        <p:spPr bwMode="auto">
          <a:xfrm>
            <a:off x="107950" y="71438"/>
            <a:ext cx="577850" cy="576262"/>
          </a:xfrm>
          <a:prstGeom prst="rect">
            <a:avLst/>
          </a:prstGeom>
          <a:noFill/>
          <a:ln w="9525">
            <a:noFill/>
            <a:round/>
            <a:headEnd/>
            <a:tailEnd/>
          </a:ln>
          <a:effectLst/>
        </p:spPr>
      </p:pic>
      <p:sp>
        <p:nvSpPr>
          <p:cNvPr id="1032" name="Rectangle 7"/>
          <p:cNvSpPr>
            <a:spLocks noGrp="1" noChangeArrowheads="1"/>
          </p:cNvSpPr>
          <p:nvPr>
            <p:ph type="title"/>
          </p:nvPr>
        </p:nvSpPr>
        <p:spPr bwMode="auto">
          <a:xfrm>
            <a:off x="684213" y="36513"/>
            <a:ext cx="7054850" cy="6985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p:spPr>
        <p:txBody>
          <a:bodyPr wrap="none" anchor="ctr"/>
          <a:lstStyle/>
          <a:p>
            <a:endParaRPr lang="en-US"/>
          </a:p>
        </p:txBody>
      </p:sp>
      <p:pic>
        <p:nvPicPr>
          <p:cNvPr id="1034" name="Picture 13"/>
          <p:cNvPicPr>
            <a:picLocks noChangeAspect="1" noChangeArrowheads="1"/>
          </p:cNvPicPr>
          <p:nvPr/>
        </p:nvPicPr>
        <p:blipFill>
          <a:blip r:embed="rId16" cstate="print"/>
          <a:srcRect/>
          <a:stretch>
            <a:fillRect/>
          </a:stretch>
        </p:blipFill>
        <p:spPr bwMode="auto">
          <a:xfrm>
            <a:off x="0" y="720725"/>
            <a:ext cx="10080625" cy="36513"/>
          </a:xfrm>
          <a:prstGeom prst="rect">
            <a:avLst/>
          </a:prstGeom>
          <a:noFill/>
          <a:ln w="9525">
            <a:noFill/>
            <a:round/>
            <a:headEnd/>
            <a:tailEnd/>
          </a:ln>
          <a:effectLst/>
        </p:spPr>
      </p:pic>
      <p:pic>
        <p:nvPicPr>
          <p:cNvPr id="1035" name="Picture 14"/>
          <p:cNvPicPr>
            <a:picLocks noChangeAspect="1" noChangeArrowheads="1"/>
          </p:cNvPicPr>
          <p:nvPr/>
        </p:nvPicPr>
        <p:blipFill>
          <a:blip r:embed="rId16" cstate="print"/>
          <a:srcRect/>
          <a:stretch>
            <a:fillRect/>
          </a:stretch>
        </p:blipFill>
        <p:spPr bwMode="auto">
          <a:xfrm>
            <a:off x="0" y="7019925"/>
            <a:ext cx="10080625" cy="36513"/>
          </a:xfrm>
          <a:prstGeom prst="rect">
            <a:avLst/>
          </a:prstGeom>
          <a:noFill/>
          <a:ln w="9525">
            <a:noFill/>
            <a:round/>
            <a:headEnd/>
            <a:tailEnd/>
          </a:ln>
          <a:effectLst/>
        </p:spPr>
      </p:pic>
      <p:sp>
        <p:nvSpPr>
          <p:cNvPr id="1036" name="Text Box 16"/>
          <p:cNvSpPr txBox="1">
            <a:spLocks noChangeArrowheads="1"/>
          </p:cNvSpPr>
          <p:nvPr userDrawn="1"/>
        </p:nvSpPr>
        <p:spPr bwMode="auto">
          <a:xfrm>
            <a:off x="9144000" y="7092950"/>
            <a:ext cx="936625" cy="261938"/>
          </a:xfrm>
          <a:prstGeom prst="rect">
            <a:avLst/>
          </a:prstGeom>
          <a:noFill/>
          <a:ln w="9525">
            <a:noFill/>
            <a:miter lim="800000"/>
            <a:headEnd/>
            <a:tailEnd/>
          </a:ln>
          <a:effectLst/>
        </p:spPr>
        <p:txBody>
          <a:bodyPr>
            <a:spAutoFit/>
          </a:bodyPr>
          <a:lstStyle/>
          <a:p>
            <a:pPr>
              <a:spcBef>
                <a:spcPct val="50000"/>
              </a:spcBef>
            </a:pPr>
            <a:fld id="{28A0537A-57E0-4EF3-8EB3-FAFC96D83429}" type="slidenum">
              <a:rPr lang="en-GB" sz="1200"/>
              <a:pPr>
                <a:spcBef>
                  <a:spcPct val="50000"/>
                </a:spcBef>
              </a:pPr>
              <a:t>‹#›</a:t>
            </a:fld>
            <a:endParaRPr lang="en-GB" sz="1200"/>
          </a:p>
        </p:txBody>
      </p:sp>
      <p:sp>
        <p:nvSpPr>
          <p:cNvPr id="1037" name="Text Box 17"/>
          <p:cNvSpPr txBox="1">
            <a:spLocks noChangeArrowheads="1"/>
          </p:cNvSpPr>
          <p:nvPr userDrawn="1"/>
        </p:nvSpPr>
        <p:spPr bwMode="auto">
          <a:xfrm>
            <a:off x="2016124" y="7164388"/>
            <a:ext cx="7056635" cy="607474"/>
          </a:xfrm>
          <a:prstGeom prst="rect">
            <a:avLst/>
          </a:prstGeom>
          <a:noFill/>
          <a:ln w="9525">
            <a:noFill/>
            <a:miter lim="800000"/>
            <a:headEnd/>
            <a:tailEnd/>
          </a:ln>
          <a:effectLst/>
        </p:spPr>
        <p:txBody>
          <a:bodyPr wrap="square">
            <a:spAutoFit/>
          </a:bodyPr>
          <a:lstStyle/>
          <a:p>
            <a:pPr algn="l">
              <a:tabLst>
                <a:tab pos="723900" algn="l"/>
                <a:tab pos="1447800" algn="l"/>
                <a:tab pos="2171700" algn="l"/>
                <a:tab pos="2895600" algn="l"/>
                <a:tab pos="3619500" algn="l"/>
                <a:tab pos="4343400" algn="l"/>
                <a:tab pos="5067300" algn="l"/>
                <a:tab pos="5791200" algn="l"/>
                <a:tab pos="6515100" algn="l"/>
              </a:tabLst>
            </a:pPr>
            <a:r>
              <a:rPr lang="en-US" sz="1200" dirty="0" smtClean="0">
                <a:solidFill>
                  <a:srgbClr val="000000"/>
                </a:solidFill>
              </a:rPr>
              <a:t>Fast and simple method with NPP fence measurements for source term estimation </a:t>
            </a:r>
          </a:p>
          <a:p>
            <a:pPr algn="l">
              <a:tabLst>
                <a:tab pos="723900" algn="l"/>
                <a:tab pos="1447800" algn="l"/>
                <a:tab pos="2171700" algn="l"/>
                <a:tab pos="2895600" algn="l"/>
                <a:tab pos="3619500" algn="l"/>
                <a:tab pos="4343400" algn="l"/>
                <a:tab pos="5067300" algn="l"/>
                <a:tab pos="5791200" algn="l"/>
                <a:tab pos="6515100" algn="l"/>
              </a:tabLst>
            </a:pPr>
            <a:r>
              <a:rPr lang="en-US" sz="1200" dirty="0" smtClean="0">
                <a:solidFill>
                  <a:srgbClr val="000000"/>
                </a:solidFill>
              </a:rPr>
              <a:t>and its integration in JRODOS</a:t>
            </a:r>
          </a:p>
          <a:p>
            <a:pPr>
              <a:spcBef>
                <a:spcPts val="0"/>
              </a:spcBef>
            </a:pPr>
            <a:endParaRPr lang="en-GB" sz="1200" dirty="0"/>
          </a:p>
        </p:txBody>
      </p:sp>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PREPARE</a:t>
            </a:r>
          </a:p>
        </p:txBody>
      </p:sp>
      <p:pic>
        <p:nvPicPr>
          <p:cNvPr id="17" name="Picture 20"/>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9843" y="6830692"/>
            <a:ext cx="928762" cy="71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948605" y="6904831"/>
            <a:ext cx="995363" cy="6381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9"/>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9"/>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emergency preparedness and post-accident response in Europe</a:t>
            </a:r>
            <a:endParaRPr lang="en-US" sz="1600" b="1"/>
          </a:p>
        </p:txBody>
      </p:sp>
      <p:sp>
        <p:nvSpPr>
          <p:cNvPr id="2051" name="Text Box 2"/>
          <p:cNvSpPr txBox="1">
            <a:spLocks noChangeArrowheads="1"/>
          </p:cNvSpPr>
          <p:nvPr/>
        </p:nvSpPr>
        <p:spPr bwMode="auto">
          <a:xfrm>
            <a:off x="612775"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4800" dirty="0">
                <a:solidFill>
                  <a:srgbClr val="000000"/>
                </a:solidFill>
              </a:rPr>
              <a:t>Fast and simple method with NPP fence measurements for source term estimation and its integration in JRODOS</a:t>
            </a:r>
          </a:p>
        </p:txBody>
      </p:sp>
      <p:sp>
        <p:nvSpPr>
          <p:cNvPr id="10" name="TextBox 9"/>
          <p:cNvSpPr txBox="1"/>
          <p:nvPr/>
        </p:nvSpPr>
        <p:spPr>
          <a:xfrm>
            <a:off x="1655936" y="4643933"/>
            <a:ext cx="6220677" cy="607602"/>
          </a:xfrm>
          <a:prstGeom prst="rect">
            <a:avLst/>
          </a:prstGeom>
          <a:noFill/>
        </p:spPr>
        <p:txBody>
          <a:bodyPr wrap="none" rtlCol="0">
            <a:spAutoFit/>
          </a:bodyPr>
          <a:lstStyle/>
          <a:p>
            <a:r>
              <a:rPr lang="en-GB" dirty="0" smtClean="0"/>
              <a:t>Juraj </a:t>
            </a:r>
            <a:r>
              <a:rPr lang="en-GB" dirty="0"/>
              <a:t>Duran, Tatiana </a:t>
            </a:r>
            <a:r>
              <a:rPr lang="en-GB" dirty="0" err="1" smtClean="0"/>
              <a:t>Duranova</a:t>
            </a:r>
            <a:r>
              <a:rPr lang="en-GB" dirty="0" smtClean="0"/>
              <a:t>, Jarmila </a:t>
            </a:r>
            <a:r>
              <a:rPr lang="en-GB" dirty="0" err="1" smtClean="0"/>
              <a:t>Bohunova</a:t>
            </a:r>
            <a:r>
              <a:rPr lang="en-GB" dirty="0" smtClean="0"/>
              <a:t> (VUJE) </a:t>
            </a:r>
          </a:p>
          <a:p>
            <a:r>
              <a:rPr lang="en-GB" u="sng" dirty="0" smtClean="0"/>
              <a:t>Ivan </a:t>
            </a:r>
            <a:r>
              <a:rPr lang="en-GB" u="sng" dirty="0" err="1"/>
              <a:t>Kovalets</a:t>
            </a:r>
            <a:r>
              <a:rPr lang="en-GB" u="sng" dirty="0"/>
              <a:t> </a:t>
            </a:r>
            <a:r>
              <a:rPr lang="en-GB" dirty="0"/>
              <a:t>(UCEWP</a:t>
            </a:r>
            <a:r>
              <a:rPr lang="en-GB" dirty="0" smtClean="0"/>
              <a:t>) </a:t>
            </a:r>
            <a:endParaRPr lang="en-GB" dirty="0"/>
          </a:p>
        </p:txBody>
      </p:sp>
      <p:sp>
        <p:nvSpPr>
          <p:cNvPr id="11" name="Rectangle 10"/>
          <p:cNvSpPr/>
          <p:nvPr/>
        </p:nvSpPr>
        <p:spPr>
          <a:xfrm>
            <a:off x="1655936" y="5436021"/>
            <a:ext cx="6984776" cy="1077218"/>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12" name="Picture 4" descr="http://europa.eu/about-eu/basic-information/symbols/images/flag_yellow_low.jpg"/>
          <p:cNvPicPr>
            <a:picLocks noChangeAspect="1" noChangeArrowheads="1"/>
          </p:cNvPicPr>
          <p:nvPr/>
        </p:nvPicPr>
        <p:blipFill>
          <a:blip r:embed="rId3" cstate="print"/>
          <a:srcRect/>
          <a:stretch>
            <a:fillRect/>
          </a:stretch>
        </p:blipFill>
        <p:spPr bwMode="auto">
          <a:xfrm>
            <a:off x="8496696" y="5436021"/>
            <a:ext cx="1405294" cy="939205"/>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Database of normalised dose rate (cont.)</a:t>
            </a:r>
            <a:endParaRPr lang="en-GB" dirty="0"/>
          </a:p>
        </p:txBody>
      </p:sp>
      <p:sp>
        <p:nvSpPr>
          <p:cNvPr id="3075" name="Rectangle 3"/>
          <p:cNvSpPr>
            <a:spLocks noGrp="1" noChangeArrowheads="1"/>
          </p:cNvSpPr>
          <p:nvPr>
            <p:ph type="body" idx="1"/>
          </p:nvPr>
        </p:nvSpPr>
        <p:spPr>
          <a:xfrm>
            <a:off x="1007864" y="6372125"/>
            <a:ext cx="8496943" cy="396081"/>
          </a:xfrm>
        </p:spPr>
        <p:txBody>
          <a:bodyPr/>
          <a:lstStyle/>
          <a:p>
            <a:pPr marL="0" lvl="0" indent="0">
              <a:buNone/>
            </a:pPr>
            <a:r>
              <a:rPr lang="en-US" sz="1600" dirty="0"/>
              <a:t>R</a:t>
            </a:r>
            <a:r>
              <a:rPr lang="en-US" sz="1600" dirty="0" smtClean="0"/>
              <a:t>adionuclide MELCORE groups and determined radionuclide representative</a:t>
            </a:r>
            <a:endParaRPr lang="sk-SK" sz="1600" dirty="0"/>
          </a:p>
        </p:txBody>
      </p:sp>
      <p:graphicFrame>
        <p:nvGraphicFramePr>
          <p:cNvPr id="2" name="Tabuľka 1"/>
          <p:cNvGraphicFramePr>
            <a:graphicFrameLocks noGrp="1"/>
          </p:cNvGraphicFramePr>
          <p:nvPr>
            <p:extLst>
              <p:ext uri="{D42A27DB-BD31-4B8C-83A1-F6EECF244321}">
                <p14:modId xmlns:p14="http://schemas.microsoft.com/office/powerpoint/2010/main" val="3943642280"/>
              </p:ext>
            </p:extLst>
          </p:nvPr>
        </p:nvGraphicFramePr>
        <p:xfrm>
          <a:off x="1799952" y="1259557"/>
          <a:ext cx="6048671" cy="4861895"/>
        </p:xfrm>
        <a:graphic>
          <a:graphicData uri="http://schemas.openxmlformats.org/drawingml/2006/table">
            <a:tbl>
              <a:tblPr firstRow="1" firstCol="1" bandRow="1">
                <a:tableStyleId>{5C22544A-7EE6-4342-B048-85BDC9FD1C3A}</a:tableStyleId>
              </a:tblPr>
              <a:tblGrid>
                <a:gridCol w="2833713"/>
                <a:gridCol w="3214958"/>
              </a:tblGrid>
              <a:tr h="591515">
                <a:tc>
                  <a:txBody>
                    <a:bodyPr/>
                    <a:lstStyle/>
                    <a:p>
                      <a:pPr marL="228600" algn="just">
                        <a:spcAft>
                          <a:spcPts val="0"/>
                        </a:spcAft>
                      </a:pPr>
                      <a:r>
                        <a:rPr lang="en-US" sz="1600" dirty="0" smtClean="0">
                          <a:effectLst/>
                        </a:rPr>
                        <a:t>Radionuclide</a:t>
                      </a:r>
                      <a:r>
                        <a:rPr lang="en-US" sz="1600" baseline="0" dirty="0" smtClean="0">
                          <a:effectLst/>
                        </a:rPr>
                        <a:t> group</a:t>
                      </a:r>
                      <a:endParaRPr lang="sk-SK" sz="1600" dirty="0">
                        <a:effectLst/>
                        <a:latin typeface="Arial"/>
                        <a:ea typeface="Times New Roman"/>
                        <a:cs typeface="Times New Roman"/>
                      </a:endParaRPr>
                    </a:p>
                  </a:txBody>
                  <a:tcPr marL="44450" marR="44450" marT="0" marB="0" anchor="ctr"/>
                </a:tc>
                <a:tc>
                  <a:txBody>
                    <a:bodyPr/>
                    <a:lstStyle/>
                    <a:p>
                      <a:pPr algn="ctr">
                        <a:spcAft>
                          <a:spcPts val="0"/>
                        </a:spcAft>
                      </a:pPr>
                      <a:r>
                        <a:rPr lang="en-US" sz="1600" dirty="0" smtClean="0">
                          <a:effectLst/>
                        </a:rPr>
                        <a:t> Radionuclide group representative</a:t>
                      </a:r>
                      <a:endParaRPr lang="sk-SK" sz="1600" dirty="0">
                        <a:effectLst/>
                        <a:latin typeface="Arial"/>
                        <a:ea typeface="Times New Roman"/>
                        <a:cs typeface="Times New Roman"/>
                      </a:endParaRPr>
                    </a:p>
                  </a:txBody>
                  <a:tcPr marL="44450" marR="44450" marT="0" marB="0" anchor="ctr"/>
                </a:tc>
              </a:tr>
              <a:tr h="436689">
                <a:tc>
                  <a:txBody>
                    <a:bodyPr/>
                    <a:lstStyle/>
                    <a:p>
                      <a:pPr algn="l">
                        <a:spcAft>
                          <a:spcPts val="0"/>
                        </a:spcAft>
                      </a:pPr>
                      <a:r>
                        <a:rPr lang="en-GB" sz="1600" noProof="0" dirty="0" smtClean="0">
                          <a:effectLst/>
                        </a:rPr>
                        <a:t>1 – Noble Gasses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a:effectLst/>
                        </a:rPr>
                        <a:t>133</a:t>
                      </a:r>
                      <a:r>
                        <a:rPr lang="sk-SK" sz="1600">
                          <a:effectLst/>
                        </a:rPr>
                        <a:t>Xe</a:t>
                      </a:r>
                      <a:endParaRPr lang="sk-SK" sz="1600">
                        <a:effectLst/>
                        <a:latin typeface="Arial"/>
                        <a:ea typeface="Times New Roman"/>
                        <a:cs typeface="Times New Roman"/>
                      </a:endParaRPr>
                    </a:p>
                  </a:txBody>
                  <a:tcPr marL="44450" marR="44450" marT="0" marB="0" anchor="ctr"/>
                </a:tc>
              </a:tr>
              <a:tr h="416840">
                <a:tc>
                  <a:txBody>
                    <a:bodyPr/>
                    <a:lstStyle/>
                    <a:p>
                      <a:pPr algn="l">
                        <a:spcAft>
                          <a:spcPts val="0"/>
                        </a:spcAft>
                      </a:pPr>
                      <a:r>
                        <a:rPr lang="en-GB" sz="1600" noProof="0" dirty="0" smtClean="0">
                          <a:effectLst/>
                        </a:rPr>
                        <a:t>2 – Alkali Metals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136</a:t>
                      </a:r>
                      <a:r>
                        <a:rPr lang="sk-SK" sz="1600" dirty="0">
                          <a:effectLst/>
                        </a:rPr>
                        <a:t>Cs</a:t>
                      </a:r>
                      <a:endParaRPr lang="sk-SK" sz="1600" dirty="0">
                        <a:effectLst/>
                        <a:latin typeface="Arial"/>
                        <a:ea typeface="Times New Roman"/>
                        <a:cs typeface="Times New Roman"/>
                      </a:endParaRPr>
                    </a:p>
                  </a:txBody>
                  <a:tcPr marL="44450" marR="44450" marT="0" marB="0" anchor="ctr"/>
                </a:tc>
              </a:tr>
              <a:tr h="416840">
                <a:tc>
                  <a:txBody>
                    <a:bodyPr/>
                    <a:lstStyle/>
                    <a:p>
                      <a:pPr algn="l">
                        <a:spcAft>
                          <a:spcPts val="0"/>
                        </a:spcAft>
                      </a:pPr>
                      <a:r>
                        <a:rPr lang="en-GB" sz="1600" noProof="0" dirty="0" smtClean="0">
                          <a:effectLst/>
                        </a:rPr>
                        <a:t>3 – Alkaline Earths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140</a:t>
                      </a:r>
                      <a:r>
                        <a:rPr lang="sk-SK" sz="1600" dirty="0">
                          <a:effectLst/>
                        </a:rPr>
                        <a:t>Ba</a:t>
                      </a:r>
                      <a:endParaRPr lang="sk-SK" sz="1600" dirty="0">
                        <a:effectLst/>
                        <a:latin typeface="Arial"/>
                        <a:ea typeface="Times New Roman"/>
                        <a:cs typeface="Times New Roman"/>
                      </a:endParaRPr>
                    </a:p>
                  </a:txBody>
                  <a:tcPr marL="44450" marR="44450" marT="0" marB="0" anchor="ctr"/>
                </a:tc>
              </a:tr>
              <a:tr h="416840">
                <a:tc>
                  <a:txBody>
                    <a:bodyPr/>
                    <a:lstStyle/>
                    <a:p>
                      <a:pPr algn="l">
                        <a:spcAft>
                          <a:spcPts val="0"/>
                        </a:spcAft>
                      </a:pPr>
                      <a:r>
                        <a:rPr lang="en-GB" sz="1600" noProof="0" dirty="0" smtClean="0">
                          <a:effectLst/>
                        </a:rPr>
                        <a:t>4 – Halogens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131</a:t>
                      </a:r>
                      <a:r>
                        <a:rPr lang="sk-SK" sz="1600" dirty="0">
                          <a:effectLst/>
                        </a:rPr>
                        <a:t>I</a:t>
                      </a:r>
                      <a:endParaRPr lang="sk-SK" sz="1600" dirty="0">
                        <a:effectLst/>
                        <a:latin typeface="Arial"/>
                        <a:ea typeface="Times New Roman"/>
                        <a:cs typeface="Times New Roman"/>
                      </a:endParaRPr>
                    </a:p>
                  </a:txBody>
                  <a:tcPr marL="44450" marR="44450" marT="0" marB="0" anchor="ctr"/>
                </a:tc>
              </a:tr>
              <a:tr h="396990">
                <a:tc>
                  <a:txBody>
                    <a:bodyPr/>
                    <a:lstStyle/>
                    <a:p>
                      <a:pPr algn="l">
                        <a:spcAft>
                          <a:spcPts val="0"/>
                        </a:spcAft>
                      </a:pPr>
                      <a:r>
                        <a:rPr lang="en-GB" sz="1600" noProof="0" dirty="0" smtClean="0">
                          <a:effectLst/>
                        </a:rPr>
                        <a:t>5 – </a:t>
                      </a:r>
                      <a:r>
                        <a:rPr lang="en-GB" sz="1600" noProof="0" dirty="0" err="1" smtClean="0">
                          <a:effectLst/>
                        </a:rPr>
                        <a:t>Chalcogens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132</a:t>
                      </a:r>
                      <a:r>
                        <a:rPr lang="sk-SK" sz="1600" dirty="0">
                          <a:effectLst/>
                        </a:rPr>
                        <a:t>Te</a:t>
                      </a:r>
                      <a:endParaRPr lang="sk-SK" sz="1600" dirty="0">
                        <a:effectLst/>
                        <a:latin typeface="Arial"/>
                        <a:ea typeface="Times New Roman"/>
                        <a:cs typeface="Times New Roman"/>
                      </a:endParaRPr>
                    </a:p>
                  </a:txBody>
                  <a:tcPr marL="44450" marR="44450" marT="0" marB="0" anchor="ctr"/>
                </a:tc>
              </a:tr>
              <a:tr h="377141">
                <a:tc>
                  <a:txBody>
                    <a:bodyPr/>
                    <a:lstStyle/>
                    <a:p>
                      <a:pPr algn="l">
                        <a:spcAft>
                          <a:spcPts val="0"/>
                        </a:spcAft>
                      </a:pPr>
                      <a:r>
                        <a:rPr lang="en-GB" sz="1600" noProof="0" dirty="0" smtClean="0">
                          <a:effectLst/>
                        </a:rPr>
                        <a:t>6 – </a:t>
                      </a:r>
                      <a:r>
                        <a:rPr lang="en-GB" sz="1600" noProof="0" dirty="0" err="1" smtClean="0">
                          <a:effectLst/>
                        </a:rPr>
                        <a:t>Platinoids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103</a:t>
                      </a:r>
                      <a:r>
                        <a:rPr lang="sk-SK" sz="1600" dirty="0">
                          <a:effectLst/>
                        </a:rPr>
                        <a:t>Ru</a:t>
                      </a:r>
                      <a:endParaRPr lang="sk-SK" sz="1600" dirty="0">
                        <a:effectLst/>
                        <a:latin typeface="Arial"/>
                        <a:ea typeface="Times New Roman"/>
                        <a:cs typeface="Times New Roman"/>
                      </a:endParaRPr>
                    </a:p>
                  </a:txBody>
                  <a:tcPr marL="44450" marR="44450" marT="0" marB="0" anchor="ctr"/>
                </a:tc>
              </a:tr>
              <a:tr h="377141">
                <a:tc>
                  <a:txBody>
                    <a:bodyPr/>
                    <a:lstStyle/>
                    <a:p>
                      <a:pPr algn="l">
                        <a:spcAft>
                          <a:spcPts val="0"/>
                        </a:spcAft>
                      </a:pPr>
                      <a:r>
                        <a:rPr lang="en-GB" sz="1600" noProof="0" dirty="0" smtClean="0">
                          <a:effectLst/>
                        </a:rPr>
                        <a:t>7 – Early Transition 	Elements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99</a:t>
                      </a:r>
                      <a:r>
                        <a:rPr lang="sk-SK" sz="1600" dirty="0">
                          <a:effectLst/>
                        </a:rPr>
                        <a:t>Mo</a:t>
                      </a:r>
                      <a:endParaRPr lang="sk-SK" sz="1600" dirty="0">
                        <a:effectLst/>
                        <a:latin typeface="Arial"/>
                        <a:ea typeface="Times New Roman"/>
                        <a:cs typeface="Times New Roman"/>
                      </a:endParaRPr>
                    </a:p>
                  </a:txBody>
                  <a:tcPr marL="44450" marR="44450" marT="0" marB="0" anchor="ctr"/>
                </a:tc>
              </a:tr>
              <a:tr h="416840">
                <a:tc>
                  <a:txBody>
                    <a:bodyPr/>
                    <a:lstStyle/>
                    <a:p>
                      <a:pPr algn="l">
                        <a:spcAft>
                          <a:spcPts val="0"/>
                        </a:spcAft>
                      </a:pPr>
                      <a:r>
                        <a:rPr lang="en-GB" sz="1600" noProof="0" dirty="0" smtClean="0">
                          <a:effectLst/>
                        </a:rPr>
                        <a:t>8 - </a:t>
                      </a:r>
                      <a:r>
                        <a:rPr lang="en-GB" sz="1600" noProof="0" dirty="0" err="1" smtClean="0">
                          <a:effectLst/>
                        </a:rPr>
                        <a:t>Tetravalents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143</a:t>
                      </a:r>
                      <a:r>
                        <a:rPr lang="sk-SK" sz="1600" dirty="0">
                          <a:effectLst/>
                        </a:rPr>
                        <a:t>Ce</a:t>
                      </a:r>
                      <a:endParaRPr lang="sk-SK" sz="1600" dirty="0">
                        <a:effectLst/>
                        <a:latin typeface="Arial"/>
                        <a:ea typeface="Times New Roman"/>
                        <a:cs typeface="Times New Roman"/>
                      </a:endParaRPr>
                    </a:p>
                  </a:txBody>
                  <a:tcPr marL="44450" marR="44450" marT="0" marB="0" anchor="ctr"/>
                </a:tc>
              </a:tr>
              <a:tr h="416840">
                <a:tc>
                  <a:txBody>
                    <a:bodyPr/>
                    <a:lstStyle/>
                    <a:p>
                      <a:pPr algn="l">
                        <a:spcAft>
                          <a:spcPts val="0"/>
                        </a:spcAft>
                      </a:pPr>
                      <a:r>
                        <a:rPr lang="en-GB" sz="1600" noProof="0" dirty="0" smtClean="0">
                          <a:effectLst/>
                        </a:rPr>
                        <a:t>9 – </a:t>
                      </a:r>
                      <a:r>
                        <a:rPr lang="en-GB" sz="1600" noProof="0" dirty="0" err="1" smtClean="0">
                          <a:effectLst/>
                        </a:rPr>
                        <a:t>Trivalents</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140</a:t>
                      </a:r>
                      <a:r>
                        <a:rPr lang="sk-SK" sz="1600" dirty="0">
                          <a:effectLst/>
                        </a:rPr>
                        <a:t>La</a:t>
                      </a:r>
                      <a:endParaRPr lang="sk-SK" sz="1600" dirty="0">
                        <a:effectLst/>
                        <a:latin typeface="Arial"/>
                        <a:ea typeface="Times New Roman"/>
                        <a:cs typeface="Times New Roman"/>
                      </a:endParaRPr>
                    </a:p>
                  </a:txBody>
                  <a:tcPr marL="44450" marR="44450" marT="0" marB="0" anchor="ctr"/>
                </a:tc>
              </a:tr>
              <a:tr h="416840">
                <a:tc>
                  <a:txBody>
                    <a:bodyPr/>
                    <a:lstStyle/>
                    <a:p>
                      <a:pPr algn="l">
                        <a:spcAft>
                          <a:spcPts val="0"/>
                        </a:spcAft>
                      </a:pPr>
                      <a:r>
                        <a:rPr lang="en-GB" sz="1600" noProof="0" dirty="0" smtClean="0">
                          <a:effectLst/>
                        </a:rPr>
                        <a:t>10 – More Volatile Main Group</a:t>
                      </a:r>
                      <a:endParaRPr lang="en-GB" sz="1600" noProof="0" dirty="0">
                        <a:effectLst/>
                        <a:latin typeface="Arial"/>
                        <a:ea typeface="Times New Roman"/>
                        <a:cs typeface="Times New Roman"/>
                      </a:endParaRPr>
                    </a:p>
                  </a:txBody>
                  <a:tcPr marL="44450" marR="44450" marT="0" marB="0" anchor="ctr"/>
                </a:tc>
                <a:tc>
                  <a:txBody>
                    <a:bodyPr/>
                    <a:lstStyle/>
                    <a:p>
                      <a:pPr algn="ctr">
                        <a:spcAft>
                          <a:spcPts val="0"/>
                        </a:spcAft>
                      </a:pPr>
                      <a:r>
                        <a:rPr lang="sk-SK" sz="1600" baseline="30000" dirty="0">
                          <a:effectLst/>
                        </a:rPr>
                        <a:t>127</a:t>
                      </a:r>
                      <a:r>
                        <a:rPr lang="sk-SK" sz="1600" dirty="0">
                          <a:effectLst/>
                        </a:rPr>
                        <a:t>Sb</a:t>
                      </a:r>
                      <a:endParaRPr lang="sk-SK" sz="1600" dirty="0">
                        <a:effectLst/>
                        <a:latin typeface="Arial"/>
                        <a:ea typeface="Times New Roman"/>
                        <a:cs typeface="Times New Roman"/>
                      </a:endParaRPr>
                    </a:p>
                  </a:txBody>
                  <a:tcPr marL="44450" marR="44450" marT="0" marB="0" anchor="ctr"/>
                </a:tc>
              </a:tr>
            </a:tbl>
          </a:graphicData>
        </a:graphic>
      </p:graphicFrame>
    </p:spTree>
    <p:extLst>
      <p:ext uri="{BB962C8B-B14F-4D97-AF65-F5344CB8AC3E}">
        <p14:creationId xmlns:p14="http://schemas.microsoft.com/office/powerpoint/2010/main" val="2497071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Database of normalised dose rate (cont.)</a:t>
            </a:r>
            <a:endParaRPr lang="en-GB" dirty="0"/>
          </a:p>
        </p:txBody>
      </p:sp>
      <p:sp>
        <p:nvSpPr>
          <p:cNvPr id="3075" name="Rectangle 3"/>
          <p:cNvSpPr>
            <a:spLocks noGrp="1" noChangeArrowheads="1"/>
          </p:cNvSpPr>
          <p:nvPr>
            <p:ph type="body" idx="1"/>
          </p:nvPr>
        </p:nvSpPr>
        <p:spPr>
          <a:xfrm>
            <a:off x="935856" y="5219997"/>
            <a:ext cx="8496943" cy="720080"/>
          </a:xfrm>
        </p:spPr>
        <p:txBody>
          <a:bodyPr/>
          <a:lstStyle/>
          <a:p>
            <a:pPr marL="0" lvl="0" indent="0">
              <a:buNone/>
            </a:pPr>
            <a:r>
              <a:rPr lang="en-US" sz="1600" dirty="0" smtClean="0"/>
              <a:t>Order of calculated released activities of the representative radionuclides for N measurements</a:t>
            </a:r>
            <a:endParaRPr lang="sk-SK" sz="1600" dirty="0"/>
          </a:p>
        </p:txBody>
      </p:sp>
      <p:graphicFrame>
        <p:nvGraphicFramePr>
          <p:cNvPr id="3" name="Tabuľka 2"/>
          <p:cNvGraphicFramePr>
            <a:graphicFrameLocks noGrp="1"/>
          </p:cNvGraphicFramePr>
          <p:nvPr>
            <p:extLst>
              <p:ext uri="{D42A27DB-BD31-4B8C-83A1-F6EECF244321}">
                <p14:modId xmlns:p14="http://schemas.microsoft.com/office/powerpoint/2010/main" val="1982715954"/>
              </p:ext>
            </p:extLst>
          </p:nvPr>
        </p:nvGraphicFramePr>
        <p:xfrm>
          <a:off x="647824" y="1475581"/>
          <a:ext cx="8785422" cy="3217416"/>
        </p:xfrm>
        <a:graphic>
          <a:graphicData uri="http://schemas.openxmlformats.org/drawingml/2006/table">
            <a:tbl>
              <a:tblPr firstRow="1" firstCol="1" bandRow="1">
                <a:tableStyleId>{5C22544A-7EE6-4342-B048-85BDC9FD1C3A}</a:tableStyleId>
              </a:tblPr>
              <a:tblGrid>
                <a:gridCol w="864096"/>
                <a:gridCol w="720080"/>
                <a:gridCol w="792088"/>
                <a:gridCol w="792088"/>
                <a:gridCol w="756788"/>
                <a:gridCol w="810340"/>
                <a:gridCol w="810340"/>
                <a:gridCol w="810340"/>
                <a:gridCol w="810340"/>
                <a:gridCol w="810340"/>
                <a:gridCol w="808582"/>
              </a:tblGrid>
              <a:tr h="536236">
                <a:tc>
                  <a:txBody>
                    <a:bodyPr/>
                    <a:lstStyle/>
                    <a:p>
                      <a:pPr algn="l">
                        <a:spcAft>
                          <a:spcPts val="0"/>
                        </a:spcAft>
                      </a:pPr>
                      <a:r>
                        <a:rPr lang="sk-SK" sz="1800" dirty="0">
                          <a:effectLst/>
                        </a:rPr>
                        <a:t>N = 1</a:t>
                      </a:r>
                      <a:endParaRPr lang="sk-SK" sz="1800" dirty="0">
                        <a:effectLst/>
                        <a:latin typeface="Arial"/>
                        <a:ea typeface="Times New Roman"/>
                        <a:cs typeface="Times New Roman"/>
                      </a:endParaRPr>
                    </a:p>
                  </a:txBody>
                  <a:tcPr marL="44450" marR="44450" marT="0" marB="0" anchor="b"/>
                </a:tc>
                <a:tc>
                  <a:txBody>
                    <a:bodyPr/>
                    <a:lstStyle/>
                    <a:p>
                      <a:pPr algn="ctr">
                        <a:spcAft>
                          <a:spcPts val="0"/>
                        </a:spcAft>
                      </a:pPr>
                      <a:r>
                        <a:rPr lang="sk-SK" sz="1800" baseline="30000" dirty="0">
                          <a:solidFill>
                            <a:schemeClr val="tx1"/>
                          </a:solidFill>
                          <a:effectLst/>
                        </a:rPr>
                        <a:t>133</a:t>
                      </a:r>
                      <a:r>
                        <a:rPr lang="sk-SK" sz="1800" dirty="0">
                          <a:solidFill>
                            <a:schemeClr val="tx1"/>
                          </a:solidFill>
                          <a:effectLst/>
                        </a:rPr>
                        <a:t>Xe</a:t>
                      </a:r>
                      <a:endParaRPr lang="sk-SK" sz="1800" dirty="0">
                        <a:solidFill>
                          <a:schemeClr val="tx1"/>
                        </a:solidFill>
                        <a:effectLst/>
                        <a:latin typeface="Arial"/>
                        <a:ea typeface="Times New Roman"/>
                        <a:cs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endParaRPr lang="sk-SK" sz="1800" dirty="0">
                        <a:effectLst/>
                        <a:latin typeface="Times New Roman"/>
                      </a:endParaRPr>
                    </a:p>
                  </a:txBody>
                  <a:tcPr marL="44450" marR="44450" marT="0" marB="0" anchor="ctr">
                    <a:solidFill>
                      <a:srgbClr val="E7F6EF"/>
                    </a:solidFill>
                  </a:tcPr>
                </a:tc>
                <a:tc>
                  <a:txBody>
                    <a:bodyPr/>
                    <a:lstStyle/>
                    <a:p>
                      <a:pPr algn="ctr">
                        <a:spcAft>
                          <a:spcPts val="0"/>
                        </a:spcAft>
                      </a:pPr>
                      <a:r>
                        <a:rPr lang="sk-SK" sz="1800" dirty="0">
                          <a:effectLst/>
                        </a:rPr>
                        <a:t> </a:t>
                      </a:r>
                      <a:endParaRPr lang="sk-SK" sz="1800" dirty="0">
                        <a:effectLst/>
                        <a:latin typeface="Arial"/>
                        <a:ea typeface="Times New Roman"/>
                        <a:cs typeface="Times New Roman"/>
                      </a:endParaRPr>
                    </a:p>
                  </a:txBody>
                  <a:tcPr marL="44450" marR="44450" marT="0" marB="0" anchor="ctr">
                    <a:solidFill>
                      <a:srgbClr val="E7F6EF"/>
                    </a:solidFill>
                  </a:tcPr>
                </a:tc>
                <a:tc>
                  <a:txBody>
                    <a:bodyPr/>
                    <a:lstStyle/>
                    <a:p>
                      <a:pPr algn="ctr">
                        <a:spcAft>
                          <a:spcPts val="0"/>
                        </a:spcAft>
                      </a:pPr>
                      <a:r>
                        <a:rPr lang="sk-SK" sz="1800" dirty="0">
                          <a:effectLst/>
                        </a:rPr>
                        <a:t> </a:t>
                      </a:r>
                      <a:endParaRPr lang="sk-SK" sz="1800" dirty="0">
                        <a:effectLst/>
                        <a:latin typeface="Arial"/>
                        <a:ea typeface="Times New Roman"/>
                        <a:cs typeface="Times New Roman"/>
                      </a:endParaRPr>
                    </a:p>
                  </a:txBody>
                  <a:tcPr marL="44450" marR="44450" marT="0" marB="0" anchor="ctr">
                    <a:solidFill>
                      <a:srgbClr val="E7F6EF"/>
                    </a:solidFill>
                  </a:tcPr>
                </a:tc>
              </a:tr>
              <a:tr h="536236">
                <a:tc>
                  <a:txBody>
                    <a:bodyPr/>
                    <a:lstStyle/>
                    <a:p>
                      <a:pPr algn="l">
                        <a:spcAft>
                          <a:spcPts val="0"/>
                        </a:spcAft>
                      </a:pPr>
                      <a:r>
                        <a:rPr lang="sk-SK" sz="1800">
                          <a:effectLst/>
                        </a:rPr>
                        <a:t>N = 2</a:t>
                      </a:r>
                      <a:endParaRPr lang="sk-SK" sz="1800">
                        <a:effectLst/>
                        <a:latin typeface="Arial"/>
                        <a:ea typeface="Times New Roman"/>
                        <a:cs typeface="Times New Roman"/>
                      </a:endParaRPr>
                    </a:p>
                  </a:txBody>
                  <a:tcPr marL="44450" marR="44450" marT="0" marB="0" anchor="b"/>
                </a:tc>
                <a:tc>
                  <a:txBody>
                    <a:bodyPr/>
                    <a:lstStyle/>
                    <a:p>
                      <a:pPr algn="ctr">
                        <a:spcAft>
                          <a:spcPts val="0"/>
                        </a:spcAft>
                      </a:pPr>
                      <a:r>
                        <a:rPr lang="sk-SK" sz="1800" baseline="30000" dirty="0">
                          <a:effectLst/>
                        </a:rPr>
                        <a:t>133</a:t>
                      </a:r>
                      <a:r>
                        <a:rPr lang="sk-SK" sz="1800" dirty="0">
                          <a:effectLst/>
                        </a:rPr>
                        <a:t>Xe</a:t>
                      </a:r>
                      <a:endParaRPr lang="sk-SK" sz="1800" dirty="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dirty="0">
                          <a:effectLst/>
                        </a:rPr>
                        <a:t>136</a:t>
                      </a:r>
                      <a:r>
                        <a:rPr lang="sk-SK" sz="1800" dirty="0">
                          <a:effectLst/>
                        </a:rPr>
                        <a:t>Cs</a:t>
                      </a:r>
                      <a:endParaRPr lang="sk-SK" sz="1800" dirty="0">
                        <a:effectLst/>
                        <a:latin typeface="Arial"/>
                        <a:ea typeface="Times New Roman"/>
                        <a:cs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r>
              <a:tr h="536236">
                <a:tc>
                  <a:txBody>
                    <a:bodyPr/>
                    <a:lstStyle/>
                    <a:p>
                      <a:pPr algn="l">
                        <a:spcAft>
                          <a:spcPts val="0"/>
                        </a:spcAft>
                      </a:pPr>
                      <a:r>
                        <a:rPr lang="sk-SK" sz="1800">
                          <a:effectLst/>
                        </a:rPr>
                        <a:t>N = 3</a:t>
                      </a:r>
                      <a:endParaRPr lang="sk-SK" sz="1800">
                        <a:effectLst/>
                        <a:latin typeface="Arial"/>
                        <a:ea typeface="Times New Roman"/>
                        <a:cs typeface="Times New Roman"/>
                      </a:endParaRPr>
                    </a:p>
                  </a:txBody>
                  <a:tcPr marL="44450" marR="44450" marT="0" marB="0" anchor="b"/>
                </a:tc>
                <a:tc>
                  <a:txBody>
                    <a:bodyPr/>
                    <a:lstStyle/>
                    <a:p>
                      <a:pPr algn="ctr">
                        <a:spcAft>
                          <a:spcPts val="0"/>
                        </a:spcAft>
                      </a:pPr>
                      <a:r>
                        <a:rPr lang="sk-SK" sz="1800" baseline="30000">
                          <a:effectLst/>
                        </a:rPr>
                        <a:t>133</a:t>
                      </a:r>
                      <a:r>
                        <a:rPr lang="sk-SK" sz="1800">
                          <a:effectLst/>
                        </a:rPr>
                        <a:t>Xe</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136</a:t>
                      </a:r>
                      <a:r>
                        <a:rPr lang="sk-SK" sz="1800">
                          <a:effectLst/>
                        </a:rPr>
                        <a:t>Cs</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dirty="0">
                          <a:effectLst/>
                        </a:rPr>
                        <a:t>140</a:t>
                      </a:r>
                      <a:r>
                        <a:rPr lang="sk-SK" sz="1800" dirty="0">
                          <a:effectLst/>
                        </a:rPr>
                        <a:t>Ba</a:t>
                      </a:r>
                      <a:endParaRPr lang="sk-SK" sz="1800" dirty="0">
                        <a:effectLst/>
                        <a:latin typeface="Arial"/>
                        <a:ea typeface="Times New Roman"/>
                        <a:cs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pPr algn="ctr">
                        <a:spcAft>
                          <a:spcPts val="0"/>
                        </a:spcAft>
                      </a:pPr>
                      <a:r>
                        <a:rPr lang="sk-SK" sz="1800" dirty="0">
                          <a:effectLst/>
                        </a:rPr>
                        <a:t> </a:t>
                      </a:r>
                      <a:endParaRPr lang="sk-SK" sz="1800" dirty="0">
                        <a:effectLst/>
                        <a:latin typeface="Arial"/>
                        <a:ea typeface="Times New Roman"/>
                        <a:cs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r>
              <a:tr h="536236">
                <a:tc>
                  <a:txBody>
                    <a:bodyPr/>
                    <a:lstStyle/>
                    <a:p>
                      <a:pPr algn="l">
                        <a:spcAft>
                          <a:spcPts val="0"/>
                        </a:spcAft>
                      </a:pPr>
                      <a:r>
                        <a:rPr lang="sk-SK" sz="1800">
                          <a:effectLst/>
                        </a:rPr>
                        <a:t>N = 4</a:t>
                      </a:r>
                      <a:endParaRPr lang="sk-SK" sz="1800">
                        <a:effectLst/>
                        <a:latin typeface="Arial"/>
                        <a:ea typeface="Times New Roman"/>
                        <a:cs typeface="Times New Roman"/>
                      </a:endParaRPr>
                    </a:p>
                  </a:txBody>
                  <a:tcPr marL="44450" marR="44450" marT="0" marB="0" anchor="b"/>
                </a:tc>
                <a:tc>
                  <a:txBody>
                    <a:bodyPr/>
                    <a:lstStyle/>
                    <a:p>
                      <a:pPr algn="ctr">
                        <a:spcAft>
                          <a:spcPts val="0"/>
                        </a:spcAft>
                      </a:pPr>
                      <a:r>
                        <a:rPr lang="sk-SK" sz="1800" baseline="30000">
                          <a:effectLst/>
                        </a:rPr>
                        <a:t>133</a:t>
                      </a:r>
                      <a:r>
                        <a:rPr lang="sk-SK" sz="1800">
                          <a:effectLst/>
                        </a:rPr>
                        <a:t>Xe</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136</a:t>
                      </a:r>
                      <a:r>
                        <a:rPr lang="sk-SK" sz="1800">
                          <a:effectLst/>
                        </a:rPr>
                        <a:t>Cs</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140</a:t>
                      </a:r>
                      <a:r>
                        <a:rPr lang="sk-SK" sz="1800">
                          <a:effectLst/>
                        </a:rPr>
                        <a:t>Ba</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131</a:t>
                      </a:r>
                      <a:r>
                        <a:rPr lang="sk-SK" sz="1800">
                          <a:effectLst/>
                        </a:rPr>
                        <a:t>I</a:t>
                      </a:r>
                      <a:endParaRPr lang="sk-SK" sz="1800">
                        <a:effectLst/>
                        <a:latin typeface="Arial"/>
                        <a:ea typeface="Times New Roman"/>
                        <a:cs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r>
              <a:tr h="536236">
                <a:tc>
                  <a:txBody>
                    <a:bodyPr/>
                    <a:lstStyle/>
                    <a:p>
                      <a:pPr algn="l">
                        <a:spcAft>
                          <a:spcPts val="0"/>
                        </a:spcAft>
                      </a:pPr>
                      <a:r>
                        <a:rPr lang="sk-SK" sz="1800">
                          <a:effectLst/>
                        </a:rPr>
                        <a:t>…</a:t>
                      </a:r>
                      <a:endParaRPr lang="sk-SK" sz="1800">
                        <a:effectLst/>
                        <a:latin typeface="Arial"/>
                        <a:ea typeface="Times New Roman"/>
                        <a:cs typeface="Times New Roman"/>
                      </a:endParaRPr>
                    </a:p>
                  </a:txBody>
                  <a:tcPr marL="44450" marR="44450" marT="0" marB="0" anchor="b"/>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dirty="0">
                        <a:effectLst/>
                        <a:latin typeface="Times New Roman"/>
                      </a:endParaRPr>
                    </a:p>
                  </a:txBody>
                  <a:tcPr marL="44450" marR="44450" marT="0" marB="0" anchor="ctr"/>
                </a:tc>
                <a:tc>
                  <a:txBody>
                    <a:bodyPr/>
                    <a:lstStyle/>
                    <a:p>
                      <a:endParaRPr lang="sk-SK" sz="1800">
                        <a:effectLst/>
                        <a:latin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a:effectLst/>
                        </a:rPr>
                        <a:t> </a:t>
                      </a:r>
                      <a:endParaRPr lang="sk-SK" sz="1800">
                        <a:effectLst/>
                        <a:latin typeface="Arial"/>
                        <a:ea typeface="Times New Roman"/>
                        <a:cs typeface="Times New Roman"/>
                      </a:endParaRPr>
                    </a:p>
                  </a:txBody>
                  <a:tcPr marL="44450" marR="44450" marT="0" marB="0" anchor="ctr"/>
                </a:tc>
              </a:tr>
              <a:tr h="536236">
                <a:tc>
                  <a:txBody>
                    <a:bodyPr/>
                    <a:lstStyle/>
                    <a:p>
                      <a:pPr algn="l">
                        <a:spcAft>
                          <a:spcPts val="0"/>
                        </a:spcAft>
                      </a:pPr>
                      <a:r>
                        <a:rPr lang="sk-SK" sz="1800">
                          <a:effectLst/>
                        </a:rPr>
                        <a:t>N = 10</a:t>
                      </a:r>
                      <a:endParaRPr lang="sk-SK" sz="1800">
                        <a:effectLst/>
                        <a:latin typeface="Arial"/>
                        <a:ea typeface="Times New Roman"/>
                        <a:cs typeface="Times New Roman"/>
                      </a:endParaRPr>
                    </a:p>
                  </a:txBody>
                  <a:tcPr marL="44450" marR="44450" marT="0" marB="0" anchor="b"/>
                </a:tc>
                <a:tc>
                  <a:txBody>
                    <a:bodyPr/>
                    <a:lstStyle/>
                    <a:p>
                      <a:pPr algn="ctr">
                        <a:spcAft>
                          <a:spcPts val="0"/>
                        </a:spcAft>
                      </a:pPr>
                      <a:r>
                        <a:rPr lang="sk-SK" sz="1800" baseline="30000">
                          <a:effectLst/>
                        </a:rPr>
                        <a:t>133</a:t>
                      </a:r>
                      <a:r>
                        <a:rPr lang="sk-SK" sz="1800">
                          <a:effectLst/>
                        </a:rPr>
                        <a:t>Xe</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136</a:t>
                      </a:r>
                      <a:r>
                        <a:rPr lang="sk-SK" sz="1800">
                          <a:effectLst/>
                        </a:rPr>
                        <a:t>Cs</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140</a:t>
                      </a:r>
                      <a:r>
                        <a:rPr lang="sk-SK" sz="1800">
                          <a:effectLst/>
                        </a:rPr>
                        <a:t>Ba</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131</a:t>
                      </a:r>
                      <a:r>
                        <a:rPr lang="sk-SK" sz="1800">
                          <a:effectLst/>
                        </a:rPr>
                        <a:t>I</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132</a:t>
                      </a:r>
                      <a:r>
                        <a:rPr lang="sk-SK" sz="1800">
                          <a:effectLst/>
                        </a:rPr>
                        <a:t>Te</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a:effectLst/>
                        </a:rPr>
                        <a:t>103</a:t>
                      </a:r>
                      <a:r>
                        <a:rPr lang="sk-SK" sz="1800">
                          <a:effectLst/>
                        </a:rPr>
                        <a:t>Ru</a:t>
                      </a:r>
                      <a:endParaRPr lang="sk-SK" sz="180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dirty="0">
                          <a:effectLst/>
                        </a:rPr>
                        <a:t>99</a:t>
                      </a:r>
                      <a:r>
                        <a:rPr lang="sk-SK" sz="1800" dirty="0">
                          <a:effectLst/>
                        </a:rPr>
                        <a:t>Mo</a:t>
                      </a:r>
                      <a:endParaRPr lang="sk-SK" sz="1800" dirty="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dirty="0">
                          <a:effectLst/>
                        </a:rPr>
                        <a:t>143</a:t>
                      </a:r>
                      <a:r>
                        <a:rPr lang="sk-SK" sz="1800" dirty="0">
                          <a:effectLst/>
                        </a:rPr>
                        <a:t>Ce</a:t>
                      </a:r>
                      <a:endParaRPr lang="sk-SK" sz="1800" dirty="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dirty="0">
                          <a:effectLst/>
                        </a:rPr>
                        <a:t>140</a:t>
                      </a:r>
                      <a:r>
                        <a:rPr lang="sk-SK" sz="1800" dirty="0">
                          <a:effectLst/>
                        </a:rPr>
                        <a:t>La</a:t>
                      </a:r>
                      <a:endParaRPr lang="sk-SK" sz="1800" dirty="0">
                        <a:effectLst/>
                        <a:latin typeface="Arial"/>
                        <a:ea typeface="Times New Roman"/>
                        <a:cs typeface="Times New Roman"/>
                      </a:endParaRPr>
                    </a:p>
                  </a:txBody>
                  <a:tcPr marL="44450" marR="44450" marT="0" marB="0" anchor="ctr"/>
                </a:tc>
                <a:tc>
                  <a:txBody>
                    <a:bodyPr/>
                    <a:lstStyle/>
                    <a:p>
                      <a:pPr algn="ctr">
                        <a:spcAft>
                          <a:spcPts val="0"/>
                        </a:spcAft>
                      </a:pPr>
                      <a:r>
                        <a:rPr lang="sk-SK" sz="1800" baseline="30000" dirty="0">
                          <a:effectLst/>
                        </a:rPr>
                        <a:t>127</a:t>
                      </a:r>
                      <a:r>
                        <a:rPr lang="sk-SK" sz="1800" dirty="0">
                          <a:effectLst/>
                        </a:rPr>
                        <a:t>Sb</a:t>
                      </a:r>
                      <a:endParaRPr lang="sk-SK" sz="1800" dirty="0">
                        <a:effectLst/>
                        <a:latin typeface="Arial"/>
                        <a:ea typeface="Times New Roman"/>
                        <a:cs typeface="Times New Roman"/>
                      </a:endParaRPr>
                    </a:p>
                  </a:txBody>
                  <a:tcPr marL="44450" marR="44450" marT="0" marB="0" anchor="ctr"/>
                </a:tc>
              </a:tr>
            </a:tbl>
          </a:graphicData>
        </a:graphic>
      </p:graphicFrame>
    </p:spTree>
    <p:extLst>
      <p:ext uri="{BB962C8B-B14F-4D97-AF65-F5344CB8AC3E}">
        <p14:creationId xmlns:p14="http://schemas.microsoft.com/office/powerpoint/2010/main" val="25197820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Uncertainty handling</a:t>
            </a:r>
          </a:p>
        </p:txBody>
      </p:sp>
      <p:sp>
        <p:nvSpPr>
          <p:cNvPr id="3075" name="Rectangle 3"/>
          <p:cNvSpPr>
            <a:spLocks noGrp="1" noChangeArrowheads="1"/>
          </p:cNvSpPr>
          <p:nvPr>
            <p:ph type="body" idx="1"/>
          </p:nvPr>
        </p:nvSpPr>
        <p:spPr>
          <a:xfrm>
            <a:off x="431800" y="1079500"/>
            <a:ext cx="9432925" cy="5795963"/>
          </a:xfrm>
        </p:spPr>
        <p:txBody>
          <a:bodyPr/>
          <a:lstStyle/>
          <a:p>
            <a:pPr marL="0" indent="0">
              <a:buNone/>
            </a:pPr>
            <a:r>
              <a:rPr lang="en-US" dirty="0" smtClean="0"/>
              <a:t>Methodology takes into account </a:t>
            </a:r>
            <a:r>
              <a:rPr lang="en-US" dirty="0"/>
              <a:t>information about uncertainties of </a:t>
            </a:r>
            <a:r>
              <a:rPr lang="en-US" dirty="0" smtClean="0"/>
              <a:t>dose rate measurements </a:t>
            </a:r>
            <a:r>
              <a:rPr lang="en-US" dirty="0"/>
              <a:t>and threshold of measurements (minimal measured value</a:t>
            </a:r>
            <a:r>
              <a:rPr lang="en-US" dirty="0" smtClean="0"/>
              <a:t>).</a:t>
            </a:r>
            <a:endParaRPr lang="en-US" dirty="0"/>
          </a:p>
          <a:p>
            <a:pPr marL="0" indent="0">
              <a:buNone/>
            </a:pPr>
            <a:r>
              <a:rPr lang="en-US" dirty="0"/>
              <a:t>As </a:t>
            </a:r>
            <a:r>
              <a:rPr lang="en-US" dirty="0" smtClean="0"/>
              <a:t>a result </a:t>
            </a:r>
            <a:r>
              <a:rPr lang="en-US" dirty="0"/>
              <a:t>we have</a:t>
            </a:r>
            <a:r>
              <a:rPr lang="sk-SK" dirty="0"/>
              <a:t>:</a:t>
            </a:r>
            <a:r>
              <a:rPr lang="en-US" dirty="0"/>
              <a:t> </a:t>
            </a:r>
          </a:p>
          <a:p>
            <a:pPr lvl="0"/>
            <a:r>
              <a:rPr lang="en-US" dirty="0"/>
              <a:t>activities for N nuclides (Q</a:t>
            </a:r>
            <a:r>
              <a:rPr lang="en-US" baseline="-25000" dirty="0"/>
              <a:t>i</a:t>
            </a:r>
            <a:r>
              <a:rPr lang="en-US" dirty="0"/>
              <a:t>), which give the dose rates closest to real measurements (searching of the minimal square of value the different between measurements and calculate values</a:t>
            </a:r>
            <a:r>
              <a:rPr lang="en-US" dirty="0" smtClean="0"/>
              <a:t>).</a:t>
            </a:r>
            <a:endParaRPr lang="en-US" dirty="0"/>
          </a:p>
          <a:p>
            <a:pPr lvl="0"/>
            <a:r>
              <a:rPr lang="en-US" dirty="0" smtClean="0"/>
              <a:t>range </a:t>
            </a:r>
            <a:r>
              <a:rPr lang="en-US" dirty="0"/>
              <a:t>of activities (</a:t>
            </a:r>
            <a:r>
              <a:rPr lang="en-US" dirty="0" err="1"/>
              <a:t>ΔQ</a:t>
            </a:r>
            <a:r>
              <a:rPr lang="en-US" baseline="-25000" dirty="0" err="1"/>
              <a:t>i</a:t>
            </a:r>
            <a:r>
              <a:rPr lang="en-US" dirty="0"/>
              <a:t>) which gives the results in the </a:t>
            </a:r>
            <a:r>
              <a:rPr lang="en-US" dirty="0" smtClean="0"/>
              <a:t>range </a:t>
            </a:r>
            <a:r>
              <a:rPr lang="en-US" dirty="0"/>
              <a:t>of </a:t>
            </a:r>
            <a:r>
              <a:rPr lang="en-US" dirty="0" smtClean="0"/>
              <a:t>uncertainties of dose rate measurements.</a:t>
            </a:r>
          </a:p>
          <a:p>
            <a:pPr marL="0" lvl="0" indent="0">
              <a:buNone/>
            </a:pPr>
            <a:r>
              <a:rPr lang="en-US" dirty="0" smtClean="0"/>
              <a:t>Quality of results depends on the number of measurements taken into consideration – the more measurements the less uncertainty of the source term estimate.</a:t>
            </a:r>
          </a:p>
          <a:p>
            <a:pPr eaLnBrk="1"/>
            <a:endParaRPr lang="en-GB" dirty="0" smtClean="0"/>
          </a:p>
        </p:txBody>
      </p:sp>
    </p:spTree>
    <p:extLst>
      <p:ext uri="{BB962C8B-B14F-4D97-AF65-F5344CB8AC3E}">
        <p14:creationId xmlns:p14="http://schemas.microsoft.com/office/powerpoint/2010/main" val="2925475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Outputs</a:t>
            </a:r>
          </a:p>
        </p:txBody>
      </p:sp>
      <p:sp>
        <p:nvSpPr>
          <p:cNvPr id="3075" name="Rectangle 3"/>
          <p:cNvSpPr>
            <a:spLocks noGrp="1" noChangeArrowheads="1"/>
          </p:cNvSpPr>
          <p:nvPr>
            <p:ph type="body" idx="1"/>
          </p:nvPr>
        </p:nvSpPr>
        <p:spPr>
          <a:xfrm>
            <a:off x="431800" y="1079500"/>
            <a:ext cx="9432925" cy="5795963"/>
          </a:xfrm>
        </p:spPr>
        <p:txBody>
          <a:bodyPr/>
          <a:lstStyle/>
          <a:p>
            <a:pPr lvl="1" eaLnBrk="1"/>
            <a:r>
              <a:rPr lang="en-GB" dirty="0" smtClean="0"/>
              <a:t>Estimate of released activities of 10 radionuclide representatives from N identified dose rate measurements</a:t>
            </a:r>
          </a:p>
          <a:p>
            <a:pPr lvl="1" eaLnBrk="1"/>
            <a:r>
              <a:rPr lang="en-GB" dirty="0" smtClean="0"/>
              <a:t>Activity of each radionuclide representative is chosen from the range determined by minimal and maximal value of measured dose rate in current time step</a:t>
            </a:r>
          </a:p>
          <a:p>
            <a:pPr lvl="1" eaLnBrk="1"/>
            <a:r>
              <a:rPr lang="en-GB" dirty="0" smtClean="0"/>
              <a:t>For the follow-up estimation of source term the best estimate  of radionuclide representatives is used</a:t>
            </a:r>
          </a:p>
          <a:p>
            <a:pPr lvl="1" eaLnBrk="1"/>
            <a:r>
              <a:rPr lang="en-GB" dirty="0" smtClean="0"/>
              <a:t>Activities of other particular radionuclides in each MELCOR group are estimated using the relation of activities of particular nuclides in the defined reactor inventory</a:t>
            </a:r>
          </a:p>
          <a:p>
            <a:pPr marL="0" indent="0" eaLnBrk="1">
              <a:buNone/>
            </a:pPr>
            <a:r>
              <a:rPr lang="en-GB" dirty="0" smtClean="0"/>
              <a:t>The source term determined in such a way represents estimation of the released activity during last 10 minutes, i.e. 10-minutes puff, which is the part of the overall source term. The beginning of the source </a:t>
            </a:r>
            <a:r>
              <a:rPr lang="en-GB" smtClean="0"/>
              <a:t>term estimation is </a:t>
            </a:r>
            <a:r>
              <a:rPr lang="en-GB" dirty="0" smtClean="0"/>
              <a:t>connected with the first exceeding of the measured values over the background and the end is defined by the pre-calculated source term or is given by the system user.</a:t>
            </a:r>
          </a:p>
        </p:txBody>
      </p:sp>
    </p:spTree>
    <p:extLst>
      <p:ext uri="{BB962C8B-B14F-4D97-AF65-F5344CB8AC3E}">
        <p14:creationId xmlns:p14="http://schemas.microsoft.com/office/powerpoint/2010/main" val="2709733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Integration of SIM-S in </a:t>
            </a:r>
            <a:r>
              <a:rPr lang="en-GB" dirty="0" err="1"/>
              <a:t>JRodos</a:t>
            </a:r>
            <a:endParaRPr lang="en-GB" dirty="0"/>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As it is always done when integrating external models to JRODOS dynamically linked library was created from the original code</a:t>
            </a:r>
          </a:p>
          <a:p>
            <a:pPr marL="0" indent="0" eaLnBrk="1">
              <a:buNone/>
            </a:pPr>
            <a:endParaRPr lang="en-GB" dirty="0" smtClean="0"/>
          </a:p>
          <a:p>
            <a:pPr eaLnBrk="1"/>
            <a:r>
              <a:rPr lang="en-GB" dirty="0" smtClean="0"/>
              <a:t>Part of code responsible for reading files and initializing input arrays was separated. Instead input data (GDR and meteorological measurements ) are being substituted by requests to database and passing input data to variables of the code</a:t>
            </a:r>
          </a:p>
          <a:p>
            <a:pPr eaLnBrk="1"/>
            <a:endParaRPr lang="en-GB" dirty="0"/>
          </a:p>
          <a:p>
            <a:pPr eaLnBrk="1"/>
            <a:r>
              <a:rPr lang="en-GB" dirty="0" smtClean="0"/>
              <a:t>Testing had been performed which assured identity of the results of the original and modified </a:t>
            </a:r>
          </a:p>
          <a:p>
            <a:pPr eaLnBrk="1"/>
            <a:endParaRPr lang="en-GB" dirty="0"/>
          </a:p>
          <a:p>
            <a:pPr eaLnBrk="1"/>
            <a:endParaRPr lang="en-GB" dirty="0" smtClean="0"/>
          </a:p>
        </p:txBody>
      </p:sp>
    </p:spTree>
    <p:extLst>
      <p:ext uri="{BB962C8B-B14F-4D97-AF65-F5344CB8AC3E}">
        <p14:creationId xmlns:p14="http://schemas.microsoft.com/office/powerpoint/2010/main" val="2053247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a:t>
            </a:r>
            <a:endParaRPr lang="en-GB" dirty="0"/>
          </a:p>
        </p:txBody>
      </p:sp>
      <p:pic>
        <p:nvPicPr>
          <p:cNvPr id="5" name="Picture 4" descr="http://europa.eu/about-eu/basic-information/symbols/images/flag_yellow_low.jpg"/>
          <p:cNvPicPr>
            <a:picLocks noChangeAspect="1" noChangeArrowheads="1"/>
          </p:cNvPicPr>
          <p:nvPr/>
        </p:nvPicPr>
        <p:blipFill>
          <a:blip r:embed="rId3" cstate="print"/>
          <a:srcRect/>
          <a:stretch>
            <a:fillRect/>
          </a:stretch>
        </p:blipFill>
        <p:spPr bwMode="auto">
          <a:xfrm>
            <a:off x="8424688" y="5940077"/>
            <a:ext cx="1405294" cy="939205"/>
          </a:xfrm>
          <a:prstGeom prst="rect">
            <a:avLst/>
          </a:prstGeom>
          <a:noFill/>
        </p:spPr>
      </p:pic>
      <p:sp>
        <p:nvSpPr>
          <p:cNvPr id="6" name="Rectangle 2"/>
          <p:cNvSpPr>
            <a:spLocks noChangeArrowheads="1"/>
          </p:cNvSpPr>
          <p:nvPr/>
        </p:nvSpPr>
        <p:spPr bwMode="auto">
          <a:xfrm>
            <a:off x="0" y="0"/>
            <a:ext cx="100806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539263807"/>
              </p:ext>
            </p:extLst>
          </p:nvPr>
        </p:nvGraphicFramePr>
        <p:xfrm>
          <a:off x="3096096" y="827509"/>
          <a:ext cx="2590800" cy="6219825"/>
        </p:xfrm>
        <a:graphic>
          <a:graphicData uri="http://schemas.openxmlformats.org/presentationml/2006/ole">
            <mc:AlternateContent xmlns:mc="http://schemas.openxmlformats.org/markup-compatibility/2006">
              <mc:Choice xmlns:v="urn:schemas-microsoft-com:vml" Requires="v">
                <p:oleObj spid="_x0000_s1031" r:id="rId4" imgW="2821716" imgH="7609759" progId="Visio.Drawing.11">
                  <p:embed/>
                </p:oleObj>
              </mc:Choice>
              <mc:Fallback>
                <p:oleObj r:id="rId4" imgW="2821716" imgH="7609759"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6096" y="827509"/>
                        <a:ext cx="2590800" cy="6219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p:cNvSpPr txBox="1"/>
          <p:nvPr/>
        </p:nvSpPr>
        <p:spPr>
          <a:xfrm>
            <a:off x="719832" y="220477"/>
            <a:ext cx="7554312" cy="349968"/>
          </a:xfrm>
          <a:prstGeom prst="rect">
            <a:avLst/>
          </a:prstGeom>
          <a:noFill/>
        </p:spPr>
        <p:txBody>
          <a:bodyPr wrap="none" rtlCol="0">
            <a:spAutoFit/>
          </a:bodyPr>
          <a:lstStyle/>
          <a:p>
            <a:r>
              <a:rPr lang="en-GB" dirty="0"/>
              <a:t>Workflow of simple source inversion algorithm within the </a:t>
            </a:r>
            <a:r>
              <a:rPr lang="en-GB" dirty="0" err="1"/>
              <a:t>JRodos</a:t>
            </a:r>
            <a:r>
              <a:rPr lang="en-GB" dirty="0"/>
              <a:t> system</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interface of Simple Source Inversion Module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836612"/>
            <a:ext cx="9458325" cy="5886450"/>
          </a:xfrm>
          <a:prstGeom prst="rect">
            <a:avLst/>
          </a:prstGeom>
        </p:spPr>
      </p:pic>
    </p:spTree>
    <p:extLst>
      <p:ext uri="{BB962C8B-B14F-4D97-AF65-F5344CB8AC3E}">
        <p14:creationId xmlns:p14="http://schemas.microsoft.com/office/powerpoint/2010/main" val="1212698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testing</a:t>
            </a:r>
            <a:endParaRPr lang="en-US" dirty="0"/>
          </a:p>
        </p:txBody>
      </p:sp>
      <p:sp>
        <p:nvSpPr>
          <p:cNvPr id="3" name="Content Placeholder 2"/>
          <p:cNvSpPr>
            <a:spLocks noGrp="1"/>
          </p:cNvSpPr>
          <p:nvPr>
            <p:ph idx="1"/>
          </p:nvPr>
        </p:nvSpPr>
        <p:spPr>
          <a:xfrm>
            <a:off x="431800" y="1043533"/>
            <a:ext cx="9433048" cy="5796681"/>
          </a:xfrm>
        </p:spPr>
        <p:txBody>
          <a:bodyPr/>
          <a:lstStyle/>
          <a:p>
            <a:r>
              <a:rPr lang="en-US" dirty="0" smtClean="0"/>
              <a:t>Artificially generated measurements calculated by JRODOS in detector points</a:t>
            </a:r>
          </a:p>
          <a:p>
            <a:r>
              <a:rPr lang="en-US" dirty="0" smtClean="0"/>
              <a:t>Meteorological scenario: wind speed 2.5 </a:t>
            </a:r>
            <a:r>
              <a:rPr lang="en-US" dirty="0" err="1" smtClean="0"/>
              <a:t>ms</a:t>
            </a:r>
            <a:r>
              <a:rPr lang="en-US" dirty="0" smtClean="0"/>
              <a:t>, stability D, initial wind direction 260 </a:t>
            </a:r>
            <a:r>
              <a:rPr lang="en-US" dirty="0" err="1" smtClean="0"/>
              <a:t>dec.</a:t>
            </a:r>
            <a:r>
              <a:rPr lang="en-US" dirty="0" smtClean="0"/>
              <a:t> </a:t>
            </a:r>
            <a:r>
              <a:rPr lang="en-US" dirty="0" err="1" smtClean="0"/>
              <a:t>deg</a:t>
            </a:r>
            <a:r>
              <a:rPr lang="en-US" dirty="0" smtClean="0"/>
              <a:t>, turning cyclonically on 15 deg. in next 0.5 hour</a:t>
            </a:r>
          </a:p>
          <a:p>
            <a:r>
              <a:rPr lang="en-US" dirty="0" smtClean="0"/>
              <a:t>Source term scenario:</a:t>
            </a:r>
          </a:p>
          <a:p>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761" t="33244" r="56330" b="29818"/>
          <a:stretch/>
        </p:blipFill>
        <p:spPr bwMode="auto">
          <a:xfrm>
            <a:off x="3888184" y="2773496"/>
            <a:ext cx="4100784" cy="3166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946" t="53557" r="56401" b="32397"/>
          <a:stretch/>
        </p:blipFill>
        <p:spPr bwMode="auto">
          <a:xfrm>
            <a:off x="3927207" y="5796061"/>
            <a:ext cx="4061761" cy="1204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934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Calculated gamma dose rate in detector points was used as measurements</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22209" r="39592" b="19514"/>
          <a:stretch/>
        </p:blipFill>
        <p:spPr>
          <a:xfrm>
            <a:off x="287784" y="1187549"/>
            <a:ext cx="6076125" cy="313187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516" y="3909182"/>
            <a:ext cx="5760640" cy="3077887"/>
          </a:xfrm>
          <a:prstGeom prst="rect">
            <a:avLst/>
          </a:prstGeom>
        </p:spPr>
      </p:pic>
      <p:sp>
        <p:nvSpPr>
          <p:cNvPr id="8" name="TextBox 7"/>
          <p:cNvSpPr txBox="1"/>
          <p:nvPr/>
        </p:nvSpPr>
        <p:spPr>
          <a:xfrm>
            <a:off x="6526541" y="2436084"/>
            <a:ext cx="3338307" cy="1122871"/>
          </a:xfrm>
          <a:prstGeom prst="rect">
            <a:avLst/>
          </a:prstGeom>
          <a:noFill/>
        </p:spPr>
        <p:txBody>
          <a:bodyPr wrap="square" rtlCol="0">
            <a:spAutoFit/>
          </a:bodyPr>
          <a:lstStyle/>
          <a:p>
            <a:r>
              <a:rPr lang="en-US" dirty="0" smtClean="0"/>
              <a:t>Calculated gamma dose rate field with adjusted source term (underestimated by a few times)</a:t>
            </a:r>
            <a:endParaRPr lang="en-US" dirty="0"/>
          </a:p>
        </p:txBody>
      </p:sp>
      <p:sp>
        <p:nvSpPr>
          <p:cNvPr id="9" name="TextBox 8"/>
          <p:cNvSpPr txBox="1"/>
          <p:nvPr/>
        </p:nvSpPr>
        <p:spPr>
          <a:xfrm>
            <a:off x="414870" y="845279"/>
            <a:ext cx="6190541" cy="349968"/>
          </a:xfrm>
          <a:prstGeom prst="rect">
            <a:avLst/>
          </a:prstGeom>
          <a:noFill/>
        </p:spPr>
        <p:txBody>
          <a:bodyPr wrap="none" rtlCol="0">
            <a:spAutoFit/>
          </a:bodyPr>
          <a:lstStyle/>
          <a:p>
            <a:r>
              <a:rPr lang="en-US" dirty="0" smtClean="0"/>
              <a:t>Calculated field of gamma dose rate with ‘true’ source term</a:t>
            </a:r>
            <a:endParaRPr lang="en-US" dirty="0"/>
          </a:p>
        </p:txBody>
      </p:sp>
    </p:spTree>
    <p:extLst>
      <p:ext uri="{BB962C8B-B14F-4D97-AF65-F5344CB8AC3E}">
        <p14:creationId xmlns:p14="http://schemas.microsoft.com/office/powerpoint/2010/main" val="2524028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a:t>
            </a:r>
            <a:endParaRPr lang="en-US" dirty="0"/>
          </a:p>
        </p:txBody>
      </p:sp>
      <p:sp>
        <p:nvSpPr>
          <p:cNvPr id="3" name="Content Placeholder 2"/>
          <p:cNvSpPr>
            <a:spLocks noGrp="1"/>
          </p:cNvSpPr>
          <p:nvPr>
            <p:ph idx="1"/>
          </p:nvPr>
        </p:nvSpPr>
        <p:spPr/>
        <p:txBody>
          <a:bodyPr/>
          <a:lstStyle/>
          <a:p>
            <a:r>
              <a:rPr lang="en-US" dirty="0" smtClean="0"/>
              <a:t>Integration of simple source inversion algorithm in RODOS is almost completed</a:t>
            </a:r>
          </a:p>
          <a:p>
            <a:pPr marL="0" indent="0">
              <a:buNone/>
            </a:pPr>
            <a:endParaRPr lang="en-US" dirty="0"/>
          </a:p>
          <a:p>
            <a:r>
              <a:rPr lang="en-US" dirty="0" smtClean="0"/>
              <a:t>When tested in the JRODOS the method performed reasonably but there was tendency to underestimation of the results</a:t>
            </a:r>
          </a:p>
          <a:p>
            <a:endParaRPr lang="en-US" dirty="0" smtClean="0"/>
          </a:p>
          <a:p>
            <a:r>
              <a:rPr lang="en-US" smtClean="0"/>
              <a:t>There were also </a:t>
            </a:r>
            <a:r>
              <a:rPr lang="en-US" dirty="0" smtClean="0"/>
              <a:t>some issues in stability of the algorithm under quickly changed meteorology therefore and for other reasons more testing is required</a:t>
            </a:r>
          </a:p>
          <a:p>
            <a:endParaRPr lang="en-US" dirty="0"/>
          </a:p>
          <a:p>
            <a:r>
              <a:rPr lang="en-US" dirty="0" smtClean="0"/>
              <a:t>Exact correspondence between nuclide groups used in simple source inversion method and JRODOS nuclide groups is to be established</a:t>
            </a:r>
          </a:p>
          <a:p>
            <a:endParaRPr lang="en-US" dirty="0"/>
          </a:p>
        </p:txBody>
      </p:sp>
    </p:spTree>
    <p:extLst>
      <p:ext uri="{BB962C8B-B14F-4D97-AF65-F5344CB8AC3E}">
        <p14:creationId xmlns:p14="http://schemas.microsoft.com/office/powerpoint/2010/main" val="3677307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smtClean="0"/>
              <a:t>Outline</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Basic principles and model application</a:t>
            </a:r>
          </a:p>
          <a:p>
            <a:pPr eaLnBrk="1"/>
            <a:r>
              <a:rPr lang="en-GB" dirty="0" smtClean="0"/>
              <a:t>Input data</a:t>
            </a:r>
          </a:p>
          <a:p>
            <a:pPr eaLnBrk="1"/>
            <a:r>
              <a:rPr lang="en-GB" dirty="0" smtClean="0"/>
              <a:t>Methodology</a:t>
            </a:r>
          </a:p>
          <a:p>
            <a:pPr eaLnBrk="1"/>
            <a:r>
              <a:rPr lang="en-GB" dirty="0" smtClean="0"/>
              <a:t>Uncertainty handling</a:t>
            </a:r>
          </a:p>
          <a:p>
            <a:pPr eaLnBrk="1"/>
            <a:r>
              <a:rPr lang="en-GB" dirty="0" smtClean="0"/>
              <a:t>Outputs</a:t>
            </a:r>
          </a:p>
          <a:p>
            <a:pPr eaLnBrk="1"/>
            <a:r>
              <a:rPr lang="en-GB" dirty="0" smtClean="0"/>
              <a:t>Integration of SIM-S in </a:t>
            </a:r>
            <a:r>
              <a:rPr lang="en-GB" dirty="0" err="1" smtClean="0"/>
              <a:t>JRodos</a:t>
            </a:r>
            <a:endParaRPr lang="en-GB" dirty="0" smtClean="0"/>
          </a:p>
          <a:p>
            <a:pPr eaLnBrk="1"/>
            <a:endParaRPr lang="en-GB" dirty="0" smtClean="0"/>
          </a:p>
        </p:txBody>
      </p:sp>
    </p:spTree>
    <p:extLst>
      <p:ext uri="{BB962C8B-B14F-4D97-AF65-F5344CB8AC3E}">
        <p14:creationId xmlns:p14="http://schemas.microsoft.com/office/powerpoint/2010/main" val="2578731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Basic principles and model application</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Algorithm for simple and fast technique for source term estimation (SIM-S) based on simple dispersion model and gamma dose rate measurements in the vicinity of the nuclear facility (VUJE)</a:t>
            </a:r>
          </a:p>
          <a:p>
            <a:pPr eaLnBrk="1"/>
            <a:r>
              <a:rPr lang="en-GB" dirty="0" smtClean="0"/>
              <a:t>Sequential algorithm performs estimation of the released inventory for each 10-min time step using the corresponding meteorological measurements and gamma dose rate measurements in the near vicinity at the fence (distances &lt;800 m from the reactor building)</a:t>
            </a:r>
          </a:p>
          <a:p>
            <a:pPr eaLnBrk="1"/>
            <a:r>
              <a:rPr lang="en-GB" dirty="0" smtClean="0"/>
              <a:t>An old version of module developed in VUJE is applied and working within the National Decision Support System (RTARC, Slovakia)</a:t>
            </a:r>
          </a:p>
        </p:txBody>
      </p:sp>
    </p:spTree>
    <p:extLst>
      <p:ext uri="{BB962C8B-B14F-4D97-AF65-F5344CB8AC3E}">
        <p14:creationId xmlns:p14="http://schemas.microsoft.com/office/powerpoint/2010/main" val="29976505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4212" y="36513"/>
            <a:ext cx="7236419" cy="698500"/>
          </a:xfrm>
        </p:spPr>
        <p:txBody>
          <a:bodyPr/>
          <a:lstStyle/>
          <a:p>
            <a:pPr eaLnBrk="1"/>
            <a:r>
              <a:rPr lang="en-GB" dirty="0"/>
              <a:t>Basic principles and model </a:t>
            </a:r>
            <a:r>
              <a:rPr lang="en-GB" dirty="0" smtClean="0"/>
              <a:t>application (cont.)</a:t>
            </a:r>
            <a:endParaRPr lang="en-GB" dirty="0"/>
          </a:p>
        </p:txBody>
      </p:sp>
      <p:pic>
        <p:nvPicPr>
          <p:cNvPr id="2054" name="Picture 6" descr="D:\Users\v015662\Documents\TXT\PREPARE\WP7\WP7.2.3Dissemination workshop\Presentations\Preparation\WP4 Source term\rtarc_revest_2.emf"/>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954780" y="899517"/>
            <a:ext cx="5760640" cy="5883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1567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Input data</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current meteorological </a:t>
            </a:r>
            <a:r>
              <a:rPr lang="en-GB" dirty="0"/>
              <a:t>measurements </a:t>
            </a:r>
            <a:r>
              <a:rPr lang="en-GB" dirty="0" smtClean="0"/>
              <a:t>from the NPP site (</a:t>
            </a:r>
            <a:r>
              <a:rPr lang="en-GB" dirty="0" err="1" smtClean="0"/>
              <a:t>Npp</a:t>
            </a:r>
            <a:r>
              <a:rPr lang="en-GB" dirty="0" smtClean="0"/>
              <a:t> </a:t>
            </a:r>
            <a:r>
              <a:rPr lang="en-GB" dirty="0" err="1" smtClean="0"/>
              <a:t>meteostation</a:t>
            </a:r>
            <a:r>
              <a:rPr lang="en-GB" dirty="0"/>
              <a:t>)</a:t>
            </a:r>
            <a:r>
              <a:rPr lang="en-GB" dirty="0" smtClean="0"/>
              <a:t>:</a:t>
            </a:r>
          </a:p>
          <a:p>
            <a:pPr lvl="1" eaLnBrk="1"/>
            <a:r>
              <a:rPr lang="en-GB" dirty="0" smtClean="0"/>
              <a:t>wind speed [m/s]</a:t>
            </a:r>
          </a:p>
          <a:p>
            <a:pPr lvl="1" eaLnBrk="1"/>
            <a:r>
              <a:rPr lang="en-GB" dirty="0" smtClean="0"/>
              <a:t>wind direction [</a:t>
            </a:r>
            <a:r>
              <a:rPr lang="en-GB" dirty="0" err="1" smtClean="0"/>
              <a:t>deg</a:t>
            </a:r>
            <a:r>
              <a:rPr lang="en-GB" dirty="0" smtClean="0"/>
              <a:t>]</a:t>
            </a:r>
          </a:p>
          <a:p>
            <a:pPr lvl="1" eaLnBrk="1"/>
            <a:r>
              <a:rPr lang="en-GB" dirty="0" smtClean="0"/>
              <a:t> stability category class [-]</a:t>
            </a:r>
          </a:p>
          <a:p>
            <a:pPr lvl="1" eaLnBrk="1"/>
            <a:r>
              <a:rPr lang="en-GB" dirty="0" smtClean="0"/>
              <a:t>precipitation intensity [mm/h]</a:t>
            </a:r>
          </a:p>
          <a:p>
            <a:pPr lvl="1" eaLnBrk="1"/>
            <a:r>
              <a:rPr lang="en-GB" dirty="0" smtClean="0"/>
              <a:t>date [</a:t>
            </a:r>
            <a:r>
              <a:rPr lang="en-GB" dirty="0" err="1" smtClean="0"/>
              <a:t>dd.mm.yyyy</a:t>
            </a:r>
            <a:r>
              <a:rPr lang="en-GB" dirty="0" smtClean="0"/>
              <a:t>] of measurement</a:t>
            </a:r>
          </a:p>
          <a:p>
            <a:pPr lvl="1" eaLnBrk="1"/>
            <a:r>
              <a:rPr lang="en-GB" dirty="0" smtClean="0"/>
              <a:t>time [</a:t>
            </a:r>
            <a:r>
              <a:rPr lang="en-GB" dirty="0" err="1" smtClean="0"/>
              <a:t>hh:mm</a:t>
            </a:r>
            <a:r>
              <a:rPr lang="en-GB" dirty="0" smtClean="0"/>
              <a:t>] of measurement</a:t>
            </a:r>
          </a:p>
          <a:p>
            <a:pPr eaLnBrk="1"/>
            <a:r>
              <a:rPr lang="en-GB" dirty="0" smtClean="0"/>
              <a:t>current gamma </a:t>
            </a:r>
            <a:r>
              <a:rPr lang="en-GB" dirty="0"/>
              <a:t>dose rate measurements in the near vicinity at the </a:t>
            </a:r>
            <a:r>
              <a:rPr lang="en-GB" dirty="0" smtClean="0"/>
              <a:t>fence: </a:t>
            </a:r>
          </a:p>
          <a:p>
            <a:pPr lvl="1" eaLnBrk="1"/>
            <a:r>
              <a:rPr lang="en-GB" dirty="0" smtClean="0"/>
              <a:t>values of dose rate [</a:t>
            </a:r>
            <a:r>
              <a:rPr lang="en-GB" dirty="0" err="1" smtClean="0"/>
              <a:t>Sv</a:t>
            </a:r>
            <a:r>
              <a:rPr lang="en-GB" dirty="0" smtClean="0"/>
              <a:t>/h] from all detectors (averaged for each 10-minutes)</a:t>
            </a:r>
          </a:p>
          <a:p>
            <a:pPr lvl="1" eaLnBrk="1"/>
            <a:r>
              <a:rPr lang="en-GB" dirty="0"/>
              <a:t>date [</a:t>
            </a:r>
            <a:r>
              <a:rPr lang="en-GB" dirty="0" err="1"/>
              <a:t>dd.mm.yyyy</a:t>
            </a:r>
            <a:r>
              <a:rPr lang="en-GB" dirty="0"/>
              <a:t>] of measurement</a:t>
            </a:r>
          </a:p>
          <a:p>
            <a:pPr lvl="1" eaLnBrk="1"/>
            <a:r>
              <a:rPr lang="en-GB" dirty="0"/>
              <a:t>time [</a:t>
            </a:r>
            <a:r>
              <a:rPr lang="en-GB" dirty="0" err="1"/>
              <a:t>hh:mm</a:t>
            </a:r>
            <a:r>
              <a:rPr lang="en-GB" dirty="0"/>
              <a:t>] of measurement</a:t>
            </a:r>
          </a:p>
        </p:txBody>
      </p:sp>
    </p:spTree>
    <p:extLst>
      <p:ext uri="{BB962C8B-B14F-4D97-AF65-F5344CB8AC3E}">
        <p14:creationId xmlns:p14="http://schemas.microsoft.com/office/powerpoint/2010/main" val="3788772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Input </a:t>
            </a:r>
            <a:r>
              <a:rPr lang="en-GB" dirty="0" smtClean="0"/>
              <a:t>data – </a:t>
            </a:r>
            <a:r>
              <a:rPr lang="en-GB" dirty="0" err="1" smtClean="0"/>
              <a:t>teledosimetric</a:t>
            </a:r>
            <a:r>
              <a:rPr lang="en-GB" dirty="0" smtClean="0"/>
              <a:t> system (TDS) example</a:t>
            </a:r>
            <a:endParaRPr lang="en-GB" dirty="0"/>
          </a:p>
        </p:txBody>
      </p:sp>
      <p:sp>
        <p:nvSpPr>
          <p:cNvPr id="3075" name="Rectangle 3"/>
          <p:cNvSpPr>
            <a:spLocks noGrp="1" noChangeArrowheads="1"/>
          </p:cNvSpPr>
          <p:nvPr>
            <p:ph type="body" idx="1"/>
          </p:nvPr>
        </p:nvSpPr>
        <p:spPr>
          <a:xfrm>
            <a:off x="431800" y="6156101"/>
            <a:ext cx="9432925" cy="719362"/>
          </a:xfrm>
        </p:spPr>
        <p:txBody>
          <a:bodyPr/>
          <a:lstStyle/>
          <a:p>
            <a:pPr marL="0" indent="0">
              <a:buNone/>
            </a:pPr>
            <a:r>
              <a:rPr lang="en-US" altLang="sk-SK" sz="1600" dirty="0" smtClean="0"/>
              <a:t>		   Measurement </a:t>
            </a:r>
            <a:r>
              <a:rPr lang="en-US" altLang="sk-SK" sz="1600" dirty="0"/>
              <a:t>points of </a:t>
            </a:r>
            <a:r>
              <a:rPr lang="en-US" altLang="sk-SK" sz="1600" dirty="0" smtClean="0"/>
              <a:t>gamma dose </a:t>
            </a:r>
            <a:r>
              <a:rPr lang="en-US" altLang="sk-SK" sz="1600" dirty="0"/>
              <a:t>rate for </a:t>
            </a:r>
            <a:r>
              <a:rPr lang="en-US" altLang="sk-SK" sz="1600" dirty="0" smtClean="0"/>
              <a:t>TDS, NPP </a:t>
            </a:r>
            <a:r>
              <a:rPr lang="en-US" altLang="sk-SK" sz="1600" dirty="0" err="1"/>
              <a:t>Temelin</a:t>
            </a:r>
            <a:r>
              <a:rPr lang="en-US" altLang="sk-SK" sz="1600" dirty="0"/>
              <a:t> (Czech Republic)</a:t>
            </a:r>
            <a:endParaRPr lang="sk-SK" altLang="sk-SK" sz="1600" dirty="0"/>
          </a:p>
        </p:txBody>
      </p:sp>
      <p:pic>
        <p:nvPicPr>
          <p:cNvPr id="4"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4482" y="971525"/>
            <a:ext cx="6571429" cy="4980953"/>
          </a:xfrm>
          <a:prstGeom prst="rect">
            <a:avLst/>
          </a:prstGeom>
        </p:spPr>
      </p:pic>
    </p:spTree>
    <p:extLst>
      <p:ext uri="{BB962C8B-B14F-4D97-AF65-F5344CB8AC3E}">
        <p14:creationId xmlns:p14="http://schemas.microsoft.com/office/powerpoint/2010/main" val="40873113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Methodology</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The module SIM-S is activated when new data arrived</a:t>
            </a:r>
          </a:p>
          <a:p>
            <a:pPr eaLnBrk="1"/>
            <a:r>
              <a:rPr lang="en-GB" dirty="0" smtClean="0"/>
              <a:t>Based on the analyses of current data and data from the previous time step the module defines:</a:t>
            </a:r>
          </a:p>
          <a:p>
            <a:pPr lvl="1" eaLnBrk="1">
              <a:spcAft>
                <a:spcPts val="0"/>
              </a:spcAft>
            </a:pPr>
            <a:r>
              <a:rPr lang="en-GB" dirty="0" smtClean="0"/>
              <a:t>how many detectors are affected by release,</a:t>
            </a:r>
          </a:p>
          <a:p>
            <a:pPr lvl="1" eaLnBrk="1"/>
            <a:r>
              <a:rPr lang="en-GB" dirty="0" smtClean="0"/>
              <a:t>which detectors had been affected for the current time step (detector identification, its coordinates)</a:t>
            </a:r>
          </a:p>
          <a:p>
            <a:pPr lvl="1" eaLnBrk="1"/>
            <a:r>
              <a:rPr lang="en-GB" dirty="0" smtClean="0"/>
              <a:t>which detectors show error or failure of measurement (too low or zero value or abnormally high value exceeding the detector sensitivity)</a:t>
            </a:r>
          </a:p>
          <a:p>
            <a:pPr eaLnBrk="1"/>
            <a:r>
              <a:rPr lang="en-GB" dirty="0" smtClean="0"/>
              <a:t>Preconditions for the measurements analyses:</a:t>
            </a:r>
          </a:p>
          <a:p>
            <a:pPr lvl="1" eaLnBrk="1">
              <a:spcAft>
                <a:spcPts val="0"/>
              </a:spcAft>
            </a:pPr>
            <a:r>
              <a:rPr lang="en-GB" dirty="0" smtClean="0"/>
              <a:t>the location of affected detectors should corresponds to the wind direction in the current time step of measurement</a:t>
            </a:r>
          </a:p>
          <a:p>
            <a:pPr lvl="1" eaLnBrk="1"/>
            <a:r>
              <a:rPr lang="en-GB" dirty="0" smtClean="0"/>
              <a:t>affected detectors should be next to each other  </a:t>
            </a:r>
          </a:p>
          <a:p>
            <a:pPr lvl="1" eaLnBrk="1"/>
            <a:r>
              <a:rPr lang="en-GB" dirty="0" smtClean="0"/>
              <a:t>the measured value of the affected detector should be greater than the background (if the detector was not affected in the previous time step), or greater than the measurement range value of the detector if the detector was affected in some previous time of measurements </a:t>
            </a:r>
          </a:p>
        </p:txBody>
      </p:sp>
    </p:spTree>
    <p:extLst>
      <p:ext uri="{BB962C8B-B14F-4D97-AF65-F5344CB8AC3E}">
        <p14:creationId xmlns:p14="http://schemas.microsoft.com/office/powerpoint/2010/main" val="40246785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Methodology (cont.)</a:t>
            </a:r>
            <a:endParaRPr lang="en-GB" dirty="0"/>
          </a:p>
        </p:txBody>
      </p:sp>
      <p:sp>
        <p:nvSpPr>
          <p:cNvPr id="3075" name="Rectangle 3"/>
          <p:cNvSpPr>
            <a:spLocks noGrp="1" noChangeArrowheads="1"/>
          </p:cNvSpPr>
          <p:nvPr>
            <p:ph type="body" idx="1"/>
          </p:nvPr>
        </p:nvSpPr>
        <p:spPr>
          <a:xfrm>
            <a:off x="431800" y="1079500"/>
            <a:ext cx="9432925" cy="5795963"/>
          </a:xfrm>
        </p:spPr>
        <p:txBody>
          <a:bodyPr/>
          <a:lstStyle/>
          <a:p>
            <a:r>
              <a:rPr lang="en-GB" dirty="0"/>
              <a:t>Estimate of ST for each </a:t>
            </a:r>
            <a:r>
              <a:rPr lang="en-GB" dirty="0" smtClean="0"/>
              <a:t>10 </a:t>
            </a:r>
            <a:r>
              <a:rPr lang="en-GB" dirty="0"/>
              <a:t>minutes release</a:t>
            </a:r>
            <a:endParaRPr lang="sk-SK" dirty="0"/>
          </a:p>
          <a:p>
            <a:r>
              <a:rPr lang="en-US" dirty="0" smtClean="0"/>
              <a:t>Suppose to have </a:t>
            </a:r>
            <a:r>
              <a:rPr lang="en-US" dirty="0"/>
              <a:t>the </a:t>
            </a:r>
            <a:r>
              <a:rPr lang="en-US" dirty="0" smtClean="0"/>
              <a:t>gamma dose rate </a:t>
            </a:r>
            <a:r>
              <a:rPr lang="en-US" dirty="0"/>
              <a:t>data only from maximum 3 or 4 </a:t>
            </a:r>
            <a:r>
              <a:rPr lang="en-US" dirty="0" smtClean="0"/>
              <a:t>measurement </a:t>
            </a:r>
            <a:r>
              <a:rPr lang="en-US" dirty="0"/>
              <a:t>points </a:t>
            </a:r>
            <a:r>
              <a:rPr lang="en-US" dirty="0" smtClean="0"/>
              <a:t>for each time step</a:t>
            </a:r>
            <a:endParaRPr lang="en-US" dirty="0"/>
          </a:p>
          <a:p>
            <a:r>
              <a:rPr lang="sk-SK" dirty="0"/>
              <a:t>F</a:t>
            </a:r>
            <a:r>
              <a:rPr lang="en-GB" dirty="0"/>
              <a:t>or that reason </a:t>
            </a:r>
            <a:r>
              <a:rPr lang="en-GB" dirty="0" smtClean="0"/>
              <a:t>use </a:t>
            </a:r>
            <a:r>
              <a:rPr lang="en-GB" dirty="0"/>
              <a:t>the simple method for searching of solution  of N linear algebraic equations for N unknown parameters (N measurements, N nuclides activities)</a:t>
            </a:r>
            <a:endParaRPr lang="sk-SK" dirty="0"/>
          </a:p>
        </p:txBody>
      </p:sp>
    </p:spTree>
    <p:extLst>
      <p:ext uri="{BB962C8B-B14F-4D97-AF65-F5344CB8AC3E}">
        <p14:creationId xmlns:p14="http://schemas.microsoft.com/office/powerpoint/2010/main" val="18405355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Database of normalised dose rate</a:t>
            </a:r>
            <a:endParaRPr lang="en-GB" dirty="0"/>
          </a:p>
        </p:txBody>
      </p:sp>
      <p:sp>
        <p:nvSpPr>
          <p:cNvPr id="3075" name="Rectangle 3"/>
          <p:cNvSpPr>
            <a:spLocks noGrp="1" noChangeArrowheads="1"/>
          </p:cNvSpPr>
          <p:nvPr>
            <p:ph type="body" idx="1"/>
          </p:nvPr>
        </p:nvSpPr>
        <p:spPr>
          <a:xfrm>
            <a:off x="431800" y="1079500"/>
            <a:ext cx="9432925" cy="5795963"/>
          </a:xfrm>
        </p:spPr>
        <p:txBody>
          <a:bodyPr/>
          <a:lstStyle/>
          <a:p>
            <a:pPr lvl="0"/>
            <a:r>
              <a:rPr lang="en-GB" dirty="0" smtClean="0"/>
              <a:t>Normalized </a:t>
            </a:r>
            <a:r>
              <a:rPr lang="en-GB" dirty="0"/>
              <a:t>dose rate (from cloud and deposit exposure) are calculated for different </a:t>
            </a:r>
            <a:r>
              <a:rPr lang="en-GB" dirty="0" smtClean="0"/>
              <a:t>parameters:</a:t>
            </a:r>
          </a:p>
          <a:p>
            <a:pPr lvl="1"/>
            <a:r>
              <a:rPr lang="en-GB" dirty="0" smtClean="0"/>
              <a:t>Release </a:t>
            </a:r>
            <a:r>
              <a:rPr lang="en-GB" dirty="0"/>
              <a:t>height (10 classes of height – maximal height 200 m</a:t>
            </a:r>
            <a:r>
              <a:rPr lang="en-GB" dirty="0" smtClean="0"/>
              <a:t>)</a:t>
            </a:r>
            <a:endParaRPr lang="sk-SK" dirty="0" smtClean="0"/>
          </a:p>
          <a:p>
            <a:pPr lvl="1"/>
            <a:r>
              <a:rPr lang="en-GB" dirty="0" smtClean="0"/>
              <a:t>Initial </a:t>
            </a:r>
            <a:r>
              <a:rPr lang="en-GB" dirty="0"/>
              <a:t>width (radius) of cloud (10 classes of width – influence of reactor building cavity)</a:t>
            </a:r>
            <a:endParaRPr lang="sk-SK" dirty="0"/>
          </a:p>
          <a:p>
            <a:pPr lvl="1"/>
            <a:r>
              <a:rPr lang="en-GB" dirty="0"/>
              <a:t>Category of stability class (6 classes)</a:t>
            </a:r>
            <a:endParaRPr lang="sk-SK" dirty="0"/>
          </a:p>
          <a:p>
            <a:pPr lvl="1"/>
            <a:r>
              <a:rPr lang="en-GB" dirty="0"/>
              <a:t>Wind speed (10 classes)</a:t>
            </a:r>
            <a:endParaRPr lang="sk-SK" dirty="0"/>
          </a:p>
          <a:p>
            <a:pPr lvl="1"/>
            <a:r>
              <a:rPr lang="en-GB" dirty="0"/>
              <a:t>Intensity of precipitation (10 classes</a:t>
            </a:r>
            <a:r>
              <a:rPr lang="en-GB" dirty="0" smtClean="0"/>
              <a:t>)</a:t>
            </a:r>
            <a:r>
              <a:rPr lang="en-GB" dirty="0"/>
              <a:t> </a:t>
            </a:r>
            <a:endParaRPr lang="en-GB" dirty="0" smtClean="0"/>
          </a:p>
          <a:p>
            <a:pPr marL="457200" lvl="1" indent="0">
              <a:buNone/>
            </a:pPr>
            <a:endParaRPr lang="en-GB" dirty="0" smtClean="0"/>
          </a:p>
          <a:p>
            <a:r>
              <a:rPr lang="en-GB" dirty="0"/>
              <a:t>Dose rate is calculated for each from 10 representative </a:t>
            </a:r>
            <a:r>
              <a:rPr lang="en-GB" dirty="0" smtClean="0"/>
              <a:t>nuclides</a:t>
            </a:r>
            <a:endParaRPr lang="en-GB" dirty="0"/>
          </a:p>
          <a:p>
            <a:pPr lvl="0"/>
            <a:endParaRPr lang="sk-SK" dirty="0"/>
          </a:p>
        </p:txBody>
      </p:sp>
    </p:spTree>
    <p:extLst>
      <p:ext uri="{BB962C8B-B14F-4D97-AF65-F5344CB8AC3E}">
        <p14:creationId xmlns:p14="http://schemas.microsoft.com/office/powerpoint/2010/main" val="2371225284"/>
      </p:ext>
    </p:extLst>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1415</TotalTime>
  <Words>1219</Words>
  <Application>Microsoft Office PowerPoint</Application>
  <PresentationFormat>Custom</PresentationFormat>
  <Paragraphs>154</Paragraphs>
  <Slides>19</Slides>
  <Notes>1</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Standarddesign</vt:lpstr>
      <vt:lpstr>Visio.Drawing.11</vt:lpstr>
      <vt:lpstr>PowerPoint Presentation</vt:lpstr>
      <vt:lpstr>Outline</vt:lpstr>
      <vt:lpstr>Basic principles and model application</vt:lpstr>
      <vt:lpstr>Basic principles and model application (cont.)</vt:lpstr>
      <vt:lpstr>Input data</vt:lpstr>
      <vt:lpstr>Input data – teledosimetric system (TDS) example</vt:lpstr>
      <vt:lpstr>Methodology</vt:lpstr>
      <vt:lpstr>Methodology (cont.)</vt:lpstr>
      <vt:lpstr>Database of normalised dose rate</vt:lpstr>
      <vt:lpstr>Database of normalised dose rate (cont.)</vt:lpstr>
      <vt:lpstr>Database of normalised dose rate (cont.)</vt:lpstr>
      <vt:lpstr>Uncertainty handling</vt:lpstr>
      <vt:lpstr>Outputs</vt:lpstr>
      <vt:lpstr>Integration of SIM-S in JRodos</vt:lpstr>
      <vt:lpstr> </vt:lpstr>
      <vt:lpstr>User interface of Simple Source Inversion Module</vt:lpstr>
      <vt:lpstr>Results of testing</vt:lpstr>
      <vt:lpstr>Calculated gamma dose rate in detector points was used as measurements</vt:lpstr>
      <vt:lpstr>Conclusions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ivan</cp:lastModifiedBy>
  <cp:revision>102</cp:revision>
  <cp:lastPrinted>2016-01-15T10:15:27Z</cp:lastPrinted>
  <dcterms:created xsi:type="dcterms:W3CDTF">2011-02-09T16:02:23Z</dcterms:created>
  <dcterms:modified xsi:type="dcterms:W3CDTF">2016-01-20T14:27:57Z</dcterms:modified>
</cp:coreProperties>
</file>