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0"/>
  </p:notesMasterIdLst>
  <p:sldIdLst>
    <p:sldId id="256" r:id="rId2"/>
    <p:sldId id="289" r:id="rId3"/>
    <p:sldId id="290" r:id="rId4"/>
    <p:sldId id="291" r:id="rId5"/>
    <p:sldId id="292" r:id="rId6"/>
    <p:sldId id="293" r:id="rId7"/>
    <p:sldId id="294" r:id="rId8"/>
    <p:sldId id="295" r:id="rId9"/>
  </p:sldIdLst>
  <p:sldSz cx="10080625" cy="7559675"/>
  <p:notesSz cx="7772400" cy="10058400"/>
  <p:defaultTextStyle>
    <a:defPPr>
      <a:defRPr lang="en-GB"/>
    </a:defPPr>
    <a:lvl1pPr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pitchFamily="34" charset="0"/>
        <a:ea typeface="+mn-ea"/>
        <a:cs typeface="+mn-cs"/>
      </a:defRPr>
    </a:lvl1pPr>
    <a:lvl2pPr marL="742950" indent="-28575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pitchFamily="34" charset="0"/>
        <a:ea typeface="+mn-ea"/>
        <a:cs typeface="+mn-cs"/>
      </a:defRPr>
    </a:lvl2pPr>
    <a:lvl3pPr marL="11430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pitchFamily="34" charset="0"/>
        <a:ea typeface="+mn-ea"/>
        <a:cs typeface="+mn-cs"/>
      </a:defRPr>
    </a:lvl3pPr>
    <a:lvl4pPr marL="16002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pitchFamily="34" charset="0"/>
        <a:ea typeface="+mn-ea"/>
        <a:cs typeface="+mn-cs"/>
      </a:defRPr>
    </a:lvl4pPr>
    <a:lvl5pPr marL="20574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2" autoAdjust="0"/>
    <p:restoredTop sz="79424" autoAdjust="0"/>
  </p:normalViewPr>
  <p:slideViewPr>
    <p:cSldViewPr>
      <p:cViewPr varScale="1">
        <p:scale>
          <a:sx n="65" d="100"/>
          <a:sy n="65" d="100"/>
        </p:scale>
        <p:origin x="-1380" y="-120"/>
      </p:cViewPr>
      <p:guideLst>
        <p:guide orient="horz" pos="2160"/>
        <p:guide pos="2880"/>
      </p:guideLst>
    </p:cSldViewPr>
  </p:slideViewPr>
  <p:outlineViewPr>
    <p:cViewPr varScale="1">
      <p:scale>
        <a:sx n="170" d="200"/>
        <a:sy n="170" d="200"/>
      </p:scale>
      <p:origin x="18" y="0"/>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C35097-38B3-4C8F-A48D-DAD8746A93C3}" type="doc">
      <dgm:prSet loTypeId="urn:microsoft.com/office/officeart/2005/8/layout/arrow2" loCatId="process" qsTypeId="urn:microsoft.com/office/officeart/2005/8/quickstyle/3d7" qsCatId="3D" csTypeId="urn:microsoft.com/office/officeart/2005/8/colors/accent1_2" csCatId="accent1" phldr="1"/>
      <dgm:spPr>
        <a:scene3d>
          <a:camera prst="orthographicFront" zoom="91000">
            <a:rot lat="0" lon="0" rev="0"/>
          </a:camera>
          <a:lightRig rig="balanced" dir="t">
            <a:rot lat="0" lon="0" rev="8700000"/>
          </a:lightRig>
        </a:scene3d>
      </dgm:spPr>
    </dgm:pt>
    <dgm:pt modelId="{8D0C81CD-AF4B-4E50-9E58-C1DABAF32429}">
      <dgm:prSet phldrT="[Text]" phldr="1"/>
      <dgm:spPr/>
      <dgm:t>
        <a:bodyPr/>
        <a:lstStyle/>
        <a:p>
          <a:endParaRPr lang="en-GB" dirty="0">
            <a:solidFill>
              <a:schemeClr val="bg2"/>
            </a:solidFill>
          </a:endParaRPr>
        </a:p>
      </dgm:t>
    </dgm:pt>
    <dgm:pt modelId="{1A1899E5-5EF3-4D0F-AFF8-18DBF06377AE}" type="parTrans" cxnId="{762CFEBD-8E84-438D-94CB-702BAD9203F3}">
      <dgm:prSet/>
      <dgm:spPr/>
      <dgm:t>
        <a:bodyPr/>
        <a:lstStyle/>
        <a:p>
          <a:endParaRPr lang="en-GB"/>
        </a:p>
      </dgm:t>
    </dgm:pt>
    <dgm:pt modelId="{774751D7-04A4-4CEC-A1F4-EF348A4B80B0}" type="sibTrans" cxnId="{762CFEBD-8E84-438D-94CB-702BAD9203F3}">
      <dgm:prSet/>
      <dgm:spPr/>
      <dgm:t>
        <a:bodyPr/>
        <a:lstStyle/>
        <a:p>
          <a:endParaRPr lang="en-GB"/>
        </a:p>
      </dgm:t>
    </dgm:pt>
    <dgm:pt modelId="{FDE17EC5-C899-45B6-BF31-018D4409346B}">
      <dgm:prSet phldrT="[Text]" phldr="1"/>
      <dgm:spPr/>
      <dgm:t>
        <a:bodyPr/>
        <a:lstStyle/>
        <a:p>
          <a:endParaRPr lang="en-GB" dirty="0">
            <a:solidFill>
              <a:schemeClr val="bg2"/>
            </a:solidFill>
          </a:endParaRPr>
        </a:p>
      </dgm:t>
    </dgm:pt>
    <dgm:pt modelId="{8A50F5EA-AF5B-4E9E-9DE5-F7A45D2B3F64}" type="parTrans" cxnId="{5B0BFD0A-E633-4BE4-8D39-CCCBEAD1E989}">
      <dgm:prSet/>
      <dgm:spPr/>
      <dgm:t>
        <a:bodyPr/>
        <a:lstStyle/>
        <a:p>
          <a:endParaRPr lang="en-GB"/>
        </a:p>
      </dgm:t>
    </dgm:pt>
    <dgm:pt modelId="{EDE30B3D-7C89-43F6-BCA3-96AA43B07EFC}" type="sibTrans" cxnId="{5B0BFD0A-E633-4BE4-8D39-CCCBEAD1E989}">
      <dgm:prSet/>
      <dgm:spPr/>
      <dgm:t>
        <a:bodyPr/>
        <a:lstStyle/>
        <a:p>
          <a:endParaRPr lang="en-GB"/>
        </a:p>
      </dgm:t>
    </dgm:pt>
    <dgm:pt modelId="{A3A6C239-3897-4164-B9B5-892D3B91E98A}">
      <dgm:prSet phldrT="[Text]" phldr="1"/>
      <dgm:spPr/>
      <dgm:t>
        <a:bodyPr/>
        <a:lstStyle/>
        <a:p>
          <a:endParaRPr lang="en-GB" dirty="0">
            <a:solidFill>
              <a:schemeClr val="bg2"/>
            </a:solidFill>
          </a:endParaRPr>
        </a:p>
      </dgm:t>
    </dgm:pt>
    <dgm:pt modelId="{E09B7D17-9B2F-441C-B20A-C1ABCD11C14C}" type="parTrans" cxnId="{9A6FFCF1-4FA7-4511-A451-1C0E53D4D1FF}">
      <dgm:prSet/>
      <dgm:spPr/>
      <dgm:t>
        <a:bodyPr/>
        <a:lstStyle/>
        <a:p>
          <a:endParaRPr lang="en-GB"/>
        </a:p>
      </dgm:t>
    </dgm:pt>
    <dgm:pt modelId="{DC00E6AF-F2DC-4A5E-AEE8-34E2FB794B83}" type="sibTrans" cxnId="{9A6FFCF1-4FA7-4511-A451-1C0E53D4D1FF}">
      <dgm:prSet/>
      <dgm:spPr/>
      <dgm:t>
        <a:bodyPr/>
        <a:lstStyle/>
        <a:p>
          <a:endParaRPr lang="en-GB"/>
        </a:p>
      </dgm:t>
    </dgm:pt>
    <dgm:pt modelId="{0A211D49-2747-4E0B-9E76-F0EE28279695}" type="pres">
      <dgm:prSet presAssocID="{DFC35097-38B3-4C8F-A48D-DAD8746A93C3}" presName="arrowDiagram" presStyleCnt="0">
        <dgm:presLayoutVars>
          <dgm:chMax val="5"/>
          <dgm:dir/>
          <dgm:resizeHandles val="exact"/>
        </dgm:presLayoutVars>
      </dgm:prSet>
      <dgm:spPr/>
    </dgm:pt>
    <dgm:pt modelId="{BF1DC117-D9D9-4FFF-8961-893F4A054DA7}" type="pres">
      <dgm:prSet presAssocID="{DFC35097-38B3-4C8F-A48D-DAD8746A93C3}" presName="arrow" presStyleLbl="bgShp" presStyleIdx="0" presStyleCnt="1" custAng="20448451" custScaleY="100000" custLinFactNeighborX="-27891" custLinFactNeighborY="-9974"/>
      <dgm:spPr>
        <a:solidFill>
          <a:srgbClr val="92D050"/>
        </a:solidFill>
        <a:ln>
          <a:noFill/>
        </a:ln>
        <a:effectLst>
          <a:outerShdw blurRad="44450" dist="27940" dir="5400000" algn="ctr">
            <a:srgbClr val="000000">
              <a:alpha val="32000"/>
            </a:srgbClr>
          </a:outerShdw>
        </a:effectLst>
        <a:scene3d>
          <a:camera prst="orthographicFront" zoom="91000">
            <a:rot lat="0" lon="0" rev="0"/>
          </a:camera>
          <a:lightRig rig="balanced" dir="t">
            <a:rot lat="0" lon="0" rev="8700000"/>
          </a:lightRig>
        </a:scene3d>
        <a:sp3d z="-161800">
          <a:bevelT w="190500" h="38100"/>
        </a:sp3d>
      </dgm:spPr>
    </dgm:pt>
    <dgm:pt modelId="{4A402AE7-EEF4-4466-93CC-7E86AB8EE134}" type="pres">
      <dgm:prSet presAssocID="{DFC35097-38B3-4C8F-A48D-DAD8746A93C3}" presName="arrowDiagram3" presStyleCnt="0"/>
      <dgm:spPr/>
    </dgm:pt>
    <dgm:pt modelId="{BD71E896-CE83-4C20-B771-32D6BEAEDA70}" type="pres">
      <dgm:prSet presAssocID="{8D0C81CD-AF4B-4E50-9E58-C1DABAF32429}" presName="bullet3a" presStyleLbl="node1" presStyleIdx="0" presStyleCnt="3" custLinFactY="-285594" custLinFactNeighborX="-60187" custLinFactNeighborY="-300000"/>
      <dgm:spPr/>
    </dgm:pt>
    <dgm:pt modelId="{7A59F13C-DCB9-4332-80A1-57F1B5013BA3}" type="pres">
      <dgm:prSet presAssocID="{8D0C81CD-AF4B-4E50-9E58-C1DABAF32429}" presName="textBox3a" presStyleLbl="revTx" presStyleIdx="0" presStyleCnt="3" custLinFactX="-36265" custLinFactY="-5245" custLinFactNeighborX="-100000" custLinFactNeighborY="-100000">
        <dgm:presLayoutVars>
          <dgm:bulletEnabled val="1"/>
        </dgm:presLayoutVars>
      </dgm:prSet>
      <dgm:spPr/>
      <dgm:t>
        <a:bodyPr/>
        <a:lstStyle/>
        <a:p>
          <a:endParaRPr lang="en-GB"/>
        </a:p>
      </dgm:t>
    </dgm:pt>
    <dgm:pt modelId="{FA774901-A501-43F7-8AAE-81968870183D}" type="pres">
      <dgm:prSet presAssocID="{FDE17EC5-C899-45B6-BF31-018D4409346B}" presName="bullet3b" presStyleLbl="node1" presStyleIdx="1" presStyleCnt="3" custLinFactX="-100000" custLinFactY="-100000" custLinFactNeighborX="-174145" custLinFactNeighborY="-109957"/>
      <dgm:spPr/>
    </dgm:pt>
    <dgm:pt modelId="{3BACAC08-7992-4E90-B50E-E0978C6CC56A}" type="pres">
      <dgm:prSet presAssocID="{FDE17EC5-C899-45B6-BF31-018D4409346B}" presName="textBox3b" presStyleLbl="revTx" presStyleIdx="1" presStyleCnt="3" custScaleY="45427" custLinFactX="-100000" custLinFactY="-6649" custLinFactNeighborX="-129078" custLinFactNeighborY="-100000">
        <dgm:presLayoutVars>
          <dgm:bulletEnabled val="1"/>
        </dgm:presLayoutVars>
      </dgm:prSet>
      <dgm:spPr/>
      <dgm:t>
        <a:bodyPr/>
        <a:lstStyle/>
        <a:p>
          <a:endParaRPr lang="en-GB"/>
        </a:p>
      </dgm:t>
    </dgm:pt>
    <dgm:pt modelId="{35FD2765-C3A6-4F0C-B7AC-C8BA4E83527C}" type="pres">
      <dgm:prSet presAssocID="{A3A6C239-3897-4164-B9B5-892D3B91E98A}" presName="bullet3c" presStyleLbl="node1" presStyleIdx="2" presStyleCnt="3" custLinFactX="-136567" custLinFactY="-100000" custLinFactNeighborX="-200000" custLinFactNeighborY="-107484"/>
      <dgm:spPr/>
    </dgm:pt>
    <dgm:pt modelId="{DE01D95A-A205-47E2-B4D5-243E65B020FE}" type="pres">
      <dgm:prSet presAssocID="{A3A6C239-3897-4164-B9B5-892D3B91E98A}" presName="textBox3c" presStyleLbl="revTx" presStyleIdx="2" presStyleCnt="3" custScaleY="41461" custLinFactX="-136612" custLinFactNeighborX="-200000" custLinFactNeighborY="-38348">
        <dgm:presLayoutVars>
          <dgm:bulletEnabled val="1"/>
        </dgm:presLayoutVars>
      </dgm:prSet>
      <dgm:spPr/>
      <dgm:t>
        <a:bodyPr/>
        <a:lstStyle/>
        <a:p>
          <a:endParaRPr lang="en-GB"/>
        </a:p>
      </dgm:t>
    </dgm:pt>
  </dgm:ptLst>
  <dgm:cxnLst>
    <dgm:cxn modelId="{762CFEBD-8E84-438D-94CB-702BAD9203F3}" srcId="{DFC35097-38B3-4C8F-A48D-DAD8746A93C3}" destId="{8D0C81CD-AF4B-4E50-9E58-C1DABAF32429}" srcOrd="0" destOrd="0" parTransId="{1A1899E5-5EF3-4D0F-AFF8-18DBF06377AE}" sibTransId="{774751D7-04A4-4CEC-A1F4-EF348A4B80B0}"/>
    <dgm:cxn modelId="{D565B39C-53B6-4EC8-ADB4-56AE364D4820}" type="presOf" srcId="{FDE17EC5-C899-45B6-BF31-018D4409346B}" destId="{3BACAC08-7992-4E90-B50E-E0978C6CC56A}" srcOrd="0" destOrd="0" presId="urn:microsoft.com/office/officeart/2005/8/layout/arrow2"/>
    <dgm:cxn modelId="{F99ECFBD-76B0-44B6-86D4-4C1A6CA05CC8}" type="presOf" srcId="{A3A6C239-3897-4164-B9B5-892D3B91E98A}" destId="{DE01D95A-A205-47E2-B4D5-243E65B020FE}" srcOrd="0" destOrd="0" presId="urn:microsoft.com/office/officeart/2005/8/layout/arrow2"/>
    <dgm:cxn modelId="{9A6FFCF1-4FA7-4511-A451-1C0E53D4D1FF}" srcId="{DFC35097-38B3-4C8F-A48D-DAD8746A93C3}" destId="{A3A6C239-3897-4164-B9B5-892D3B91E98A}" srcOrd="2" destOrd="0" parTransId="{E09B7D17-9B2F-441C-B20A-C1ABCD11C14C}" sibTransId="{DC00E6AF-F2DC-4A5E-AEE8-34E2FB794B83}"/>
    <dgm:cxn modelId="{79ED7C47-C45B-41D5-A62E-79689F92BB55}" type="presOf" srcId="{8D0C81CD-AF4B-4E50-9E58-C1DABAF32429}" destId="{7A59F13C-DCB9-4332-80A1-57F1B5013BA3}" srcOrd="0" destOrd="0" presId="urn:microsoft.com/office/officeart/2005/8/layout/arrow2"/>
    <dgm:cxn modelId="{5B0BFD0A-E633-4BE4-8D39-CCCBEAD1E989}" srcId="{DFC35097-38B3-4C8F-A48D-DAD8746A93C3}" destId="{FDE17EC5-C899-45B6-BF31-018D4409346B}" srcOrd="1" destOrd="0" parTransId="{8A50F5EA-AF5B-4E9E-9DE5-F7A45D2B3F64}" sibTransId="{EDE30B3D-7C89-43F6-BCA3-96AA43B07EFC}"/>
    <dgm:cxn modelId="{52EE8FAB-57F4-400C-B903-561558D1E142}" type="presOf" srcId="{DFC35097-38B3-4C8F-A48D-DAD8746A93C3}" destId="{0A211D49-2747-4E0B-9E76-F0EE28279695}" srcOrd="0" destOrd="0" presId="urn:microsoft.com/office/officeart/2005/8/layout/arrow2"/>
    <dgm:cxn modelId="{E990C3EE-A16B-49B0-9BD6-9DC4B37C8963}" type="presParOf" srcId="{0A211D49-2747-4E0B-9E76-F0EE28279695}" destId="{BF1DC117-D9D9-4FFF-8961-893F4A054DA7}" srcOrd="0" destOrd="0" presId="urn:microsoft.com/office/officeart/2005/8/layout/arrow2"/>
    <dgm:cxn modelId="{202BE98B-F60B-4436-A8AC-A4A75E1D626C}" type="presParOf" srcId="{0A211D49-2747-4E0B-9E76-F0EE28279695}" destId="{4A402AE7-EEF4-4466-93CC-7E86AB8EE134}" srcOrd="1" destOrd="0" presId="urn:microsoft.com/office/officeart/2005/8/layout/arrow2"/>
    <dgm:cxn modelId="{AB5A7057-6D49-44D0-BCE7-26C602A8711D}" type="presParOf" srcId="{4A402AE7-EEF4-4466-93CC-7E86AB8EE134}" destId="{BD71E896-CE83-4C20-B771-32D6BEAEDA70}" srcOrd="0" destOrd="0" presId="urn:microsoft.com/office/officeart/2005/8/layout/arrow2"/>
    <dgm:cxn modelId="{CBDE94BF-32F9-4232-84AD-BFA8B54CEB2E}" type="presParOf" srcId="{4A402AE7-EEF4-4466-93CC-7E86AB8EE134}" destId="{7A59F13C-DCB9-4332-80A1-57F1B5013BA3}" srcOrd="1" destOrd="0" presId="urn:microsoft.com/office/officeart/2005/8/layout/arrow2"/>
    <dgm:cxn modelId="{8572C836-7D84-4BAE-829A-CBF6C0FEA574}" type="presParOf" srcId="{4A402AE7-EEF4-4466-93CC-7E86AB8EE134}" destId="{FA774901-A501-43F7-8AAE-81968870183D}" srcOrd="2" destOrd="0" presId="urn:microsoft.com/office/officeart/2005/8/layout/arrow2"/>
    <dgm:cxn modelId="{B61E866B-6C0D-4AA2-9E2E-FA0F1F8CB871}" type="presParOf" srcId="{4A402AE7-EEF4-4466-93CC-7E86AB8EE134}" destId="{3BACAC08-7992-4E90-B50E-E0978C6CC56A}" srcOrd="3" destOrd="0" presId="urn:microsoft.com/office/officeart/2005/8/layout/arrow2"/>
    <dgm:cxn modelId="{5C4B741B-23E0-45D9-8C1C-09126DFCF7AC}" type="presParOf" srcId="{4A402AE7-EEF4-4466-93CC-7E86AB8EE134}" destId="{35FD2765-C3A6-4F0C-B7AC-C8BA4E83527C}" srcOrd="4" destOrd="0" presId="urn:microsoft.com/office/officeart/2005/8/layout/arrow2"/>
    <dgm:cxn modelId="{6BBFB0C2-684B-4D6E-B5D4-D75281354AF6}" type="presParOf" srcId="{4A402AE7-EEF4-4466-93CC-7E86AB8EE134}" destId="{DE01D95A-A205-47E2-B4D5-243E65B020FE}" srcOrd="5"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1DC117-D9D9-4FFF-8961-893F4A054DA7}">
      <dsp:nvSpPr>
        <dsp:cNvPr id="0" name=""/>
        <dsp:cNvSpPr/>
      </dsp:nvSpPr>
      <dsp:spPr>
        <a:xfrm rot="20448451">
          <a:off x="232003" y="-192983"/>
          <a:ext cx="3095784" cy="1934865"/>
        </a:xfrm>
        <a:prstGeom prst="swooshArrow">
          <a:avLst>
            <a:gd name="adj1" fmla="val 25000"/>
            <a:gd name="adj2" fmla="val 25000"/>
          </a:avLst>
        </a:prstGeom>
        <a:solidFill>
          <a:srgbClr val="92D050"/>
        </a:solidFill>
        <a:ln>
          <a:noFill/>
        </a:ln>
        <a:effectLst>
          <a:outerShdw blurRad="44450" dist="27940" dir="5400000" algn="ctr" rotWithShape="0">
            <a:srgbClr val="000000">
              <a:alpha val="32000"/>
            </a:srgbClr>
          </a:outerShdw>
        </a:effectLst>
        <a:scene3d>
          <a:camera prst="orthographicFront" zoom="91000">
            <a:rot lat="0" lon="0" rev="0"/>
          </a:camera>
          <a:lightRig rig="balanced" dir="t">
            <a:rot lat="0" lon="0" rev="8700000"/>
          </a:lightRig>
        </a:scene3d>
        <a:sp3d z="-161800">
          <a:bevelT w="190500" h="38100"/>
        </a:sp3d>
      </dsp:spPr>
      <dsp:style>
        <a:lnRef idx="0">
          <a:scrgbClr r="0" g="0" b="0"/>
        </a:lnRef>
        <a:fillRef idx="1">
          <a:scrgbClr r="0" g="0" b="0"/>
        </a:fillRef>
        <a:effectRef idx="0">
          <a:scrgbClr r="0" g="0" b="0"/>
        </a:effectRef>
        <a:fontRef idx="minor"/>
      </dsp:style>
    </dsp:sp>
    <dsp:sp modelId="{BD71E896-CE83-4C20-B771-32D6BEAEDA70}">
      <dsp:nvSpPr>
        <dsp:cNvPr id="0" name=""/>
        <dsp:cNvSpPr/>
      </dsp:nvSpPr>
      <dsp:spPr>
        <a:xfrm>
          <a:off x="1224136" y="864096"/>
          <a:ext cx="80490" cy="80490"/>
        </a:xfrm>
        <a:prstGeom prst="ellips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sp>
    <dsp:sp modelId="{7A59F13C-DCB9-4332-80A1-57F1B5013BA3}">
      <dsp:nvSpPr>
        <dsp:cNvPr id="0" name=""/>
        <dsp:cNvSpPr/>
      </dsp:nvSpPr>
      <dsp:spPr>
        <a:xfrm>
          <a:off x="329922" y="787184"/>
          <a:ext cx="721317" cy="559175"/>
        </a:xfrm>
        <a:prstGeom prst="rect">
          <a:avLst/>
        </a:prstGeom>
        <a:noFill/>
        <a:ln>
          <a:noFill/>
        </a:ln>
        <a:effectLst/>
        <a:scene3d>
          <a:camera prst="orthographicFront" zoom="91000">
            <a:rot lat="0" lon="0" rev="0"/>
          </a:camera>
          <a:lightRig rig="balanced" dir="t">
            <a:rot lat="0" lon="0" rev="8700000"/>
          </a:lightRig>
        </a:scene3d>
      </dsp:spPr>
      <dsp:style>
        <a:lnRef idx="0">
          <a:scrgbClr r="0" g="0" b="0"/>
        </a:lnRef>
        <a:fillRef idx="0">
          <a:scrgbClr r="0" g="0" b="0"/>
        </a:fillRef>
        <a:effectRef idx="0">
          <a:scrgbClr r="0" g="0" b="0"/>
        </a:effectRef>
        <a:fontRef idx="minor"/>
      </dsp:style>
      <dsp:txBody>
        <a:bodyPr spcFirstLastPara="0" vert="horz" wrap="square" lIns="42650" tIns="0" rIns="0" bIns="0" numCol="1" spcCol="1270" anchor="t" anchorCtr="0">
          <a:noAutofit/>
        </a:bodyPr>
        <a:lstStyle/>
        <a:p>
          <a:pPr lvl="0" algn="l" defTabSz="977900">
            <a:lnSpc>
              <a:spcPct val="90000"/>
            </a:lnSpc>
            <a:spcBef>
              <a:spcPct val="0"/>
            </a:spcBef>
            <a:spcAft>
              <a:spcPct val="35000"/>
            </a:spcAft>
          </a:pPr>
          <a:endParaRPr lang="en-GB" sz="2200" kern="1200" dirty="0">
            <a:solidFill>
              <a:schemeClr val="bg2"/>
            </a:solidFill>
          </a:endParaRPr>
        </a:p>
      </dsp:txBody>
      <dsp:txXfrm>
        <a:off x="329922" y="787184"/>
        <a:ext cx="721317" cy="559175"/>
      </dsp:txXfrm>
    </dsp:sp>
    <dsp:sp modelId="{FA774901-A501-43F7-8AAE-81968870183D}">
      <dsp:nvSpPr>
        <dsp:cNvPr id="0" name=""/>
        <dsp:cNvSpPr/>
      </dsp:nvSpPr>
      <dsp:spPr>
        <a:xfrm>
          <a:off x="1584177" y="504056"/>
          <a:ext cx="145501" cy="145501"/>
        </a:xfrm>
        <a:prstGeom prst="ellips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sp>
    <dsp:sp modelId="{3BACAC08-7992-4E90-B50E-E0978C6CC56A}">
      <dsp:nvSpPr>
        <dsp:cNvPr id="0" name=""/>
        <dsp:cNvSpPr/>
      </dsp:nvSpPr>
      <dsp:spPr>
        <a:xfrm>
          <a:off x="353792" y="46955"/>
          <a:ext cx="742988" cy="478149"/>
        </a:xfrm>
        <a:prstGeom prst="rect">
          <a:avLst/>
        </a:prstGeom>
        <a:noFill/>
        <a:ln>
          <a:noFill/>
        </a:ln>
        <a:effectLst/>
        <a:scene3d>
          <a:camera prst="orthographicFront" zoom="91000">
            <a:rot lat="0" lon="0" rev="0"/>
          </a:camera>
          <a:lightRig rig="balanced" dir="t">
            <a:rot lat="0" lon="0" rev="8700000"/>
          </a:lightRig>
        </a:scene3d>
      </dsp:spPr>
      <dsp:style>
        <a:lnRef idx="0">
          <a:scrgbClr r="0" g="0" b="0"/>
        </a:lnRef>
        <a:fillRef idx="0">
          <a:scrgbClr r="0" g="0" b="0"/>
        </a:fillRef>
        <a:effectRef idx="0">
          <a:scrgbClr r="0" g="0" b="0"/>
        </a:effectRef>
        <a:fontRef idx="minor"/>
      </dsp:style>
      <dsp:txBody>
        <a:bodyPr spcFirstLastPara="0" vert="horz" wrap="square" lIns="77098" tIns="0" rIns="0" bIns="0" numCol="1" spcCol="1270" anchor="t" anchorCtr="0">
          <a:noAutofit/>
        </a:bodyPr>
        <a:lstStyle/>
        <a:p>
          <a:pPr lvl="0" algn="l" defTabSz="933450">
            <a:lnSpc>
              <a:spcPct val="90000"/>
            </a:lnSpc>
            <a:spcBef>
              <a:spcPct val="0"/>
            </a:spcBef>
            <a:spcAft>
              <a:spcPct val="35000"/>
            </a:spcAft>
          </a:pPr>
          <a:endParaRPr lang="en-GB" sz="2100" kern="1200" dirty="0">
            <a:solidFill>
              <a:schemeClr val="bg2"/>
            </a:solidFill>
          </a:endParaRPr>
        </a:p>
      </dsp:txBody>
      <dsp:txXfrm>
        <a:off x="353792" y="46955"/>
        <a:ext cx="742988" cy="478149"/>
      </dsp:txXfrm>
    </dsp:sp>
    <dsp:sp modelId="{35FD2765-C3A6-4F0C-B7AC-C8BA4E83527C}">
      <dsp:nvSpPr>
        <dsp:cNvPr id="0" name=""/>
        <dsp:cNvSpPr/>
      </dsp:nvSpPr>
      <dsp:spPr>
        <a:xfrm>
          <a:off x="2160239" y="72009"/>
          <a:ext cx="201225" cy="201225"/>
        </a:xfrm>
        <a:prstGeom prst="ellips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sp>
    <dsp:sp modelId="{DE01D95A-A205-47E2-B4D5-243E65B020FE}">
      <dsp:nvSpPr>
        <dsp:cNvPr id="0" name=""/>
        <dsp:cNvSpPr/>
      </dsp:nvSpPr>
      <dsp:spPr>
        <a:xfrm>
          <a:off x="437125" y="468052"/>
          <a:ext cx="742988" cy="557538"/>
        </a:xfrm>
        <a:prstGeom prst="rect">
          <a:avLst/>
        </a:prstGeom>
        <a:noFill/>
        <a:ln>
          <a:noFill/>
        </a:ln>
        <a:effectLst/>
        <a:scene3d>
          <a:camera prst="orthographicFront" zoom="91000">
            <a:rot lat="0" lon="0" rev="0"/>
          </a:camera>
          <a:lightRig rig="balanced" dir="t">
            <a:rot lat="0" lon="0" rev="8700000"/>
          </a:lightRig>
        </a:scene3d>
      </dsp:spPr>
      <dsp:style>
        <a:lnRef idx="0">
          <a:scrgbClr r="0" g="0" b="0"/>
        </a:lnRef>
        <a:fillRef idx="0">
          <a:scrgbClr r="0" g="0" b="0"/>
        </a:fillRef>
        <a:effectRef idx="0">
          <a:scrgbClr r="0" g="0" b="0"/>
        </a:effectRef>
        <a:fontRef idx="minor"/>
      </dsp:style>
      <dsp:txBody>
        <a:bodyPr spcFirstLastPara="0" vert="horz" wrap="square" lIns="106625" tIns="0" rIns="0" bIns="0" numCol="1" spcCol="1270" anchor="t" anchorCtr="0">
          <a:noAutofit/>
        </a:bodyPr>
        <a:lstStyle/>
        <a:p>
          <a:pPr lvl="0" algn="l" defTabSz="889000">
            <a:lnSpc>
              <a:spcPct val="90000"/>
            </a:lnSpc>
            <a:spcBef>
              <a:spcPct val="0"/>
            </a:spcBef>
            <a:spcAft>
              <a:spcPct val="35000"/>
            </a:spcAft>
          </a:pPr>
          <a:endParaRPr lang="en-GB" sz="2000" kern="1200" dirty="0">
            <a:solidFill>
              <a:schemeClr val="bg2"/>
            </a:solidFill>
          </a:endParaRPr>
        </a:p>
      </dsp:txBody>
      <dsp:txXfrm>
        <a:off x="437125" y="468052"/>
        <a:ext cx="742988" cy="557538"/>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1"/>
          <p:cNvSpPr>
            <a:spLocks noGrp="1" noRot="1" noChangeAspect="1" noChangeArrowheads="1"/>
          </p:cNvSpPr>
          <p:nvPr>
            <p:ph type="sldImg"/>
          </p:nvPr>
        </p:nvSpPr>
        <p:spPr bwMode="auto">
          <a:xfrm>
            <a:off x="1371600" y="763588"/>
            <a:ext cx="5027613" cy="3770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50" name="Rectangle 2"/>
          <p:cNvSpPr>
            <a:spLocks noGrp="1" noChangeArrowheads="1"/>
          </p:cNvSpPr>
          <p:nvPr>
            <p:ph type="body"/>
          </p:nvPr>
        </p:nvSpPr>
        <p:spPr bwMode="auto">
          <a:xfrm>
            <a:off x="777875" y="4776788"/>
            <a:ext cx="6216650"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de-DE" noProof="0" smtClean="0"/>
          </a:p>
        </p:txBody>
      </p:sp>
      <p:sp>
        <p:nvSpPr>
          <p:cNvPr id="2051" name="Rectangle 3"/>
          <p:cNvSpPr>
            <a:spLocks noGrp="1" noChangeArrowheads="1"/>
          </p:cNvSpPr>
          <p:nvPr>
            <p:ph type="hdr"/>
          </p:nvPr>
        </p:nvSpPr>
        <p:spPr bwMode="auto">
          <a:xfrm>
            <a:off x="0" y="0"/>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723900" algn="l"/>
                <a:tab pos="1447800" algn="l"/>
                <a:tab pos="2171700" algn="l"/>
                <a:tab pos="2895600" algn="l"/>
              </a:tabLst>
              <a:defRPr sz="1400" smtClean="0">
                <a:solidFill>
                  <a:srgbClr val="000000"/>
                </a:solidFill>
                <a:latin typeface="Times New Roman" pitchFamily="18" charset="0"/>
              </a:defRPr>
            </a:lvl1pPr>
          </a:lstStyle>
          <a:p>
            <a:pPr>
              <a:defRPr/>
            </a:pPr>
            <a:endParaRPr lang="en-US"/>
          </a:p>
        </p:txBody>
      </p:sp>
      <p:sp>
        <p:nvSpPr>
          <p:cNvPr id="2052" name="Rectangle 4"/>
          <p:cNvSpPr>
            <a:spLocks noGrp="1" noChangeArrowheads="1"/>
          </p:cNvSpPr>
          <p:nvPr>
            <p:ph type="dt"/>
          </p:nvPr>
        </p:nvSpPr>
        <p:spPr bwMode="auto">
          <a:xfrm>
            <a:off x="4398963" y="0"/>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723900" algn="l"/>
                <a:tab pos="1447800" algn="l"/>
                <a:tab pos="2171700" algn="l"/>
                <a:tab pos="2895600" algn="l"/>
              </a:tabLst>
              <a:defRPr sz="1400" smtClean="0">
                <a:solidFill>
                  <a:srgbClr val="000000"/>
                </a:solidFill>
                <a:latin typeface="Times New Roman" pitchFamily="18" charset="0"/>
              </a:defRPr>
            </a:lvl1pPr>
          </a:lstStyle>
          <a:p>
            <a:pPr>
              <a:defRPr/>
            </a:pPr>
            <a:endParaRPr lang="en-US"/>
          </a:p>
        </p:txBody>
      </p:sp>
      <p:sp>
        <p:nvSpPr>
          <p:cNvPr id="2053" name="Rectangle 5"/>
          <p:cNvSpPr>
            <a:spLocks noGrp="1" noChangeArrowheads="1"/>
          </p:cNvSpPr>
          <p:nvPr>
            <p:ph type="ftr"/>
          </p:nvPr>
        </p:nvSpPr>
        <p:spPr bwMode="auto">
          <a:xfrm>
            <a:off x="0" y="9555163"/>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tabLst>
                <a:tab pos="723900" algn="l"/>
                <a:tab pos="1447800" algn="l"/>
                <a:tab pos="2171700" algn="l"/>
                <a:tab pos="2895600" algn="l"/>
              </a:tabLst>
              <a:defRPr sz="1400" smtClean="0">
                <a:solidFill>
                  <a:srgbClr val="000000"/>
                </a:solidFill>
                <a:latin typeface="Times New Roman" pitchFamily="18" charset="0"/>
              </a:defRPr>
            </a:lvl1pPr>
          </a:lstStyle>
          <a:p>
            <a:pPr>
              <a:defRPr/>
            </a:pPr>
            <a:endParaRPr lang="en-US"/>
          </a:p>
        </p:txBody>
      </p:sp>
      <p:sp>
        <p:nvSpPr>
          <p:cNvPr id="2054" name="Rectangle 6"/>
          <p:cNvSpPr>
            <a:spLocks noGrp="1" noChangeArrowheads="1"/>
          </p:cNvSpPr>
          <p:nvPr>
            <p:ph type="sldNum"/>
          </p:nvPr>
        </p:nvSpPr>
        <p:spPr bwMode="auto">
          <a:xfrm>
            <a:off x="4398963" y="9555163"/>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a:tabLst>
                <a:tab pos="723900" algn="l"/>
                <a:tab pos="1447800" algn="l"/>
                <a:tab pos="2171700" algn="l"/>
                <a:tab pos="2895600" algn="l"/>
              </a:tabLst>
              <a:defRPr sz="1400" smtClean="0">
                <a:solidFill>
                  <a:srgbClr val="000000"/>
                </a:solidFill>
                <a:latin typeface="Times New Roman" pitchFamily="18" charset="0"/>
              </a:defRPr>
            </a:lvl1pPr>
          </a:lstStyle>
          <a:p>
            <a:pPr>
              <a:defRPr/>
            </a:pPr>
            <a:fld id="{BF577390-39FD-4336-98F3-A64B0E705228}" type="slidenum">
              <a:rPr lang="en-US"/>
              <a:pPr>
                <a:defRPr/>
              </a:pPr>
              <a:t>‹#›</a:t>
            </a:fld>
            <a:endParaRPr lang="en-US"/>
          </a:p>
        </p:txBody>
      </p:sp>
    </p:spTree>
    <p:extLst>
      <p:ext uri="{BB962C8B-B14F-4D97-AF65-F5344CB8AC3E}">
        <p14:creationId xmlns:p14="http://schemas.microsoft.com/office/powerpoint/2010/main" val="3505878849"/>
      </p:ext>
    </p:extLst>
  </p:cSld>
  <p:clrMap bg1="lt1" tx1="dk1" bg2="lt2" tx2="dk2" accent1="accent1" accent2="accent2" accent3="accent3" accent4="accent4" accent5="accent5" accent6="accent6" hlink="hlink" folHlink="folHlink"/>
  <p:notesStyle>
    <a:lvl1pPr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Rectangle 6"/>
          <p:cNvSpPr>
            <a:spLocks noGrp="1" noChangeArrowheads="1"/>
          </p:cNvSpPr>
          <p:nvPr>
            <p:ph type="sldNum" sz="quarter"/>
          </p:nvPr>
        </p:nvSpPr>
        <p:spPr>
          <a:noFill/>
        </p:spPr>
        <p:txBody>
          <a:bodyPr/>
          <a:lstStyle>
            <a:lvl1pPr eaLnBrk="0">
              <a:tabLst>
                <a:tab pos="723900" algn="l"/>
                <a:tab pos="1447800" algn="l"/>
                <a:tab pos="2171700" algn="l"/>
                <a:tab pos="2895600" algn="l"/>
              </a:tabLst>
              <a:defRPr>
                <a:solidFill>
                  <a:schemeClr val="tx1"/>
                </a:solidFill>
                <a:latin typeface="Arial" pitchFamily="34" charset="0"/>
              </a:defRPr>
            </a:lvl1pPr>
            <a:lvl2pPr eaLnBrk="0">
              <a:tabLst>
                <a:tab pos="723900" algn="l"/>
                <a:tab pos="1447800" algn="l"/>
                <a:tab pos="2171700" algn="l"/>
                <a:tab pos="2895600" algn="l"/>
              </a:tabLst>
              <a:defRPr>
                <a:solidFill>
                  <a:schemeClr val="tx1"/>
                </a:solidFill>
                <a:latin typeface="Arial" pitchFamily="34" charset="0"/>
              </a:defRPr>
            </a:lvl2pPr>
            <a:lvl3pPr eaLnBrk="0">
              <a:tabLst>
                <a:tab pos="723900" algn="l"/>
                <a:tab pos="1447800" algn="l"/>
                <a:tab pos="2171700" algn="l"/>
                <a:tab pos="2895600" algn="l"/>
              </a:tabLst>
              <a:defRPr>
                <a:solidFill>
                  <a:schemeClr val="tx1"/>
                </a:solidFill>
                <a:latin typeface="Arial" pitchFamily="34" charset="0"/>
              </a:defRPr>
            </a:lvl3pPr>
            <a:lvl4pPr eaLnBrk="0">
              <a:tabLst>
                <a:tab pos="723900" algn="l"/>
                <a:tab pos="1447800" algn="l"/>
                <a:tab pos="2171700" algn="l"/>
                <a:tab pos="2895600" algn="l"/>
              </a:tabLst>
              <a:defRPr>
                <a:solidFill>
                  <a:schemeClr val="tx1"/>
                </a:solidFill>
                <a:latin typeface="Arial" pitchFamily="34" charset="0"/>
              </a:defRPr>
            </a:lvl4pPr>
            <a:lvl5pPr eaLnBrk="0">
              <a:tabLst>
                <a:tab pos="723900" algn="l"/>
                <a:tab pos="1447800" algn="l"/>
                <a:tab pos="2171700" algn="l"/>
                <a:tab pos="2895600" algn="l"/>
              </a:tabLst>
              <a:defRPr>
                <a:solidFill>
                  <a:schemeClr val="tx1"/>
                </a:solidFill>
                <a:latin typeface="Arial" pitchFamily="34" charset="0"/>
              </a:defRPr>
            </a:lvl5pPr>
            <a:lvl6pPr marL="25146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pitchFamily="34" charset="0"/>
              </a:defRPr>
            </a:lvl6pPr>
            <a:lvl7pPr marL="29718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pitchFamily="34" charset="0"/>
              </a:defRPr>
            </a:lvl7pPr>
            <a:lvl8pPr marL="34290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pitchFamily="34" charset="0"/>
              </a:defRPr>
            </a:lvl8pPr>
            <a:lvl9pPr marL="38862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tx1"/>
                </a:solidFill>
                <a:latin typeface="Arial" pitchFamily="34" charset="0"/>
              </a:defRPr>
            </a:lvl9pPr>
          </a:lstStyle>
          <a:p>
            <a:pPr eaLnBrk="1"/>
            <a:fld id="{4ED82E18-90D0-4699-9868-9CCF3BC557B6}" type="slidenum">
              <a:rPr lang="en-US" altLang="en-US">
                <a:solidFill>
                  <a:srgbClr val="000000"/>
                </a:solidFill>
                <a:latin typeface="Times New Roman" pitchFamily="18" charset="0"/>
              </a:rPr>
              <a:pPr eaLnBrk="1"/>
              <a:t>1</a:t>
            </a:fld>
            <a:endParaRPr lang="en-US" altLang="en-US">
              <a:solidFill>
                <a:srgbClr val="000000"/>
              </a:solidFill>
              <a:latin typeface="Times New Roman" pitchFamily="18" charset="0"/>
            </a:endParaRPr>
          </a:p>
        </p:txBody>
      </p:sp>
      <p:sp>
        <p:nvSpPr>
          <p:cNvPr id="5123" name="Rectangle 1"/>
          <p:cNvSpPr txBox="1">
            <a:spLocks noGrp="1" noRot="1" noChangeAspect="1" noChangeArrowheads="1" noTextEdit="1"/>
          </p:cNvSpPr>
          <p:nvPr>
            <p:ph type="sldImg"/>
          </p:nvPr>
        </p:nvSpPr>
        <p:spPr>
          <a:xfrm>
            <a:off x="1371600" y="763588"/>
            <a:ext cx="5029200"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124" name="Rectangle 2"/>
          <p:cNvSpPr txBox="1">
            <a:spLocks noGrp="1" noChangeArrowheads="1"/>
          </p:cNvSpPr>
          <p:nvPr>
            <p:ph type="body" idx="1"/>
          </p:nvPr>
        </p:nvSpPr>
        <p:spPr>
          <a:xfrm>
            <a:off x="777875" y="4776788"/>
            <a:ext cx="6218238" cy="45259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chemeClr val="tx1"/>
                </a:solidFill>
                <a:latin typeface="Arial" charset="0"/>
              </a:rPr>
              <a:t>A post-accident situation would be new and unexpected and lead to loss of references and values for all</a:t>
            </a:r>
            <a:endParaRPr lang="en-GB" dirty="0"/>
          </a:p>
        </p:txBody>
      </p:sp>
    </p:spTree>
    <p:extLst>
      <p:ext uri="{BB962C8B-B14F-4D97-AF65-F5344CB8AC3E}">
        <p14:creationId xmlns:p14="http://schemas.microsoft.com/office/powerpoint/2010/main" val="1970534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Scientific, public health </a:t>
            </a:r>
          </a:p>
          <a:p>
            <a:pPr lvl="1"/>
            <a:r>
              <a:rPr lang="en-GB" dirty="0" smtClean="0"/>
              <a:t>Protection of the population</a:t>
            </a:r>
          </a:p>
          <a:p>
            <a:r>
              <a:rPr lang="en-GB" dirty="0" smtClean="0"/>
              <a:t>Economic viewpoint</a:t>
            </a:r>
          </a:p>
          <a:p>
            <a:pPr lvl="1"/>
            <a:r>
              <a:rPr lang="en-GB" dirty="0" smtClean="0"/>
              <a:t>Protect local trade</a:t>
            </a:r>
          </a:p>
          <a:p>
            <a:r>
              <a:rPr lang="en-GB" dirty="0" smtClean="0"/>
              <a:t>Political</a:t>
            </a:r>
          </a:p>
          <a:p>
            <a:pPr marL="715900" lvl="2" indent="-330025">
              <a:buClr>
                <a:srgbClr val="007DC3"/>
              </a:buClr>
            </a:pPr>
            <a:r>
              <a:rPr lang="en-GB" sz="2100" dirty="0"/>
              <a:t>Restore consumer’s confidence</a:t>
            </a:r>
          </a:p>
          <a:p>
            <a:r>
              <a:rPr lang="en-GB" dirty="0" smtClean="0"/>
              <a:t>Practical</a:t>
            </a:r>
          </a:p>
          <a:p>
            <a:pPr lvl="1"/>
            <a:r>
              <a:rPr lang="en-GB" dirty="0" smtClean="0"/>
              <a:t>Zoning the (non)affected areas in view of application of countermeasures</a:t>
            </a:r>
          </a:p>
          <a:p>
            <a:endParaRPr lang="en-GB" dirty="0" smtClean="0"/>
          </a:p>
          <a:p>
            <a:r>
              <a:rPr lang="en-GB" dirty="0" smtClean="0"/>
              <a:t>If norms are justified, there is no need to be stricter or less strict" and "below norms is safe”. On the other hand, “below norms doesn’t mean acceptance” and “the emotional will always play a role”. </a:t>
            </a:r>
          </a:p>
          <a:p>
            <a:r>
              <a:rPr lang="en-GB" dirty="0" smtClean="0"/>
              <a:t>Scientific rationale vs acceptability</a:t>
            </a:r>
            <a:endParaRPr lang="en-GB" dirty="0"/>
          </a:p>
        </p:txBody>
      </p:sp>
    </p:spTree>
    <p:extLst>
      <p:ext uri="{BB962C8B-B14F-4D97-AF65-F5344CB8AC3E}">
        <p14:creationId xmlns:p14="http://schemas.microsoft.com/office/powerpoint/2010/main" val="4344530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Communication is important</a:t>
            </a:r>
          </a:p>
          <a:p>
            <a:r>
              <a:rPr lang="en-US" dirty="0" smtClean="0"/>
              <a:t>Should</a:t>
            </a:r>
            <a:r>
              <a:rPr lang="en-US" baseline="0" dirty="0" smtClean="0"/>
              <a:t> be same for free market</a:t>
            </a:r>
          </a:p>
          <a:p>
            <a:pPr lvl="1"/>
            <a:r>
              <a:rPr lang="en-GB" dirty="0" smtClean="0">
                <a:solidFill>
                  <a:srgbClr val="0070C0"/>
                </a:solidFill>
              </a:rPr>
              <a:t>Fixed </a:t>
            </a:r>
            <a:r>
              <a:rPr lang="en-GB" dirty="0" err="1" smtClean="0"/>
              <a:t>MPL’s</a:t>
            </a:r>
            <a:endParaRPr lang="en-GB" dirty="0" smtClean="0"/>
          </a:p>
          <a:p>
            <a:pPr lvl="2"/>
            <a:r>
              <a:rPr lang="en-GB" dirty="0" smtClean="0">
                <a:sym typeface="Wingdings" panose="05000000000000000000" pitchFamily="2" charset="2"/>
              </a:rPr>
              <a:t> </a:t>
            </a:r>
            <a:r>
              <a:rPr lang="en-GB" dirty="0" smtClean="0"/>
              <a:t>clarity and consistency of action, credibility of the experts and authorities, transparency</a:t>
            </a:r>
          </a:p>
          <a:p>
            <a:pPr lvl="1"/>
            <a:r>
              <a:rPr lang="en-GB" dirty="0" smtClean="0">
                <a:solidFill>
                  <a:srgbClr val="0070C0"/>
                </a:solidFill>
              </a:rPr>
              <a:t>Revisable</a:t>
            </a:r>
            <a:r>
              <a:rPr lang="en-GB" dirty="0" smtClean="0"/>
              <a:t> </a:t>
            </a:r>
            <a:r>
              <a:rPr lang="en-GB" dirty="0" err="1" smtClean="0"/>
              <a:t>MPL’s</a:t>
            </a:r>
            <a:endParaRPr lang="en-GB" dirty="0" smtClean="0"/>
          </a:p>
          <a:p>
            <a:pPr lvl="2"/>
            <a:r>
              <a:rPr lang="en-GB" dirty="0" smtClean="0">
                <a:sym typeface="Wingdings" panose="05000000000000000000" pitchFamily="2" charset="2"/>
              </a:rPr>
              <a:t>for safety/</a:t>
            </a:r>
            <a:r>
              <a:rPr lang="en-GB" dirty="0" smtClean="0"/>
              <a:t>precaution  or in very specific/ exceptional situations</a:t>
            </a:r>
          </a:p>
          <a:p>
            <a:pPr lvl="2"/>
            <a:r>
              <a:rPr lang="en-GB" dirty="0" smtClean="0">
                <a:sym typeface="Wingdings" panose="05000000000000000000" pitchFamily="2" charset="2"/>
              </a:rPr>
              <a:t> </a:t>
            </a:r>
            <a:r>
              <a:rPr lang="en-GB" dirty="0" smtClean="0"/>
              <a:t>reality showed that this will probably be the case</a:t>
            </a:r>
          </a:p>
          <a:p>
            <a:r>
              <a:rPr lang="en-US" dirty="0" smtClean="0"/>
              <a:t>How</a:t>
            </a:r>
            <a:r>
              <a:rPr lang="en-US" baseline="0" dirty="0" smtClean="0"/>
              <a:t> to communicate with producers and retailers the change of legal norms?</a:t>
            </a:r>
          </a:p>
          <a:p>
            <a:r>
              <a:rPr lang="en-US" baseline="0" dirty="0" smtClean="0"/>
              <a:t>Measures that results in bankruptcy of producers are not realistic</a:t>
            </a:r>
            <a:endParaRPr lang="en-US" dirty="0"/>
          </a:p>
        </p:txBody>
      </p:sp>
      <p:sp>
        <p:nvSpPr>
          <p:cNvPr id="4" name="Slide Number Placeholder 3"/>
          <p:cNvSpPr>
            <a:spLocks noGrp="1"/>
          </p:cNvSpPr>
          <p:nvPr>
            <p:ph type="sldNum" sz="quarter" idx="10"/>
          </p:nvPr>
        </p:nvSpPr>
        <p:spPr>
          <a:xfrm>
            <a:off x="4402562" y="9553734"/>
            <a:ext cx="3368040" cy="502920"/>
          </a:xfrm>
          <a:prstGeom prst="rect">
            <a:avLst/>
          </a:prstGeom>
        </p:spPr>
        <p:txBody>
          <a:bodyPr/>
          <a:lstStyle/>
          <a:p>
            <a:fld id="{FE1D0283-CC9B-436D-A37A-ACD39FF7582E}" type="slidenum">
              <a:rPr lang="en-US" smtClean="0"/>
              <a:t>5</a:t>
            </a:fld>
            <a:endParaRPr lang="en-US"/>
          </a:p>
        </p:txBody>
      </p:sp>
    </p:spTree>
    <p:extLst>
      <p:ext uri="{BB962C8B-B14F-4D97-AF65-F5344CB8AC3E}">
        <p14:creationId xmlns:p14="http://schemas.microsoft.com/office/powerpoint/2010/main" val="2720184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Gaps in regulatory framework for non-foods</a:t>
            </a:r>
            <a:endParaRPr lang="en-GB" dirty="0"/>
          </a:p>
        </p:txBody>
      </p:sp>
      <p:sp>
        <p:nvSpPr>
          <p:cNvPr id="4" name="Slide Number Placeholder 3"/>
          <p:cNvSpPr>
            <a:spLocks noGrp="1"/>
          </p:cNvSpPr>
          <p:nvPr>
            <p:ph type="sldNum" idx="10"/>
          </p:nvPr>
        </p:nvSpPr>
        <p:spPr/>
        <p:txBody>
          <a:bodyPr/>
          <a:lstStyle/>
          <a:p>
            <a:pPr>
              <a:defRPr/>
            </a:pPr>
            <a:fld id="{BF577390-39FD-4336-98F3-A64B0E705228}" type="slidenum">
              <a:rPr lang="en-US" smtClean="0"/>
              <a:pPr>
                <a:defRPr/>
              </a:pPr>
              <a:t>7</a:t>
            </a:fld>
            <a:endParaRPr lang="en-US"/>
          </a:p>
        </p:txBody>
      </p:sp>
    </p:spTree>
    <p:extLst>
      <p:ext uri="{BB962C8B-B14F-4D97-AF65-F5344CB8AC3E}">
        <p14:creationId xmlns:p14="http://schemas.microsoft.com/office/powerpoint/2010/main" val="25989068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Focus on quality</a:t>
            </a:r>
            <a:endParaRPr lang="en-GB" dirty="0"/>
          </a:p>
        </p:txBody>
      </p:sp>
      <p:sp>
        <p:nvSpPr>
          <p:cNvPr id="4" name="Slide Number Placeholder 3"/>
          <p:cNvSpPr>
            <a:spLocks noGrp="1"/>
          </p:cNvSpPr>
          <p:nvPr>
            <p:ph type="sldNum" idx="10"/>
          </p:nvPr>
        </p:nvSpPr>
        <p:spPr/>
        <p:txBody>
          <a:bodyPr/>
          <a:lstStyle/>
          <a:p>
            <a:pPr>
              <a:defRPr/>
            </a:pPr>
            <a:fld id="{BF577390-39FD-4336-98F3-A64B0E705228}" type="slidenum">
              <a:rPr lang="en-US" smtClean="0"/>
              <a:pPr>
                <a:defRPr/>
              </a:pPr>
              <a:t>8</a:t>
            </a:fld>
            <a:endParaRPr lang="en-US"/>
          </a:p>
        </p:txBody>
      </p:sp>
    </p:spTree>
    <p:extLst>
      <p:ext uri="{BB962C8B-B14F-4D97-AF65-F5344CB8AC3E}">
        <p14:creationId xmlns:p14="http://schemas.microsoft.com/office/powerpoint/2010/main" val="1929136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755650" y="2347913"/>
            <a:ext cx="8569325" cy="1620837"/>
          </a:xfrm>
        </p:spPr>
        <p:txBody>
          <a:bodyPr/>
          <a:lstStyle/>
          <a:p>
            <a:r>
              <a:rPr lang="de-DE" smtClean="0"/>
              <a:t>Titelmasterformat durch Klicken bearbeiten</a:t>
            </a:r>
            <a:endParaRPr lang="en-GB"/>
          </a:p>
        </p:txBody>
      </p:sp>
      <p:sp>
        <p:nvSpPr>
          <p:cNvPr id="3" name="Untertitel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en-GB"/>
          </a:p>
        </p:txBody>
      </p:sp>
    </p:spTree>
    <p:extLst>
      <p:ext uri="{BB962C8B-B14F-4D97-AF65-F5344CB8AC3E}">
        <p14:creationId xmlns:p14="http://schemas.microsoft.com/office/powerpoint/2010/main" val="1199981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Tree>
    <p:extLst>
      <p:ext uri="{BB962C8B-B14F-4D97-AF65-F5344CB8AC3E}">
        <p14:creationId xmlns:p14="http://schemas.microsoft.com/office/powerpoint/2010/main" val="2934821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305675" y="36513"/>
            <a:ext cx="2266950" cy="6030912"/>
          </a:xfrm>
        </p:spPr>
        <p:txBody>
          <a:bodyPr vert="eaVert"/>
          <a:lstStyle/>
          <a:p>
            <a:r>
              <a:rPr lang="de-DE" smtClean="0"/>
              <a:t>Titelmasterformat durch Klicken bearbeiten</a:t>
            </a:r>
            <a:endParaRPr lang="en-GB"/>
          </a:p>
        </p:txBody>
      </p:sp>
      <p:sp>
        <p:nvSpPr>
          <p:cNvPr id="3" name="Vertikaler Textplatzhalter 2"/>
          <p:cNvSpPr>
            <a:spLocks noGrp="1"/>
          </p:cNvSpPr>
          <p:nvPr>
            <p:ph type="body" orient="vert" idx="1"/>
          </p:nvPr>
        </p:nvSpPr>
        <p:spPr>
          <a:xfrm>
            <a:off x="503238" y="36513"/>
            <a:ext cx="6650037" cy="6030912"/>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Tree>
    <p:extLst>
      <p:ext uri="{BB962C8B-B14F-4D97-AF65-F5344CB8AC3E}">
        <p14:creationId xmlns:p14="http://schemas.microsoft.com/office/powerpoint/2010/main" val="3548693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Titelmasterformat durch Klicken bearbeiten</a:t>
            </a:r>
            <a:endParaRPr lang="en-GB" dirty="0"/>
          </a:p>
        </p:txBody>
      </p:sp>
      <p:sp>
        <p:nvSpPr>
          <p:cNvPr id="3" name="Inhaltsplatzhalter 2"/>
          <p:cNvSpPr>
            <a:spLocks noGrp="1"/>
          </p:cNvSpPr>
          <p:nvPr>
            <p:ph idx="1"/>
          </p:nvPr>
        </p:nvSpPr>
        <p:spPr>
          <a:xfrm>
            <a:off x="431800" y="1079500"/>
            <a:ext cx="9433048" cy="5796681"/>
          </a:xfrm>
        </p:spPr>
        <p:txBody>
          <a:bodyPr/>
          <a:lstStyle>
            <a:lvl2pPr marL="742950" indent="-285750">
              <a:buFontTx/>
              <a:buBlip>
                <a:blip r:embed="rId2"/>
              </a:buBlip>
              <a:defRPr/>
            </a:lvl2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Tree>
    <p:extLst>
      <p:ext uri="{BB962C8B-B14F-4D97-AF65-F5344CB8AC3E}">
        <p14:creationId xmlns:p14="http://schemas.microsoft.com/office/powerpoint/2010/main" val="10431377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96925" y="4857750"/>
            <a:ext cx="8567738" cy="1501775"/>
          </a:xfrm>
        </p:spPr>
        <p:txBody>
          <a:bodyPr anchor="t"/>
          <a:lstStyle>
            <a:lvl1pPr algn="l">
              <a:defRPr sz="4000" b="1" cap="all"/>
            </a:lvl1pPr>
          </a:lstStyle>
          <a:p>
            <a:r>
              <a:rPr lang="de-DE" smtClean="0"/>
              <a:t>Titelmasterformat durch Klicken bearbeiten</a:t>
            </a:r>
            <a:endParaRPr lang="en-GB"/>
          </a:p>
        </p:txBody>
      </p:sp>
      <p:sp>
        <p:nvSpPr>
          <p:cNvPr id="3" name="Textplatzhalter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Tree>
    <p:extLst>
      <p:ext uri="{BB962C8B-B14F-4D97-AF65-F5344CB8AC3E}">
        <p14:creationId xmlns:p14="http://schemas.microsoft.com/office/powerpoint/2010/main" val="41761266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Inhaltsplatzhalter 2"/>
          <p:cNvSpPr>
            <a:spLocks noGrp="1"/>
          </p:cNvSpPr>
          <p:nvPr>
            <p:ph sz="half" idx="1"/>
          </p:nvPr>
        </p:nvSpPr>
        <p:spPr>
          <a:xfrm>
            <a:off x="503238" y="1079500"/>
            <a:ext cx="4457700" cy="4987925"/>
          </a:xfrm>
        </p:spPr>
        <p:txBody>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
        <p:nvSpPr>
          <p:cNvPr id="4" name="Inhaltsplatzhalter 3"/>
          <p:cNvSpPr>
            <a:spLocks noGrp="1"/>
          </p:cNvSpPr>
          <p:nvPr>
            <p:ph sz="half" idx="2"/>
          </p:nvPr>
        </p:nvSpPr>
        <p:spPr>
          <a:xfrm>
            <a:off x="5113338" y="1079500"/>
            <a:ext cx="4459287" cy="4987925"/>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Tree>
    <p:extLst>
      <p:ext uri="{BB962C8B-B14F-4D97-AF65-F5344CB8AC3E}">
        <p14:creationId xmlns:p14="http://schemas.microsoft.com/office/powerpoint/2010/main" val="1045986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04825" y="303213"/>
            <a:ext cx="9072563" cy="1258887"/>
          </a:xfrm>
        </p:spPr>
        <p:txBody>
          <a:bodyPr/>
          <a:lstStyle>
            <a:lvl1pPr>
              <a:defRPr/>
            </a:lvl1pPr>
          </a:lstStyle>
          <a:p>
            <a:r>
              <a:rPr lang="de-DE" smtClean="0"/>
              <a:t>Titelmasterformat durch Klicken bearbeiten</a:t>
            </a:r>
            <a:endParaRPr lang="en-GB"/>
          </a:p>
        </p:txBody>
      </p:sp>
      <p:sp>
        <p:nvSpPr>
          <p:cNvPr id="3" name="Textplatzhalt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5" name="Textplatzhalt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Tree>
    <p:extLst>
      <p:ext uri="{BB962C8B-B14F-4D97-AF65-F5344CB8AC3E}">
        <p14:creationId xmlns:p14="http://schemas.microsoft.com/office/powerpoint/2010/main" val="3668848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Tree>
    <p:extLst>
      <p:ext uri="{BB962C8B-B14F-4D97-AF65-F5344CB8AC3E}">
        <p14:creationId xmlns:p14="http://schemas.microsoft.com/office/powerpoint/2010/main" val="40752143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973683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04825" y="301625"/>
            <a:ext cx="3316288" cy="1279525"/>
          </a:xfrm>
        </p:spPr>
        <p:txBody>
          <a:bodyPr anchor="b"/>
          <a:lstStyle>
            <a:lvl1pPr algn="l">
              <a:defRPr sz="2000" b="1"/>
            </a:lvl1pPr>
          </a:lstStyle>
          <a:p>
            <a:r>
              <a:rPr lang="de-DE" smtClean="0"/>
              <a:t>Titelmasterformat durch Klicken bearbeiten</a:t>
            </a:r>
            <a:endParaRPr lang="en-GB"/>
          </a:p>
        </p:txBody>
      </p:sp>
      <p:sp>
        <p:nvSpPr>
          <p:cNvPr id="3" name="Inhaltsplatzhalt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Textplatzhalt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extLst>
      <p:ext uri="{BB962C8B-B14F-4D97-AF65-F5344CB8AC3E}">
        <p14:creationId xmlns:p14="http://schemas.microsoft.com/office/powerpoint/2010/main" val="25873583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976438" y="5291138"/>
            <a:ext cx="6048375" cy="625475"/>
          </a:xfrm>
        </p:spPr>
        <p:txBody>
          <a:bodyPr anchor="b"/>
          <a:lstStyle>
            <a:lvl1pPr algn="l">
              <a:defRPr sz="2000" b="1"/>
            </a:lvl1pPr>
          </a:lstStyle>
          <a:p>
            <a:r>
              <a:rPr lang="de-DE" smtClean="0"/>
              <a:t>Titelmasterformat durch Klicken bearbeiten</a:t>
            </a:r>
            <a:endParaRPr lang="en-GB"/>
          </a:p>
        </p:txBody>
      </p:sp>
      <p:sp>
        <p:nvSpPr>
          <p:cNvPr id="3" name="Bildplatzhalt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platzhalt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extLst>
      <p:ext uri="{BB962C8B-B14F-4D97-AF65-F5344CB8AC3E}">
        <p14:creationId xmlns:p14="http://schemas.microsoft.com/office/powerpoint/2010/main" val="22216567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21" Type="http://schemas.microsoft.com/office/2007/relationships/hdphoto" Target="../media/hdphoto1.wdp"/><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emf"/><Relationship Id="rId2" Type="http://schemas.openxmlformats.org/officeDocument/2006/relationships/slideLayout" Target="../slideLayouts/slideLayout2.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0.png"/><Relationship Id="rId5" Type="http://schemas.openxmlformats.org/officeDocument/2006/relationships/slideLayout" Target="../slideLayouts/slideLayout5.xml"/><Relationship Id="rId15" Type="http://schemas.openxmlformats.org/officeDocument/2006/relationships/image" Target="../media/image3.png"/><Relationship Id="rId23" Type="http://schemas.microsoft.com/office/2007/relationships/hdphoto" Target="../media/hdphoto2.wdp"/><Relationship Id="rId10" Type="http://schemas.openxmlformats.org/officeDocument/2006/relationships/slideLayout" Target="../slideLayouts/slideLayout10.xml"/><Relationship Id="rId19" Type="http://schemas.openxmlformats.org/officeDocument/2006/relationships/image" Target="../media/image7.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 Id="rId22"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6" name="Picture 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359900" y="7019925"/>
            <a:ext cx="720725" cy="5397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7"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360363" cy="7559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8" name="Picture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8" y="7019925"/>
            <a:ext cx="720725" cy="5397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9"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720725" cy="7207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30" name="Rectangle 5"/>
          <p:cNvSpPr>
            <a:spLocks noGrp="1" noChangeArrowheads="1"/>
          </p:cNvSpPr>
          <p:nvPr>
            <p:ph type="body" idx="1"/>
          </p:nvPr>
        </p:nvSpPr>
        <p:spPr bwMode="auto">
          <a:xfrm>
            <a:off x="503238" y="1079500"/>
            <a:ext cx="9290050" cy="5795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1167" rIns="0" bIns="0" numCol="1" anchor="t" anchorCtr="0" compatLnSpc="1">
            <a:prstTxWarp prst="textNoShape">
              <a:avLst/>
            </a:prstTxWarp>
          </a:bodyPr>
          <a:lstStyle/>
          <a:p>
            <a:pPr lvl="0"/>
            <a:r>
              <a:rPr lang="en-GB" altLang="en-US" dirty="0" smtClean="0"/>
              <a:t>Click to edit the outline text format</a:t>
            </a:r>
          </a:p>
          <a:p>
            <a:pPr lvl="1"/>
            <a:r>
              <a:rPr lang="en-GB" altLang="en-US" dirty="0" smtClean="0"/>
              <a:t>Second Outline Level</a:t>
            </a:r>
          </a:p>
          <a:p>
            <a:pPr lvl="2"/>
            <a:r>
              <a:rPr lang="en-GB" altLang="en-US" dirty="0" smtClean="0"/>
              <a:t>Third Outline Level</a:t>
            </a:r>
          </a:p>
          <a:p>
            <a:pPr lvl="3"/>
            <a:r>
              <a:rPr lang="en-GB" altLang="en-US" dirty="0" smtClean="0"/>
              <a:t>Fourth Outline Level</a:t>
            </a:r>
          </a:p>
          <a:p>
            <a:pPr lvl="4"/>
            <a:r>
              <a:rPr lang="en-GB" altLang="en-US" dirty="0" smtClean="0"/>
              <a:t>Fifth Outline Level</a:t>
            </a:r>
          </a:p>
          <a:p>
            <a:pPr lvl="4"/>
            <a:r>
              <a:rPr lang="en-GB" altLang="en-US" dirty="0" smtClean="0"/>
              <a:t>Sixth Outline Level</a:t>
            </a:r>
          </a:p>
          <a:p>
            <a:pPr lvl="4"/>
            <a:r>
              <a:rPr lang="en-GB" altLang="en-US" dirty="0" smtClean="0"/>
              <a:t>Seventh Outline Level</a:t>
            </a:r>
          </a:p>
          <a:p>
            <a:pPr lvl="4"/>
            <a:r>
              <a:rPr lang="en-GB" altLang="en-US" dirty="0" smtClean="0"/>
              <a:t>Eighth Outline Level</a:t>
            </a:r>
          </a:p>
          <a:p>
            <a:pPr lvl="4"/>
            <a:r>
              <a:rPr lang="en-GB" altLang="en-US" dirty="0" smtClean="0"/>
              <a:t>Ninth Outline Level</a:t>
            </a:r>
          </a:p>
        </p:txBody>
      </p:sp>
      <p:pic>
        <p:nvPicPr>
          <p:cNvPr id="1031" name="Picture 6"/>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07950" y="71438"/>
            <a:ext cx="577850" cy="5762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32" name="Rectangle 7"/>
          <p:cNvSpPr>
            <a:spLocks noGrp="1" noChangeArrowheads="1"/>
          </p:cNvSpPr>
          <p:nvPr>
            <p:ph type="title"/>
          </p:nvPr>
        </p:nvSpPr>
        <p:spPr bwMode="auto">
          <a:xfrm>
            <a:off x="684213" y="36513"/>
            <a:ext cx="7054850" cy="69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en-US" smtClean="0"/>
              <a:t>Click to edit the title text format</a:t>
            </a:r>
          </a:p>
        </p:txBody>
      </p:sp>
      <p:sp>
        <p:nvSpPr>
          <p:cNvPr id="1033" name="Rectangle 11"/>
          <p:cNvSpPr>
            <a:spLocks noChangeArrowheads="1"/>
          </p:cNvSpPr>
          <p:nvPr/>
        </p:nvSpPr>
        <p:spPr bwMode="auto">
          <a:xfrm>
            <a:off x="0" y="0"/>
            <a:ext cx="10080625" cy="7559675"/>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pic>
        <p:nvPicPr>
          <p:cNvPr id="1034" name="Picture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720725"/>
            <a:ext cx="10080625" cy="365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35" name="Picture 1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7019925"/>
            <a:ext cx="10080625" cy="365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36" name="Text Box 16"/>
          <p:cNvSpPr txBox="1">
            <a:spLocks noChangeArrowheads="1"/>
          </p:cNvSpPr>
          <p:nvPr userDrawn="1"/>
        </p:nvSpPr>
        <p:spPr bwMode="auto">
          <a:xfrm>
            <a:off x="9144000" y="7092950"/>
            <a:ext cx="936625" cy="261938"/>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fld id="{313C6D92-48DF-4414-B9CC-D30C5592CCF2}" type="slidenum">
              <a:rPr lang="en-GB" altLang="en-US" sz="1200"/>
              <a:pPr>
                <a:spcBef>
                  <a:spcPct val="50000"/>
                </a:spcBef>
              </a:pPr>
              <a:t>‹#›</a:t>
            </a:fld>
            <a:endParaRPr lang="en-GB" altLang="en-US" sz="1200"/>
          </a:p>
        </p:txBody>
      </p:sp>
      <p:sp>
        <p:nvSpPr>
          <p:cNvPr id="1037" name="Text Box 17"/>
          <p:cNvSpPr txBox="1">
            <a:spLocks noChangeArrowheads="1"/>
          </p:cNvSpPr>
          <p:nvPr userDrawn="1"/>
        </p:nvSpPr>
        <p:spPr bwMode="auto">
          <a:xfrm>
            <a:off x="4518626" y="7092205"/>
            <a:ext cx="5346222" cy="46166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indent="0" algn="l" defTabSz="358775" rtl="0" eaLnBrk="1" fontAlgn="base" latinLnBrk="0" hangingPunct="0">
              <a:lnSpc>
                <a:spcPct val="100000"/>
              </a:lnSpc>
              <a:spcBef>
                <a:spcPts val="0"/>
              </a:spcBef>
              <a:spcAft>
                <a:spcPct val="0"/>
              </a:spcAft>
              <a:buClr>
                <a:srgbClr val="000000"/>
              </a:buClr>
              <a:buSzPct val="100000"/>
              <a:buFont typeface="Times New Roman" pitchFamily="18" charset="0"/>
              <a:buNone/>
              <a:tabLst/>
              <a:defRPr/>
            </a:pPr>
            <a:r>
              <a:rPr lang="en-GB" altLang="en-US" sz="1200" kern="1200" dirty="0" smtClean="0">
                <a:solidFill>
                  <a:schemeClr val="tx1"/>
                </a:solidFill>
                <a:latin typeface="Arial" pitchFamily="34" charset="0"/>
                <a:ea typeface="+mn-ea"/>
                <a:cs typeface="+mn-cs"/>
              </a:rPr>
              <a:t>Market, trade, economic aspects, management strategies</a:t>
            </a:r>
          </a:p>
          <a:p>
            <a:pPr marL="0" marR="0" indent="0" algn="l" defTabSz="358775" rtl="0" eaLnBrk="1" fontAlgn="base" latinLnBrk="0" hangingPunct="0">
              <a:lnSpc>
                <a:spcPct val="100000"/>
              </a:lnSpc>
              <a:spcBef>
                <a:spcPts val="0"/>
              </a:spcBef>
              <a:spcAft>
                <a:spcPct val="0"/>
              </a:spcAft>
              <a:buClr>
                <a:srgbClr val="000000"/>
              </a:buClr>
              <a:buSzPct val="100000"/>
              <a:buFont typeface="Times New Roman" pitchFamily="18" charset="0"/>
              <a:buNone/>
              <a:tabLst/>
              <a:defRPr/>
            </a:pPr>
            <a:r>
              <a:rPr lang="en-GB" sz="1200" kern="1200" dirty="0" smtClean="0">
                <a:solidFill>
                  <a:schemeClr val="tx1"/>
                </a:solidFill>
                <a:latin typeface="Arial" pitchFamily="34" charset="0"/>
                <a:ea typeface="+mn-ea"/>
                <a:cs typeface="+mn-cs"/>
              </a:rPr>
              <a:t>PREPARE Dissemination Workshop, Bratislava, 20-22 Jan. 2016</a:t>
            </a:r>
          </a:p>
        </p:txBody>
      </p:sp>
      <p:sp>
        <p:nvSpPr>
          <p:cNvPr id="2" name="Textfeld 1"/>
          <p:cNvSpPr txBox="1"/>
          <p:nvPr userDrawn="1"/>
        </p:nvSpPr>
        <p:spPr>
          <a:xfrm>
            <a:off x="8030483" y="179437"/>
            <a:ext cx="2016224" cy="493084"/>
          </a:xfrm>
          <a:prstGeom prst="rect">
            <a:avLst/>
          </a:prstGeom>
          <a:noFill/>
        </p:spPr>
        <p:txBody>
          <a:bodyPr>
            <a:spAutoFit/>
          </a:bodyPr>
          <a:lstStyle/>
          <a:p>
            <a:pPr>
              <a:defRPr/>
            </a:pPr>
            <a:r>
              <a:rPr lang="en-GB" sz="2800" b="1" i="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Arial" charset="0"/>
              </a:rPr>
              <a:t>PREPARE</a:t>
            </a:r>
          </a:p>
        </p:txBody>
      </p:sp>
      <p:pic>
        <p:nvPicPr>
          <p:cNvPr id="15" name="Picture 14"/>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7950" y="7119987"/>
            <a:ext cx="827906" cy="404266"/>
          </a:xfrm>
          <a:prstGeom prst="rect">
            <a:avLst/>
          </a:prstGeom>
          <a:noFill/>
          <a:ln>
            <a:noFill/>
          </a:ln>
        </p:spPr>
      </p:pic>
      <p:pic>
        <p:nvPicPr>
          <p:cNvPr id="16" name="Picture 2"/>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1799953" y="7164213"/>
            <a:ext cx="864095" cy="308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1079872" y="7078294"/>
            <a:ext cx="536717" cy="4459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6"/>
          <p:cNvPicPr>
            <a:picLocks noChangeAspect="1" noChangeArrowheads="1"/>
          </p:cNvPicPr>
          <p:nvPr/>
        </p:nvPicPr>
        <p:blipFill>
          <a:blip r:embed="rId20">
            <a:extLst>
              <a:ext uri="{BEBA8EAE-BF5A-486C-A8C5-ECC9F3942E4B}">
                <a14:imgProps xmlns:a14="http://schemas.microsoft.com/office/drawing/2010/main">
                  <a14:imgLayer r:embed="rId2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735937" y="7044991"/>
            <a:ext cx="1182970" cy="4480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7"/>
          <p:cNvPicPr>
            <a:picLocks noChangeAspect="1" noChangeArrowheads="1"/>
          </p:cNvPicPr>
          <p:nvPr/>
        </p:nvPicPr>
        <p:blipFill>
          <a:blip r:embed="rId22">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799587" y="7428159"/>
            <a:ext cx="1448637" cy="1433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mj-lt"/>
          <a:ea typeface="+mj-ea"/>
          <a:cs typeface="+mj-cs"/>
        </a:defRPr>
      </a:lvl1pPr>
      <a:lvl2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2pPr>
      <a:lvl3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3pPr>
      <a:lvl4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4pPr>
      <a:lvl5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5pPr>
      <a:lvl6pPr marL="25146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6pPr>
      <a:lvl7pPr marL="29718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7pPr>
      <a:lvl8pPr marL="34290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8pPr>
      <a:lvl9pPr marL="38862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9pPr>
    </p:titleStyle>
    <p:bodyStyle>
      <a:lvl1pPr marL="342900" indent="-342900" algn="l" defTabSz="358775" rtl="0" eaLnBrk="0" fontAlgn="base" hangingPunct="0">
        <a:lnSpc>
          <a:spcPct val="93000"/>
        </a:lnSpc>
        <a:spcBef>
          <a:spcPct val="0"/>
        </a:spcBef>
        <a:spcAft>
          <a:spcPts val="1425"/>
        </a:spcAft>
        <a:buClr>
          <a:srgbClr val="000000"/>
        </a:buClr>
        <a:buSzPct val="100000"/>
        <a:buBlip>
          <a:blip r:embed="rId24"/>
        </a:buBlip>
        <a:defRPr sz="2400">
          <a:solidFill>
            <a:srgbClr val="000000"/>
          </a:solidFill>
          <a:latin typeface="+mn-lt"/>
          <a:ea typeface="+mn-ea"/>
          <a:cs typeface="+mn-cs"/>
        </a:defRPr>
      </a:lvl1pPr>
      <a:lvl2pPr marL="742950" indent="-285750" algn="l" defTabSz="358775" rtl="0" eaLnBrk="0" fontAlgn="base" hangingPunct="0">
        <a:lnSpc>
          <a:spcPct val="93000"/>
        </a:lnSpc>
        <a:spcBef>
          <a:spcPct val="0"/>
        </a:spcBef>
        <a:spcAft>
          <a:spcPts val="1138"/>
        </a:spcAft>
        <a:buClr>
          <a:srgbClr val="000000"/>
        </a:buClr>
        <a:buSzPct val="70000"/>
        <a:buBlip>
          <a:blip r:embed="rId24"/>
        </a:buBlip>
        <a:defRPr sz="2000">
          <a:solidFill>
            <a:srgbClr val="000000"/>
          </a:solidFill>
          <a:latin typeface="+mn-lt"/>
        </a:defRPr>
      </a:lvl2pPr>
      <a:lvl3pPr marL="1143000" indent="-228600" algn="l" defTabSz="358775" rtl="0" eaLnBrk="0" fontAlgn="base" hangingPunct="0">
        <a:lnSpc>
          <a:spcPct val="93000"/>
        </a:lnSpc>
        <a:spcBef>
          <a:spcPct val="0"/>
        </a:spcBef>
        <a:spcAft>
          <a:spcPts val="850"/>
        </a:spcAft>
        <a:buClr>
          <a:srgbClr val="000000"/>
        </a:buClr>
        <a:buSzPct val="100000"/>
        <a:buFont typeface="Symbol" pitchFamily="18" charset="2"/>
        <a:buChar char="-"/>
        <a:defRPr>
          <a:solidFill>
            <a:srgbClr val="000000"/>
          </a:solidFill>
          <a:latin typeface="+mn-lt"/>
        </a:defRPr>
      </a:lvl3pPr>
      <a:lvl4pPr marL="1600200" indent="-228600" algn="l" defTabSz="358775" rtl="0" eaLnBrk="0" fontAlgn="base" hangingPunct="0">
        <a:lnSpc>
          <a:spcPct val="93000"/>
        </a:lnSpc>
        <a:spcBef>
          <a:spcPct val="0"/>
        </a:spcBef>
        <a:spcAft>
          <a:spcPts val="575"/>
        </a:spcAft>
        <a:buClr>
          <a:srgbClr val="000000"/>
        </a:buClr>
        <a:buSzPct val="100000"/>
        <a:buFont typeface="Times New Roman" pitchFamily="18" charset="0"/>
        <a:buChar char="–"/>
        <a:defRPr sz="1600">
          <a:solidFill>
            <a:srgbClr val="000000"/>
          </a:solidFill>
          <a:latin typeface="+mn-lt"/>
        </a:defRPr>
      </a:lvl4pPr>
      <a:lvl5pPr marL="2057400" indent="-228600" algn="l" defTabSz="358775" rtl="0" eaLnBrk="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5pPr>
      <a:lvl6pPr marL="25146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6pPr>
      <a:lvl7pPr marL="29718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7pPr>
      <a:lvl8pPr marL="34290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8pPr>
      <a:lvl9pPr marL="38862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
          <p:cNvSpPr txBox="1">
            <a:spLocks noChangeArrowheads="1"/>
          </p:cNvSpPr>
          <p:nvPr/>
        </p:nvSpPr>
        <p:spPr bwMode="auto">
          <a:xfrm>
            <a:off x="973138" y="107950"/>
            <a:ext cx="6472237" cy="541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59112" rIns="90000" bIns="45000"/>
          <a:lstStyle>
            <a:lvl1pPr eaLnBrk="0">
              <a:tabLst>
                <a:tab pos="723900" algn="l"/>
                <a:tab pos="1447800" algn="l"/>
                <a:tab pos="2171700" algn="l"/>
                <a:tab pos="2895600" algn="l"/>
                <a:tab pos="3619500" algn="l"/>
                <a:tab pos="4343400" algn="l"/>
                <a:tab pos="5067300" algn="l"/>
                <a:tab pos="5791200" algn="l"/>
              </a:tabLst>
              <a:defRPr>
                <a:solidFill>
                  <a:schemeClr val="tx1"/>
                </a:solidFill>
                <a:latin typeface="Arial" pitchFamily="34" charset="0"/>
              </a:defRPr>
            </a:lvl1pPr>
            <a:lvl2pPr eaLnBrk="0">
              <a:tabLst>
                <a:tab pos="723900" algn="l"/>
                <a:tab pos="1447800" algn="l"/>
                <a:tab pos="2171700" algn="l"/>
                <a:tab pos="2895600" algn="l"/>
                <a:tab pos="3619500" algn="l"/>
                <a:tab pos="4343400" algn="l"/>
                <a:tab pos="5067300" algn="l"/>
                <a:tab pos="5791200" algn="l"/>
              </a:tabLst>
              <a:defRPr>
                <a:solidFill>
                  <a:schemeClr val="tx1"/>
                </a:solidFill>
                <a:latin typeface="Arial" pitchFamily="34" charset="0"/>
              </a:defRPr>
            </a:lvl2pPr>
            <a:lvl3pPr eaLnBrk="0">
              <a:tabLst>
                <a:tab pos="723900" algn="l"/>
                <a:tab pos="1447800" algn="l"/>
                <a:tab pos="2171700" algn="l"/>
                <a:tab pos="2895600" algn="l"/>
                <a:tab pos="3619500" algn="l"/>
                <a:tab pos="4343400" algn="l"/>
                <a:tab pos="5067300" algn="l"/>
                <a:tab pos="5791200" algn="l"/>
              </a:tabLst>
              <a:defRPr>
                <a:solidFill>
                  <a:schemeClr val="tx1"/>
                </a:solidFill>
                <a:latin typeface="Arial" pitchFamily="34" charset="0"/>
              </a:defRPr>
            </a:lvl3pPr>
            <a:lvl4pPr eaLnBrk="0">
              <a:tabLst>
                <a:tab pos="723900" algn="l"/>
                <a:tab pos="1447800" algn="l"/>
                <a:tab pos="2171700" algn="l"/>
                <a:tab pos="2895600" algn="l"/>
                <a:tab pos="3619500" algn="l"/>
                <a:tab pos="4343400" algn="l"/>
                <a:tab pos="5067300" algn="l"/>
                <a:tab pos="5791200" algn="l"/>
              </a:tabLst>
              <a:defRPr>
                <a:solidFill>
                  <a:schemeClr val="tx1"/>
                </a:solidFill>
                <a:latin typeface="Arial" pitchFamily="34" charset="0"/>
              </a:defRPr>
            </a:lvl4pPr>
            <a:lvl5pPr eaLnBrk="0">
              <a:tabLst>
                <a:tab pos="723900" algn="l"/>
                <a:tab pos="1447800" algn="l"/>
                <a:tab pos="2171700" algn="l"/>
                <a:tab pos="2895600" algn="l"/>
                <a:tab pos="3619500" algn="l"/>
                <a:tab pos="4343400" algn="l"/>
                <a:tab pos="5067300" algn="l"/>
                <a:tab pos="5791200" algn="l"/>
              </a:tabLst>
              <a:defRPr>
                <a:solidFill>
                  <a:schemeClr val="tx1"/>
                </a:solidFill>
                <a:latin typeface="Arial" pitchFamily="34" charset="0"/>
              </a:defRPr>
            </a:lvl5pPr>
            <a:lvl6pPr marL="25146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pitchFamily="34" charset="0"/>
              </a:defRPr>
            </a:lvl6pPr>
            <a:lvl7pPr marL="29718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pitchFamily="34" charset="0"/>
              </a:defRPr>
            </a:lvl7pPr>
            <a:lvl8pPr marL="34290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pitchFamily="34" charset="0"/>
              </a:defRPr>
            </a:lvl8pPr>
            <a:lvl9pPr marL="38862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pitchFamily="34" charset="0"/>
              </a:defRPr>
            </a:lvl9pPr>
          </a:lstStyle>
          <a:p>
            <a:pPr eaLnBrk="1"/>
            <a:r>
              <a:rPr lang="en-US" altLang="en-US" sz="1600" b="1">
                <a:solidFill>
                  <a:srgbClr val="000000"/>
                </a:solidFill>
              </a:rPr>
              <a:t>Innovative integrated tools and platforms for radiological </a:t>
            </a:r>
          </a:p>
          <a:p>
            <a:pPr eaLnBrk="1"/>
            <a:r>
              <a:rPr lang="en-US" altLang="en-US" sz="1600" b="1">
                <a:solidFill>
                  <a:srgbClr val="000000"/>
                </a:solidFill>
              </a:rPr>
              <a:t>emergency preparedness and post-accident response in Europe</a:t>
            </a:r>
            <a:endParaRPr lang="en-US" altLang="en-US" sz="1600" b="1"/>
          </a:p>
        </p:txBody>
      </p:sp>
      <p:sp>
        <p:nvSpPr>
          <p:cNvPr id="2051" name="Text Box 2"/>
          <p:cNvSpPr txBox="1">
            <a:spLocks noChangeArrowheads="1"/>
          </p:cNvSpPr>
          <p:nvPr/>
        </p:nvSpPr>
        <p:spPr bwMode="auto">
          <a:xfrm>
            <a:off x="517761" y="971525"/>
            <a:ext cx="9252074" cy="42234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42335" rIns="0" bIns="0" anchor="ctr"/>
          <a:lstStyle>
            <a:lvl1pPr eaLnBrk="0">
              <a:tabLst>
                <a:tab pos="723900" algn="l"/>
                <a:tab pos="1447800" algn="l"/>
                <a:tab pos="2171700" algn="l"/>
                <a:tab pos="2895600" algn="l"/>
                <a:tab pos="3619500" algn="l"/>
                <a:tab pos="4343400" algn="l"/>
                <a:tab pos="5067300" algn="l"/>
                <a:tab pos="5791200" algn="l"/>
                <a:tab pos="6515100" algn="l"/>
              </a:tabLst>
              <a:defRPr>
                <a:solidFill>
                  <a:schemeClr val="tx1"/>
                </a:solidFill>
                <a:latin typeface="Arial" pitchFamily="34" charset="0"/>
              </a:defRPr>
            </a:lvl1pPr>
            <a:lvl2pPr eaLnBrk="0">
              <a:tabLst>
                <a:tab pos="723900" algn="l"/>
                <a:tab pos="1447800" algn="l"/>
                <a:tab pos="2171700" algn="l"/>
                <a:tab pos="2895600" algn="l"/>
                <a:tab pos="3619500" algn="l"/>
                <a:tab pos="4343400" algn="l"/>
                <a:tab pos="5067300" algn="l"/>
                <a:tab pos="5791200" algn="l"/>
                <a:tab pos="6515100" algn="l"/>
              </a:tabLst>
              <a:defRPr>
                <a:solidFill>
                  <a:schemeClr val="tx1"/>
                </a:solidFill>
                <a:latin typeface="Arial" pitchFamily="34" charset="0"/>
              </a:defRPr>
            </a:lvl2pPr>
            <a:lvl3pPr eaLnBrk="0">
              <a:tabLst>
                <a:tab pos="723900" algn="l"/>
                <a:tab pos="1447800" algn="l"/>
                <a:tab pos="2171700" algn="l"/>
                <a:tab pos="2895600" algn="l"/>
                <a:tab pos="3619500" algn="l"/>
                <a:tab pos="4343400" algn="l"/>
                <a:tab pos="5067300" algn="l"/>
                <a:tab pos="5791200" algn="l"/>
                <a:tab pos="6515100" algn="l"/>
              </a:tabLst>
              <a:defRPr>
                <a:solidFill>
                  <a:schemeClr val="tx1"/>
                </a:solidFill>
                <a:latin typeface="Arial" pitchFamily="34" charset="0"/>
              </a:defRPr>
            </a:lvl3pPr>
            <a:lvl4pPr eaLnBrk="0">
              <a:tabLst>
                <a:tab pos="723900" algn="l"/>
                <a:tab pos="1447800" algn="l"/>
                <a:tab pos="2171700" algn="l"/>
                <a:tab pos="2895600" algn="l"/>
                <a:tab pos="3619500" algn="l"/>
                <a:tab pos="4343400" algn="l"/>
                <a:tab pos="5067300" algn="l"/>
                <a:tab pos="5791200" algn="l"/>
                <a:tab pos="6515100" algn="l"/>
              </a:tabLst>
              <a:defRPr>
                <a:solidFill>
                  <a:schemeClr val="tx1"/>
                </a:solidFill>
                <a:latin typeface="Arial" pitchFamily="34" charset="0"/>
              </a:defRPr>
            </a:lvl4pPr>
            <a:lvl5pPr eaLnBrk="0">
              <a:tabLst>
                <a:tab pos="723900" algn="l"/>
                <a:tab pos="1447800" algn="l"/>
                <a:tab pos="2171700" algn="l"/>
                <a:tab pos="2895600" algn="l"/>
                <a:tab pos="3619500" algn="l"/>
                <a:tab pos="4343400" algn="l"/>
                <a:tab pos="5067300" algn="l"/>
                <a:tab pos="5791200" algn="l"/>
                <a:tab pos="6515100" algn="l"/>
              </a:tabLst>
              <a:defRPr>
                <a:solidFill>
                  <a:schemeClr val="tx1"/>
                </a:solidFill>
                <a:latin typeface="Arial" pitchFamily="34" charset="0"/>
              </a:defRPr>
            </a:lvl5pPr>
            <a:lvl6pPr marL="25146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 pos="6515100" algn="l"/>
              </a:tabLst>
              <a:defRPr>
                <a:solidFill>
                  <a:schemeClr val="tx1"/>
                </a:solidFill>
                <a:latin typeface="Arial" pitchFamily="34" charset="0"/>
              </a:defRPr>
            </a:lvl6pPr>
            <a:lvl7pPr marL="29718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 pos="6515100" algn="l"/>
              </a:tabLst>
              <a:defRPr>
                <a:solidFill>
                  <a:schemeClr val="tx1"/>
                </a:solidFill>
                <a:latin typeface="Arial" pitchFamily="34" charset="0"/>
              </a:defRPr>
            </a:lvl7pPr>
            <a:lvl8pPr marL="34290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 pos="6515100" algn="l"/>
              </a:tabLst>
              <a:defRPr>
                <a:solidFill>
                  <a:schemeClr val="tx1"/>
                </a:solidFill>
                <a:latin typeface="Arial" pitchFamily="34" charset="0"/>
              </a:defRPr>
            </a:lvl8pPr>
            <a:lvl9pPr marL="3886200" indent="-228600" defTabSz="358775"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 pos="5791200" algn="l"/>
                <a:tab pos="6515100" algn="l"/>
              </a:tabLst>
              <a:defRPr>
                <a:solidFill>
                  <a:schemeClr val="tx1"/>
                </a:solidFill>
                <a:latin typeface="Arial" pitchFamily="34" charset="0"/>
              </a:defRPr>
            </a:lvl9pPr>
          </a:lstStyle>
          <a:p>
            <a:pPr eaLnBrk="1"/>
            <a:r>
              <a:rPr lang="en-GB" altLang="en-US" sz="4400" dirty="0" smtClean="0">
                <a:solidFill>
                  <a:srgbClr val="000000"/>
                </a:solidFill>
              </a:rPr>
              <a:t>Market</a:t>
            </a:r>
            <a:r>
              <a:rPr lang="en-GB" altLang="en-US" sz="4400" dirty="0">
                <a:solidFill>
                  <a:srgbClr val="000000"/>
                </a:solidFill>
              </a:rPr>
              <a:t>, trade, economic aspects, management </a:t>
            </a:r>
            <a:r>
              <a:rPr lang="en-GB" altLang="en-US" sz="4400" dirty="0" smtClean="0">
                <a:solidFill>
                  <a:srgbClr val="000000"/>
                </a:solidFill>
              </a:rPr>
              <a:t>strategies</a:t>
            </a:r>
          </a:p>
          <a:p>
            <a:pPr algn="ctr" eaLnBrk="1" fontAlgn="ctr" hangingPunct="1"/>
            <a:endParaRPr lang="fr-FR" sz="2000" b="1" dirty="0" smtClean="0">
              <a:solidFill>
                <a:schemeClr val="tx1">
                  <a:lumMod val="75000"/>
                  <a:lumOff val="25000"/>
                </a:schemeClr>
              </a:solidFill>
              <a:latin typeface="+mj-lt"/>
            </a:endParaRPr>
          </a:p>
          <a:p>
            <a:pPr eaLnBrk="1" fontAlgn="ctr" hangingPunct="1">
              <a:lnSpc>
                <a:spcPct val="100000"/>
              </a:lnSpc>
              <a:spcAft>
                <a:spcPts val="600"/>
              </a:spcAft>
            </a:pPr>
            <a:r>
              <a:rPr lang="fr-FR" sz="2000" b="1" dirty="0" smtClean="0">
                <a:solidFill>
                  <a:schemeClr val="tx1">
                    <a:lumMod val="75000"/>
                    <a:lumOff val="25000"/>
                  </a:schemeClr>
                </a:solidFill>
                <a:cs typeface="Arial" panose="020B0604020202020204" pitchFamily="34" charset="0"/>
              </a:rPr>
              <a:t>C. Turcanu (SCK•CEN), J-F Lecomte (</a:t>
            </a:r>
            <a:r>
              <a:rPr lang="fr-FR" sz="2000" b="1" dirty="0" err="1" smtClean="0">
                <a:solidFill>
                  <a:schemeClr val="tx1">
                    <a:lumMod val="75000"/>
                    <a:lumOff val="25000"/>
                  </a:schemeClr>
                </a:solidFill>
                <a:cs typeface="Arial" panose="020B0604020202020204" pitchFamily="34" charset="0"/>
              </a:rPr>
              <a:t>IRSN</a:t>
            </a:r>
            <a:r>
              <a:rPr lang="fr-FR" sz="2000" b="1" dirty="0" smtClean="0">
                <a:solidFill>
                  <a:schemeClr val="tx1">
                    <a:lumMod val="75000"/>
                    <a:lumOff val="25000"/>
                  </a:schemeClr>
                </a:solidFill>
                <a:cs typeface="Arial" panose="020B0604020202020204" pitchFamily="34" charset="0"/>
              </a:rPr>
              <a:t>), </a:t>
            </a:r>
            <a:endParaRPr lang="fr-FR" sz="2000" b="1" dirty="0">
              <a:solidFill>
                <a:schemeClr val="tx1">
                  <a:lumMod val="75000"/>
                  <a:lumOff val="25000"/>
                </a:schemeClr>
              </a:solidFill>
              <a:cs typeface="Arial" panose="020B0604020202020204" pitchFamily="34" charset="0"/>
            </a:endParaRPr>
          </a:p>
          <a:p>
            <a:pPr eaLnBrk="1" fontAlgn="ctr" hangingPunct="1">
              <a:lnSpc>
                <a:spcPct val="100000"/>
              </a:lnSpc>
              <a:spcAft>
                <a:spcPts val="600"/>
              </a:spcAft>
            </a:pPr>
            <a:r>
              <a:rPr lang="fr-FR" sz="1900" b="1" dirty="0" smtClean="0">
                <a:solidFill>
                  <a:schemeClr val="tx1">
                    <a:lumMod val="65000"/>
                    <a:lumOff val="35000"/>
                  </a:schemeClr>
                </a:solidFill>
                <a:cs typeface="Arial" panose="020B0604020202020204" pitchFamily="34" charset="0"/>
              </a:rPr>
              <a:t>S. Charron (</a:t>
            </a:r>
            <a:r>
              <a:rPr lang="fr-FR" sz="1900" b="1" dirty="0" err="1" smtClean="0">
                <a:solidFill>
                  <a:schemeClr val="tx1">
                    <a:lumMod val="65000"/>
                    <a:lumOff val="35000"/>
                  </a:schemeClr>
                </a:solidFill>
                <a:cs typeface="Arial" panose="020B0604020202020204" pitchFamily="34" charset="0"/>
              </a:rPr>
              <a:t>IRSN</a:t>
            </a:r>
            <a:r>
              <a:rPr lang="fr-FR" sz="1900" b="1" dirty="0">
                <a:solidFill>
                  <a:schemeClr val="tx1">
                    <a:lumMod val="65000"/>
                    <a:lumOff val="35000"/>
                  </a:schemeClr>
                </a:solidFill>
                <a:cs typeface="Arial" panose="020B0604020202020204" pitchFamily="34" charset="0"/>
              </a:rPr>
              <a:t>), P. </a:t>
            </a:r>
            <a:r>
              <a:rPr lang="fr-FR" sz="1900" b="1" dirty="0" err="1" smtClean="0">
                <a:solidFill>
                  <a:schemeClr val="tx1">
                    <a:lumMod val="65000"/>
                    <a:lumOff val="35000"/>
                  </a:schemeClr>
                </a:solidFill>
                <a:cs typeface="Arial" panose="020B0604020202020204" pitchFamily="34" charset="0"/>
              </a:rPr>
              <a:t>Croüail</a:t>
            </a:r>
            <a:r>
              <a:rPr lang="fr-FR" sz="1900" b="1" dirty="0" smtClean="0">
                <a:solidFill>
                  <a:schemeClr val="tx1">
                    <a:lumMod val="65000"/>
                    <a:lumOff val="35000"/>
                  </a:schemeClr>
                </a:solidFill>
                <a:cs typeface="Arial" panose="020B0604020202020204" pitchFamily="34" charset="0"/>
              </a:rPr>
              <a:t> (</a:t>
            </a:r>
            <a:r>
              <a:rPr lang="fr-FR" sz="1900" b="1" dirty="0" err="1" smtClean="0">
                <a:solidFill>
                  <a:schemeClr val="tx1">
                    <a:lumMod val="65000"/>
                    <a:lumOff val="35000"/>
                  </a:schemeClr>
                </a:solidFill>
                <a:cs typeface="Arial" panose="020B0604020202020204" pitchFamily="34" charset="0"/>
              </a:rPr>
              <a:t>CEPN</a:t>
            </a:r>
            <a:r>
              <a:rPr lang="fr-FR" sz="1900" b="1" dirty="0" smtClean="0">
                <a:solidFill>
                  <a:schemeClr val="tx1">
                    <a:lumMod val="65000"/>
                    <a:lumOff val="35000"/>
                  </a:schemeClr>
                </a:solidFill>
                <a:cs typeface="Arial" panose="020B0604020202020204" pitchFamily="34" charset="0"/>
              </a:rPr>
              <a:t>),</a:t>
            </a:r>
            <a:endParaRPr lang="fr-FR" sz="1900" b="1" dirty="0">
              <a:solidFill>
                <a:schemeClr val="tx1">
                  <a:lumMod val="65000"/>
                  <a:lumOff val="35000"/>
                </a:schemeClr>
              </a:solidFill>
              <a:cs typeface="Arial" panose="020B0604020202020204" pitchFamily="34" charset="0"/>
            </a:endParaRPr>
          </a:p>
          <a:p>
            <a:pPr eaLnBrk="1" fontAlgn="ctr" hangingPunct="1">
              <a:lnSpc>
                <a:spcPct val="100000"/>
              </a:lnSpc>
              <a:spcAft>
                <a:spcPts val="600"/>
              </a:spcAft>
            </a:pPr>
            <a:r>
              <a:rPr lang="fr-FR" sz="1900" b="1" dirty="0" smtClean="0">
                <a:solidFill>
                  <a:schemeClr val="tx1">
                    <a:lumMod val="65000"/>
                    <a:lumOff val="35000"/>
                  </a:schemeClr>
                </a:solidFill>
                <a:cs typeface="Arial" panose="020B0604020202020204" pitchFamily="34" charset="0"/>
              </a:rPr>
              <a:t>S. </a:t>
            </a:r>
            <a:r>
              <a:rPr lang="fr-FR" sz="1900" b="1" dirty="0" err="1" smtClean="0">
                <a:solidFill>
                  <a:schemeClr val="tx1">
                    <a:lumMod val="65000"/>
                    <a:lumOff val="35000"/>
                  </a:schemeClr>
                </a:solidFill>
                <a:cs typeface="Arial" panose="020B0604020202020204" pitchFamily="34" charset="0"/>
              </a:rPr>
              <a:t>Lafage</a:t>
            </a:r>
            <a:r>
              <a:rPr lang="fr-FR" sz="1900" b="1" dirty="0">
                <a:solidFill>
                  <a:schemeClr val="tx1">
                    <a:lumMod val="65000"/>
                    <a:lumOff val="35000"/>
                  </a:schemeClr>
                </a:solidFill>
                <a:cs typeface="Arial" panose="020B0604020202020204" pitchFamily="34" charset="0"/>
              </a:rPr>
              <a:t> </a:t>
            </a:r>
            <a:r>
              <a:rPr lang="fr-FR" sz="1900" b="1" dirty="0" smtClean="0">
                <a:solidFill>
                  <a:schemeClr val="tx1">
                    <a:lumMod val="65000"/>
                    <a:lumOff val="35000"/>
                  </a:schemeClr>
                </a:solidFill>
                <a:cs typeface="Arial" panose="020B0604020202020204" pitchFamily="34" charset="0"/>
              </a:rPr>
              <a:t>(</a:t>
            </a:r>
            <a:r>
              <a:rPr lang="fr-FR" sz="1900" b="1" dirty="0" err="1" smtClean="0">
                <a:solidFill>
                  <a:schemeClr val="tx1">
                    <a:lumMod val="65000"/>
                    <a:lumOff val="35000"/>
                  </a:schemeClr>
                </a:solidFill>
                <a:cs typeface="Arial" panose="020B0604020202020204" pitchFamily="34" charset="0"/>
              </a:rPr>
              <a:t>CEPN</a:t>
            </a:r>
            <a:r>
              <a:rPr lang="fr-FR" sz="1900" b="1" dirty="0" smtClean="0">
                <a:solidFill>
                  <a:schemeClr val="tx1">
                    <a:lumMod val="65000"/>
                    <a:lumOff val="35000"/>
                  </a:schemeClr>
                </a:solidFill>
                <a:cs typeface="Arial" panose="020B0604020202020204" pitchFamily="34" charset="0"/>
              </a:rPr>
              <a:t>), C. </a:t>
            </a:r>
            <a:r>
              <a:rPr lang="fr-FR" sz="1900" b="1" dirty="0" err="1" smtClean="0">
                <a:solidFill>
                  <a:schemeClr val="tx1">
                    <a:lumMod val="65000"/>
                    <a:lumOff val="35000"/>
                  </a:schemeClr>
                </a:solidFill>
                <a:cs typeface="Arial" panose="020B0604020202020204" pitchFamily="34" charset="0"/>
              </a:rPr>
              <a:t>Murith</a:t>
            </a:r>
            <a:r>
              <a:rPr lang="fr-FR" sz="1900" b="1" dirty="0" smtClean="0">
                <a:solidFill>
                  <a:schemeClr val="tx1">
                    <a:lumMod val="65000"/>
                    <a:lumOff val="35000"/>
                  </a:schemeClr>
                </a:solidFill>
                <a:cs typeface="Arial" panose="020B0604020202020204" pitchFamily="34" charset="0"/>
              </a:rPr>
              <a:t> (</a:t>
            </a:r>
            <a:r>
              <a:rPr lang="fr-FR" sz="1900" b="1" dirty="0" err="1" smtClean="0">
                <a:solidFill>
                  <a:schemeClr val="tx1">
                    <a:lumMod val="65000"/>
                    <a:lumOff val="35000"/>
                  </a:schemeClr>
                </a:solidFill>
                <a:cs typeface="Arial" panose="020B0604020202020204" pitchFamily="34" charset="0"/>
              </a:rPr>
              <a:t>FOPH</a:t>
            </a:r>
            <a:r>
              <a:rPr lang="fr-FR" sz="1900" b="1" dirty="0" smtClean="0">
                <a:solidFill>
                  <a:schemeClr val="tx1">
                    <a:lumMod val="65000"/>
                    <a:lumOff val="35000"/>
                  </a:schemeClr>
                </a:solidFill>
                <a:cs typeface="Arial" panose="020B0604020202020204" pitchFamily="34" charset="0"/>
              </a:rPr>
              <a:t>),</a:t>
            </a:r>
          </a:p>
          <a:p>
            <a:pPr eaLnBrk="1" fontAlgn="ctr" hangingPunct="1">
              <a:lnSpc>
                <a:spcPct val="100000"/>
              </a:lnSpc>
              <a:spcAft>
                <a:spcPts val="600"/>
              </a:spcAft>
            </a:pPr>
            <a:r>
              <a:rPr lang="fr-FR" sz="1900" b="1" dirty="0" smtClean="0">
                <a:solidFill>
                  <a:schemeClr val="tx1">
                    <a:lumMod val="65000"/>
                    <a:lumOff val="35000"/>
                  </a:schemeClr>
                </a:solidFill>
                <a:cs typeface="Arial" panose="020B0604020202020204" pitchFamily="34" charset="0"/>
              </a:rPr>
              <a:t>V. </a:t>
            </a:r>
            <a:r>
              <a:rPr lang="fr-FR" sz="1900" b="1" dirty="0" err="1" smtClean="0">
                <a:solidFill>
                  <a:schemeClr val="tx1">
                    <a:lumMod val="65000"/>
                    <a:lumOff val="35000"/>
                  </a:schemeClr>
                </a:solidFill>
                <a:cs typeface="Arial" panose="020B0604020202020204" pitchFamily="34" charset="0"/>
              </a:rPr>
              <a:t>Parache</a:t>
            </a:r>
            <a:r>
              <a:rPr lang="fr-FR" sz="1900" b="1" dirty="0" smtClean="0">
                <a:solidFill>
                  <a:schemeClr val="tx1">
                    <a:lumMod val="65000"/>
                    <a:lumOff val="35000"/>
                  </a:schemeClr>
                </a:solidFill>
                <a:cs typeface="Arial" panose="020B0604020202020204" pitchFamily="34" charset="0"/>
              </a:rPr>
              <a:t> (</a:t>
            </a:r>
            <a:r>
              <a:rPr lang="fr-FR" sz="1900" b="1" dirty="0" err="1" smtClean="0">
                <a:solidFill>
                  <a:schemeClr val="tx1">
                    <a:lumMod val="65000"/>
                    <a:lumOff val="35000"/>
                  </a:schemeClr>
                </a:solidFill>
                <a:cs typeface="Arial" panose="020B0604020202020204" pitchFamily="34" charset="0"/>
              </a:rPr>
              <a:t>IRSN</a:t>
            </a:r>
            <a:r>
              <a:rPr lang="fr-FR" sz="1900" b="1" dirty="0" smtClean="0">
                <a:solidFill>
                  <a:schemeClr val="tx1">
                    <a:lumMod val="65000"/>
                    <a:lumOff val="35000"/>
                  </a:schemeClr>
                </a:solidFill>
                <a:cs typeface="Arial" panose="020B0604020202020204" pitchFamily="34" charset="0"/>
              </a:rPr>
              <a:t>), T. Schneider (</a:t>
            </a:r>
            <a:r>
              <a:rPr lang="fr-FR" sz="1900" b="1" dirty="0" err="1" smtClean="0">
                <a:solidFill>
                  <a:schemeClr val="tx1">
                    <a:lumMod val="65000"/>
                    <a:lumOff val="35000"/>
                  </a:schemeClr>
                </a:solidFill>
                <a:cs typeface="Arial" panose="020B0604020202020204" pitchFamily="34" charset="0"/>
              </a:rPr>
              <a:t>CEPN</a:t>
            </a:r>
            <a:r>
              <a:rPr lang="fr-FR" sz="1900" b="1" dirty="0" smtClean="0">
                <a:solidFill>
                  <a:schemeClr val="tx1">
                    <a:lumMod val="65000"/>
                    <a:lumOff val="35000"/>
                  </a:schemeClr>
                </a:solidFill>
                <a:cs typeface="Arial" panose="020B0604020202020204" pitchFamily="34" charset="0"/>
              </a:rPr>
              <a:t>)</a:t>
            </a:r>
          </a:p>
          <a:p>
            <a:pPr eaLnBrk="1" fontAlgn="ctr" hangingPunct="1">
              <a:lnSpc>
                <a:spcPct val="100000"/>
              </a:lnSpc>
              <a:spcAft>
                <a:spcPts val="600"/>
              </a:spcAft>
            </a:pPr>
            <a:r>
              <a:rPr lang="fr-FR" sz="1900" b="1" dirty="0" smtClean="0">
                <a:solidFill>
                  <a:schemeClr val="tx1">
                    <a:lumMod val="65000"/>
                    <a:lumOff val="35000"/>
                  </a:schemeClr>
                </a:solidFill>
                <a:cs typeface="Arial" panose="020B0604020202020204" pitchFamily="34" charset="0"/>
              </a:rPr>
              <a:t>J. Camps (SCK</a:t>
            </a:r>
            <a:r>
              <a:rPr lang="fr-FR" sz="1900" b="1" dirty="0">
                <a:solidFill>
                  <a:schemeClr val="tx1">
                    <a:lumMod val="65000"/>
                    <a:lumOff val="35000"/>
                  </a:schemeClr>
                </a:solidFill>
                <a:cs typeface="Arial" panose="020B0604020202020204" pitchFamily="34" charset="0"/>
              </a:rPr>
              <a:t>•</a:t>
            </a:r>
            <a:r>
              <a:rPr lang="fr-FR" sz="1900" b="1" dirty="0" smtClean="0">
                <a:solidFill>
                  <a:schemeClr val="tx1">
                    <a:lumMod val="65000"/>
                    <a:lumOff val="35000"/>
                  </a:schemeClr>
                </a:solidFill>
                <a:cs typeface="Arial" panose="020B0604020202020204" pitchFamily="34" charset="0"/>
              </a:rPr>
              <a:t>CEN), G. Olyslaegers (</a:t>
            </a:r>
            <a:r>
              <a:rPr lang="fr-FR" sz="1900" b="1" dirty="0">
                <a:solidFill>
                  <a:schemeClr val="tx1">
                    <a:lumMod val="65000"/>
                    <a:lumOff val="35000"/>
                  </a:schemeClr>
                </a:solidFill>
                <a:cs typeface="Arial" panose="020B0604020202020204" pitchFamily="34" charset="0"/>
              </a:rPr>
              <a:t>SCK•CEN</a:t>
            </a:r>
            <a:r>
              <a:rPr lang="fr-FR" sz="1900" b="1" dirty="0" smtClean="0">
                <a:solidFill>
                  <a:schemeClr val="tx1">
                    <a:lumMod val="65000"/>
                    <a:lumOff val="35000"/>
                  </a:schemeClr>
                </a:solidFill>
                <a:cs typeface="Arial" panose="020B0604020202020204" pitchFamily="34" charset="0"/>
              </a:rPr>
              <a:t>),</a:t>
            </a:r>
          </a:p>
          <a:p>
            <a:pPr eaLnBrk="1" fontAlgn="ctr" hangingPunct="1">
              <a:lnSpc>
                <a:spcPct val="100000"/>
              </a:lnSpc>
              <a:spcAft>
                <a:spcPts val="600"/>
              </a:spcAft>
            </a:pPr>
            <a:r>
              <a:rPr lang="fr-FR" sz="1900" b="1" dirty="0" smtClean="0">
                <a:solidFill>
                  <a:schemeClr val="tx1">
                    <a:lumMod val="65000"/>
                    <a:lumOff val="35000"/>
                  </a:schemeClr>
                </a:solidFill>
                <a:cs typeface="Arial" panose="020B0604020202020204" pitchFamily="34" charset="0"/>
              </a:rPr>
              <a:t>N. Rossignol </a:t>
            </a:r>
            <a:r>
              <a:rPr lang="fr-FR" sz="1900" b="1" dirty="0">
                <a:solidFill>
                  <a:schemeClr val="tx1">
                    <a:lumMod val="65000"/>
                    <a:lumOff val="35000"/>
                  </a:schemeClr>
                </a:solidFill>
                <a:cs typeface="Arial" panose="020B0604020202020204" pitchFamily="34" charset="0"/>
              </a:rPr>
              <a:t>(</a:t>
            </a:r>
            <a:r>
              <a:rPr lang="fr-FR" sz="1900" b="1" dirty="0" smtClean="0">
                <a:solidFill>
                  <a:schemeClr val="tx1">
                    <a:lumMod val="65000"/>
                    <a:lumOff val="35000"/>
                  </a:schemeClr>
                </a:solidFill>
                <a:cs typeface="Arial" panose="020B0604020202020204" pitchFamily="34" charset="0"/>
              </a:rPr>
              <a:t>SCK•CEN</a:t>
            </a:r>
            <a:r>
              <a:rPr lang="fr-FR" sz="1900" b="1" dirty="0" smtClean="0">
                <a:solidFill>
                  <a:schemeClr val="tx1">
                    <a:lumMod val="75000"/>
                    <a:lumOff val="25000"/>
                  </a:schemeClr>
                </a:solidFill>
                <a:cs typeface="Arial" panose="020B0604020202020204" pitchFamily="34" charset="0"/>
              </a:rPr>
              <a:t>)</a:t>
            </a:r>
          </a:p>
        </p:txBody>
      </p:sp>
      <p:grpSp>
        <p:nvGrpSpPr>
          <p:cNvPr id="3" name="Group 2"/>
          <p:cNvGrpSpPr/>
          <p:nvPr/>
        </p:nvGrpSpPr>
        <p:grpSpPr>
          <a:xfrm>
            <a:off x="7355937" y="2267669"/>
            <a:ext cx="2478297" cy="2377635"/>
            <a:chOff x="7445375" y="2659617"/>
            <a:chExt cx="2478297" cy="2377635"/>
          </a:xfrm>
        </p:grpSpPr>
        <p:pic>
          <p:nvPicPr>
            <p:cNvPr id="14" name="Picture 4" descr="Afbeeldingsresultaat voor market bruxelles"/>
            <p:cNvPicPr>
              <a:picLocks noChangeAspect="1" noChangeArrowheads="1"/>
            </p:cNvPicPr>
            <p:nvPr/>
          </p:nvPicPr>
          <p:blipFill rotWithShape="1">
            <a:blip r:embed="rId3">
              <a:extLst>
                <a:ext uri="{28A0092B-C50C-407E-A947-70E740481C1C}">
                  <a14:useLocalDpi xmlns:a14="http://schemas.microsoft.com/office/drawing/2010/main" val="0"/>
                </a:ext>
              </a:extLst>
            </a:blip>
            <a:srcRect l="1517" r="4658"/>
            <a:stretch/>
          </p:blipFill>
          <p:spPr bwMode="auto">
            <a:xfrm>
              <a:off x="7460091" y="2659617"/>
              <a:ext cx="2463581" cy="1705394"/>
            </a:xfrm>
            <a:prstGeom prst="rect">
              <a:avLst/>
            </a:prstGeom>
            <a:noFill/>
            <a:extLst>
              <a:ext uri="{909E8E84-426E-40DD-AFC4-6F175D3DCCD1}">
                <a14:hiddenFill xmlns:a14="http://schemas.microsoft.com/office/drawing/2010/main">
                  <a:solidFill>
                    <a:srgbClr val="FFFFFF"/>
                  </a:solidFill>
                </a14:hiddenFill>
              </a:ext>
            </a:extLst>
          </p:spPr>
        </p:pic>
        <p:sp>
          <p:nvSpPr>
            <p:cNvPr id="15" name="Rounded Rectangle 14"/>
            <p:cNvSpPr/>
            <p:nvPr/>
          </p:nvSpPr>
          <p:spPr>
            <a:xfrm>
              <a:off x="7445375" y="4365011"/>
              <a:ext cx="2478297" cy="672241"/>
            </a:xfrm>
            <a:prstGeom prst="roundRect">
              <a:avLst/>
            </a:prstGeom>
            <a:solidFill>
              <a:srgbClr val="FC5C1C"/>
            </a:solidFill>
          </p:spPr>
          <p:txBody>
            <a:bodyPr wrap="square">
              <a:spAutoFit/>
            </a:bodyPr>
            <a:lstStyle/>
            <a:p>
              <a:pPr eaLnBrk="1" fontAlgn="ctr" hangingPunct="1">
                <a:spcAft>
                  <a:spcPts val="1000"/>
                </a:spcAft>
              </a:pPr>
              <a:r>
                <a:rPr lang="nl-BE" b="1" dirty="0" err="1" smtClean="0">
                  <a:solidFill>
                    <a:schemeClr val="bg1"/>
                  </a:solidFill>
                  <a:latin typeface="+mn-lt"/>
                  <a:ea typeface="Segoe UI" pitchFamily="34" charset="0"/>
                  <a:cs typeface="Segoe UI" pitchFamily="34" charset="0"/>
                </a:rPr>
                <a:t>WP3</a:t>
              </a:r>
              <a:r>
                <a:rPr lang="nl-BE" b="1" dirty="0" smtClean="0">
                  <a:solidFill>
                    <a:schemeClr val="bg1"/>
                  </a:solidFill>
                  <a:latin typeface="+mn-lt"/>
                  <a:ea typeface="Segoe UI" pitchFamily="34" charset="0"/>
                  <a:cs typeface="Segoe UI" pitchFamily="34" charset="0"/>
                </a:rPr>
                <a:t> Management of </a:t>
              </a:r>
              <a:r>
                <a:rPr lang="nl-BE" b="1" dirty="0" err="1" smtClean="0">
                  <a:solidFill>
                    <a:schemeClr val="bg1"/>
                  </a:solidFill>
                  <a:latin typeface="+mn-lt"/>
                  <a:ea typeface="Segoe UI" pitchFamily="34" charset="0"/>
                  <a:cs typeface="Segoe UI" pitchFamily="34" charset="0"/>
                </a:rPr>
                <a:t>consumer</a:t>
              </a:r>
              <a:r>
                <a:rPr lang="nl-BE" b="1" dirty="0" smtClean="0">
                  <a:solidFill>
                    <a:schemeClr val="bg1"/>
                  </a:solidFill>
                  <a:latin typeface="+mn-lt"/>
                  <a:ea typeface="Segoe UI" pitchFamily="34" charset="0"/>
                  <a:cs typeface="Segoe UI" pitchFamily="34" charset="0"/>
                </a:rPr>
                <a:t> </a:t>
              </a:r>
              <a:r>
                <a:rPr lang="nl-BE" b="1" dirty="0" err="1" smtClean="0">
                  <a:solidFill>
                    <a:schemeClr val="bg1"/>
                  </a:solidFill>
                  <a:latin typeface="+mn-lt"/>
                  <a:ea typeface="Segoe UI" pitchFamily="34" charset="0"/>
                  <a:cs typeface="Segoe UI" pitchFamily="34" charset="0"/>
                </a:rPr>
                <a:t>goods</a:t>
              </a:r>
              <a:endParaRPr lang="en-GB" b="1" dirty="0">
                <a:solidFill>
                  <a:schemeClr val="bg1"/>
                </a:solidFill>
                <a:latin typeface="+mn-lt"/>
                <a:ea typeface="Segoe UI" pitchFamily="34" charset="0"/>
                <a:cs typeface="Segoe UI" pitchFamily="34" charset="0"/>
              </a:endParaRPr>
            </a:p>
          </p:txBody>
        </p:sp>
      </p:grpSp>
      <p:sp>
        <p:nvSpPr>
          <p:cNvPr id="17" name="Rectangle 16"/>
          <p:cNvSpPr/>
          <p:nvPr/>
        </p:nvSpPr>
        <p:spPr>
          <a:xfrm>
            <a:off x="407510" y="5500305"/>
            <a:ext cx="8110860" cy="779252"/>
          </a:xfrm>
          <a:prstGeom prst="rect">
            <a:avLst/>
          </a:prstGeom>
          <a:solidFill>
            <a:schemeClr val="bg1"/>
          </a:solidFill>
        </p:spPr>
        <p:txBody>
          <a:bodyPr wrap="square">
            <a:spAutoFit/>
          </a:bodyPr>
          <a:lstStyle>
            <a:defPPr>
              <a:defRPr lang="en-GB"/>
            </a:defPPr>
            <a:lvl1pPr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1pPr>
            <a:lvl2pPr marL="742950" indent="-28575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2pPr>
            <a:lvl3pPr marL="11430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3pPr>
            <a:lvl4pPr marL="16002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4pPr>
            <a:lvl5pPr marL="20574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n-US" sz="1600" i="1" dirty="0" smtClean="0"/>
              <a:t>The research leading to these results has received funding from the European Atomic Energy Community Seventh Framework </a:t>
            </a:r>
            <a:r>
              <a:rPr lang="en-US" sz="1600" i="1" dirty="0" err="1" smtClean="0"/>
              <a:t>Programme</a:t>
            </a:r>
            <a:r>
              <a:rPr lang="en-US" sz="1600" i="1" dirty="0" smtClean="0"/>
              <a:t>  [FP7/2007-2011] [FP7/2012-2013] under grant agreement n° [323287].</a:t>
            </a:r>
            <a:endParaRPr lang="en-GB" sz="1600" dirty="0" smtClean="0"/>
          </a:p>
        </p:txBody>
      </p:sp>
      <p:pic>
        <p:nvPicPr>
          <p:cNvPr id="18" name="Picture 17" descr="http://europa.eu/about-eu/basic-information/symbols/images/flag_yellow_low.jpg"/>
          <p:cNvPicPr>
            <a:picLocks noChangeAspect="1" noChangeArrowheads="1"/>
          </p:cNvPicPr>
          <p:nvPr/>
        </p:nvPicPr>
        <p:blipFill>
          <a:blip r:embed="rId4" cstate="print"/>
          <a:srcRect/>
          <a:stretch>
            <a:fillRect/>
          </a:stretch>
        </p:blipFill>
        <p:spPr bwMode="auto">
          <a:xfrm>
            <a:off x="8486504" y="5436021"/>
            <a:ext cx="1151601" cy="792392"/>
          </a:xfrm>
          <a:prstGeom prst="rect">
            <a:avLst/>
          </a:prstGeom>
          <a:noFill/>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Problem framing</a:t>
            </a:r>
            <a:endParaRPr lang="en-GB" dirty="0"/>
          </a:p>
        </p:txBody>
      </p:sp>
      <p:sp>
        <p:nvSpPr>
          <p:cNvPr id="3" name="Content Placeholder 2"/>
          <p:cNvSpPr>
            <a:spLocks noGrp="1"/>
          </p:cNvSpPr>
          <p:nvPr>
            <p:ph idx="1"/>
          </p:nvPr>
        </p:nvSpPr>
        <p:spPr/>
        <p:txBody>
          <a:bodyPr/>
          <a:lstStyle/>
          <a:p>
            <a:pPr>
              <a:lnSpc>
                <a:spcPct val="150000"/>
              </a:lnSpc>
            </a:pPr>
            <a:r>
              <a:rPr lang="en-GB" dirty="0" smtClean="0"/>
              <a:t>Everything should be done to avoid accidents</a:t>
            </a:r>
          </a:p>
          <a:p>
            <a:pPr>
              <a:lnSpc>
                <a:spcPct val="150000"/>
              </a:lnSpc>
            </a:pPr>
            <a:r>
              <a:rPr lang="en-GB" dirty="0" smtClean="0"/>
              <a:t>Responsibility should not be transferred to citizens</a:t>
            </a:r>
          </a:p>
          <a:p>
            <a:pPr>
              <a:lnSpc>
                <a:spcPct val="150000"/>
              </a:lnSpc>
            </a:pPr>
            <a:r>
              <a:rPr lang="en-GB" dirty="0"/>
              <a:t>Radiation </a:t>
            </a:r>
            <a:r>
              <a:rPr lang="en-GB" dirty="0" smtClean="0"/>
              <a:t>protection              </a:t>
            </a:r>
            <a:r>
              <a:rPr lang="en-GB" dirty="0">
                <a:solidFill>
                  <a:schemeClr val="tx1"/>
                </a:solidFill>
              </a:rPr>
              <a:t>informed by science, </a:t>
            </a:r>
            <a:r>
              <a:rPr lang="en-GB" dirty="0" smtClean="0">
                <a:solidFill>
                  <a:schemeClr val="tx1"/>
                </a:solidFill>
              </a:rPr>
              <a:t>but </a:t>
            </a:r>
            <a:r>
              <a:rPr lang="en-GB" sz="2400" dirty="0">
                <a:solidFill>
                  <a:schemeClr val="tx1"/>
                </a:solidFill>
              </a:rPr>
              <a:t>but driven by </a:t>
            </a:r>
            <a:r>
              <a:rPr lang="en-GB" sz="2400" dirty="0">
                <a:solidFill>
                  <a:srgbClr val="C00000"/>
                </a:solidFill>
              </a:rPr>
              <a:t>personal and social values</a:t>
            </a:r>
            <a:endParaRPr lang="en-GB" sz="2400" dirty="0" smtClean="0">
              <a:solidFill>
                <a:srgbClr val="C00000"/>
              </a:solidFill>
            </a:endParaRPr>
          </a:p>
          <a:p>
            <a:pPr>
              <a:lnSpc>
                <a:spcPct val="150000"/>
              </a:lnSpc>
            </a:pPr>
            <a:r>
              <a:rPr lang="en-GB" dirty="0" smtClean="0">
                <a:solidFill>
                  <a:schemeClr val="tx1"/>
                </a:solidFill>
              </a:rPr>
              <a:t>Accident                loss of reference and values for all stakeholders</a:t>
            </a:r>
          </a:p>
          <a:p>
            <a:pPr>
              <a:lnSpc>
                <a:spcPct val="150000"/>
              </a:lnSpc>
            </a:pPr>
            <a:endParaRPr lang="en-GB" dirty="0" smtClean="0">
              <a:solidFill>
                <a:srgbClr val="C00000"/>
              </a:solidFill>
            </a:endParaRPr>
          </a:p>
          <a:p>
            <a:pPr marL="0" indent="0">
              <a:lnSpc>
                <a:spcPct val="150000"/>
              </a:lnSpc>
              <a:buNone/>
            </a:pPr>
            <a:endParaRPr lang="en-GB" dirty="0">
              <a:solidFill>
                <a:srgbClr val="C00000"/>
              </a:solidFill>
            </a:endParaRPr>
          </a:p>
          <a:p>
            <a:pPr>
              <a:lnSpc>
                <a:spcPct val="150000"/>
              </a:lnSpc>
            </a:pPr>
            <a:endParaRPr lang="en-GB" dirty="0" smtClean="0"/>
          </a:p>
          <a:p>
            <a:endParaRPr lang="en-GB" dirty="0">
              <a:solidFill>
                <a:srgbClr val="FC5C1C"/>
              </a:solidFill>
            </a:endParaRPr>
          </a:p>
          <a:p>
            <a:endParaRPr lang="en-GB" dirty="0"/>
          </a:p>
        </p:txBody>
      </p:sp>
      <p:sp>
        <p:nvSpPr>
          <p:cNvPr id="5" name="Right Arrow 4"/>
          <p:cNvSpPr/>
          <p:nvPr/>
        </p:nvSpPr>
        <p:spPr bwMode="auto">
          <a:xfrm>
            <a:off x="3700652" y="2665780"/>
            <a:ext cx="835630" cy="424403"/>
          </a:xfrm>
          <a:prstGeom prst="rightArrow">
            <a:avLst/>
          </a:prstGeom>
          <a:solidFill>
            <a:srgbClr val="FC5C1C"/>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vert="horz" wrap="square" lIns="100794" tIns="50397" rIns="100794" bIns="50397" numCol="1" rtlCol="0" anchor="t" anchorCtr="0" compatLnSpc="1">
            <a:prstTxWarp prst="textNoShape">
              <a:avLst/>
            </a:prstTxWarp>
          </a:bodyPr>
          <a:lstStyle/>
          <a:p>
            <a:pPr defTabSz="1007943" eaLnBrk="0">
              <a:lnSpc>
                <a:spcPct val="100000"/>
              </a:lnSpc>
              <a:buClrTx/>
              <a:buSzTx/>
            </a:pPr>
            <a:endParaRPr lang="en-GB" sz="1500">
              <a:latin typeface="Arial"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56536" y="5056446"/>
            <a:ext cx="2664296" cy="172801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6" name="Right Arrow 5"/>
          <p:cNvSpPr/>
          <p:nvPr/>
        </p:nvSpPr>
        <p:spPr bwMode="auto">
          <a:xfrm>
            <a:off x="2232000" y="3931498"/>
            <a:ext cx="835630" cy="424403"/>
          </a:xfrm>
          <a:prstGeom prst="rightArrow">
            <a:avLst/>
          </a:prstGeom>
          <a:solidFill>
            <a:srgbClr val="FC5C1C"/>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vert="horz" wrap="square" lIns="100794" tIns="50397" rIns="100794" bIns="50397" numCol="1" rtlCol="0" anchor="t" anchorCtr="0" compatLnSpc="1">
            <a:prstTxWarp prst="textNoShape">
              <a:avLst/>
            </a:prstTxWarp>
          </a:bodyPr>
          <a:lstStyle/>
          <a:p>
            <a:pPr defTabSz="1007943" eaLnBrk="0">
              <a:lnSpc>
                <a:spcPct val="100000"/>
              </a:lnSpc>
              <a:buClrTx/>
              <a:buSzTx/>
            </a:pPr>
            <a:endParaRPr lang="en-GB" sz="1500">
              <a:latin typeface="Arial" charset="0"/>
            </a:endParaRPr>
          </a:p>
        </p:txBody>
      </p:sp>
    </p:spTree>
    <p:extLst>
      <p:ext uri="{BB962C8B-B14F-4D97-AF65-F5344CB8AC3E}">
        <p14:creationId xmlns:p14="http://schemas.microsoft.com/office/powerpoint/2010/main" val="28437064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Complexity of the problem</a:t>
            </a:r>
            <a:endParaRPr lang="en-GB" dirty="0"/>
          </a:p>
        </p:txBody>
      </p:sp>
      <p:sp>
        <p:nvSpPr>
          <p:cNvPr id="6" name="Rectangle 5"/>
          <p:cNvSpPr/>
          <p:nvPr/>
        </p:nvSpPr>
        <p:spPr bwMode="auto">
          <a:xfrm>
            <a:off x="363654" y="827510"/>
            <a:ext cx="9573201" cy="6201664"/>
          </a:xfrm>
          <a:prstGeom prst="rect">
            <a:avLst/>
          </a:prstGeom>
          <a:gradFill flip="none" rotWithShape="1">
            <a:gsLst>
              <a:gs pos="0">
                <a:srgbClr val="FC5C1C"/>
              </a:gs>
              <a:gs pos="50000">
                <a:schemeClr val="accent1">
                  <a:tint val="44500"/>
                  <a:satMod val="160000"/>
                </a:schemeClr>
              </a:gs>
              <a:gs pos="100000">
                <a:srgbClr val="00B050"/>
              </a:gs>
            </a:gsLst>
            <a:path path="circle">
              <a:fillToRect l="100000" t="100000"/>
            </a:path>
            <a:tileRect r="-100000" b="-100000"/>
          </a:gradFill>
          <a:ln w="12700" cap="flat" cmpd="sng" algn="ctr">
            <a:noFill/>
            <a:prstDash val="solid"/>
            <a:round/>
            <a:headEnd type="none" w="med" len="med"/>
            <a:tailEnd type="none" w="med" len="med"/>
          </a:ln>
          <a:effectLst/>
          <a:extLst/>
        </p:spPr>
        <p:txBody>
          <a:bodyPr vert="horz" wrap="square" lIns="100794" tIns="50397" rIns="100794" bIns="50397" numCol="1" rtlCol="0" anchor="t" anchorCtr="0" compatLnSpc="1">
            <a:prstTxWarp prst="textNoShape">
              <a:avLst/>
            </a:prstTxWarp>
          </a:bodyPr>
          <a:lstStyle/>
          <a:p>
            <a:pPr defTabSz="1007943" eaLnBrk="0">
              <a:lnSpc>
                <a:spcPct val="100000"/>
              </a:lnSpc>
              <a:buClrTx/>
              <a:buSzTx/>
            </a:pPr>
            <a:endParaRPr lang="en-GB" sz="1500">
              <a:latin typeface="Arial" charset="0"/>
            </a:endParaRPr>
          </a:p>
        </p:txBody>
      </p:sp>
      <p:sp>
        <p:nvSpPr>
          <p:cNvPr id="13" name="Oval 12"/>
          <p:cNvSpPr/>
          <p:nvPr/>
        </p:nvSpPr>
        <p:spPr bwMode="auto">
          <a:xfrm>
            <a:off x="1879066" y="1646769"/>
            <a:ext cx="2725747" cy="2374004"/>
          </a:xfrm>
          <a:prstGeom prst="ellipse">
            <a:avLst/>
          </a:prstGeom>
          <a:solidFill>
            <a:schemeClr val="bg1"/>
          </a:solidFill>
          <a:ln w="38100" cap="flat" cmpd="sng" algn="ctr">
            <a:solidFill>
              <a:schemeClr val="tx1"/>
            </a:solidFill>
            <a:prstDash val="solid"/>
            <a:round/>
            <a:headEnd type="none" w="med" len="med"/>
            <a:tailEnd type="none" w="med" len="med"/>
          </a:ln>
          <a:effectLst>
            <a:outerShdw blurRad="50800" dist="38100" algn="l" rotWithShape="0">
              <a:prstClr val="black">
                <a:alpha val="40000"/>
              </a:prstClr>
            </a:outerShdw>
          </a:effectLst>
          <a:extLst/>
        </p:spPr>
        <p:txBody>
          <a:bodyPr vert="horz" wrap="square" lIns="100794" tIns="50397" rIns="100794" bIns="50397" numCol="1" rtlCol="0" anchor="t" anchorCtr="0" compatLnSpc="1">
            <a:prstTxWarp prst="textNoShape">
              <a:avLst/>
            </a:prstTxWarp>
          </a:bodyPr>
          <a:lstStyle/>
          <a:p>
            <a:r>
              <a:rPr lang="en-GB" sz="2600" b="1" dirty="0">
                <a:latin typeface="Arial monospaced for SAP" panose="020B0609020202030204" pitchFamily="49" charset="0"/>
              </a:rPr>
              <a:t>Image &amp; quality of products</a:t>
            </a:r>
          </a:p>
        </p:txBody>
      </p:sp>
      <p:sp>
        <p:nvSpPr>
          <p:cNvPr id="14" name="Oval 13"/>
          <p:cNvSpPr/>
          <p:nvPr/>
        </p:nvSpPr>
        <p:spPr bwMode="auto">
          <a:xfrm>
            <a:off x="4352797" y="4128865"/>
            <a:ext cx="1958648" cy="1534040"/>
          </a:xfrm>
          <a:prstGeom prst="ellipse">
            <a:avLst/>
          </a:prstGeom>
          <a:solidFill>
            <a:schemeClr val="bg1"/>
          </a:solidFill>
          <a:ln w="38100" cap="flat" cmpd="sng" algn="ctr">
            <a:solidFill>
              <a:schemeClr val="tx1"/>
            </a:solidFill>
            <a:prstDash val="solid"/>
            <a:round/>
            <a:headEnd type="none" w="med" len="med"/>
            <a:tailEnd type="none" w="med" len="med"/>
          </a:ln>
          <a:effectLst>
            <a:outerShdw blurRad="50800" dist="38100" algn="l" rotWithShape="0">
              <a:prstClr val="black">
                <a:alpha val="40000"/>
              </a:prstClr>
            </a:outerShdw>
          </a:effectLst>
          <a:extLst/>
        </p:spPr>
        <p:txBody>
          <a:bodyPr vert="horz" wrap="square" lIns="100794" tIns="50397" rIns="100794" bIns="50397" numCol="1" rtlCol="0" anchor="t" anchorCtr="0" compatLnSpc="1">
            <a:prstTxWarp prst="textNoShape">
              <a:avLst/>
            </a:prstTxWarp>
          </a:bodyPr>
          <a:lstStyle/>
          <a:p>
            <a:r>
              <a:rPr lang="en-GB" sz="2200" b="1" dirty="0">
                <a:latin typeface="Arial monospaced for SAP" panose="020B0609020202030204" pitchFamily="49" charset="0"/>
              </a:rPr>
              <a:t>Psycho-logical impact</a:t>
            </a:r>
          </a:p>
        </p:txBody>
      </p:sp>
      <p:sp>
        <p:nvSpPr>
          <p:cNvPr id="15" name="Oval 14"/>
          <p:cNvSpPr/>
          <p:nvPr/>
        </p:nvSpPr>
        <p:spPr bwMode="auto">
          <a:xfrm>
            <a:off x="6313656" y="3702471"/>
            <a:ext cx="2919181" cy="1538460"/>
          </a:xfrm>
          <a:prstGeom prst="ellipse">
            <a:avLst/>
          </a:prstGeom>
          <a:solidFill>
            <a:schemeClr val="bg1"/>
          </a:solidFill>
          <a:ln w="38100" cap="flat" cmpd="sng" algn="ctr">
            <a:solidFill>
              <a:schemeClr val="tx1"/>
            </a:solidFill>
            <a:prstDash val="solid"/>
            <a:round/>
            <a:headEnd type="none" w="med" len="med"/>
            <a:tailEnd type="none" w="med" len="med"/>
          </a:ln>
          <a:effectLst>
            <a:outerShdw blurRad="50800" dist="38100" algn="l" rotWithShape="0">
              <a:prstClr val="black">
                <a:alpha val="40000"/>
              </a:prstClr>
            </a:outerShdw>
          </a:effectLst>
          <a:extLst/>
        </p:spPr>
        <p:txBody>
          <a:bodyPr vert="horz" wrap="square" lIns="100794" tIns="50397" rIns="100794" bIns="50397" numCol="1" rtlCol="0" anchor="t" anchorCtr="0" compatLnSpc="1">
            <a:prstTxWarp prst="textNoShape">
              <a:avLst/>
            </a:prstTxWarp>
          </a:bodyPr>
          <a:lstStyle/>
          <a:p>
            <a:r>
              <a:rPr lang="en-GB" sz="2400" b="1" dirty="0">
                <a:latin typeface="Arial monospaced for SAP" panose="020B0609020202030204" pitchFamily="49" charset="0"/>
              </a:rPr>
              <a:t>Waste management</a:t>
            </a:r>
          </a:p>
        </p:txBody>
      </p:sp>
      <p:sp>
        <p:nvSpPr>
          <p:cNvPr id="16" name="Oval 15"/>
          <p:cNvSpPr/>
          <p:nvPr/>
        </p:nvSpPr>
        <p:spPr bwMode="auto">
          <a:xfrm>
            <a:off x="6313657" y="1328467"/>
            <a:ext cx="2725747" cy="2374004"/>
          </a:xfrm>
          <a:prstGeom prst="ellipse">
            <a:avLst/>
          </a:prstGeom>
          <a:solidFill>
            <a:schemeClr val="bg1"/>
          </a:solidFill>
          <a:ln w="38100" cap="flat" cmpd="sng" algn="ctr">
            <a:solidFill>
              <a:schemeClr val="tx1"/>
            </a:solidFill>
            <a:prstDash val="solid"/>
            <a:round/>
            <a:headEnd type="none" w="med" len="med"/>
            <a:tailEnd type="none" w="med" len="med"/>
          </a:ln>
          <a:effectLst>
            <a:outerShdw blurRad="50800" dist="38100" algn="l" rotWithShape="0">
              <a:prstClr val="black">
                <a:alpha val="40000"/>
              </a:prstClr>
            </a:outerShdw>
          </a:effectLst>
          <a:extLst/>
        </p:spPr>
        <p:txBody>
          <a:bodyPr vert="horz" wrap="square" lIns="100794" tIns="50397" rIns="100794" bIns="50397" numCol="1" rtlCol="0" anchor="t" anchorCtr="0" compatLnSpc="1">
            <a:prstTxWarp prst="textNoShape">
              <a:avLst/>
            </a:prstTxWarp>
          </a:bodyPr>
          <a:lstStyle/>
          <a:p>
            <a:r>
              <a:rPr lang="en-GB" sz="2200" b="1" dirty="0">
                <a:latin typeface="Arial monospaced for SAP" panose="020B0609020202030204" pitchFamily="49" charset="0"/>
              </a:rPr>
              <a:t>National/</a:t>
            </a:r>
          </a:p>
          <a:p>
            <a:r>
              <a:rPr lang="en-GB" sz="2200" b="1" dirty="0">
                <a:latin typeface="Arial monospaced for SAP" panose="020B0609020202030204" pitchFamily="49" charset="0"/>
              </a:rPr>
              <a:t>regional/ local economic impact</a:t>
            </a:r>
          </a:p>
        </p:txBody>
      </p:sp>
      <p:sp>
        <p:nvSpPr>
          <p:cNvPr id="17" name="Oval 16"/>
          <p:cNvSpPr/>
          <p:nvPr/>
        </p:nvSpPr>
        <p:spPr bwMode="auto">
          <a:xfrm>
            <a:off x="4855725" y="1328467"/>
            <a:ext cx="716254" cy="618921"/>
          </a:xfrm>
          <a:prstGeom prst="ellipse">
            <a:avLst/>
          </a:prstGeom>
          <a:solidFill>
            <a:schemeClr val="bg1"/>
          </a:solidFill>
          <a:ln w="38100" cap="flat" cmpd="sng" algn="ctr">
            <a:solidFill>
              <a:schemeClr val="tx1"/>
            </a:solidFill>
            <a:prstDash val="solid"/>
            <a:round/>
            <a:headEnd type="none" w="med" len="med"/>
            <a:tailEnd type="none" w="med" len="med"/>
          </a:ln>
          <a:effectLst>
            <a:outerShdw blurRad="50800" dist="38100" algn="l" rotWithShape="0">
              <a:prstClr val="black">
                <a:alpha val="40000"/>
              </a:prstClr>
            </a:outerShdw>
          </a:effectLst>
          <a:extLst/>
        </p:spPr>
        <p:txBody>
          <a:bodyPr vert="horz" wrap="square" lIns="100794" tIns="50397" rIns="100794" bIns="50397" numCol="1" rtlCol="0" anchor="t" anchorCtr="0" compatLnSpc="1">
            <a:prstTxWarp prst="textNoShape">
              <a:avLst/>
            </a:prstTxWarp>
          </a:bodyPr>
          <a:lstStyle/>
          <a:p>
            <a:endParaRPr lang="en-GB" sz="2600" b="1" dirty="0">
              <a:latin typeface="Arial monospaced for SAP" panose="020B0609020202030204" pitchFamily="49" charset="0"/>
            </a:endParaRPr>
          </a:p>
        </p:txBody>
      </p:sp>
      <p:sp>
        <p:nvSpPr>
          <p:cNvPr id="18" name="Oval 17"/>
          <p:cNvSpPr/>
          <p:nvPr/>
        </p:nvSpPr>
        <p:spPr bwMode="auto">
          <a:xfrm>
            <a:off x="5153058" y="2124222"/>
            <a:ext cx="358127" cy="309461"/>
          </a:xfrm>
          <a:prstGeom prst="ellipse">
            <a:avLst/>
          </a:prstGeom>
          <a:solidFill>
            <a:schemeClr val="bg1"/>
          </a:solidFill>
          <a:ln w="38100" cap="flat" cmpd="sng" algn="ctr">
            <a:solidFill>
              <a:schemeClr val="tx1"/>
            </a:solidFill>
            <a:prstDash val="solid"/>
            <a:round/>
            <a:headEnd type="none" w="med" len="med"/>
            <a:tailEnd type="none" w="med" len="med"/>
          </a:ln>
          <a:effectLst>
            <a:outerShdw blurRad="50800" dist="38100" algn="l" rotWithShape="0">
              <a:prstClr val="black">
                <a:alpha val="40000"/>
              </a:prstClr>
            </a:outerShdw>
          </a:effectLst>
          <a:extLst/>
        </p:spPr>
        <p:txBody>
          <a:bodyPr vert="horz" wrap="square" lIns="100794" tIns="50397" rIns="100794" bIns="50397" numCol="1" rtlCol="0" anchor="t" anchorCtr="0" compatLnSpc="1">
            <a:prstTxWarp prst="textNoShape">
              <a:avLst/>
            </a:prstTxWarp>
          </a:bodyPr>
          <a:lstStyle/>
          <a:p>
            <a:endParaRPr lang="en-GB" sz="2600" b="1" dirty="0">
              <a:latin typeface="Arial monospaced for SAP" panose="020B0609020202030204" pitchFamily="49" charset="0"/>
            </a:endParaRPr>
          </a:p>
        </p:txBody>
      </p:sp>
      <p:sp>
        <p:nvSpPr>
          <p:cNvPr id="19" name="Oval 18"/>
          <p:cNvSpPr/>
          <p:nvPr/>
        </p:nvSpPr>
        <p:spPr bwMode="auto">
          <a:xfrm>
            <a:off x="3062875" y="4650307"/>
            <a:ext cx="358127" cy="309461"/>
          </a:xfrm>
          <a:prstGeom prst="ellipse">
            <a:avLst/>
          </a:prstGeom>
          <a:solidFill>
            <a:schemeClr val="bg1"/>
          </a:solidFill>
          <a:ln w="38100" cap="flat" cmpd="sng" algn="ctr">
            <a:solidFill>
              <a:schemeClr val="tx1"/>
            </a:solidFill>
            <a:prstDash val="solid"/>
            <a:round/>
            <a:headEnd type="none" w="med" len="med"/>
            <a:tailEnd type="none" w="med" len="med"/>
          </a:ln>
          <a:effectLst>
            <a:outerShdw blurRad="50800" dist="38100" algn="l" rotWithShape="0">
              <a:prstClr val="black">
                <a:alpha val="40000"/>
              </a:prstClr>
            </a:outerShdw>
          </a:effectLst>
          <a:extLst/>
        </p:spPr>
        <p:txBody>
          <a:bodyPr vert="horz" wrap="square" lIns="100794" tIns="50397" rIns="100794" bIns="50397" numCol="1" rtlCol="0" anchor="t" anchorCtr="0" compatLnSpc="1">
            <a:prstTxWarp prst="textNoShape">
              <a:avLst/>
            </a:prstTxWarp>
          </a:bodyPr>
          <a:lstStyle/>
          <a:p>
            <a:endParaRPr lang="en-GB" sz="2600" b="1" dirty="0">
              <a:latin typeface="Arial monospaced for SAP" panose="020B0609020202030204" pitchFamily="49" charset="0"/>
            </a:endParaRPr>
          </a:p>
        </p:txBody>
      </p:sp>
      <p:sp>
        <p:nvSpPr>
          <p:cNvPr id="20" name="Oval 19"/>
          <p:cNvSpPr/>
          <p:nvPr/>
        </p:nvSpPr>
        <p:spPr bwMode="auto">
          <a:xfrm>
            <a:off x="3996882" y="5400082"/>
            <a:ext cx="358127" cy="309461"/>
          </a:xfrm>
          <a:prstGeom prst="ellipse">
            <a:avLst/>
          </a:prstGeom>
          <a:solidFill>
            <a:schemeClr val="bg1"/>
          </a:solidFill>
          <a:ln w="38100" cap="flat" cmpd="sng" algn="ctr">
            <a:solidFill>
              <a:schemeClr val="tx1"/>
            </a:solidFill>
            <a:prstDash val="solid"/>
            <a:round/>
            <a:headEnd type="none" w="med" len="med"/>
            <a:tailEnd type="none" w="med" len="med"/>
          </a:ln>
          <a:effectLst>
            <a:outerShdw blurRad="50800" dist="38100" algn="l" rotWithShape="0">
              <a:prstClr val="black">
                <a:alpha val="40000"/>
              </a:prstClr>
            </a:outerShdw>
          </a:effectLst>
          <a:extLst/>
        </p:spPr>
        <p:txBody>
          <a:bodyPr vert="horz" wrap="square" lIns="100794" tIns="50397" rIns="100794" bIns="50397" numCol="1" rtlCol="0" anchor="t" anchorCtr="0" compatLnSpc="1">
            <a:prstTxWarp prst="textNoShape">
              <a:avLst/>
            </a:prstTxWarp>
          </a:bodyPr>
          <a:lstStyle/>
          <a:p>
            <a:endParaRPr lang="en-GB" sz="2600" b="1" dirty="0">
              <a:latin typeface="Arial monospaced for SAP" panose="020B0609020202030204" pitchFamily="49" charset="0"/>
            </a:endParaRPr>
          </a:p>
        </p:txBody>
      </p:sp>
      <p:sp>
        <p:nvSpPr>
          <p:cNvPr id="21" name="Oval 20"/>
          <p:cNvSpPr/>
          <p:nvPr/>
        </p:nvSpPr>
        <p:spPr bwMode="auto">
          <a:xfrm>
            <a:off x="676465" y="4188765"/>
            <a:ext cx="2276983" cy="1366048"/>
          </a:xfrm>
          <a:prstGeom prst="ellipse">
            <a:avLst/>
          </a:prstGeom>
          <a:solidFill>
            <a:schemeClr val="bg1"/>
          </a:solidFill>
          <a:ln w="38100" cap="flat" cmpd="sng" algn="ctr">
            <a:solidFill>
              <a:schemeClr val="tx1"/>
            </a:solidFill>
            <a:prstDash val="solid"/>
            <a:round/>
            <a:headEnd type="none" w="med" len="med"/>
            <a:tailEnd type="none" w="med" len="med"/>
          </a:ln>
          <a:effectLst>
            <a:outerShdw blurRad="50800" dist="38100" algn="l" rotWithShape="0">
              <a:prstClr val="black">
                <a:alpha val="40000"/>
              </a:prstClr>
            </a:outerShdw>
          </a:effectLst>
          <a:extLst/>
        </p:spPr>
        <p:txBody>
          <a:bodyPr vert="horz" wrap="square" lIns="100794" tIns="50397" rIns="100794" bIns="50397" numCol="1" rtlCol="0" anchor="t" anchorCtr="0" compatLnSpc="1">
            <a:prstTxWarp prst="textNoShape">
              <a:avLst/>
            </a:prstTxWarp>
          </a:bodyPr>
          <a:lstStyle/>
          <a:p>
            <a:r>
              <a:rPr lang="en-GB" sz="2200" b="1" dirty="0">
                <a:latin typeface="Arial monospaced for SAP" panose="020B0609020202030204" pitchFamily="49" charset="0"/>
              </a:rPr>
              <a:t>Cultural impact</a:t>
            </a:r>
          </a:p>
        </p:txBody>
      </p:sp>
      <p:sp>
        <p:nvSpPr>
          <p:cNvPr id="22" name="Oval 21"/>
          <p:cNvSpPr/>
          <p:nvPr/>
        </p:nvSpPr>
        <p:spPr bwMode="auto">
          <a:xfrm>
            <a:off x="6072694" y="5400082"/>
            <a:ext cx="1958648" cy="1534040"/>
          </a:xfrm>
          <a:prstGeom prst="ellipse">
            <a:avLst/>
          </a:prstGeom>
          <a:solidFill>
            <a:schemeClr val="bg1"/>
          </a:solidFill>
          <a:ln w="38100" cap="flat" cmpd="sng" algn="ctr">
            <a:solidFill>
              <a:schemeClr val="tx1"/>
            </a:solidFill>
            <a:prstDash val="solid"/>
            <a:round/>
            <a:headEnd type="none" w="med" len="med"/>
            <a:tailEnd type="none" w="med" len="med"/>
          </a:ln>
          <a:effectLst>
            <a:outerShdw blurRad="50800" dist="38100" algn="l" rotWithShape="0">
              <a:prstClr val="black">
                <a:alpha val="40000"/>
              </a:prstClr>
            </a:outerShdw>
          </a:effectLst>
          <a:extLst/>
        </p:spPr>
        <p:txBody>
          <a:bodyPr vert="horz" wrap="square" lIns="100794" tIns="50397" rIns="100794" bIns="50397" numCol="1" rtlCol="0" anchor="t" anchorCtr="0" compatLnSpc="1">
            <a:prstTxWarp prst="textNoShape">
              <a:avLst/>
            </a:prstTxWarp>
          </a:bodyPr>
          <a:lstStyle/>
          <a:p>
            <a:r>
              <a:rPr lang="en-GB" sz="2200" b="1" dirty="0">
                <a:latin typeface="Arial monospaced for SAP" panose="020B0609020202030204" pitchFamily="49" charset="0"/>
              </a:rPr>
              <a:t>Ethical issues</a:t>
            </a:r>
          </a:p>
        </p:txBody>
      </p:sp>
    </p:spTree>
    <p:extLst>
      <p:ext uri="{BB962C8B-B14F-4D97-AF65-F5344CB8AC3E}">
        <p14:creationId xmlns:p14="http://schemas.microsoft.com/office/powerpoint/2010/main" val="26689185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3696"/>
          <a:stretch/>
        </p:blipFill>
        <p:spPr bwMode="auto">
          <a:xfrm>
            <a:off x="7168562" y="2195661"/>
            <a:ext cx="2887679" cy="16582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GB" dirty="0" smtClean="0"/>
              <a:t>Policy </a:t>
            </a:r>
            <a:r>
              <a:rPr lang="en-GB" dirty="0"/>
              <a:t>s</a:t>
            </a:r>
            <a:r>
              <a:rPr lang="en-GB" dirty="0" smtClean="0"/>
              <a:t>upporting instruments</a:t>
            </a:r>
            <a:endParaRPr lang="en-GB" dirty="0"/>
          </a:p>
        </p:txBody>
      </p:sp>
      <p:sp>
        <p:nvSpPr>
          <p:cNvPr id="3" name="Content Placeholder 2"/>
          <p:cNvSpPr>
            <a:spLocks noGrp="1"/>
          </p:cNvSpPr>
          <p:nvPr>
            <p:ph idx="1"/>
          </p:nvPr>
        </p:nvSpPr>
        <p:spPr>
          <a:xfrm>
            <a:off x="292171" y="971525"/>
            <a:ext cx="9243759" cy="6588150"/>
          </a:xfrm>
        </p:spPr>
        <p:txBody>
          <a:bodyPr/>
          <a:lstStyle/>
          <a:p>
            <a:pPr>
              <a:lnSpc>
                <a:spcPct val="150000"/>
              </a:lnSpc>
              <a:spcAft>
                <a:spcPts val="1200"/>
              </a:spcAft>
            </a:pPr>
            <a:r>
              <a:rPr lang="en-GB" dirty="0" err="1" smtClean="0"/>
              <a:t>MPL</a:t>
            </a:r>
            <a:r>
              <a:rPr lang="en-GB" dirty="0" smtClean="0"/>
              <a:t> – Maximal permissible levels for food products</a:t>
            </a:r>
          </a:p>
          <a:p>
            <a:pPr lvl="1">
              <a:spcAft>
                <a:spcPts val="600"/>
              </a:spcAft>
            </a:pPr>
            <a:r>
              <a:rPr lang="en-GB" dirty="0" smtClean="0">
                <a:solidFill>
                  <a:schemeClr val="accent1">
                    <a:lumMod val="75000"/>
                  </a:schemeClr>
                </a:solidFill>
              </a:rPr>
              <a:t>Useful </a:t>
            </a:r>
            <a:r>
              <a:rPr lang="en-GB" dirty="0">
                <a:solidFill>
                  <a:schemeClr val="accent1">
                    <a:lumMod val="75000"/>
                  </a:schemeClr>
                </a:solidFill>
              </a:rPr>
              <a:t>policy supporting instrument</a:t>
            </a:r>
            <a:r>
              <a:rPr lang="en-GB" dirty="0"/>
              <a:t>, </a:t>
            </a:r>
            <a:r>
              <a:rPr lang="en-GB" dirty="0" smtClean="0"/>
              <a:t>but</a:t>
            </a:r>
          </a:p>
          <a:p>
            <a:pPr lvl="2">
              <a:spcAft>
                <a:spcPts val="0"/>
              </a:spcAft>
            </a:pPr>
            <a:r>
              <a:rPr lang="en-GB" dirty="0" smtClean="0"/>
              <a:t>Units </a:t>
            </a:r>
            <a:r>
              <a:rPr lang="en-GB" dirty="0"/>
              <a:t>used to express doses and activities are not familiar to </a:t>
            </a:r>
            <a:r>
              <a:rPr lang="en-GB" dirty="0" smtClean="0"/>
              <a:t>the</a:t>
            </a:r>
          </a:p>
          <a:p>
            <a:pPr marL="914400" lvl="2" indent="0">
              <a:spcBef>
                <a:spcPts val="600"/>
              </a:spcBef>
              <a:buNone/>
            </a:pPr>
            <a:r>
              <a:rPr lang="en-GB" dirty="0"/>
              <a:t> </a:t>
            </a:r>
            <a:r>
              <a:rPr lang="en-GB" dirty="0" smtClean="0"/>
              <a:t>  </a:t>
            </a:r>
            <a:r>
              <a:rPr lang="en-GB" dirty="0" smtClean="0"/>
              <a:t> </a:t>
            </a:r>
            <a:r>
              <a:rPr lang="en-GB" dirty="0"/>
              <a:t>general public or the </a:t>
            </a:r>
            <a:r>
              <a:rPr lang="en-GB" dirty="0" smtClean="0"/>
              <a:t>media</a:t>
            </a:r>
          </a:p>
          <a:p>
            <a:pPr lvl="2"/>
            <a:r>
              <a:rPr lang="en-GB" dirty="0"/>
              <a:t>Reluctance towards residual radioactivity in food </a:t>
            </a:r>
            <a:r>
              <a:rPr lang="en-GB" dirty="0" smtClean="0"/>
              <a:t>products</a:t>
            </a:r>
          </a:p>
          <a:p>
            <a:pPr lvl="2">
              <a:spcAft>
                <a:spcPts val="0"/>
              </a:spcAft>
            </a:pPr>
            <a:r>
              <a:rPr lang="en-GB" dirty="0" smtClean="0"/>
              <a:t>Need to be adapted to the </a:t>
            </a:r>
            <a:r>
              <a:rPr lang="en-GB" dirty="0" smtClean="0"/>
              <a:t>situation</a:t>
            </a:r>
          </a:p>
          <a:p>
            <a:pPr lvl="1">
              <a:spcBef>
                <a:spcPts val="1800"/>
              </a:spcBef>
              <a:spcAft>
                <a:spcPts val="0"/>
              </a:spcAft>
            </a:pPr>
            <a:r>
              <a:rPr lang="en-GB" dirty="0">
                <a:solidFill>
                  <a:schemeClr val="accent1">
                    <a:lumMod val="75000"/>
                  </a:schemeClr>
                </a:solidFill>
              </a:rPr>
              <a:t>Different understandings </a:t>
            </a:r>
            <a:r>
              <a:rPr lang="en-GB" dirty="0"/>
              <a:t>of the </a:t>
            </a:r>
            <a:r>
              <a:rPr lang="en-GB" dirty="0" smtClean="0"/>
              <a:t>concept</a:t>
            </a:r>
          </a:p>
          <a:p>
            <a:pPr lvl="2">
              <a:spcBef>
                <a:spcPts val="600"/>
              </a:spcBef>
              <a:spcAft>
                <a:spcPts val="0"/>
              </a:spcAft>
            </a:pPr>
            <a:r>
              <a:rPr lang="en-GB" dirty="0" smtClean="0"/>
              <a:t>Scientific, public health, economic, political, practical</a:t>
            </a:r>
            <a:endParaRPr lang="en-GB" dirty="0"/>
          </a:p>
          <a:p>
            <a:pPr lvl="1">
              <a:spcBef>
                <a:spcPts val="1800"/>
              </a:spcBef>
              <a:spcAft>
                <a:spcPts val="600"/>
              </a:spcAft>
            </a:pPr>
            <a:r>
              <a:rPr lang="en-GB" dirty="0" smtClean="0">
                <a:solidFill>
                  <a:schemeClr val="accent1">
                    <a:lumMod val="75000"/>
                  </a:schemeClr>
                </a:solidFill>
              </a:rPr>
              <a:t>Justification </a:t>
            </a:r>
            <a:r>
              <a:rPr lang="en-GB" dirty="0">
                <a:solidFill>
                  <a:schemeClr val="accent1">
                    <a:lumMod val="75000"/>
                  </a:schemeClr>
                </a:solidFill>
              </a:rPr>
              <a:t>and </a:t>
            </a:r>
            <a:r>
              <a:rPr lang="en-GB" dirty="0" smtClean="0">
                <a:solidFill>
                  <a:schemeClr val="accent1">
                    <a:lumMod val="75000"/>
                  </a:schemeClr>
                </a:solidFill>
              </a:rPr>
              <a:t>meaning </a:t>
            </a:r>
            <a:r>
              <a:rPr lang="en-GB" dirty="0">
                <a:solidFill>
                  <a:schemeClr val="accent1">
                    <a:lumMod val="75000"/>
                  </a:schemeClr>
                </a:solidFill>
              </a:rPr>
              <a:t>of such norms are not always </a:t>
            </a:r>
            <a:r>
              <a:rPr lang="en-GB" dirty="0" smtClean="0">
                <a:solidFill>
                  <a:schemeClr val="accent1">
                    <a:lumMod val="75000"/>
                  </a:schemeClr>
                </a:solidFill>
              </a:rPr>
              <a:t>clear</a:t>
            </a:r>
          </a:p>
          <a:p>
            <a:pPr lvl="2"/>
            <a:r>
              <a:rPr lang="en-GB" dirty="0" smtClean="0"/>
              <a:t>Is it safe below </a:t>
            </a:r>
            <a:r>
              <a:rPr lang="en-GB" dirty="0"/>
              <a:t>legal norms </a:t>
            </a:r>
            <a:r>
              <a:rPr lang="en-GB" dirty="0" smtClean="0"/>
              <a:t>and unsafe above? </a:t>
            </a:r>
          </a:p>
          <a:p>
            <a:pPr lvl="2">
              <a:spcAft>
                <a:spcPts val="1800"/>
              </a:spcAft>
            </a:pPr>
            <a:r>
              <a:rPr lang="en-GB" dirty="0"/>
              <a:t>How to communicate that the product is safe? </a:t>
            </a:r>
            <a:endParaRPr lang="en-GB" dirty="0" smtClean="0"/>
          </a:p>
          <a:p>
            <a:pPr lvl="1">
              <a:lnSpc>
                <a:spcPct val="100000"/>
              </a:lnSpc>
              <a:spcBef>
                <a:spcPts val="0"/>
              </a:spcBef>
              <a:spcAft>
                <a:spcPts val="600"/>
              </a:spcAft>
            </a:pPr>
            <a:r>
              <a:rPr lang="en-GB" dirty="0" smtClean="0">
                <a:solidFill>
                  <a:schemeClr val="accent1">
                    <a:lumMod val="75000"/>
                  </a:schemeClr>
                </a:solidFill>
              </a:rPr>
              <a:t>People </a:t>
            </a:r>
            <a:r>
              <a:rPr lang="en-GB" dirty="0">
                <a:solidFill>
                  <a:schemeClr val="accent1">
                    <a:lumMod val="75000"/>
                  </a:schemeClr>
                </a:solidFill>
              </a:rPr>
              <a:t>in the affected areas </a:t>
            </a:r>
            <a:r>
              <a:rPr lang="en-GB" dirty="0" smtClean="0">
                <a:solidFill>
                  <a:schemeClr val="accent1">
                    <a:lumMod val="75000"/>
                  </a:schemeClr>
                </a:solidFill>
              </a:rPr>
              <a:t>feel </a:t>
            </a:r>
            <a:r>
              <a:rPr lang="en-GB" dirty="0">
                <a:solidFill>
                  <a:schemeClr val="accent1">
                    <a:lumMod val="75000"/>
                  </a:schemeClr>
                </a:solidFill>
              </a:rPr>
              <a:t>powerless </a:t>
            </a:r>
            <a:r>
              <a:rPr lang="en-GB" dirty="0" smtClean="0"/>
              <a:t>and unable to </a:t>
            </a:r>
            <a:r>
              <a:rPr lang="en-GB" dirty="0"/>
              <a:t>find references for assessing the </a:t>
            </a:r>
            <a:r>
              <a:rPr lang="en-GB" dirty="0" smtClean="0"/>
              <a:t>gravity of </a:t>
            </a:r>
            <a:r>
              <a:rPr lang="en-GB" dirty="0"/>
              <a:t>the </a:t>
            </a:r>
            <a:r>
              <a:rPr lang="en-GB" dirty="0" smtClean="0"/>
              <a:t>situation</a:t>
            </a:r>
          </a:p>
          <a:p>
            <a:pPr lvl="2">
              <a:spcBef>
                <a:spcPts val="0"/>
              </a:spcBef>
              <a:spcAft>
                <a:spcPts val="0"/>
              </a:spcAft>
            </a:pPr>
            <a:r>
              <a:rPr lang="en-GB" dirty="0" smtClean="0"/>
              <a:t>(Self-)measurements provide a way for empowerment</a:t>
            </a:r>
          </a:p>
          <a:p>
            <a:pPr lvl="1"/>
            <a:endParaRPr lang="en-GB" dirty="0" smtClean="0"/>
          </a:p>
          <a:p>
            <a:endParaRPr lang="en-GB" dirty="0" smtClean="0"/>
          </a:p>
          <a:p>
            <a:endParaRPr lang="en-GB" dirty="0"/>
          </a:p>
        </p:txBody>
      </p:sp>
      <p:sp>
        <p:nvSpPr>
          <p:cNvPr id="4" name="AutoShape 4" descr="Afbeeldingsresultaat voor radioactivity food"/>
          <p:cNvSpPr>
            <a:spLocks noChangeAspect="1" noChangeArrowheads="1"/>
          </p:cNvSpPr>
          <p:nvPr/>
        </p:nvSpPr>
        <p:spPr bwMode="auto">
          <a:xfrm>
            <a:off x="120758" y="-159243"/>
            <a:ext cx="336021" cy="33598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00794" tIns="50397" rIns="100794" bIns="50397" numCol="1" anchor="t" anchorCtr="0" compatLnSpc="1">
            <a:prstTxWarp prst="textNoShape">
              <a:avLst/>
            </a:prstTxWarp>
          </a:bodyPr>
          <a:lstStyle/>
          <a:p>
            <a:endParaRPr lang="en-GB"/>
          </a:p>
        </p:txBody>
      </p:sp>
    </p:spTree>
    <p:extLst>
      <p:ext uri="{BB962C8B-B14F-4D97-AF65-F5344CB8AC3E}">
        <p14:creationId xmlns:p14="http://schemas.microsoft.com/office/powerpoint/2010/main" val="2608617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11" end="1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6488489" y="2289460"/>
            <a:ext cx="1729615" cy="445270"/>
          </a:xfrm>
          <a:prstGeom prst="rect">
            <a:avLst/>
          </a:prstGeom>
          <a:noFill/>
          <a:ln>
            <a:noFill/>
          </a:ln>
        </p:spPr>
        <p:txBody>
          <a:bodyPr wrap="none" lIns="100794" tIns="50397" rIns="100794" bIns="50397" rtlCol="0">
            <a:spAutoFit/>
          </a:bodyPr>
          <a:lstStyle/>
          <a:p>
            <a:r>
              <a:rPr lang="en-US" sz="2400" dirty="0" smtClean="0">
                <a:effectLst>
                  <a:outerShdw blurRad="38100" dist="38100" dir="2700000" algn="tl">
                    <a:srgbClr val="000000">
                      <a:alpha val="43137"/>
                    </a:srgbClr>
                  </a:outerShdw>
                </a:effectLst>
                <a:latin typeface="+mn-lt"/>
              </a:rPr>
              <a:t>Revisable?</a:t>
            </a:r>
            <a:endParaRPr lang="en-US" sz="2200" dirty="0">
              <a:effectLst>
                <a:outerShdw blurRad="38100" dist="38100" dir="2700000" algn="tl">
                  <a:srgbClr val="000000">
                    <a:alpha val="43137"/>
                  </a:srgbClr>
                </a:outerShdw>
              </a:effectLst>
              <a:latin typeface="+mn-lt"/>
            </a:endParaRPr>
          </a:p>
        </p:txBody>
      </p:sp>
      <p:sp>
        <p:nvSpPr>
          <p:cNvPr id="40" name="TextBox 39"/>
          <p:cNvSpPr txBox="1"/>
          <p:nvPr/>
        </p:nvSpPr>
        <p:spPr>
          <a:xfrm>
            <a:off x="1661196" y="2179970"/>
            <a:ext cx="1128490" cy="445270"/>
          </a:xfrm>
          <a:prstGeom prst="rect">
            <a:avLst/>
          </a:prstGeom>
          <a:noFill/>
          <a:ln>
            <a:noFill/>
          </a:ln>
        </p:spPr>
        <p:txBody>
          <a:bodyPr wrap="none" lIns="100794" tIns="50397" rIns="100794" bIns="50397" rtlCol="0">
            <a:spAutoFit/>
          </a:bodyPr>
          <a:lstStyle/>
          <a:p>
            <a:r>
              <a:rPr lang="en-US" sz="2400" dirty="0" smtClean="0">
                <a:effectLst>
                  <a:outerShdw blurRad="38100" dist="38100" dir="2700000" algn="tl">
                    <a:srgbClr val="000000">
                      <a:alpha val="43137"/>
                    </a:srgbClr>
                  </a:outerShdw>
                </a:effectLst>
                <a:latin typeface="+mn-lt"/>
              </a:rPr>
              <a:t>Fixed?</a:t>
            </a:r>
            <a:endParaRPr lang="en-US" sz="2400" dirty="0">
              <a:effectLst>
                <a:outerShdw blurRad="38100" dist="38100" dir="2700000" algn="tl">
                  <a:srgbClr val="000000">
                    <a:alpha val="43137"/>
                  </a:srgbClr>
                </a:outerShdw>
              </a:effectLst>
              <a:latin typeface="+mn-lt"/>
            </a:endParaRPr>
          </a:p>
        </p:txBody>
      </p:sp>
      <p:sp>
        <p:nvSpPr>
          <p:cNvPr id="77" name="TextBox 76"/>
          <p:cNvSpPr txBox="1"/>
          <p:nvPr/>
        </p:nvSpPr>
        <p:spPr>
          <a:xfrm>
            <a:off x="5114538" y="1341830"/>
            <a:ext cx="2577796" cy="388011"/>
          </a:xfrm>
          <a:prstGeom prst="rect">
            <a:avLst/>
          </a:prstGeom>
          <a:noFill/>
          <a:ln>
            <a:noFill/>
          </a:ln>
        </p:spPr>
        <p:txBody>
          <a:bodyPr wrap="none" lIns="100794" tIns="50397" rIns="100794" bIns="50397" rtlCol="0">
            <a:spAutoFit/>
          </a:bodyPr>
          <a:lstStyle/>
          <a:p>
            <a:r>
              <a:rPr lang="en-US" sz="2000" dirty="0" smtClean="0">
                <a:solidFill>
                  <a:schemeClr val="accent1">
                    <a:lumMod val="75000"/>
                  </a:schemeClr>
                </a:solidFill>
                <a:latin typeface="+mn-lt"/>
              </a:rPr>
              <a:t>(EU or </a:t>
            </a:r>
            <a:r>
              <a:rPr lang="en-US" sz="2000" dirty="0">
                <a:solidFill>
                  <a:schemeClr val="accent1">
                    <a:lumMod val="75000"/>
                  </a:schemeClr>
                </a:solidFill>
                <a:latin typeface="+mn-lt"/>
              </a:rPr>
              <a:t>World </a:t>
            </a:r>
            <a:r>
              <a:rPr lang="en-US" sz="2000" dirty="0" smtClean="0">
                <a:solidFill>
                  <a:schemeClr val="accent1">
                    <a:lumMod val="75000"/>
                  </a:schemeClr>
                </a:solidFill>
                <a:latin typeface="+mn-lt"/>
              </a:rPr>
              <a:t>level?) </a:t>
            </a:r>
            <a:endParaRPr lang="en-US" sz="2000" dirty="0">
              <a:solidFill>
                <a:schemeClr val="accent1">
                  <a:lumMod val="75000"/>
                </a:schemeClr>
              </a:solidFill>
              <a:latin typeface="+mn-lt"/>
            </a:endParaRPr>
          </a:p>
        </p:txBody>
      </p:sp>
      <p:sp>
        <p:nvSpPr>
          <p:cNvPr id="55" name="Left-Right Arrow 54"/>
          <p:cNvSpPr/>
          <p:nvPr/>
        </p:nvSpPr>
        <p:spPr bwMode="auto">
          <a:xfrm>
            <a:off x="2172370" y="1729841"/>
            <a:ext cx="5131744" cy="450129"/>
          </a:xfrm>
          <a:prstGeom prst="leftRightArrow">
            <a:avLst/>
          </a:prstGeom>
          <a:solidFill>
            <a:schemeClr val="bg1">
              <a:lumMod val="50000"/>
            </a:schemeClr>
          </a:solidFill>
          <a:ln>
            <a:headEnd type="none" w="med" len="med"/>
            <a:tailEnd type="none" w="med" len="med"/>
          </a:ln>
          <a:extLst/>
        </p:spPr>
        <p:style>
          <a:lnRef idx="0">
            <a:schemeClr val="accent4"/>
          </a:lnRef>
          <a:fillRef idx="3">
            <a:schemeClr val="accent4"/>
          </a:fillRef>
          <a:effectRef idx="3">
            <a:schemeClr val="accent4"/>
          </a:effectRef>
          <a:fontRef idx="minor">
            <a:schemeClr val="lt1"/>
          </a:fontRef>
        </p:style>
        <p:txBody>
          <a:bodyPr vert="horz" wrap="square" lIns="100794" tIns="50397" rIns="100794" bIns="50397" numCol="1" rtlCol="0" anchor="t" anchorCtr="0" compatLnSpc="1">
            <a:prstTxWarp prst="textNoShape">
              <a:avLst/>
            </a:prstTxWarp>
          </a:bodyPr>
          <a:lstStyle/>
          <a:p>
            <a:pPr defTabSz="1007943" eaLnBrk="0">
              <a:lnSpc>
                <a:spcPct val="100000"/>
              </a:lnSpc>
              <a:buClrTx/>
              <a:buSzTx/>
            </a:pPr>
            <a:endParaRPr lang="en-GB" sz="1500">
              <a:solidFill>
                <a:schemeClr val="bg1">
                  <a:lumMod val="75000"/>
                </a:schemeClr>
              </a:solidFill>
              <a:latin typeface="Arial" charset="0"/>
            </a:endParaRPr>
          </a:p>
        </p:txBody>
      </p:sp>
      <p:sp>
        <p:nvSpPr>
          <p:cNvPr id="57" name="Rectangle 56"/>
          <p:cNvSpPr/>
          <p:nvPr/>
        </p:nvSpPr>
        <p:spPr>
          <a:xfrm>
            <a:off x="2696859" y="1291893"/>
            <a:ext cx="2362802" cy="445270"/>
          </a:xfrm>
          <a:prstGeom prst="rect">
            <a:avLst/>
          </a:prstGeom>
        </p:spPr>
        <p:txBody>
          <a:bodyPr wrap="none" lIns="100794" tIns="50397" rIns="100794" bIns="50397">
            <a:spAutoFit/>
          </a:bodyPr>
          <a:lstStyle/>
          <a:p>
            <a:r>
              <a:rPr lang="en-GB" sz="2400" dirty="0">
                <a:solidFill>
                  <a:schemeClr val="accent1">
                    <a:lumMod val="75000"/>
                  </a:schemeClr>
                </a:solidFill>
                <a:latin typeface="+mn-lt"/>
              </a:rPr>
              <a:t>Harmonisation?</a:t>
            </a:r>
          </a:p>
        </p:txBody>
      </p:sp>
      <p:grpSp>
        <p:nvGrpSpPr>
          <p:cNvPr id="2" name="Group 1"/>
          <p:cNvGrpSpPr/>
          <p:nvPr/>
        </p:nvGrpSpPr>
        <p:grpSpPr>
          <a:xfrm>
            <a:off x="422926" y="2625240"/>
            <a:ext cx="6302260" cy="2956938"/>
            <a:chOff x="422926" y="2625240"/>
            <a:chExt cx="6302260" cy="2956938"/>
          </a:xfrm>
        </p:grpSpPr>
        <p:cxnSp>
          <p:nvCxnSpPr>
            <p:cNvPr id="11" name="Straight Arrow Connector 10"/>
            <p:cNvCxnSpPr>
              <a:endCxn id="40" idx="2"/>
            </p:cNvCxnSpPr>
            <p:nvPr/>
          </p:nvCxnSpPr>
          <p:spPr>
            <a:xfrm flipV="1">
              <a:off x="1500281" y="2625240"/>
              <a:ext cx="725160" cy="793088"/>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endCxn id="40" idx="2"/>
            </p:cNvCxnSpPr>
            <p:nvPr/>
          </p:nvCxnSpPr>
          <p:spPr>
            <a:xfrm flipH="1" flipV="1">
              <a:off x="2225441" y="2625240"/>
              <a:ext cx="131495" cy="1479844"/>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1620181" y="5076775"/>
              <a:ext cx="3087306" cy="505403"/>
            </a:xfrm>
            <a:prstGeom prst="ellipse">
              <a:avLst/>
            </a:prstGeom>
            <a:solidFill>
              <a:srgbClr val="FFC000"/>
            </a:solidFill>
            <a:ln/>
          </p:spPr>
          <p:style>
            <a:lnRef idx="0">
              <a:schemeClr val="accent4"/>
            </a:lnRef>
            <a:fillRef idx="3">
              <a:schemeClr val="accent4"/>
            </a:fillRef>
            <a:effectRef idx="3">
              <a:schemeClr val="accent4"/>
            </a:effectRef>
            <a:fontRef idx="minor">
              <a:schemeClr val="lt1"/>
            </a:fontRef>
          </p:style>
          <p:txBody>
            <a:bodyPr wrap="none" lIns="100794" tIns="50397" rIns="100794" bIns="50397" rtlCol="0">
              <a:spAutoFit/>
            </a:bodyPr>
            <a:lstStyle>
              <a:defPPr>
                <a:defRPr lang="en-US"/>
              </a:defPPr>
              <a:lvl1pPr>
                <a:defRPr sz="1800">
                  <a:latin typeface="+mn-lt"/>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r>
                <a:rPr lang="en-US" dirty="0">
                  <a:solidFill>
                    <a:schemeClr val="tx1"/>
                  </a:solidFill>
                </a:rPr>
                <a:t>Trust and credibility</a:t>
              </a:r>
            </a:p>
          </p:txBody>
        </p:sp>
        <p:cxnSp>
          <p:nvCxnSpPr>
            <p:cNvPr id="19" name="Straight Arrow Connector 18"/>
            <p:cNvCxnSpPr>
              <a:stCxn id="50" idx="0"/>
              <a:endCxn id="40" idx="2"/>
            </p:cNvCxnSpPr>
            <p:nvPr/>
          </p:nvCxnSpPr>
          <p:spPr>
            <a:xfrm flipH="1" flipV="1">
              <a:off x="2225441" y="2625240"/>
              <a:ext cx="938393" cy="2451535"/>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122" name="TextBox 121"/>
            <p:cNvSpPr txBox="1"/>
            <p:nvPr/>
          </p:nvSpPr>
          <p:spPr>
            <a:xfrm>
              <a:off x="3878260" y="3324130"/>
              <a:ext cx="2846926" cy="505403"/>
            </a:xfrm>
            <a:prstGeom prst="ellipse">
              <a:avLst/>
            </a:prstGeom>
            <a:gradFill>
              <a:gsLst>
                <a:gs pos="0">
                  <a:srgbClr val="FFC000"/>
                </a:gs>
                <a:gs pos="100000">
                  <a:srgbClr val="21D6E0"/>
                </a:gs>
                <a:gs pos="100000">
                  <a:srgbClr val="FFCCFF"/>
                </a:gs>
                <a:gs pos="100000">
                  <a:srgbClr val="FFCCFF"/>
                </a:gs>
              </a:gsLst>
              <a:lin ang="5400000" scaled="0"/>
            </a:gradFill>
            <a:ln/>
          </p:spPr>
          <p:style>
            <a:lnRef idx="0">
              <a:schemeClr val="accent3"/>
            </a:lnRef>
            <a:fillRef idx="3">
              <a:schemeClr val="accent3"/>
            </a:fillRef>
            <a:effectRef idx="3">
              <a:schemeClr val="accent3"/>
            </a:effectRef>
            <a:fontRef idx="minor">
              <a:schemeClr val="lt1"/>
            </a:fontRef>
          </p:style>
          <p:txBody>
            <a:bodyPr wrap="none" lIns="100794" tIns="50397" rIns="100794" bIns="50397" rtlCol="0">
              <a:spAutoFit/>
            </a:bodyPr>
            <a:lstStyle>
              <a:defPPr>
                <a:defRPr lang="en-US"/>
              </a:defPPr>
              <a:lvl1pPr>
                <a:defRPr sz="1800">
                  <a:solidFill>
                    <a:schemeClr val="tx1"/>
                  </a:solidFill>
                </a:defRPr>
              </a:lvl1pPr>
            </a:lstStyle>
            <a:p>
              <a:r>
                <a:rPr lang="en-US" dirty="0"/>
                <a:t>Safety/Precaution</a:t>
              </a:r>
            </a:p>
          </p:txBody>
        </p:sp>
        <p:cxnSp>
          <p:nvCxnSpPr>
            <p:cNvPr id="124" name="Straight Arrow Connector 123"/>
            <p:cNvCxnSpPr>
              <a:endCxn id="40" idx="2"/>
            </p:cNvCxnSpPr>
            <p:nvPr/>
          </p:nvCxnSpPr>
          <p:spPr>
            <a:xfrm flipH="1" flipV="1">
              <a:off x="2225441" y="2625240"/>
              <a:ext cx="3186473" cy="69889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174" name="TextBox 173"/>
            <p:cNvSpPr txBox="1"/>
            <p:nvPr/>
          </p:nvSpPr>
          <p:spPr>
            <a:xfrm>
              <a:off x="3564870" y="4405949"/>
              <a:ext cx="1530517" cy="505403"/>
            </a:xfrm>
            <a:prstGeom prst="ellipse">
              <a:avLst/>
            </a:prstGeom>
            <a:solidFill>
              <a:srgbClr val="FFC000"/>
            </a:solidFill>
            <a:ln/>
          </p:spPr>
          <p:style>
            <a:lnRef idx="0">
              <a:schemeClr val="accent4"/>
            </a:lnRef>
            <a:fillRef idx="3">
              <a:schemeClr val="accent4"/>
            </a:fillRef>
            <a:effectRef idx="3">
              <a:schemeClr val="accent4"/>
            </a:effectRef>
            <a:fontRef idx="minor">
              <a:schemeClr val="lt1"/>
            </a:fontRef>
          </p:style>
          <p:txBody>
            <a:bodyPr wrap="none" lIns="100794" tIns="50397" rIns="100794" bIns="50397" rtlCol="0">
              <a:spAutoFit/>
            </a:bodyPr>
            <a:lstStyle>
              <a:defPPr>
                <a:defRPr lang="en-US"/>
              </a:defPPr>
              <a:lvl1pPr>
                <a:defRPr sz="1800">
                  <a:latin typeface="+mn-lt"/>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r>
                <a:rPr lang="en-US" dirty="0">
                  <a:solidFill>
                    <a:schemeClr val="tx1"/>
                  </a:solidFill>
                </a:rPr>
                <a:t>Fairness</a:t>
              </a:r>
            </a:p>
          </p:txBody>
        </p:sp>
        <p:cxnSp>
          <p:nvCxnSpPr>
            <p:cNvPr id="176" name="Straight Arrow Connector 175"/>
            <p:cNvCxnSpPr>
              <a:stCxn id="174" idx="0"/>
              <a:endCxn id="40" idx="2"/>
            </p:cNvCxnSpPr>
            <p:nvPr/>
          </p:nvCxnSpPr>
          <p:spPr>
            <a:xfrm flipH="1" flipV="1">
              <a:off x="2225441" y="2625240"/>
              <a:ext cx="2104688" cy="1780709"/>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422926" y="3418326"/>
              <a:ext cx="2053474" cy="505403"/>
            </a:xfrm>
            <a:prstGeom prst="ellipse">
              <a:avLst/>
            </a:prstGeom>
            <a:solidFill>
              <a:srgbClr val="FFC000"/>
            </a:solidFill>
            <a:ln/>
          </p:spPr>
          <p:style>
            <a:lnRef idx="0">
              <a:schemeClr val="accent4"/>
            </a:lnRef>
            <a:fillRef idx="3">
              <a:schemeClr val="accent4"/>
            </a:fillRef>
            <a:effectRef idx="3">
              <a:schemeClr val="accent4"/>
            </a:effectRef>
            <a:fontRef idx="minor">
              <a:schemeClr val="lt1"/>
            </a:fontRef>
          </p:style>
          <p:txBody>
            <a:bodyPr wrap="none" lIns="100794" tIns="50397" rIns="100794" bIns="50397" rtlCol="0">
              <a:spAutoFit/>
            </a:bodyPr>
            <a:lstStyle>
              <a:defPPr>
                <a:defRPr lang="en-US"/>
              </a:defPPr>
              <a:lvl1pPr>
                <a:defRPr sz="1800">
                  <a:solidFill>
                    <a:schemeClr val="tx1"/>
                  </a:solidFill>
                </a:defRPr>
              </a:lvl1pPr>
            </a:lstStyle>
            <a:p>
              <a:r>
                <a:rPr lang="en-US" dirty="0"/>
                <a:t>Consistency</a:t>
              </a:r>
            </a:p>
          </p:txBody>
        </p:sp>
        <p:sp>
          <p:nvSpPr>
            <p:cNvPr id="43" name="TextBox 42"/>
            <p:cNvSpPr txBox="1"/>
            <p:nvPr/>
          </p:nvSpPr>
          <p:spPr>
            <a:xfrm>
              <a:off x="1189077" y="4105081"/>
              <a:ext cx="2257788" cy="505403"/>
            </a:xfrm>
            <a:prstGeom prst="ellipse">
              <a:avLst/>
            </a:prstGeom>
            <a:solidFill>
              <a:srgbClr val="FFC000"/>
            </a:solidFill>
            <a:ln/>
          </p:spPr>
          <p:style>
            <a:lnRef idx="0">
              <a:schemeClr val="accent4"/>
            </a:lnRef>
            <a:fillRef idx="3">
              <a:schemeClr val="accent4"/>
            </a:fillRef>
            <a:effectRef idx="3">
              <a:schemeClr val="accent4"/>
            </a:effectRef>
            <a:fontRef idx="minor">
              <a:schemeClr val="lt1"/>
            </a:fontRef>
          </p:style>
          <p:txBody>
            <a:bodyPr wrap="none" lIns="100794" tIns="50397" rIns="100794" bIns="50397" rtlCol="0">
              <a:spAutoFit/>
            </a:bodyPr>
            <a:lstStyle>
              <a:defPPr>
                <a:defRPr lang="en-US"/>
              </a:defPPr>
              <a:lvl1pPr>
                <a:defRPr sz="1800">
                  <a:latin typeface="+mn-lt"/>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r>
                <a:rPr lang="en-US" dirty="0">
                  <a:solidFill>
                    <a:schemeClr val="tx1"/>
                  </a:solidFill>
                </a:rPr>
                <a:t>Transparency</a:t>
              </a:r>
            </a:p>
          </p:txBody>
        </p:sp>
      </p:grpSp>
      <p:grpSp>
        <p:nvGrpSpPr>
          <p:cNvPr id="3" name="Group 2"/>
          <p:cNvGrpSpPr/>
          <p:nvPr/>
        </p:nvGrpSpPr>
        <p:grpSpPr>
          <a:xfrm>
            <a:off x="5998278" y="2734730"/>
            <a:ext cx="3994659" cy="4008362"/>
            <a:chOff x="5998278" y="2734730"/>
            <a:chExt cx="3994659" cy="4008362"/>
          </a:xfrm>
        </p:grpSpPr>
        <p:sp>
          <p:nvSpPr>
            <p:cNvPr id="52" name="TextBox 51"/>
            <p:cNvSpPr txBox="1"/>
            <p:nvPr/>
          </p:nvSpPr>
          <p:spPr>
            <a:xfrm>
              <a:off x="6072154" y="4210820"/>
              <a:ext cx="1404286" cy="505403"/>
            </a:xfrm>
            <a:prstGeom prst="ellipse">
              <a:avLst/>
            </a:prstGeom>
            <a:solidFill>
              <a:srgbClr val="00FFCC"/>
            </a:solidFill>
            <a:ln/>
          </p:spPr>
          <p:style>
            <a:lnRef idx="0">
              <a:schemeClr val="accent3"/>
            </a:lnRef>
            <a:fillRef idx="3">
              <a:schemeClr val="accent3"/>
            </a:fillRef>
            <a:effectRef idx="3">
              <a:schemeClr val="accent3"/>
            </a:effectRef>
            <a:fontRef idx="minor">
              <a:schemeClr val="lt1"/>
            </a:fontRef>
          </p:style>
          <p:txBody>
            <a:bodyPr wrap="none" lIns="100794" tIns="50397" rIns="100794" bIns="50397" rtlCol="0">
              <a:spAutoFit/>
            </a:bodyPr>
            <a:lstStyle>
              <a:defPPr>
                <a:defRPr lang="en-US"/>
              </a:defPPr>
              <a:lvl1pPr>
                <a:defRPr sz="1800">
                  <a:latin typeface="+mn-lt"/>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r>
                <a:rPr lang="en-US" dirty="0">
                  <a:solidFill>
                    <a:schemeClr val="tx1"/>
                  </a:solidFill>
                </a:rPr>
                <a:t>Context</a:t>
              </a:r>
            </a:p>
          </p:txBody>
        </p:sp>
        <p:sp>
          <p:nvSpPr>
            <p:cNvPr id="54" name="TextBox 53"/>
            <p:cNvSpPr txBox="1"/>
            <p:nvPr/>
          </p:nvSpPr>
          <p:spPr>
            <a:xfrm>
              <a:off x="5998278" y="4873215"/>
              <a:ext cx="3994659" cy="674243"/>
            </a:xfrm>
            <a:prstGeom prst="rect">
              <a:avLst/>
            </a:prstGeom>
            <a:noFill/>
            <a:ln>
              <a:noFill/>
            </a:ln>
          </p:spPr>
          <p:txBody>
            <a:bodyPr wrap="none" lIns="100794" tIns="50397" rIns="100794" bIns="50397" rtlCol="0">
              <a:spAutoFit/>
            </a:bodyPr>
            <a:lstStyle/>
            <a:p>
              <a:r>
                <a:rPr lang="en-US" sz="2000" dirty="0">
                  <a:latin typeface="+mn-lt"/>
                </a:rPr>
                <a:t>Specific cases or socio-economic</a:t>
              </a:r>
            </a:p>
            <a:p>
              <a:r>
                <a:rPr lang="en-US" sz="2000" dirty="0">
                  <a:latin typeface="+mn-lt"/>
                </a:rPr>
                <a:t> conditions:</a:t>
              </a:r>
            </a:p>
          </p:txBody>
        </p:sp>
        <p:cxnSp>
          <p:nvCxnSpPr>
            <p:cNvPr id="27" name="Straight Arrow Connector 26"/>
            <p:cNvCxnSpPr>
              <a:stCxn id="52" idx="0"/>
              <a:endCxn id="36" idx="2"/>
            </p:cNvCxnSpPr>
            <p:nvPr/>
          </p:nvCxnSpPr>
          <p:spPr>
            <a:xfrm flipV="1">
              <a:off x="6774297" y="2734730"/>
              <a:ext cx="579000" cy="147609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a:endCxn id="36" idx="2"/>
            </p:cNvCxnSpPr>
            <p:nvPr/>
          </p:nvCxnSpPr>
          <p:spPr>
            <a:xfrm flipV="1">
              <a:off x="6196639" y="2734730"/>
              <a:ext cx="1156658" cy="623766"/>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158" name="TextBox 157"/>
            <p:cNvSpPr txBox="1"/>
            <p:nvPr/>
          </p:nvSpPr>
          <p:spPr>
            <a:xfrm>
              <a:off x="6044120" y="5582178"/>
              <a:ext cx="3137693" cy="1160914"/>
            </a:xfrm>
            <a:prstGeom prst="rect">
              <a:avLst/>
            </a:prstGeom>
            <a:noFill/>
            <a:ln>
              <a:noFill/>
            </a:ln>
          </p:spPr>
          <p:txBody>
            <a:bodyPr wrap="none" lIns="100794" tIns="50397" rIns="100794" bIns="50397" rtlCol="0">
              <a:spAutoFit/>
            </a:bodyPr>
            <a:lstStyle/>
            <a:p>
              <a:pPr marL="314982" indent="-314982">
                <a:buFont typeface="Arial" panose="020B0604020202020204" pitchFamily="34" charset="0"/>
                <a:buChar char="•"/>
              </a:pPr>
              <a:r>
                <a:rPr lang="en-US" dirty="0">
                  <a:latin typeface="+mn-lt"/>
                </a:rPr>
                <a:t>Domestic food production</a:t>
              </a:r>
            </a:p>
            <a:p>
              <a:pPr marL="314982" indent="-314982">
                <a:buFont typeface="Arial" panose="020B0604020202020204" pitchFamily="34" charset="0"/>
                <a:buChar char="•"/>
              </a:pPr>
              <a:r>
                <a:rPr lang="en-US" dirty="0">
                  <a:latin typeface="+mn-lt"/>
                </a:rPr>
                <a:t>Bio-crops</a:t>
              </a:r>
            </a:p>
            <a:p>
              <a:pPr marL="314982" indent="-314982">
                <a:buFont typeface="Arial" panose="020B0604020202020204" pitchFamily="34" charset="0"/>
                <a:buChar char="•"/>
              </a:pPr>
              <a:r>
                <a:rPr lang="en-US" dirty="0">
                  <a:latin typeface="+mn-lt"/>
                </a:rPr>
                <a:t>Food shortage</a:t>
              </a:r>
            </a:p>
            <a:p>
              <a:endParaRPr lang="en-US" sz="2000" dirty="0">
                <a:latin typeface="+mn-lt"/>
              </a:endParaRPr>
            </a:p>
          </p:txBody>
        </p:sp>
        <p:sp>
          <p:nvSpPr>
            <p:cNvPr id="70" name="TextBox 69"/>
            <p:cNvSpPr txBox="1"/>
            <p:nvPr/>
          </p:nvSpPr>
          <p:spPr>
            <a:xfrm>
              <a:off x="7456593" y="3364932"/>
              <a:ext cx="2504299" cy="867686"/>
            </a:xfrm>
            <a:prstGeom prst="ellipse">
              <a:avLst/>
            </a:prstGeom>
            <a:solidFill>
              <a:srgbClr val="00FFCC"/>
            </a:solidFill>
            <a:ln/>
          </p:spPr>
          <p:style>
            <a:lnRef idx="0">
              <a:schemeClr val="accent3"/>
            </a:lnRef>
            <a:fillRef idx="3">
              <a:schemeClr val="accent3"/>
            </a:fillRef>
            <a:effectRef idx="3">
              <a:schemeClr val="accent3"/>
            </a:effectRef>
            <a:fontRef idx="minor">
              <a:schemeClr val="lt1"/>
            </a:fontRef>
          </p:style>
          <p:txBody>
            <a:bodyPr wrap="none" lIns="100794" tIns="50397" rIns="100794" bIns="50397" rtlCol="0">
              <a:spAutoFit/>
            </a:bodyPr>
            <a:lstStyle>
              <a:defPPr>
                <a:defRPr lang="en-US"/>
              </a:defPPr>
              <a:lvl1pPr>
                <a:defRPr sz="1800">
                  <a:latin typeface="+mn-lt"/>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algn="ctr"/>
              <a:r>
                <a:rPr lang="en-US" dirty="0">
                  <a:solidFill>
                    <a:schemeClr val="tx1"/>
                  </a:solidFill>
                </a:rPr>
                <a:t>Reality</a:t>
              </a:r>
            </a:p>
            <a:p>
              <a:r>
                <a:rPr lang="en-US" dirty="0">
                  <a:solidFill>
                    <a:schemeClr val="tx1"/>
                  </a:solidFill>
                </a:rPr>
                <a:t>(lessons learnt)</a:t>
              </a:r>
            </a:p>
          </p:txBody>
        </p:sp>
        <p:cxnSp>
          <p:nvCxnSpPr>
            <p:cNvPr id="98" name="Straight Arrow Connector 97"/>
            <p:cNvCxnSpPr>
              <a:stCxn id="70" idx="0"/>
              <a:endCxn id="36" idx="2"/>
            </p:cNvCxnSpPr>
            <p:nvPr/>
          </p:nvCxnSpPr>
          <p:spPr>
            <a:xfrm flipH="1" flipV="1">
              <a:off x="7353297" y="2734730"/>
              <a:ext cx="1355446" cy="63020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grpSp>
      <p:sp>
        <p:nvSpPr>
          <p:cNvPr id="25" name="Title 1"/>
          <p:cNvSpPr>
            <a:spLocks noGrp="1"/>
          </p:cNvSpPr>
          <p:nvPr>
            <p:ph type="title"/>
          </p:nvPr>
        </p:nvSpPr>
        <p:spPr>
          <a:xfrm>
            <a:off x="684213" y="36513"/>
            <a:ext cx="7054850" cy="698500"/>
          </a:xfrm>
        </p:spPr>
        <p:txBody>
          <a:bodyPr/>
          <a:lstStyle/>
          <a:p>
            <a:r>
              <a:rPr lang="en-GB" dirty="0" err="1" smtClean="0"/>
              <a:t>MPL’s</a:t>
            </a:r>
            <a:r>
              <a:rPr lang="en-GB" dirty="0" smtClean="0"/>
              <a:t>: fixed vs. revisable?</a:t>
            </a:r>
            <a:endParaRPr lang="en-GB" dirty="0"/>
          </a:p>
        </p:txBody>
      </p:sp>
    </p:spTree>
    <p:extLst>
      <p:ext uri="{BB962C8B-B14F-4D97-AF65-F5344CB8AC3E}">
        <p14:creationId xmlns:p14="http://schemas.microsoft.com/office/powerpoint/2010/main" val="25857852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Countermeasures</a:t>
            </a:r>
            <a:endParaRPr lang="en-GB" dirty="0"/>
          </a:p>
        </p:txBody>
      </p:sp>
      <p:sp>
        <p:nvSpPr>
          <p:cNvPr id="3" name="Content Placeholder 2"/>
          <p:cNvSpPr>
            <a:spLocks noGrp="1"/>
          </p:cNvSpPr>
          <p:nvPr>
            <p:ph idx="1"/>
          </p:nvPr>
        </p:nvSpPr>
        <p:spPr/>
        <p:txBody>
          <a:bodyPr/>
          <a:lstStyle/>
          <a:p>
            <a:r>
              <a:rPr lang="en-GB" dirty="0" smtClean="0">
                <a:solidFill>
                  <a:schemeClr val="accent1">
                    <a:lumMod val="75000"/>
                  </a:schemeClr>
                </a:solidFill>
              </a:rPr>
              <a:t>Practical aspects</a:t>
            </a:r>
          </a:p>
          <a:p>
            <a:pPr lvl="1">
              <a:lnSpc>
                <a:spcPct val="100000"/>
              </a:lnSpc>
            </a:pPr>
            <a:r>
              <a:rPr lang="en-GB" dirty="0" smtClean="0"/>
              <a:t>In the past a conservative approach to eliminate food products with residual radioactivity was often adopted</a:t>
            </a:r>
          </a:p>
          <a:p>
            <a:pPr lvl="1">
              <a:lnSpc>
                <a:spcPct val="150000"/>
              </a:lnSpc>
            </a:pPr>
            <a:r>
              <a:rPr lang="en-GB" dirty="0" smtClean="0"/>
              <a:t>Producers argue for a graded approach</a:t>
            </a:r>
          </a:p>
          <a:p>
            <a:pPr lvl="1">
              <a:spcBef>
                <a:spcPts val="1323"/>
              </a:spcBef>
            </a:pPr>
            <a:r>
              <a:rPr lang="en-GB" dirty="0"/>
              <a:t>Clean feeding is </a:t>
            </a:r>
            <a:r>
              <a:rPr lang="en-GB" dirty="0" smtClean="0"/>
              <a:t>a </a:t>
            </a:r>
            <a:r>
              <a:rPr lang="en-GB" dirty="0"/>
              <a:t>preferred </a:t>
            </a:r>
            <a:r>
              <a:rPr lang="en-GB" dirty="0" smtClean="0"/>
              <a:t>management option (e.g. BE</a:t>
            </a:r>
            <a:r>
              <a:rPr lang="en-GB" dirty="0"/>
              <a:t>, </a:t>
            </a:r>
            <a:r>
              <a:rPr lang="en-GB" dirty="0" smtClean="0"/>
              <a:t>IE)</a:t>
            </a:r>
          </a:p>
          <a:p>
            <a:pPr marL="465474" lvl="1" indent="0">
              <a:spcBef>
                <a:spcPts val="0"/>
              </a:spcBef>
              <a:buNone/>
            </a:pPr>
            <a:r>
              <a:rPr lang="en-GB" dirty="0" smtClean="0"/>
              <a:t>                   no </a:t>
            </a:r>
            <a:r>
              <a:rPr lang="en-GB" dirty="0"/>
              <a:t>residual </a:t>
            </a:r>
            <a:r>
              <a:rPr lang="en-GB" dirty="0" smtClean="0"/>
              <a:t>radioactivity</a:t>
            </a:r>
          </a:p>
          <a:p>
            <a:pPr lvl="1">
              <a:lnSpc>
                <a:spcPct val="150000"/>
              </a:lnSpc>
              <a:spcBef>
                <a:spcPts val="1323"/>
              </a:spcBef>
              <a:spcAft>
                <a:spcPts val="0"/>
              </a:spcAft>
            </a:pPr>
            <a:r>
              <a:rPr lang="en-GB" dirty="0" smtClean="0"/>
              <a:t>Dilution: forbidden in peace time: is it possible in case of crisis?</a:t>
            </a:r>
            <a:endParaRPr lang="en-GB" dirty="0"/>
          </a:p>
          <a:p>
            <a:pPr lvl="1">
              <a:lnSpc>
                <a:spcPct val="150000"/>
              </a:lnSpc>
              <a:spcBef>
                <a:spcPts val="1323"/>
              </a:spcBef>
            </a:pPr>
            <a:r>
              <a:rPr lang="en-GB" dirty="0" smtClean="0"/>
              <a:t>Solidarity vs. fair competition</a:t>
            </a:r>
          </a:p>
          <a:p>
            <a:pPr marL="0" indent="0">
              <a:buNone/>
            </a:pPr>
            <a:endParaRPr lang="en-GB" dirty="0" smtClean="0"/>
          </a:p>
          <a:p>
            <a:endParaRPr lang="en-GB" dirty="0"/>
          </a:p>
        </p:txBody>
      </p:sp>
      <p:sp>
        <p:nvSpPr>
          <p:cNvPr id="4" name="Right Arrow 3"/>
          <p:cNvSpPr/>
          <p:nvPr/>
        </p:nvSpPr>
        <p:spPr bwMode="auto">
          <a:xfrm>
            <a:off x="1319763" y="3461529"/>
            <a:ext cx="835630" cy="424403"/>
          </a:xfrm>
          <a:prstGeom prst="rightArrow">
            <a:avLst/>
          </a:prstGeom>
          <a:solidFill>
            <a:srgbClr val="FC5C1C"/>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vert="horz" wrap="square" lIns="100794" tIns="50397" rIns="100794" bIns="50397" numCol="1" rtlCol="0" anchor="t" anchorCtr="0" compatLnSpc="1">
            <a:prstTxWarp prst="textNoShape">
              <a:avLst/>
            </a:prstTxWarp>
          </a:bodyPr>
          <a:lstStyle/>
          <a:p>
            <a:pPr defTabSz="1007943" eaLnBrk="0">
              <a:lnSpc>
                <a:spcPct val="100000"/>
              </a:lnSpc>
              <a:buClrTx/>
              <a:buSzTx/>
            </a:pPr>
            <a:endParaRPr lang="en-GB" sz="1500">
              <a:latin typeface="Arial" charset="0"/>
            </a:endParaRPr>
          </a:p>
        </p:txBody>
      </p:sp>
    </p:spTree>
    <p:extLst>
      <p:ext uri="{BB962C8B-B14F-4D97-AF65-F5344CB8AC3E}">
        <p14:creationId xmlns:p14="http://schemas.microsoft.com/office/powerpoint/2010/main" val="16524248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Preparedness</a:t>
            </a:r>
            <a:endParaRPr lang="en-GB" dirty="0"/>
          </a:p>
        </p:txBody>
      </p:sp>
      <p:sp>
        <p:nvSpPr>
          <p:cNvPr id="3" name="Content Placeholder 2"/>
          <p:cNvSpPr>
            <a:spLocks noGrp="1"/>
          </p:cNvSpPr>
          <p:nvPr>
            <p:ph idx="1"/>
          </p:nvPr>
        </p:nvSpPr>
        <p:spPr>
          <a:xfrm>
            <a:off x="1093506" y="755501"/>
            <a:ext cx="8987119" cy="5904656"/>
          </a:xfrm>
          <a:solidFill>
            <a:schemeClr val="bg1"/>
          </a:solidFill>
        </p:spPr>
        <p:txBody>
          <a:bodyPr/>
          <a:lstStyle/>
          <a:p>
            <a:endParaRPr lang="en-GB" dirty="0" smtClean="0"/>
          </a:p>
          <a:p>
            <a:pPr>
              <a:spcAft>
                <a:spcPts val="600"/>
              </a:spcAft>
            </a:pPr>
            <a:r>
              <a:rPr lang="en-GB" dirty="0" smtClean="0">
                <a:solidFill>
                  <a:schemeClr val="accent1">
                    <a:lumMod val="75000"/>
                  </a:schemeClr>
                </a:solidFill>
              </a:rPr>
              <a:t>Establish the </a:t>
            </a:r>
            <a:r>
              <a:rPr lang="en-GB" dirty="0">
                <a:solidFill>
                  <a:schemeClr val="accent1">
                    <a:lumMod val="75000"/>
                  </a:schemeClr>
                </a:solidFill>
              </a:rPr>
              <a:t>process underlying the management of contaminated </a:t>
            </a:r>
            <a:r>
              <a:rPr lang="en-GB" dirty="0" smtClean="0">
                <a:solidFill>
                  <a:schemeClr val="accent1">
                    <a:lumMod val="75000"/>
                  </a:schemeClr>
                </a:solidFill>
              </a:rPr>
              <a:t>goods</a:t>
            </a:r>
          </a:p>
          <a:p>
            <a:pPr lvl="1"/>
            <a:r>
              <a:rPr lang="en-GB" dirty="0" smtClean="0">
                <a:solidFill>
                  <a:schemeClr val="tx1"/>
                </a:solidFill>
              </a:rPr>
              <a:t>Preparedness useful, but nobody will be fully ready</a:t>
            </a:r>
          </a:p>
          <a:p>
            <a:pPr lvl="1"/>
            <a:r>
              <a:rPr lang="en-GB" dirty="0"/>
              <a:t>Scientific and practical premises for the establishment of </a:t>
            </a:r>
            <a:r>
              <a:rPr lang="en-GB" dirty="0" err="1"/>
              <a:t>MPL's</a:t>
            </a:r>
            <a:endParaRPr lang="en-GB" dirty="0"/>
          </a:p>
          <a:p>
            <a:pPr lvl="1"/>
            <a:r>
              <a:rPr lang="en-GB" dirty="0" smtClean="0"/>
              <a:t>Development</a:t>
            </a:r>
            <a:r>
              <a:rPr lang="en-GB" dirty="0"/>
              <a:t>/ dissemination of radiation-protection culture</a:t>
            </a:r>
          </a:p>
          <a:p>
            <a:pPr lvl="1"/>
            <a:r>
              <a:rPr lang="en-GB" dirty="0"/>
              <a:t>Monitoring </a:t>
            </a:r>
            <a:r>
              <a:rPr lang="en-GB" dirty="0" smtClean="0"/>
              <a:t>strategies</a:t>
            </a:r>
          </a:p>
          <a:p>
            <a:pPr lvl="1"/>
            <a:r>
              <a:rPr lang="en-GB" dirty="0" smtClean="0"/>
              <a:t>Protocols </a:t>
            </a:r>
            <a:r>
              <a:rPr lang="en-GB" dirty="0"/>
              <a:t>for liberation of food and non-food goods</a:t>
            </a:r>
          </a:p>
          <a:p>
            <a:pPr lvl="1"/>
            <a:r>
              <a:rPr lang="en-GB" dirty="0"/>
              <a:t>Communication with the public and affected stakeholders</a:t>
            </a:r>
          </a:p>
          <a:p>
            <a:pPr lvl="1"/>
            <a:r>
              <a:rPr lang="en-GB" dirty="0" smtClean="0"/>
              <a:t>Citizen science initiatives</a:t>
            </a:r>
          </a:p>
          <a:p>
            <a:pPr lvl="1"/>
            <a:r>
              <a:rPr lang="en-GB" dirty="0" smtClean="0"/>
              <a:t>Waste </a:t>
            </a:r>
            <a:r>
              <a:rPr lang="en-GB" dirty="0"/>
              <a:t>management strategies</a:t>
            </a:r>
          </a:p>
          <a:p>
            <a:pPr lvl="1"/>
            <a:r>
              <a:rPr lang="en-GB" dirty="0"/>
              <a:t>Aspects related to compensation of affected </a:t>
            </a:r>
            <a:r>
              <a:rPr lang="en-GB" dirty="0" smtClean="0"/>
              <a:t>stakeholders</a:t>
            </a:r>
          </a:p>
          <a:p>
            <a:pPr lvl="1">
              <a:spcAft>
                <a:spcPts val="600"/>
              </a:spcAft>
            </a:pPr>
            <a:r>
              <a:rPr lang="en-GB" dirty="0" smtClean="0"/>
              <a:t>Involvement of existing professional networks</a:t>
            </a:r>
            <a:endParaRPr lang="en-GB" dirty="0"/>
          </a:p>
          <a:p>
            <a:pPr>
              <a:lnSpc>
                <a:spcPct val="100000"/>
              </a:lnSpc>
              <a:spcBef>
                <a:spcPts val="600"/>
              </a:spcBef>
              <a:spcAft>
                <a:spcPts val="600"/>
              </a:spcAft>
            </a:pPr>
            <a:r>
              <a:rPr lang="en-GB" dirty="0" smtClean="0">
                <a:solidFill>
                  <a:schemeClr val="accent1">
                    <a:lumMod val="75000"/>
                  </a:schemeClr>
                </a:solidFill>
              </a:rPr>
              <a:t>Broader stakeholder involvement in exercises</a:t>
            </a:r>
            <a:endParaRPr lang="en-GB" dirty="0">
              <a:solidFill>
                <a:schemeClr val="accent1">
                  <a:lumMod val="75000"/>
                </a:schemeClr>
              </a:solidFill>
            </a:endParaRPr>
          </a:p>
        </p:txBody>
      </p:sp>
      <p:graphicFrame>
        <p:nvGraphicFramePr>
          <p:cNvPr id="5" name="Diagram 4"/>
          <p:cNvGraphicFramePr/>
          <p:nvPr>
            <p:extLst>
              <p:ext uri="{D42A27DB-BD31-4B8C-83A1-F6EECF244321}">
                <p14:modId xmlns:p14="http://schemas.microsoft.com/office/powerpoint/2010/main" val="2317014347"/>
              </p:ext>
            </p:extLst>
          </p:nvPr>
        </p:nvGraphicFramePr>
        <p:xfrm>
          <a:off x="-432296" y="323453"/>
          <a:ext cx="4854617" cy="19348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479165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Conclusions</a:t>
            </a:r>
            <a:endParaRPr lang="en-GB" dirty="0"/>
          </a:p>
        </p:txBody>
      </p:sp>
      <p:sp>
        <p:nvSpPr>
          <p:cNvPr id="3" name="Content Placeholder 2"/>
          <p:cNvSpPr>
            <a:spLocks noGrp="1"/>
          </p:cNvSpPr>
          <p:nvPr>
            <p:ph idx="1"/>
          </p:nvPr>
        </p:nvSpPr>
        <p:spPr>
          <a:xfrm>
            <a:off x="431800" y="755501"/>
            <a:ext cx="9433048" cy="6336704"/>
          </a:xfrm>
        </p:spPr>
        <p:txBody>
          <a:bodyPr/>
          <a:lstStyle/>
          <a:p>
            <a:pPr>
              <a:lnSpc>
                <a:spcPct val="100000"/>
              </a:lnSpc>
              <a:spcBef>
                <a:spcPts val="600"/>
              </a:spcBef>
              <a:spcAft>
                <a:spcPts val="0"/>
              </a:spcAft>
            </a:pPr>
            <a:r>
              <a:rPr lang="en-GB" dirty="0" smtClean="0">
                <a:solidFill>
                  <a:schemeClr val="accent1">
                    <a:lumMod val="75000"/>
                  </a:schemeClr>
                </a:solidFill>
              </a:rPr>
              <a:t>Complex situation</a:t>
            </a:r>
          </a:p>
          <a:p>
            <a:pPr lvl="1">
              <a:lnSpc>
                <a:spcPct val="100000"/>
              </a:lnSpc>
              <a:spcBef>
                <a:spcPts val="600"/>
              </a:spcBef>
              <a:spcAft>
                <a:spcPts val="0"/>
              </a:spcAft>
            </a:pPr>
            <a:r>
              <a:rPr lang="en-GB" dirty="0" smtClean="0"/>
              <a:t>Social, economic, ethical, cultural psychological aspects</a:t>
            </a:r>
          </a:p>
          <a:p>
            <a:pPr lvl="1">
              <a:lnSpc>
                <a:spcPct val="100000"/>
              </a:lnSpc>
              <a:spcBef>
                <a:spcPts val="600"/>
              </a:spcBef>
              <a:spcAft>
                <a:spcPts val="0"/>
              </a:spcAft>
            </a:pPr>
            <a:r>
              <a:rPr lang="en-GB" dirty="0" smtClean="0"/>
              <a:t>Reflection on the long term in the preparedness phase</a:t>
            </a:r>
          </a:p>
          <a:p>
            <a:pPr lvl="1">
              <a:lnSpc>
                <a:spcPct val="100000"/>
              </a:lnSpc>
              <a:spcBef>
                <a:spcPts val="600"/>
              </a:spcBef>
              <a:spcAft>
                <a:spcPts val="0"/>
              </a:spcAft>
            </a:pPr>
            <a:r>
              <a:rPr lang="en-GB" dirty="0" smtClean="0"/>
              <a:t>Stakeholder involvement </a:t>
            </a:r>
          </a:p>
          <a:p>
            <a:pPr>
              <a:lnSpc>
                <a:spcPct val="100000"/>
              </a:lnSpc>
              <a:spcBef>
                <a:spcPts val="600"/>
              </a:spcBef>
              <a:spcAft>
                <a:spcPts val="0"/>
              </a:spcAft>
            </a:pPr>
            <a:r>
              <a:rPr lang="en-GB" dirty="0" smtClean="0">
                <a:solidFill>
                  <a:schemeClr val="accent1">
                    <a:lumMod val="75000"/>
                  </a:schemeClr>
                </a:solidFill>
              </a:rPr>
              <a:t>Implications </a:t>
            </a:r>
            <a:r>
              <a:rPr lang="en-GB" dirty="0">
                <a:solidFill>
                  <a:schemeClr val="accent1">
                    <a:lumMod val="75000"/>
                  </a:schemeClr>
                </a:solidFill>
              </a:rPr>
              <a:t>are broader </a:t>
            </a:r>
            <a:r>
              <a:rPr lang="en-GB" dirty="0">
                <a:solidFill>
                  <a:schemeClr val="tx1"/>
                </a:solidFill>
              </a:rPr>
              <a:t>than the affected </a:t>
            </a:r>
            <a:r>
              <a:rPr lang="en-GB" dirty="0" smtClean="0">
                <a:solidFill>
                  <a:schemeClr val="tx1"/>
                </a:solidFill>
              </a:rPr>
              <a:t>area</a:t>
            </a:r>
          </a:p>
          <a:p>
            <a:pPr lvl="1">
              <a:lnSpc>
                <a:spcPct val="100000"/>
              </a:lnSpc>
              <a:spcBef>
                <a:spcPts val="600"/>
              </a:spcBef>
              <a:spcAft>
                <a:spcPts val="0"/>
              </a:spcAft>
            </a:pPr>
            <a:r>
              <a:rPr lang="en-GB" dirty="0" smtClean="0"/>
              <a:t>Impact on image/quality of products, sectors, … </a:t>
            </a:r>
          </a:p>
          <a:p>
            <a:pPr>
              <a:lnSpc>
                <a:spcPct val="100000"/>
              </a:lnSpc>
              <a:spcBef>
                <a:spcPts val="600"/>
              </a:spcBef>
              <a:spcAft>
                <a:spcPts val="0"/>
              </a:spcAft>
            </a:pPr>
            <a:r>
              <a:rPr lang="en-GB" dirty="0" smtClean="0"/>
              <a:t>The </a:t>
            </a:r>
            <a:r>
              <a:rPr lang="en-GB" dirty="0">
                <a:solidFill>
                  <a:schemeClr val="accent1">
                    <a:lumMod val="75000"/>
                  </a:schemeClr>
                </a:solidFill>
              </a:rPr>
              <a:t>consumer is the final decision-maker</a:t>
            </a:r>
          </a:p>
          <a:p>
            <a:pPr lvl="1">
              <a:lnSpc>
                <a:spcPct val="100000"/>
              </a:lnSpc>
              <a:spcBef>
                <a:spcPts val="600"/>
              </a:spcBef>
              <a:spcAft>
                <a:spcPts val="0"/>
              </a:spcAft>
            </a:pPr>
            <a:r>
              <a:rPr lang="en-GB" dirty="0" smtClean="0"/>
              <a:t>Restoring trust is a long and difficult process</a:t>
            </a:r>
          </a:p>
          <a:p>
            <a:pPr lvl="1">
              <a:lnSpc>
                <a:spcPct val="100000"/>
              </a:lnSpc>
              <a:spcBef>
                <a:spcPts val="600"/>
              </a:spcBef>
              <a:spcAft>
                <a:spcPts val="0"/>
              </a:spcAft>
            </a:pPr>
            <a:r>
              <a:rPr lang="en-GB" dirty="0" smtClean="0"/>
              <a:t>Empowering people helps dealing </a:t>
            </a:r>
            <a:r>
              <a:rPr lang="en-GB" dirty="0"/>
              <a:t>with distrust in institutions &amp; </a:t>
            </a:r>
            <a:r>
              <a:rPr lang="en-GB" dirty="0" smtClean="0"/>
              <a:t>enables informed </a:t>
            </a:r>
            <a:r>
              <a:rPr lang="en-GB" dirty="0"/>
              <a:t>decision-making</a:t>
            </a:r>
          </a:p>
          <a:p>
            <a:pPr>
              <a:lnSpc>
                <a:spcPct val="100000"/>
              </a:lnSpc>
              <a:spcBef>
                <a:spcPts val="600"/>
              </a:spcBef>
              <a:spcAft>
                <a:spcPts val="0"/>
              </a:spcAft>
            </a:pPr>
            <a:r>
              <a:rPr lang="en-GB" dirty="0" err="1" smtClean="0"/>
              <a:t>MPL’s</a:t>
            </a:r>
            <a:r>
              <a:rPr lang="en-GB" dirty="0" smtClean="0"/>
              <a:t> are a </a:t>
            </a:r>
            <a:r>
              <a:rPr lang="en-GB" dirty="0" smtClean="0">
                <a:solidFill>
                  <a:schemeClr val="accent1">
                    <a:lumMod val="75000"/>
                  </a:schemeClr>
                </a:solidFill>
              </a:rPr>
              <a:t>useful policy tool</a:t>
            </a:r>
            <a:r>
              <a:rPr lang="en-GB" dirty="0" smtClean="0"/>
              <a:t>, but pose several </a:t>
            </a:r>
            <a:r>
              <a:rPr lang="en-GB" dirty="0" smtClean="0">
                <a:solidFill>
                  <a:schemeClr val="accent1">
                    <a:lumMod val="75000"/>
                  </a:schemeClr>
                </a:solidFill>
              </a:rPr>
              <a:t>challenges</a:t>
            </a:r>
          </a:p>
          <a:p>
            <a:pPr lvl="1">
              <a:lnSpc>
                <a:spcPct val="100000"/>
              </a:lnSpc>
              <a:spcBef>
                <a:spcPts val="600"/>
              </a:spcBef>
              <a:spcAft>
                <a:spcPts val="0"/>
              </a:spcAft>
            </a:pPr>
            <a:r>
              <a:rPr lang="en-GB" dirty="0"/>
              <a:t>More discussion is needed on harmonisation of </a:t>
            </a:r>
            <a:r>
              <a:rPr lang="en-GB" dirty="0" smtClean="0"/>
              <a:t>norms</a:t>
            </a:r>
          </a:p>
          <a:p>
            <a:pPr lvl="1">
              <a:lnSpc>
                <a:spcPct val="100000"/>
              </a:lnSpc>
              <a:spcBef>
                <a:spcPts val="600"/>
              </a:spcBef>
              <a:spcAft>
                <a:spcPts val="0"/>
              </a:spcAft>
            </a:pPr>
            <a:r>
              <a:rPr lang="en-GB" dirty="0">
                <a:solidFill>
                  <a:schemeClr val="tx1"/>
                </a:solidFill>
              </a:rPr>
              <a:t>Measurement is a way of </a:t>
            </a:r>
            <a:r>
              <a:rPr lang="en-GB" dirty="0" smtClean="0">
                <a:solidFill>
                  <a:schemeClr val="tx1"/>
                </a:solidFill>
              </a:rPr>
              <a:t>“making visible” </a:t>
            </a:r>
            <a:r>
              <a:rPr lang="en-GB" dirty="0">
                <a:solidFill>
                  <a:schemeClr val="tx1"/>
                </a:solidFill>
              </a:rPr>
              <a:t>the </a:t>
            </a:r>
            <a:r>
              <a:rPr lang="en-GB" dirty="0" smtClean="0">
                <a:solidFill>
                  <a:schemeClr val="tx1"/>
                </a:solidFill>
              </a:rPr>
              <a:t>radioactivity</a:t>
            </a:r>
          </a:p>
          <a:p>
            <a:pPr>
              <a:lnSpc>
                <a:spcPct val="100000"/>
              </a:lnSpc>
              <a:spcBef>
                <a:spcPts val="600"/>
              </a:spcBef>
              <a:spcAft>
                <a:spcPts val="0"/>
              </a:spcAft>
            </a:pPr>
            <a:r>
              <a:rPr lang="en-GB" dirty="0" smtClean="0">
                <a:solidFill>
                  <a:schemeClr val="accent1">
                    <a:lumMod val="75000"/>
                  </a:schemeClr>
                </a:solidFill>
              </a:rPr>
              <a:t>Gaps in emergency preparedness and guidance </a:t>
            </a:r>
            <a:r>
              <a:rPr lang="en-GB" dirty="0" smtClean="0"/>
              <a:t>should be addressed</a:t>
            </a:r>
          </a:p>
          <a:p>
            <a:pPr lvl="1">
              <a:lnSpc>
                <a:spcPct val="100000"/>
              </a:lnSpc>
              <a:spcBef>
                <a:spcPts val="600"/>
              </a:spcBef>
              <a:spcAft>
                <a:spcPts val="0"/>
              </a:spcAft>
            </a:pPr>
            <a:r>
              <a:rPr lang="en-GB" dirty="0" smtClean="0"/>
              <a:t>E.g. for non-food goods</a:t>
            </a:r>
          </a:p>
          <a:p>
            <a:pPr marL="457200" lvl="1" indent="0">
              <a:lnSpc>
                <a:spcPct val="100000"/>
              </a:lnSpc>
              <a:buNone/>
            </a:pPr>
            <a:endParaRPr lang="en-GB" dirty="0" smtClean="0"/>
          </a:p>
        </p:txBody>
      </p:sp>
    </p:spTree>
    <p:extLst>
      <p:ext uri="{BB962C8B-B14F-4D97-AF65-F5344CB8AC3E}">
        <p14:creationId xmlns:p14="http://schemas.microsoft.com/office/powerpoint/2010/main" val="12362979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tandarddesign">
  <a:themeElements>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NERIS-TP</Template>
  <TotalTime>8869</TotalTime>
  <Words>766</Words>
  <Application>Microsoft Office PowerPoint</Application>
  <PresentationFormat>Custom</PresentationFormat>
  <Paragraphs>125</Paragraphs>
  <Slides>8</Slides>
  <Notes>6</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Standarddesign</vt:lpstr>
      <vt:lpstr>PowerPoint Presentation</vt:lpstr>
      <vt:lpstr>Problem framing</vt:lpstr>
      <vt:lpstr>Complexity of the problem</vt:lpstr>
      <vt:lpstr>Policy supporting instruments</vt:lpstr>
      <vt:lpstr>MPL’s: fixed vs. revisable?</vt:lpstr>
      <vt:lpstr>Countermeasures</vt:lpstr>
      <vt:lpstr>Preparedness</vt:lpstr>
      <vt:lpstr>Conclusions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NERIS-TP</dc:title>
  <dc:creator>Tim Mueller</dc:creator>
  <cp:lastModifiedBy>cturcanu</cp:lastModifiedBy>
  <cp:revision>92</cp:revision>
  <cp:lastPrinted>1601-01-01T00:00:00Z</cp:lastPrinted>
  <dcterms:created xsi:type="dcterms:W3CDTF">2011-02-09T16:02:23Z</dcterms:created>
  <dcterms:modified xsi:type="dcterms:W3CDTF">2016-01-19T21:59:07Z</dcterms:modified>
</cp:coreProperties>
</file>