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256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1" r:id="rId11"/>
    <p:sldId id="325" r:id="rId12"/>
    <p:sldId id="310" r:id="rId13"/>
    <p:sldId id="324" r:id="rId14"/>
    <p:sldId id="326" r:id="rId15"/>
    <p:sldId id="327" r:id="rId16"/>
    <p:sldId id="312" r:id="rId17"/>
    <p:sldId id="314" r:id="rId18"/>
    <p:sldId id="316" r:id="rId19"/>
    <p:sldId id="317" r:id="rId20"/>
    <p:sldId id="318" r:id="rId21"/>
    <p:sldId id="319" r:id="rId22"/>
    <p:sldId id="329" r:id="rId23"/>
    <p:sldId id="320" r:id="rId24"/>
    <p:sldId id="321" r:id="rId25"/>
    <p:sldId id="322" r:id="rId26"/>
    <p:sldId id="330" r:id="rId27"/>
    <p:sldId id="331" r:id="rId28"/>
    <p:sldId id="323" r:id="rId29"/>
  </p:sldIdLst>
  <p:sldSz cx="10080625" cy="7559675"/>
  <p:notesSz cx="7772400" cy="10058400"/>
  <p:defaultTextStyle>
    <a:defPPr>
      <a:defRPr lang="en-GB"/>
    </a:defPPr>
    <a:lvl1pPr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98" y="-18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Users\ik\work\2013_PREPARE\DIPCOT_DA\Results\src_scenarios\3.dt600gdinst\gamdostot\gamdostot_40_59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ik\WORK\2013_PREPARE\DIPCOT_DA\Results.Src_Nov2015\inversion\fixed_height\truestart2hrs\results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ik\WORK\2013_PREPARE\DIPCOT_DA\Results.Src_Nov2015\inversion\fixed_height\truestart2hrs\results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ik\WORK\2013_PREPARE\DIPCOT_DA\Results.Src_Nov2015\inversion\fixed_height\truestart2hrs\results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ik\WORK\2013_PREPARE\DIPCOT_DA\Results.Src_Nov2015\inversion\fixed_height\truestart2hrs\results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ik\WORK\2013_PREPARE\DIPCOT_DA\Results.Src_Nov2015\inversion\fixed_height\truestart2hrs\results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ik\WORK\2013_PREPARE\DIPCOT_DA\Results.Src_Nov2015\inversion\fixed_height\truestart2hrs\result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993866523876747"/>
          <c:y val="8.4592269803079351E-2"/>
          <c:w val="0.49386540052947137"/>
          <c:h val="0.67371700593166706"/>
        </c:manualLayout>
      </c:layout>
      <c:scatterChart>
        <c:scatterStyle val="smoothMarker"/>
        <c:varyColors val="0"/>
        <c:ser>
          <c:idx val="0"/>
          <c:order val="0"/>
          <c:tx>
            <c:v>Gmatrix_S59</c:v>
          </c:tx>
          <c:spPr>
            <a:ln w="28575">
              <a:noFill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xVal>
            <c:numRef>
              <c:f>gamdostot_59!$B$2:$B$129</c:f>
              <c:numCache>
                <c:formatCode>0.00E+00</c:formatCode>
                <c:ptCount val="128"/>
                <c:pt idx="0">
                  <c:v>58200</c:v>
                </c:pt>
                <c:pt idx="1">
                  <c:v>58800</c:v>
                </c:pt>
                <c:pt idx="2">
                  <c:v>59400</c:v>
                </c:pt>
                <c:pt idx="3">
                  <c:v>60000</c:v>
                </c:pt>
                <c:pt idx="4">
                  <c:v>60600</c:v>
                </c:pt>
                <c:pt idx="5">
                  <c:v>61200</c:v>
                </c:pt>
                <c:pt idx="6">
                  <c:v>62400</c:v>
                </c:pt>
                <c:pt idx="7">
                  <c:v>63000</c:v>
                </c:pt>
                <c:pt idx="8">
                  <c:v>63600</c:v>
                </c:pt>
                <c:pt idx="9">
                  <c:v>64200</c:v>
                </c:pt>
                <c:pt idx="10">
                  <c:v>64800</c:v>
                </c:pt>
                <c:pt idx="11">
                  <c:v>65400</c:v>
                </c:pt>
                <c:pt idx="12">
                  <c:v>66000</c:v>
                </c:pt>
                <c:pt idx="13">
                  <c:v>66600</c:v>
                </c:pt>
                <c:pt idx="14">
                  <c:v>67200</c:v>
                </c:pt>
                <c:pt idx="15">
                  <c:v>67800</c:v>
                </c:pt>
                <c:pt idx="16">
                  <c:v>68400</c:v>
                </c:pt>
                <c:pt idx="17">
                  <c:v>69000</c:v>
                </c:pt>
                <c:pt idx="18">
                  <c:v>69600</c:v>
                </c:pt>
                <c:pt idx="19">
                  <c:v>70200</c:v>
                </c:pt>
                <c:pt idx="20">
                  <c:v>70800</c:v>
                </c:pt>
                <c:pt idx="21">
                  <c:v>71400</c:v>
                </c:pt>
                <c:pt idx="22">
                  <c:v>72000</c:v>
                </c:pt>
                <c:pt idx="23">
                  <c:v>72600</c:v>
                </c:pt>
                <c:pt idx="24">
                  <c:v>73200</c:v>
                </c:pt>
                <c:pt idx="25">
                  <c:v>73800</c:v>
                </c:pt>
                <c:pt idx="26">
                  <c:v>74400</c:v>
                </c:pt>
                <c:pt idx="27">
                  <c:v>75000</c:v>
                </c:pt>
                <c:pt idx="28">
                  <c:v>75600</c:v>
                </c:pt>
                <c:pt idx="29">
                  <c:v>76200</c:v>
                </c:pt>
                <c:pt idx="30">
                  <c:v>76800</c:v>
                </c:pt>
                <c:pt idx="31">
                  <c:v>77400</c:v>
                </c:pt>
                <c:pt idx="32">
                  <c:v>78000</c:v>
                </c:pt>
                <c:pt idx="33">
                  <c:v>78600</c:v>
                </c:pt>
                <c:pt idx="34">
                  <c:v>79200</c:v>
                </c:pt>
                <c:pt idx="35">
                  <c:v>79800</c:v>
                </c:pt>
                <c:pt idx="36">
                  <c:v>80400</c:v>
                </c:pt>
                <c:pt idx="37">
                  <c:v>81000</c:v>
                </c:pt>
                <c:pt idx="38">
                  <c:v>81600</c:v>
                </c:pt>
                <c:pt idx="39">
                  <c:v>82200</c:v>
                </c:pt>
                <c:pt idx="40">
                  <c:v>82800</c:v>
                </c:pt>
                <c:pt idx="41">
                  <c:v>83400</c:v>
                </c:pt>
                <c:pt idx="42">
                  <c:v>84000</c:v>
                </c:pt>
                <c:pt idx="43">
                  <c:v>84600</c:v>
                </c:pt>
                <c:pt idx="44">
                  <c:v>85200</c:v>
                </c:pt>
                <c:pt idx="45">
                  <c:v>85800</c:v>
                </c:pt>
                <c:pt idx="46">
                  <c:v>86400</c:v>
                </c:pt>
                <c:pt idx="47">
                  <c:v>87000</c:v>
                </c:pt>
                <c:pt idx="48">
                  <c:v>87600</c:v>
                </c:pt>
                <c:pt idx="49">
                  <c:v>88200</c:v>
                </c:pt>
                <c:pt idx="50">
                  <c:v>88800</c:v>
                </c:pt>
                <c:pt idx="51">
                  <c:v>89400</c:v>
                </c:pt>
                <c:pt idx="52">
                  <c:v>90000</c:v>
                </c:pt>
                <c:pt idx="53">
                  <c:v>90600</c:v>
                </c:pt>
                <c:pt idx="54">
                  <c:v>91200</c:v>
                </c:pt>
                <c:pt idx="55">
                  <c:v>91800</c:v>
                </c:pt>
                <c:pt idx="56">
                  <c:v>92400</c:v>
                </c:pt>
                <c:pt idx="57">
                  <c:v>93000</c:v>
                </c:pt>
                <c:pt idx="58">
                  <c:v>93600</c:v>
                </c:pt>
                <c:pt idx="59">
                  <c:v>94200</c:v>
                </c:pt>
                <c:pt idx="60">
                  <c:v>94800</c:v>
                </c:pt>
                <c:pt idx="61">
                  <c:v>95400</c:v>
                </c:pt>
                <c:pt idx="62">
                  <c:v>96000</c:v>
                </c:pt>
                <c:pt idx="63">
                  <c:v>96600</c:v>
                </c:pt>
                <c:pt idx="64">
                  <c:v>97200</c:v>
                </c:pt>
                <c:pt idx="65">
                  <c:v>97800</c:v>
                </c:pt>
                <c:pt idx="66">
                  <c:v>98400</c:v>
                </c:pt>
                <c:pt idx="67">
                  <c:v>99000</c:v>
                </c:pt>
                <c:pt idx="68">
                  <c:v>99600</c:v>
                </c:pt>
                <c:pt idx="69">
                  <c:v>100200</c:v>
                </c:pt>
                <c:pt idx="70">
                  <c:v>100800</c:v>
                </c:pt>
                <c:pt idx="71">
                  <c:v>101400</c:v>
                </c:pt>
                <c:pt idx="72">
                  <c:v>102000</c:v>
                </c:pt>
                <c:pt idx="73">
                  <c:v>102600</c:v>
                </c:pt>
                <c:pt idx="74">
                  <c:v>103200</c:v>
                </c:pt>
                <c:pt idx="75">
                  <c:v>103800</c:v>
                </c:pt>
                <c:pt idx="76">
                  <c:v>104400</c:v>
                </c:pt>
                <c:pt idx="77">
                  <c:v>105000</c:v>
                </c:pt>
                <c:pt idx="78">
                  <c:v>105600</c:v>
                </c:pt>
                <c:pt idx="79">
                  <c:v>106200</c:v>
                </c:pt>
                <c:pt idx="80">
                  <c:v>106800</c:v>
                </c:pt>
                <c:pt idx="81">
                  <c:v>107400</c:v>
                </c:pt>
                <c:pt idx="82">
                  <c:v>108000</c:v>
                </c:pt>
                <c:pt idx="83">
                  <c:v>108600</c:v>
                </c:pt>
                <c:pt idx="84">
                  <c:v>109200</c:v>
                </c:pt>
                <c:pt idx="85">
                  <c:v>109800</c:v>
                </c:pt>
                <c:pt idx="86">
                  <c:v>110400</c:v>
                </c:pt>
                <c:pt idx="87">
                  <c:v>111000</c:v>
                </c:pt>
                <c:pt idx="88">
                  <c:v>111600</c:v>
                </c:pt>
                <c:pt idx="89">
                  <c:v>112200</c:v>
                </c:pt>
                <c:pt idx="90">
                  <c:v>112800</c:v>
                </c:pt>
                <c:pt idx="91">
                  <c:v>113400</c:v>
                </c:pt>
                <c:pt idx="92">
                  <c:v>114000</c:v>
                </c:pt>
                <c:pt idx="93">
                  <c:v>114600</c:v>
                </c:pt>
                <c:pt idx="94">
                  <c:v>115200</c:v>
                </c:pt>
                <c:pt idx="95">
                  <c:v>115800</c:v>
                </c:pt>
                <c:pt idx="96">
                  <c:v>116400</c:v>
                </c:pt>
                <c:pt idx="97">
                  <c:v>117000</c:v>
                </c:pt>
                <c:pt idx="98">
                  <c:v>117600</c:v>
                </c:pt>
                <c:pt idx="99">
                  <c:v>118200</c:v>
                </c:pt>
                <c:pt idx="100">
                  <c:v>118800</c:v>
                </c:pt>
                <c:pt idx="101">
                  <c:v>119400</c:v>
                </c:pt>
                <c:pt idx="102">
                  <c:v>120000</c:v>
                </c:pt>
                <c:pt idx="103">
                  <c:v>120600</c:v>
                </c:pt>
                <c:pt idx="104">
                  <c:v>121200</c:v>
                </c:pt>
                <c:pt idx="105">
                  <c:v>121800</c:v>
                </c:pt>
                <c:pt idx="106">
                  <c:v>122400</c:v>
                </c:pt>
                <c:pt idx="107">
                  <c:v>123000</c:v>
                </c:pt>
                <c:pt idx="108">
                  <c:v>123600</c:v>
                </c:pt>
                <c:pt idx="109">
                  <c:v>124200</c:v>
                </c:pt>
                <c:pt idx="110">
                  <c:v>124800</c:v>
                </c:pt>
                <c:pt idx="111">
                  <c:v>125400</c:v>
                </c:pt>
                <c:pt idx="112">
                  <c:v>126000</c:v>
                </c:pt>
                <c:pt idx="113">
                  <c:v>126600</c:v>
                </c:pt>
                <c:pt idx="114">
                  <c:v>127200</c:v>
                </c:pt>
                <c:pt idx="115">
                  <c:v>127800</c:v>
                </c:pt>
                <c:pt idx="116">
                  <c:v>128400</c:v>
                </c:pt>
                <c:pt idx="117">
                  <c:v>129000</c:v>
                </c:pt>
                <c:pt idx="118">
                  <c:v>129600</c:v>
                </c:pt>
                <c:pt idx="119">
                  <c:v>130200</c:v>
                </c:pt>
                <c:pt idx="120">
                  <c:v>130800</c:v>
                </c:pt>
                <c:pt idx="121">
                  <c:v>131400</c:v>
                </c:pt>
                <c:pt idx="122">
                  <c:v>132000</c:v>
                </c:pt>
                <c:pt idx="123">
                  <c:v>132600</c:v>
                </c:pt>
                <c:pt idx="124">
                  <c:v>133200</c:v>
                </c:pt>
                <c:pt idx="125">
                  <c:v>133800</c:v>
                </c:pt>
                <c:pt idx="126">
                  <c:v>134400</c:v>
                </c:pt>
                <c:pt idx="127">
                  <c:v>135000</c:v>
                </c:pt>
              </c:numCache>
            </c:numRef>
          </c:xVal>
          <c:yVal>
            <c:numRef>
              <c:f>gamdostot_59!$C$2:$C$129</c:f>
              <c:numCache>
                <c:formatCode>0.00E+00</c:formatCode>
                <c:ptCount val="128"/>
                <c:pt idx="0">
                  <c:v>6.3548000000000009E-5</c:v>
                </c:pt>
                <c:pt idx="1">
                  <c:v>2.9280000000000005E-3</c:v>
                </c:pt>
                <c:pt idx="2">
                  <c:v>6.493800000000001E-2</c:v>
                </c:pt>
                <c:pt idx="3">
                  <c:v>6.8514000000000019E-2</c:v>
                </c:pt>
                <c:pt idx="4">
                  <c:v>6.8265000000000006E-2</c:v>
                </c:pt>
                <c:pt idx="5">
                  <c:v>8.0861000000000016E-2</c:v>
                </c:pt>
                <c:pt idx="6">
                  <c:v>7.8673000000000007E-2</c:v>
                </c:pt>
                <c:pt idx="7">
                  <c:v>8.2311999999999996E-2</c:v>
                </c:pt>
                <c:pt idx="8">
                  <c:v>9.2845000000000025E-2</c:v>
                </c:pt>
                <c:pt idx="9">
                  <c:v>8.5851000000000038E-2</c:v>
                </c:pt>
                <c:pt idx="10">
                  <c:v>0.10195</c:v>
                </c:pt>
                <c:pt idx="11">
                  <c:v>9.0413000000000007E-2</c:v>
                </c:pt>
                <c:pt idx="12">
                  <c:v>5.206100000000001E-2</c:v>
                </c:pt>
                <c:pt idx="13">
                  <c:v>4.5587000000000003E-2</c:v>
                </c:pt>
                <c:pt idx="14">
                  <c:v>4.5543E-2</c:v>
                </c:pt>
                <c:pt idx="15">
                  <c:v>4.5502000000000008E-2</c:v>
                </c:pt>
                <c:pt idx="16">
                  <c:v>4.555E-2</c:v>
                </c:pt>
                <c:pt idx="17">
                  <c:v>4.5493000000000013E-2</c:v>
                </c:pt>
                <c:pt idx="18">
                  <c:v>4.5496000000000016E-2</c:v>
                </c:pt>
                <c:pt idx="19">
                  <c:v>4.548300000000001E-2</c:v>
                </c:pt>
                <c:pt idx="20">
                  <c:v>4.5480000000000007E-2</c:v>
                </c:pt>
                <c:pt idx="21">
                  <c:v>4.5473000000000006E-2</c:v>
                </c:pt>
                <c:pt idx="22">
                  <c:v>4.5496000000000016E-2</c:v>
                </c:pt>
                <c:pt idx="23">
                  <c:v>4.5514000000000006E-2</c:v>
                </c:pt>
                <c:pt idx="24">
                  <c:v>4.5473000000000006E-2</c:v>
                </c:pt>
                <c:pt idx="25">
                  <c:v>4.5518000000000003E-2</c:v>
                </c:pt>
                <c:pt idx="26">
                  <c:v>4.5471999999999999E-2</c:v>
                </c:pt>
                <c:pt idx="27">
                  <c:v>4.5503000000000002E-2</c:v>
                </c:pt>
                <c:pt idx="28">
                  <c:v>4.5485000000000005E-2</c:v>
                </c:pt>
                <c:pt idx="29">
                  <c:v>4.5481000000000001E-2</c:v>
                </c:pt>
                <c:pt idx="30">
                  <c:v>4.549700000000001E-2</c:v>
                </c:pt>
                <c:pt idx="31">
                  <c:v>4.5487000000000007E-2</c:v>
                </c:pt>
                <c:pt idx="32">
                  <c:v>4.549700000000001E-2</c:v>
                </c:pt>
                <c:pt idx="33">
                  <c:v>4.5458000000000005E-2</c:v>
                </c:pt>
                <c:pt idx="34">
                  <c:v>4.5515000000000007E-2</c:v>
                </c:pt>
                <c:pt idx="35">
                  <c:v>4.5448999999999996E-2</c:v>
                </c:pt>
                <c:pt idx="36">
                  <c:v>4.5493000000000013E-2</c:v>
                </c:pt>
                <c:pt idx="37">
                  <c:v>4.5440999999999995E-2</c:v>
                </c:pt>
                <c:pt idx="38">
                  <c:v>4.5426000000000008E-2</c:v>
                </c:pt>
                <c:pt idx="39">
                  <c:v>4.5438000000000006E-2</c:v>
                </c:pt>
                <c:pt idx="40">
                  <c:v>4.5465000000000005E-2</c:v>
                </c:pt>
                <c:pt idx="41">
                  <c:v>4.5468000000000008E-2</c:v>
                </c:pt>
                <c:pt idx="42">
                  <c:v>4.5436000000000004E-2</c:v>
                </c:pt>
                <c:pt idx="43">
                  <c:v>4.5421999999999997E-2</c:v>
                </c:pt>
                <c:pt idx="44">
                  <c:v>4.5575999999999992E-2</c:v>
                </c:pt>
                <c:pt idx="45">
                  <c:v>4.5517000000000009E-2</c:v>
                </c:pt>
                <c:pt idx="46">
                  <c:v>4.5510000000000009E-2</c:v>
                </c:pt>
                <c:pt idx="47">
                  <c:v>4.5424000000000006E-2</c:v>
                </c:pt>
                <c:pt idx="48">
                  <c:v>6.8118999999999999E-2</c:v>
                </c:pt>
                <c:pt idx="49">
                  <c:v>0.16645000000000001</c:v>
                </c:pt>
                <c:pt idx="50">
                  <c:v>9.3669000000000016E-2</c:v>
                </c:pt>
                <c:pt idx="51">
                  <c:v>9.1077000000000005E-2</c:v>
                </c:pt>
                <c:pt idx="52">
                  <c:v>9.1068000000000024E-2</c:v>
                </c:pt>
                <c:pt idx="53">
                  <c:v>9.1060000000000002E-2</c:v>
                </c:pt>
                <c:pt idx="54">
                  <c:v>9.1047000000000003E-2</c:v>
                </c:pt>
                <c:pt idx="55">
                  <c:v>9.1044000000000014E-2</c:v>
                </c:pt>
                <c:pt idx="56">
                  <c:v>9.1036000000000006E-2</c:v>
                </c:pt>
                <c:pt idx="57">
                  <c:v>9.1028000000000026E-2</c:v>
                </c:pt>
                <c:pt idx="58">
                  <c:v>9.1020000000000018E-2</c:v>
                </c:pt>
                <c:pt idx="59">
                  <c:v>9.1011000000000022E-2</c:v>
                </c:pt>
                <c:pt idx="60">
                  <c:v>9.1004000000000015E-2</c:v>
                </c:pt>
                <c:pt idx="61">
                  <c:v>9.099500000000002E-2</c:v>
                </c:pt>
                <c:pt idx="62">
                  <c:v>9.0987000000000012E-2</c:v>
                </c:pt>
                <c:pt idx="63">
                  <c:v>9.0980000000000005E-2</c:v>
                </c:pt>
                <c:pt idx="64">
                  <c:v>9.0971000000000024E-2</c:v>
                </c:pt>
                <c:pt idx="65">
                  <c:v>9.0963000000000002E-2</c:v>
                </c:pt>
                <c:pt idx="66">
                  <c:v>9.0956000000000037E-2</c:v>
                </c:pt>
                <c:pt idx="67">
                  <c:v>9.0948000000000001E-2</c:v>
                </c:pt>
                <c:pt idx="68">
                  <c:v>9.0939000000000006E-2</c:v>
                </c:pt>
                <c:pt idx="69">
                  <c:v>9.0931000000000026E-2</c:v>
                </c:pt>
                <c:pt idx="70">
                  <c:v>9.0923000000000004E-2</c:v>
                </c:pt>
                <c:pt idx="71">
                  <c:v>9.0915000000000024E-2</c:v>
                </c:pt>
                <c:pt idx="72">
                  <c:v>9.0748000000000023E-2</c:v>
                </c:pt>
                <c:pt idx="73">
                  <c:v>9.0739000000000014E-2</c:v>
                </c:pt>
                <c:pt idx="74">
                  <c:v>9.0729000000000018E-2</c:v>
                </c:pt>
                <c:pt idx="75">
                  <c:v>9.0716000000000005E-2</c:v>
                </c:pt>
                <c:pt idx="76">
                  <c:v>9.0707000000000038E-2</c:v>
                </c:pt>
                <c:pt idx="77">
                  <c:v>9.0699000000000016E-2</c:v>
                </c:pt>
                <c:pt idx="78">
                  <c:v>9.0691000000000035E-2</c:v>
                </c:pt>
                <c:pt idx="79">
                  <c:v>9.0683E-2</c:v>
                </c:pt>
                <c:pt idx="80">
                  <c:v>9.0675000000000019E-2</c:v>
                </c:pt>
                <c:pt idx="81">
                  <c:v>9.0667000000000039E-2</c:v>
                </c:pt>
                <c:pt idx="82">
                  <c:v>9.0659000000000017E-2</c:v>
                </c:pt>
                <c:pt idx="83">
                  <c:v>9.0651000000000037E-2</c:v>
                </c:pt>
                <c:pt idx="84">
                  <c:v>9.0644000000000016E-2</c:v>
                </c:pt>
                <c:pt idx="85">
                  <c:v>9.0636000000000036E-2</c:v>
                </c:pt>
                <c:pt idx="86">
                  <c:v>9.0628000000000014E-2</c:v>
                </c:pt>
                <c:pt idx="87">
                  <c:v>9.062000000000002E-2</c:v>
                </c:pt>
                <c:pt idx="88">
                  <c:v>9.0612000000000026E-2</c:v>
                </c:pt>
                <c:pt idx="89">
                  <c:v>9.0604000000000018E-2</c:v>
                </c:pt>
                <c:pt idx="90">
                  <c:v>9.0596000000000038E-2</c:v>
                </c:pt>
                <c:pt idx="91">
                  <c:v>9.0589000000000003E-2</c:v>
                </c:pt>
                <c:pt idx="92">
                  <c:v>9.0581000000000023E-2</c:v>
                </c:pt>
                <c:pt idx="93">
                  <c:v>9.0573000000000001E-2</c:v>
                </c:pt>
                <c:pt idx="94">
                  <c:v>9.056500000000002E-2</c:v>
                </c:pt>
                <c:pt idx="95">
                  <c:v>9.0557000000000068E-2</c:v>
                </c:pt>
                <c:pt idx="96">
                  <c:v>9.0549000000000004E-2</c:v>
                </c:pt>
                <c:pt idx="97">
                  <c:v>9.0542000000000025E-2</c:v>
                </c:pt>
                <c:pt idx="98">
                  <c:v>9.0534000000000031E-2</c:v>
                </c:pt>
                <c:pt idx="99">
                  <c:v>9.0526000000000051E-2</c:v>
                </c:pt>
                <c:pt idx="100">
                  <c:v>9.0518000000000015E-2</c:v>
                </c:pt>
                <c:pt idx="101">
                  <c:v>9.0511000000000022E-2</c:v>
                </c:pt>
                <c:pt idx="102">
                  <c:v>9.0503000000000014E-2</c:v>
                </c:pt>
                <c:pt idx="103">
                  <c:v>9.0495000000000006E-2</c:v>
                </c:pt>
                <c:pt idx="104">
                  <c:v>9.0487000000000012E-2</c:v>
                </c:pt>
                <c:pt idx="105">
                  <c:v>9.047899999999999E-2</c:v>
                </c:pt>
                <c:pt idx="106">
                  <c:v>9.0472000000000011E-2</c:v>
                </c:pt>
                <c:pt idx="107">
                  <c:v>9.0464000000000017E-2</c:v>
                </c:pt>
                <c:pt idx="108">
                  <c:v>9.0456000000000036E-2</c:v>
                </c:pt>
                <c:pt idx="109">
                  <c:v>9.0448999999999988E-2</c:v>
                </c:pt>
                <c:pt idx="110">
                  <c:v>9.0441000000000007E-2</c:v>
                </c:pt>
                <c:pt idx="111">
                  <c:v>9.0433000000000027E-2</c:v>
                </c:pt>
                <c:pt idx="112">
                  <c:v>9.0425000000000019E-2</c:v>
                </c:pt>
                <c:pt idx="113">
                  <c:v>9.0418000000000012E-2</c:v>
                </c:pt>
                <c:pt idx="114">
                  <c:v>9.040999999999999E-2</c:v>
                </c:pt>
                <c:pt idx="115">
                  <c:v>9.040200000000001E-2</c:v>
                </c:pt>
                <c:pt idx="116">
                  <c:v>9.0395000000000017E-2</c:v>
                </c:pt>
                <c:pt idx="117">
                  <c:v>9.0387000000000009E-2</c:v>
                </c:pt>
                <c:pt idx="118">
                  <c:v>9.0379000000000001E-2</c:v>
                </c:pt>
                <c:pt idx="119">
                  <c:v>9.0372000000000008E-2</c:v>
                </c:pt>
                <c:pt idx="120">
                  <c:v>9.0364000000000014E-2</c:v>
                </c:pt>
                <c:pt idx="121">
                  <c:v>9.035600000000002E-2</c:v>
                </c:pt>
                <c:pt idx="122">
                  <c:v>9.0349000000000027E-2</c:v>
                </c:pt>
                <c:pt idx="123">
                  <c:v>9.0340999999999991E-2</c:v>
                </c:pt>
                <c:pt idx="124">
                  <c:v>9.0334000000000012E-2</c:v>
                </c:pt>
                <c:pt idx="125">
                  <c:v>9.0326000000000017E-2</c:v>
                </c:pt>
                <c:pt idx="126">
                  <c:v>9.0318000000000009E-2</c:v>
                </c:pt>
                <c:pt idx="127">
                  <c:v>9.0311000000000002E-2</c:v>
                </c:pt>
              </c:numCache>
            </c:numRef>
          </c:yVal>
          <c:smooth val="1"/>
        </c:ser>
        <c:ser>
          <c:idx val="1"/>
          <c:order val="1"/>
          <c:tx>
            <c:v>Direct run-S59</c:v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none"/>
          </c:marker>
          <c:xVal>
            <c:numRef>
              <c:f>gamdostot_59!$D$2:$D$130</c:f>
              <c:numCache>
                <c:formatCode>0.00E+00</c:formatCode>
                <c:ptCount val="129"/>
                <c:pt idx="0">
                  <c:v>58200</c:v>
                </c:pt>
                <c:pt idx="1">
                  <c:v>58800</c:v>
                </c:pt>
                <c:pt idx="2">
                  <c:v>59400</c:v>
                </c:pt>
                <c:pt idx="3">
                  <c:v>60000</c:v>
                </c:pt>
                <c:pt idx="4">
                  <c:v>60600</c:v>
                </c:pt>
                <c:pt idx="5">
                  <c:v>61200</c:v>
                </c:pt>
                <c:pt idx="6">
                  <c:v>61800</c:v>
                </c:pt>
                <c:pt idx="7">
                  <c:v>62400</c:v>
                </c:pt>
                <c:pt idx="8">
                  <c:v>63000</c:v>
                </c:pt>
                <c:pt idx="9">
                  <c:v>63600</c:v>
                </c:pt>
                <c:pt idx="10">
                  <c:v>64200</c:v>
                </c:pt>
                <c:pt idx="11">
                  <c:v>64800</c:v>
                </c:pt>
                <c:pt idx="12">
                  <c:v>65400</c:v>
                </c:pt>
                <c:pt idx="13">
                  <c:v>66000</c:v>
                </c:pt>
                <c:pt idx="14">
                  <c:v>66600</c:v>
                </c:pt>
                <c:pt idx="15">
                  <c:v>67200</c:v>
                </c:pt>
                <c:pt idx="16">
                  <c:v>67800</c:v>
                </c:pt>
                <c:pt idx="17">
                  <c:v>68400</c:v>
                </c:pt>
                <c:pt idx="18">
                  <c:v>69000</c:v>
                </c:pt>
                <c:pt idx="19">
                  <c:v>69600</c:v>
                </c:pt>
                <c:pt idx="20">
                  <c:v>70200</c:v>
                </c:pt>
                <c:pt idx="21">
                  <c:v>70800</c:v>
                </c:pt>
                <c:pt idx="22">
                  <c:v>71400</c:v>
                </c:pt>
                <c:pt idx="23">
                  <c:v>72000</c:v>
                </c:pt>
                <c:pt idx="24">
                  <c:v>72600</c:v>
                </c:pt>
                <c:pt idx="25">
                  <c:v>73200</c:v>
                </c:pt>
                <c:pt idx="26">
                  <c:v>73800</c:v>
                </c:pt>
                <c:pt idx="27">
                  <c:v>74400</c:v>
                </c:pt>
                <c:pt idx="28">
                  <c:v>75000</c:v>
                </c:pt>
                <c:pt idx="29">
                  <c:v>75600</c:v>
                </c:pt>
                <c:pt idx="30">
                  <c:v>76200</c:v>
                </c:pt>
                <c:pt idx="31">
                  <c:v>76800</c:v>
                </c:pt>
                <c:pt idx="32">
                  <c:v>77400</c:v>
                </c:pt>
                <c:pt idx="33">
                  <c:v>78000</c:v>
                </c:pt>
                <c:pt idx="34">
                  <c:v>78600</c:v>
                </c:pt>
                <c:pt idx="35">
                  <c:v>79200</c:v>
                </c:pt>
                <c:pt idx="36">
                  <c:v>79800</c:v>
                </c:pt>
                <c:pt idx="37">
                  <c:v>80400</c:v>
                </c:pt>
                <c:pt idx="38">
                  <c:v>81000</c:v>
                </c:pt>
                <c:pt idx="39">
                  <c:v>81600</c:v>
                </c:pt>
                <c:pt idx="40">
                  <c:v>82200</c:v>
                </c:pt>
                <c:pt idx="41">
                  <c:v>82800</c:v>
                </c:pt>
                <c:pt idx="42">
                  <c:v>83400</c:v>
                </c:pt>
                <c:pt idx="43">
                  <c:v>84000</c:v>
                </c:pt>
                <c:pt idx="44">
                  <c:v>84600</c:v>
                </c:pt>
                <c:pt idx="45">
                  <c:v>85200</c:v>
                </c:pt>
                <c:pt idx="46">
                  <c:v>85800</c:v>
                </c:pt>
                <c:pt idx="47">
                  <c:v>86400</c:v>
                </c:pt>
                <c:pt idx="48">
                  <c:v>87000</c:v>
                </c:pt>
                <c:pt idx="49">
                  <c:v>87600</c:v>
                </c:pt>
                <c:pt idx="50">
                  <c:v>88200</c:v>
                </c:pt>
                <c:pt idx="51">
                  <c:v>88800</c:v>
                </c:pt>
                <c:pt idx="52">
                  <c:v>89400</c:v>
                </c:pt>
                <c:pt idx="53">
                  <c:v>90000</c:v>
                </c:pt>
                <c:pt idx="54">
                  <c:v>90600</c:v>
                </c:pt>
                <c:pt idx="55">
                  <c:v>91200</c:v>
                </c:pt>
                <c:pt idx="56">
                  <c:v>91800</c:v>
                </c:pt>
                <c:pt idx="57">
                  <c:v>92400</c:v>
                </c:pt>
                <c:pt idx="58">
                  <c:v>93000</c:v>
                </c:pt>
                <c:pt idx="59">
                  <c:v>93600</c:v>
                </c:pt>
                <c:pt idx="60">
                  <c:v>94200</c:v>
                </c:pt>
                <c:pt idx="61">
                  <c:v>94800</c:v>
                </c:pt>
                <c:pt idx="62">
                  <c:v>95400</c:v>
                </c:pt>
                <c:pt idx="63">
                  <c:v>96000</c:v>
                </c:pt>
                <c:pt idx="64">
                  <c:v>96600</c:v>
                </c:pt>
                <c:pt idx="65">
                  <c:v>97200</c:v>
                </c:pt>
                <c:pt idx="66">
                  <c:v>97800</c:v>
                </c:pt>
                <c:pt idx="67">
                  <c:v>98400</c:v>
                </c:pt>
                <c:pt idx="68">
                  <c:v>99000</c:v>
                </c:pt>
                <c:pt idx="69">
                  <c:v>99600</c:v>
                </c:pt>
                <c:pt idx="70">
                  <c:v>100200</c:v>
                </c:pt>
                <c:pt idx="71">
                  <c:v>100800</c:v>
                </c:pt>
                <c:pt idx="72">
                  <c:v>101400</c:v>
                </c:pt>
                <c:pt idx="73">
                  <c:v>102000</c:v>
                </c:pt>
                <c:pt idx="74">
                  <c:v>102600</c:v>
                </c:pt>
                <c:pt idx="75">
                  <c:v>103200</c:v>
                </c:pt>
                <c:pt idx="76">
                  <c:v>103800</c:v>
                </c:pt>
                <c:pt idx="77">
                  <c:v>104400</c:v>
                </c:pt>
                <c:pt idx="78">
                  <c:v>105000</c:v>
                </c:pt>
                <c:pt idx="79">
                  <c:v>105600</c:v>
                </c:pt>
                <c:pt idx="80">
                  <c:v>106200</c:v>
                </c:pt>
                <c:pt idx="81">
                  <c:v>106800</c:v>
                </c:pt>
                <c:pt idx="82">
                  <c:v>107400</c:v>
                </c:pt>
                <c:pt idx="83">
                  <c:v>108000</c:v>
                </c:pt>
                <c:pt idx="84">
                  <c:v>108600</c:v>
                </c:pt>
                <c:pt idx="85">
                  <c:v>109200</c:v>
                </c:pt>
                <c:pt idx="86">
                  <c:v>109800</c:v>
                </c:pt>
                <c:pt idx="87">
                  <c:v>110400</c:v>
                </c:pt>
                <c:pt idx="88">
                  <c:v>111000</c:v>
                </c:pt>
                <c:pt idx="89">
                  <c:v>111600</c:v>
                </c:pt>
                <c:pt idx="90">
                  <c:v>112200</c:v>
                </c:pt>
                <c:pt idx="91">
                  <c:v>112800</c:v>
                </c:pt>
                <c:pt idx="92">
                  <c:v>113400</c:v>
                </c:pt>
                <c:pt idx="93">
                  <c:v>114000</c:v>
                </c:pt>
                <c:pt idx="94">
                  <c:v>114600</c:v>
                </c:pt>
                <c:pt idx="95">
                  <c:v>115200</c:v>
                </c:pt>
                <c:pt idx="96">
                  <c:v>115800</c:v>
                </c:pt>
                <c:pt idx="97">
                  <c:v>116400</c:v>
                </c:pt>
                <c:pt idx="98">
                  <c:v>117000</c:v>
                </c:pt>
                <c:pt idx="99">
                  <c:v>117600</c:v>
                </c:pt>
                <c:pt idx="100">
                  <c:v>118200</c:v>
                </c:pt>
                <c:pt idx="101">
                  <c:v>118800</c:v>
                </c:pt>
                <c:pt idx="102">
                  <c:v>119400</c:v>
                </c:pt>
                <c:pt idx="103">
                  <c:v>120000</c:v>
                </c:pt>
                <c:pt idx="104">
                  <c:v>120600</c:v>
                </c:pt>
                <c:pt idx="105">
                  <c:v>121200</c:v>
                </c:pt>
                <c:pt idx="106">
                  <c:v>121800</c:v>
                </c:pt>
                <c:pt idx="107">
                  <c:v>122400</c:v>
                </c:pt>
                <c:pt idx="108">
                  <c:v>123000</c:v>
                </c:pt>
                <c:pt idx="109">
                  <c:v>123600</c:v>
                </c:pt>
                <c:pt idx="110">
                  <c:v>124200</c:v>
                </c:pt>
                <c:pt idx="111">
                  <c:v>124800</c:v>
                </c:pt>
                <c:pt idx="112">
                  <c:v>125400</c:v>
                </c:pt>
                <c:pt idx="113">
                  <c:v>126000</c:v>
                </c:pt>
                <c:pt idx="114">
                  <c:v>126600</c:v>
                </c:pt>
                <c:pt idx="115">
                  <c:v>127200</c:v>
                </c:pt>
                <c:pt idx="116">
                  <c:v>127800</c:v>
                </c:pt>
                <c:pt idx="117">
                  <c:v>128400</c:v>
                </c:pt>
                <c:pt idx="118">
                  <c:v>129000</c:v>
                </c:pt>
                <c:pt idx="119">
                  <c:v>129600</c:v>
                </c:pt>
                <c:pt idx="120">
                  <c:v>130200</c:v>
                </c:pt>
                <c:pt idx="121">
                  <c:v>130800</c:v>
                </c:pt>
                <c:pt idx="122">
                  <c:v>131400</c:v>
                </c:pt>
                <c:pt idx="123">
                  <c:v>132000</c:v>
                </c:pt>
                <c:pt idx="124">
                  <c:v>132600</c:v>
                </c:pt>
                <c:pt idx="125">
                  <c:v>133200</c:v>
                </c:pt>
                <c:pt idx="126">
                  <c:v>133800</c:v>
                </c:pt>
                <c:pt idx="127">
                  <c:v>134400</c:v>
                </c:pt>
                <c:pt idx="128">
                  <c:v>135000</c:v>
                </c:pt>
              </c:numCache>
            </c:numRef>
          </c:xVal>
          <c:yVal>
            <c:numRef>
              <c:f>gamdostot_59!$E$2:$E$130</c:f>
              <c:numCache>
                <c:formatCode>0.00E+00</c:formatCode>
                <c:ptCount val="129"/>
                <c:pt idx="0">
                  <c:v>6.3547599999999994E-5</c:v>
                </c:pt>
                <c:pt idx="1">
                  <c:v>2.9279400000000004E-3</c:v>
                </c:pt>
                <c:pt idx="2">
                  <c:v>6.4937300000000003E-2</c:v>
                </c:pt>
                <c:pt idx="3">
                  <c:v>6.85138E-2</c:v>
                </c:pt>
                <c:pt idx="4">
                  <c:v>6.8264400000000003E-2</c:v>
                </c:pt>
                <c:pt idx="5">
                  <c:v>8.0861100000000019E-2</c:v>
                </c:pt>
                <c:pt idx="6">
                  <c:v>7.8672900000000004E-2</c:v>
                </c:pt>
                <c:pt idx="7">
                  <c:v>8.231079999999999E-2</c:v>
                </c:pt>
                <c:pt idx="8">
                  <c:v>9.2844700000000002E-2</c:v>
                </c:pt>
                <c:pt idx="9">
                  <c:v>8.5850300000000018E-2</c:v>
                </c:pt>
                <c:pt idx="10">
                  <c:v>0.10195</c:v>
                </c:pt>
                <c:pt idx="11">
                  <c:v>9.0412800000000015E-2</c:v>
                </c:pt>
                <c:pt idx="12">
                  <c:v>5.2060580000000009E-2</c:v>
                </c:pt>
                <c:pt idx="13">
                  <c:v>4.5586780000000007E-2</c:v>
                </c:pt>
                <c:pt idx="14">
                  <c:v>4.5542799000000009E-2</c:v>
                </c:pt>
                <c:pt idx="15">
                  <c:v>4.5501914999999997E-2</c:v>
                </c:pt>
                <c:pt idx="16">
                  <c:v>4.554924199999999E-2</c:v>
                </c:pt>
                <c:pt idx="17">
                  <c:v>4.5493198000000006E-2</c:v>
                </c:pt>
                <c:pt idx="18">
                  <c:v>4.5496016000000014E-2</c:v>
                </c:pt>
                <c:pt idx="19">
                  <c:v>4.5482898000000008E-2</c:v>
                </c:pt>
                <c:pt idx="20">
                  <c:v>4.5480159999999992E-2</c:v>
                </c:pt>
                <c:pt idx="21">
                  <c:v>4.5473542999999991E-2</c:v>
                </c:pt>
                <c:pt idx="22">
                  <c:v>4.5496112000000005E-2</c:v>
                </c:pt>
                <c:pt idx="23">
                  <c:v>4.5513499000000006E-2</c:v>
                </c:pt>
                <c:pt idx="24">
                  <c:v>4.5473222000000008E-2</c:v>
                </c:pt>
                <c:pt idx="25">
                  <c:v>4.5518022000000012E-2</c:v>
                </c:pt>
                <c:pt idx="26">
                  <c:v>4.5472855E-2</c:v>
                </c:pt>
                <c:pt idx="27">
                  <c:v>4.5503044999999999E-2</c:v>
                </c:pt>
                <c:pt idx="28">
                  <c:v>4.5484646000000004E-2</c:v>
                </c:pt>
                <c:pt idx="29">
                  <c:v>4.5481773000000003E-2</c:v>
                </c:pt>
                <c:pt idx="30">
                  <c:v>4.5497267000000015E-2</c:v>
                </c:pt>
                <c:pt idx="31">
                  <c:v>4.5486831000000005E-2</c:v>
                </c:pt>
                <c:pt idx="32">
                  <c:v>4.5496967000000006E-2</c:v>
                </c:pt>
                <c:pt idx="33">
                  <c:v>4.5458581000000019E-2</c:v>
                </c:pt>
                <c:pt idx="34">
                  <c:v>4.5515369E-2</c:v>
                </c:pt>
                <c:pt idx="35">
                  <c:v>4.5449249999999997E-2</c:v>
                </c:pt>
                <c:pt idx="36">
                  <c:v>4.5492427000000023E-2</c:v>
                </c:pt>
                <c:pt idx="37">
                  <c:v>4.5440858999999993E-2</c:v>
                </c:pt>
                <c:pt idx="38">
                  <c:v>4.5426517000000007E-2</c:v>
                </c:pt>
                <c:pt idx="39">
                  <c:v>4.5437385999999996E-2</c:v>
                </c:pt>
                <c:pt idx="40">
                  <c:v>4.5464645999999997E-2</c:v>
                </c:pt>
                <c:pt idx="41">
                  <c:v>4.5467357000000007E-2</c:v>
                </c:pt>
                <c:pt idx="42">
                  <c:v>4.5435485000000005E-2</c:v>
                </c:pt>
                <c:pt idx="43">
                  <c:v>4.5422364999999999E-2</c:v>
                </c:pt>
                <c:pt idx="44">
                  <c:v>4.557614799999999E-2</c:v>
                </c:pt>
                <c:pt idx="45">
                  <c:v>4.5517293000000014E-2</c:v>
                </c:pt>
                <c:pt idx="46">
                  <c:v>4.5509299000000003E-2</c:v>
                </c:pt>
                <c:pt idx="47">
                  <c:v>4.5423648000000004E-2</c:v>
                </c:pt>
                <c:pt idx="48">
                  <c:v>6.8118100000000001E-2</c:v>
                </c:pt>
                <c:pt idx="49">
                  <c:v>0.16645099999999999</c:v>
                </c:pt>
                <c:pt idx="50">
                  <c:v>9.3669290000000016E-2</c:v>
                </c:pt>
                <c:pt idx="51">
                  <c:v>9.1076915000000008E-2</c:v>
                </c:pt>
                <c:pt idx="52">
                  <c:v>9.1068550000000026E-2</c:v>
                </c:pt>
                <c:pt idx="53">
                  <c:v>9.1060575000000019E-2</c:v>
                </c:pt>
                <c:pt idx="54">
                  <c:v>9.1047332000000022E-2</c:v>
                </c:pt>
                <c:pt idx="55">
                  <c:v>9.1043414000000017E-2</c:v>
                </c:pt>
                <c:pt idx="56">
                  <c:v>9.1036499000000035E-2</c:v>
                </c:pt>
                <c:pt idx="57">
                  <c:v>9.1028543000000031E-2</c:v>
                </c:pt>
                <c:pt idx="58">
                  <c:v>9.1019471000000018E-2</c:v>
                </c:pt>
                <c:pt idx="59">
                  <c:v>9.1011278000000001E-2</c:v>
                </c:pt>
                <c:pt idx="60">
                  <c:v>9.1003412000000006E-2</c:v>
                </c:pt>
                <c:pt idx="61">
                  <c:v>9.0995285000000009E-2</c:v>
                </c:pt>
                <c:pt idx="62">
                  <c:v>9.0987226000000018E-2</c:v>
                </c:pt>
                <c:pt idx="63">
                  <c:v>9.0979514000000011E-2</c:v>
                </c:pt>
                <c:pt idx="64">
                  <c:v>9.0971408000000004E-2</c:v>
                </c:pt>
                <c:pt idx="65">
                  <c:v>9.096348600000001E-2</c:v>
                </c:pt>
                <c:pt idx="66">
                  <c:v>9.0955722000000044E-2</c:v>
                </c:pt>
                <c:pt idx="67">
                  <c:v>9.0947644000000022E-2</c:v>
                </c:pt>
                <c:pt idx="68">
                  <c:v>9.0939614000000002E-2</c:v>
                </c:pt>
                <c:pt idx="69">
                  <c:v>9.0930659000000025E-2</c:v>
                </c:pt>
                <c:pt idx="70">
                  <c:v>9.0923784000000007E-2</c:v>
                </c:pt>
                <c:pt idx="71">
                  <c:v>9.0914777000000016E-2</c:v>
                </c:pt>
                <c:pt idx="72">
                  <c:v>9.0747841400000015E-2</c:v>
                </c:pt>
                <c:pt idx="73">
                  <c:v>9.0739736999999987E-2</c:v>
                </c:pt>
                <c:pt idx="74">
                  <c:v>9.0729153800000018E-2</c:v>
                </c:pt>
                <c:pt idx="75">
                  <c:v>9.0716686660000004E-2</c:v>
                </c:pt>
                <c:pt idx="76">
                  <c:v>9.0707376299000039E-2</c:v>
                </c:pt>
                <c:pt idx="77">
                  <c:v>9.0698421125000039E-2</c:v>
                </c:pt>
                <c:pt idx="78">
                  <c:v>9.0690508755700019E-2</c:v>
                </c:pt>
                <c:pt idx="79">
                  <c:v>9.0682706248400011E-2</c:v>
                </c:pt>
                <c:pt idx="80">
                  <c:v>9.0674804157500039E-2</c:v>
                </c:pt>
                <c:pt idx="81">
                  <c:v>9.0666902488900039E-2</c:v>
                </c:pt>
                <c:pt idx="82">
                  <c:v>9.0659101581400017E-2</c:v>
                </c:pt>
                <c:pt idx="83">
                  <c:v>9.0651301225300018E-2</c:v>
                </c:pt>
                <c:pt idx="84">
                  <c:v>9.0643401127900008E-2</c:v>
                </c:pt>
                <c:pt idx="85">
                  <c:v>9.0635601036500008E-2</c:v>
                </c:pt>
                <c:pt idx="86">
                  <c:v>9.0627800951330051E-2</c:v>
                </c:pt>
                <c:pt idx="87">
                  <c:v>9.0620000867020017E-2</c:v>
                </c:pt>
                <c:pt idx="88">
                  <c:v>9.0612200787460018E-2</c:v>
                </c:pt>
                <c:pt idx="89">
                  <c:v>9.0604400709540039E-2</c:v>
                </c:pt>
                <c:pt idx="90">
                  <c:v>9.0596600634960014E-2</c:v>
                </c:pt>
                <c:pt idx="91">
                  <c:v>9.0588800562410018E-2</c:v>
                </c:pt>
                <c:pt idx="92">
                  <c:v>9.0581000494920003E-2</c:v>
                </c:pt>
                <c:pt idx="93">
                  <c:v>9.0573200434340001E-2</c:v>
                </c:pt>
                <c:pt idx="94">
                  <c:v>9.0565500378030045E-2</c:v>
                </c:pt>
                <c:pt idx="95">
                  <c:v>9.0556700328320028E-2</c:v>
                </c:pt>
                <c:pt idx="96">
                  <c:v>9.0549000284480027E-2</c:v>
                </c:pt>
                <c:pt idx="97">
                  <c:v>9.0541200245070008E-2</c:v>
                </c:pt>
                <c:pt idx="98">
                  <c:v>9.0533500208950027E-2</c:v>
                </c:pt>
                <c:pt idx="99">
                  <c:v>9.0525700176980028E-2</c:v>
                </c:pt>
                <c:pt idx="100">
                  <c:v>9.0518000150160038E-2</c:v>
                </c:pt>
                <c:pt idx="101">
                  <c:v>9.0510300125550031E-2</c:v>
                </c:pt>
                <c:pt idx="102">
                  <c:v>9.0502600105970027E-2</c:v>
                </c:pt>
                <c:pt idx="103">
                  <c:v>9.0494900091123015E-2</c:v>
                </c:pt>
                <c:pt idx="104">
                  <c:v>9.0487200078339991E-2</c:v>
                </c:pt>
                <c:pt idx="105">
                  <c:v>9.0479500067471005E-2</c:v>
                </c:pt>
                <c:pt idx="106">
                  <c:v>9.0471800059055002E-2</c:v>
                </c:pt>
                <c:pt idx="107">
                  <c:v>9.0464100051210014E-2</c:v>
                </c:pt>
                <c:pt idx="108">
                  <c:v>9.0456500044614016E-2</c:v>
                </c:pt>
                <c:pt idx="109">
                  <c:v>9.0448800038750013E-2</c:v>
                </c:pt>
                <c:pt idx="110">
                  <c:v>9.0441100033244987E-2</c:v>
                </c:pt>
                <c:pt idx="111">
                  <c:v>9.0433500029207997E-2</c:v>
                </c:pt>
                <c:pt idx="112">
                  <c:v>9.0425800026083025E-2</c:v>
                </c:pt>
                <c:pt idx="113">
                  <c:v>9.0418200023717976E-2</c:v>
                </c:pt>
                <c:pt idx="114">
                  <c:v>9.0409600022179001E-2</c:v>
                </c:pt>
                <c:pt idx="115">
                  <c:v>9.0402000021163997E-2</c:v>
                </c:pt>
                <c:pt idx="116">
                  <c:v>9.0394300020286034E-2</c:v>
                </c:pt>
                <c:pt idx="117">
                  <c:v>9.0386700019683006E-2</c:v>
                </c:pt>
                <c:pt idx="118">
                  <c:v>9.0379100019259001E-2</c:v>
                </c:pt>
                <c:pt idx="119">
                  <c:v>9.0371500018842005E-2</c:v>
                </c:pt>
                <c:pt idx="120">
                  <c:v>9.0363900016818002E-2</c:v>
                </c:pt>
                <c:pt idx="121">
                  <c:v>9.0356300015041024E-2</c:v>
                </c:pt>
                <c:pt idx="122">
                  <c:v>9.0348800013497016E-2</c:v>
                </c:pt>
                <c:pt idx="123">
                  <c:v>9.0341200012132999E-2</c:v>
                </c:pt>
                <c:pt idx="124">
                  <c:v>9.0333600010972001E-2</c:v>
                </c:pt>
                <c:pt idx="125">
                  <c:v>9.0326100009934004E-2</c:v>
                </c:pt>
                <c:pt idx="126">
                  <c:v>9.0318500009052005E-2</c:v>
                </c:pt>
                <c:pt idx="127">
                  <c:v>9.0311000008293119E-2</c:v>
                </c:pt>
                <c:pt idx="128">
                  <c:v>9.030340000761769E-2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75584"/>
        <c:axId val="41676160"/>
      </c:scatterChart>
      <c:valAx>
        <c:axId val="416755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time, s</a:t>
                </a:r>
              </a:p>
            </c:rich>
          </c:tx>
          <c:layout>
            <c:manualLayout>
              <c:xMode val="edge"/>
              <c:yMode val="edge"/>
              <c:x val="0.40490827869497037"/>
              <c:y val="0.8670707654815627"/>
            </c:manualLayout>
          </c:layout>
          <c:overlay val="0"/>
          <c:spPr>
            <a:noFill/>
            <a:ln w="25400">
              <a:noFill/>
            </a:ln>
          </c:spPr>
        </c:title>
        <c:numFmt formatCode="0.00E+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1676160"/>
        <c:crosses val="autoZero"/>
        <c:crossBetween val="midCat"/>
      </c:valAx>
      <c:valAx>
        <c:axId val="41676160"/>
        <c:scaling>
          <c:orientation val="minMax"/>
          <c:min val="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Gamma dose rate, Gy/s</a:t>
                </a:r>
              </a:p>
            </c:rich>
          </c:tx>
          <c:layout>
            <c:manualLayout>
              <c:xMode val="edge"/>
              <c:yMode val="edge"/>
              <c:x val="2.453989567848306E-2"/>
              <c:y val="0.14803647215538882"/>
            </c:manualLayout>
          </c:layout>
          <c:overlay val="0"/>
          <c:spPr>
            <a:noFill/>
            <a:ln w="25400">
              <a:noFill/>
            </a:ln>
          </c:spPr>
        </c:title>
        <c:numFmt formatCode="0.00E+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1675584"/>
        <c:crosses val="autoZero"/>
        <c:crossBetween val="midCat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6687173995259506"/>
          <c:y val="0.27492487686000794"/>
          <c:w val="0.22085906110634734"/>
          <c:h val="0.29305179181781066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Kr-87</a:t>
            </a:r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28575">
              <a:noFill/>
            </a:ln>
          </c:spPr>
          <c:marker>
            <c:spPr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'true'!$B$2:$B$18</c:f>
              <c:numCache>
                <c:formatCode>0.00E+00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350578100000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586657800</c:v>
                </c:pt>
                <c:pt idx="9">
                  <c:v>1133845000</c:v>
                </c:pt>
                <c:pt idx="10">
                  <c:v>873175200</c:v>
                </c:pt>
                <c:pt idx="11">
                  <c:v>823289500</c:v>
                </c:pt>
                <c:pt idx="12">
                  <c:v>523898000</c:v>
                </c:pt>
                <c:pt idx="13">
                  <c:v>135776600</c:v>
                </c:pt>
                <c:pt idx="14">
                  <c:v>2545807000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ser>
          <c:idx val="1"/>
          <c:order val="1"/>
          <c:spPr>
            <a:ln w="28575">
              <a:solidFill>
                <a:schemeClr val="accent2"/>
              </a:solidFill>
            </a:ln>
          </c:spPr>
          <c:marker>
            <c:spPr>
              <a:noFill/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'05_10strt0FG_trueOBS_sigB3.'!$B$2:$B$18</c:f>
              <c:numCache>
                <c:formatCode>0.00E+00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532825500000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10870420000</c:v>
                </c:pt>
                <c:pt idx="9">
                  <c:v>1384710000</c:v>
                </c:pt>
                <c:pt idx="10">
                  <c:v>203019200</c:v>
                </c:pt>
                <c:pt idx="11">
                  <c:v>213076400</c:v>
                </c:pt>
                <c:pt idx="12">
                  <c:v>314329500</c:v>
                </c:pt>
                <c:pt idx="13">
                  <c:v>0</c:v>
                </c:pt>
                <c:pt idx="14">
                  <c:v>432304100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78464"/>
        <c:axId val="41679040"/>
      </c:scatterChart>
      <c:valAx>
        <c:axId val="41678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41679040"/>
        <c:crosses val="autoZero"/>
        <c:crossBetween val="midCat"/>
      </c:valAx>
      <c:valAx>
        <c:axId val="41679040"/>
        <c:scaling>
          <c:orientation val="minMax"/>
        </c:scaling>
        <c:delete val="0"/>
        <c:axPos val="l"/>
        <c:majorGridlines/>
        <c:numFmt formatCode="0.00E+00" sourceLinked="1"/>
        <c:majorTickMark val="out"/>
        <c:minorTickMark val="none"/>
        <c:tickLblPos val="nextTo"/>
        <c:crossAx val="41678464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Cs-137</a:t>
            </a:r>
            <a:endParaRPr lang="ru-RU" sz="1200"/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28575">
              <a:noFill/>
            </a:ln>
          </c:spPr>
          <c:marker>
            <c:spPr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'true'!$Q$2:$Q$18</c:f>
              <c:numCache>
                <c:formatCode>0.00E+00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31606780000</c:v>
                </c:pt>
                <c:pt idx="5">
                  <c:v>1985370000</c:v>
                </c:pt>
                <c:pt idx="6">
                  <c:v>620672100</c:v>
                </c:pt>
                <c:pt idx="7">
                  <c:v>0</c:v>
                </c:pt>
                <c:pt idx="8">
                  <c:v>0</c:v>
                </c:pt>
                <c:pt idx="9">
                  <c:v>452190800</c:v>
                </c:pt>
                <c:pt idx="10">
                  <c:v>461278800</c:v>
                </c:pt>
                <c:pt idx="11">
                  <c:v>422056200</c:v>
                </c:pt>
                <c:pt idx="12">
                  <c:v>400223600</c:v>
                </c:pt>
                <c:pt idx="13">
                  <c:v>7175298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ser>
          <c:idx val="1"/>
          <c:order val="1"/>
          <c:spPr>
            <a:ln w="28575">
              <a:solidFill>
                <a:schemeClr val="accent2"/>
              </a:solidFill>
            </a:ln>
          </c:spPr>
          <c:marker>
            <c:spPr>
              <a:noFill/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'05_10strt0FG_trueOBS_sigB3.'!$Q$2:$Q$18</c:f>
              <c:numCache>
                <c:formatCode>0.00E+00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19724880000</c:v>
                </c:pt>
                <c:pt idx="5">
                  <c:v>0</c:v>
                </c:pt>
                <c:pt idx="6">
                  <c:v>0</c:v>
                </c:pt>
                <c:pt idx="7">
                  <c:v>3478608000</c:v>
                </c:pt>
                <c:pt idx="8">
                  <c:v>1101072000</c:v>
                </c:pt>
                <c:pt idx="9">
                  <c:v>0</c:v>
                </c:pt>
                <c:pt idx="10">
                  <c:v>0</c:v>
                </c:pt>
                <c:pt idx="11">
                  <c:v>232600700</c:v>
                </c:pt>
                <c:pt idx="12">
                  <c:v>127133600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3309312"/>
        <c:axId val="103309888"/>
      </c:scatterChart>
      <c:valAx>
        <c:axId val="103309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03309888"/>
        <c:crosses val="autoZero"/>
        <c:crossBetween val="midCat"/>
      </c:valAx>
      <c:valAx>
        <c:axId val="103309888"/>
        <c:scaling>
          <c:orientation val="minMax"/>
        </c:scaling>
        <c:delete val="0"/>
        <c:axPos val="l"/>
        <c:majorGridlines/>
        <c:numFmt formatCode="0.00E+00" sourceLinked="1"/>
        <c:majorTickMark val="out"/>
        <c:minorTickMark val="none"/>
        <c:tickLblPos val="nextTo"/>
        <c:crossAx val="10330931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I-131</a:t>
            </a:r>
            <a:endParaRPr lang="ru-RU" sz="1200"/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28575">
              <a:noFill/>
            </a:ln>
          </c:spPr>
          <c:marker>
            <c:spPr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'true'!$R$2:$R$18</c:f>
              <c:numCache>
                <c:formatCode>0.00E+00</c:formatCode>
                <c:ptCount val="17"/>
                <c:pt idx="0">
                  <c:v>4704750</c:v>
                </c:pt>
                <c:pt idx="1">
                  <c:v>6298444</c:v>
                </c:pt>
                <c:pt idx="2">
                  <c:v>4607272</c:v>
                </c:pt>
                <c:pt idx="3">
                  <c:v>6481344</c:v>
                </c:pt>
                <c:pt idx="4">
                  <c:v>67361000000</c:v>
                </c:pt>
                <c:pt idx="5">
                  <c:v>29042740000</c:v>
                </c:pt>
                <c:pt idx="6">
                  <c:v>23072990000</c:v>
                </c:pt>
                <c:pt idx="7">
                  <c:v>13961450000</c:v>
                </c:pt>
                <c:pt idx="8">
                  <c:v>5139119000</c:v>
                </c:pt>
                <c:pt idx="9">
                  <c:v>4848882000</c:v>
                </c:pt>
                <c:pt idx="10">
                  <c:v>4269017000</c:v>
                </c:pt>
                <c:pt idx="11">
                  <c:v>2490984000</c:v>
                </c:pt>
                <c:pt idx="12">
                  <c:v>1471094000</c:v>
                </c:pt>
                <c:pt idx="13">
                  <c:v>293468100</c:v>
                </c:pt>
                <c:pt idx="14">
                  <c:v>95831110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ser>
          <c:idx val="1"/>
          <c:order val="1"/>
          <c:spPr>
            <a:ln w="28575">
              <a:solidFill>
                <a:schemeClr val="accent2"/>
              </a:solidFill>
            </a:ln>
          </c:spPr>
          <c:marker>
            <c:spPr>
              <a:noFill/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'05_10strt0FG_trueOBS_sigB3.'!$R$2:$R$18</c:f>
              <c:numCache>
                <c:formatCode>0.00E+00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197751200000</c:v>
                </c:pt>
                <c:pt idx="5">
                  <c:v>0</c:v>
                </c:pt>
                <c:pt idx="6">
                  <c:v>4985342000</c:v>
                </c:pt>
                <c:pt idx="7">
                  <c:v>1178096000</c:v>
                </c:pt>
                <c:pt idx="8">
                  <c:v>0</c:v>
                </c:pt>
                <c:pt idx="9">
                  <c:v>3629123000</c:v>
                </c:pt>
                <c:pt idx="10">
                  <c:v>3164752000</c:v>
                </c:pt>
                <c:pt idx="11">
                  <c:v>3509152000</c:v>
                </c:pt>
                <c:pt idx="12">
                  <c:v>2738322000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3311616"/>
        <c:axId val="103312768"/>
      </c:scatterChart>
      <c:valAx>
        <c:axId val="103311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03312768"/>
        <c:crosses val="autoZero"/>
        <c:crossBetween val="midCat"/>
      </c:valAx>
      <c:valAx>
        <c:axId val="103312768"/>
        <c:scaling>
          <c:orientation val="minMax"/>
        </c:scaling>
        <c:delete val="0"/>
        <c:axPos val="l"/>
        <c:majorGridlines/>
        <c:numFmt formatCode="0.00E+00" sourceLinked="1"/>
        <c:majorTickMark val="out"/>
        <c:minorTickMark val="none"/>
        <c:tickLblPos val="nextTo"/>
        <c:crossAx val="10331161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Kr-87</a:t>
            </a:r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28575">
              <a:noFill/>
            </a:ln>
          </c:spPr>
          <c:marker>
            <c:spPr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'true'!$B$2:$B$18</c:f>
              <c:numCache>
                <c:formatCode>0.00E+00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350578100000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586657800</c:v>
                </c:pt>
                <c:pt idx="9">
                  <c:v>1133845000</c:v>
                </c:pt>
                <c:pt idx="10">
                  <c:v>873175200</c:v>
                </c:pt>
                <c:pt idx="11">
                  <c:v>823289500</c:v>
                </c:pt>
                <c:pt idx="12">
                  <c:v>523898000</c:v>
                </c:pt>
                <c:pt idx="13">
                  <c:v>135776600</c:v>
                </c:pt>
                <c:pt idx="14">
                  <c:v>2545807000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ser>
          <c:idx val="1"/>
          <c:order val="1"/>
          <c:spPr>
            <a:ln w="28575">
              <a:solidFill>
                <a:schemeClr val="accent2"/>
              </a:solidFill>
            </a:ln>
          </c:spPr>
          <c:marker>
            <c:spPr>
              <a:noFill/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'06_0.1trueFG_trueOBS_sigB3.'!$B$2:$B$18</c:f>
              <c:numCache>
                <c:formatCode>0.00E+00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24299200000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7940614</c:v>
                </c:pt>
                <c:pt idx="9">
                  <c:v>867733700</c:v>
                </c:pt>
                <c:pt idx="10">
                  <c:v>645451200</c:v>
                </c:pt>
                <c:pt idx="11">
                  <c:v>941117500</c:v>
                </c:pt>
                <c:pt idx="12">
                  <c:v>729162800</c:v>
                </c:pt>
                <c:pt idx="13">
                  <c:v>158704300</c:v>
                </c:pt>
                <c:pt idx="14">
                  <c:v>3384061000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772672"/>
        <c:axId val="106773248"/>
      </c:scatterChart>
      <c:valAx>
        <c:axId val="106772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06773248"/>
        <c:crosses val="autoZero"/>
        <c:crossBetween val="midCat"/>
      </c:valAx>
      <c:valAx>
        <c:axId val="106773248"/>
        <c:scaling>
          <c:orientation val="minMax"/>
        </c:scaling>
        <c:delete val="0"/>
        <c:axPos val="l"/>
        <c:majorGridlines/>
        <c:numFmt formatCode="0.00E+00" sourceLinked="1"/>
        <c:majorTickMark val="out"/>
        <c:minorTickMark val="none"/>
        <c:tickLblPos val="nextTo"/>
        <c:crossAx val="10677267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Cs-137</a:t>
            </a:r>
            <a:endParaRPr lang="ru-RU" sz="1200"/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28575">
              <a:noFill/>
            </a:ln>
          </c:spPr>
          <c:marker>
            <c:spPr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'true'!$Q$2:$Q$18</c:f>
              <c:numCache>
                <c:formatCode>0.00E+00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31606780000</c:v>
                </c:pt>
                <c:pt idx="5">
                  <c:v>1985370000</c:v>
                </c:pt>
                <c:pt idx="6">
                  <c:v>620672100</c:v>
                </c:pt>
                <c:pt idx="7">
                  <c:v>0</c:v>
                </c:pt>
                <c:pt idx="8">
                  <c:v>0</c:v>
                </c:pt>
                <c:pt idx="9">
                  <c:v>452190800</c:v>
                </c:pt>
                <c:pt idx="10">
                  <c:v>461278800</c:v>
                </c:pt>
                <c:pt idx="11">
                  <c:v>422056200</c:v>
                </c:pt>
                <c:pt idx="12">
                  <c:v>400223600</c:v>
                </c:pt>
                <c:pt idx="13">
                  <c:v>7175298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ser>
          <c:idx val="1"/>
          <c:order val="1"/>
          <c:spPr>
            <a:ln w="28575">
              <a:solidFill>
                <a:schemeClr val="accent2"/>
              </a:solidFill>
            </a:ln>
          </c:spPr>
          <c:marker>
            <c:spPr>
              <a:noFill/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'06_0.1trueFG_trueOBS_sigB3.'!$Q$2:$Q$18</c:f>
              <c:numCache>
                <c:formatCode>0.00E+00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14167370000</c:v>
                </c:pt>
                <c:pt idx="5">
                  <c:v>6022981000</c:v>
                </c:pt>
                <c:pt idx="6">
                  <c:v>211758700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16326240</c:v>
                </c:pt>
                <c:pt idx="13">
                  <c:v>7963630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1487040"/>
        <c:axId val="151488768"/>
      </c:scatterChart>
      <c:valAx>
        <c:axId val="151487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51488768"/>
        <c:crosses val="autoZero"/>
        <c:crossBetween val="midCat"/>
      </c:valAx>
      <c:valAx>
        <c:axId val="151488768"/>
        <c:scaling>
          <c:orientation val="minMax"/>
        </c:scaling>
        <c:delete val="0"/>
        <c:axPos val="l"/>
        <c:majorGridlines/>
        <c:numFmt formatCode="0.00E+00" sourceLinked="1"/>
        <c:majorTickMark val="out"/>
        <c:minorTickMark val="none"/>
        <c:tickLblPos val="nextTo"/>
        <c:crossAx val="15148704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I-131</a:t>
            </a:r>
            <a:endParaRPr lang="ru-RU" sz="1200"/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28575">
              <a:noFill/>
            </a:ln>
          </c:spPr>
          <c:marker>
            <c:spPr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'true'!$R$2:$R$18</c:f>
              <c:numCache>
                <c:formatCode>0.00E+00</c:formatCode>
                <c:ptCount val="17"/>
                <c:pt idx="0">
                  <c:v>4704750</c:v>
                </c:pt>
                <c:pt idx="1">
                  <c:v>6298444</c:v>
                </c:pt>
                <c:pt idx="2">
                  <c:v>4607272</c:v>
                </c:pt>
                <c:pt idx="3">
                  <c:v>6481344</c:v>
                </c:pt>
                <c:pt idx="4">
                  <c:v>67361000000</c:v>
                </c:pt>
                <c:pt idx="5">
                  <c:v>29042740000</c:v>
                </c:pt>
                <c:pt idx="6">
                  <c:v>23072990000</c:v>
                </c:pt>
                <c:pt idx="7">
                  <c:v>13961450000</c:v>
                </c:pt>
                <c:pt idx="8">
                  <c:v>5139119000</c:v>
                </c:pt>
                <c:pt idx="9">
                  <c:v>4848882000</c:v>
                </c:pt>
                <c:pt idx="10">
                  <c:v>4269017000</c:v>
                </c:pt>
                <c:pt idx="11">
                  <c:v>2490984000</c:v>
                </c:pt>
                <c:pt idx="12">
                  <c:v>1471094000</c:v>
                </c:pt>
                <c:pt idx="13">
                  <c:v>293468100</c:v>
                </c:pt>
                <c:pt idx="14">
                  <c:v>95831110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ser>
          <c:idx val="1"/>
          <c:order val="1"/>
          <c:spPr>
            <a:ln w="28575">
              <a:solidFill>
                <a:schemeClr val="accent2"/>
              </a:solidFill>
            </a:ln>
          </c:spPr>
          <c:marker>
            <c:spPr>
              <a:noFill/>
              <a:ln>
                <a:noFill/>
              </a:ln>
            </c:spPr>
          </c:marker>
          <c:xVal>
            <c:numRef>
              <c:f>'true'!$A$2:$A$18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xVal>
          <c:yVal>
            <c:numRef>
              <c:f>'06_0.1trueFG_trueOBS_sigB3.'!$R$2:$R$18</c:f>
              <c:numCache>
                <c:formatCode>0.00E+00</c:formatCode>
                <c:ptCount val="17"/>
                <c:pt idx="0">
                  <c:v>0</c:v>
                </c:pt>
                <c:pt idx="1">
                  <c:v>5786482</c:v>
                </c:pt>
                <c:pt idx="2">
                  <c:v>4466810</c:v>
                </c:pt>
                <c:pt idx="3">
                  <c:v>6034264</c:v>
                </c:pt>
                <c:pt idx="4">
                  <c:v>54590870000</c:v>
                </c:pt>
                <c:pt idx="5">
                  <c:v>37427390000</c:v>
                </c:pt>
                <c:pt idx="6">
                  <c:v>29001210000</c:v>
                </c:pt>
                <c:pt idx="7">
                  <c:v>17029240000</c:v>
                </c:pt>
                <c:pt idx="8">
                  <c:v>7587473000</c:v>
                </c:pt>
                <c:pt idx="9">
                  <c:v>8628923000</c:v>
                </c:pt>
                <c:pt idx="10">
                  <c:v>4833588000</c:v>
                </c:pt>
                <c:pt idx="11">
                  <c:v>2478485000</c:v>
                </c:pt>
                <c:pt idx="12">
                  <c:v>1477103000</c:v>
                </c:pt>
                <c:pt idx="13">
                  <c:v>477807800</c:v>
                </c:pt>
                <c:pt idx="14">
                  <c:v>23558090</c:v>
                </c:pt>
                <c:pt idx="15">
                  <c:v>0</c:v>
                </c:pt>
                <c:pt idx="16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1490496"/>
        <c:axId val="151491072"/>
      </c:scatterChart>
      <c:valAx>
        <c:axId val="151490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51491072"/>
        <c:crosses val="autoZero"/>
        <c:crossBetween val="midCat"/>
      </c:valAx>
      <c:valAx>
        <c:axId val="151491072"/>
        <c:scaling>
          <c:orientation val="minMax"/>
        </c:scaling>
        <c:delete val="0"/>
        <c:axPos val="l"/>
        <c:majorGridlines/>
        <c:numFmt formatCode="0.00E+00" sourceLinked="1"/>
        <c:majorTickMark val="out"/>
        <c:minorTickMark val="none"/>
        <c:tickLblPos val="nextTo"/>
        <c:crossAx val="15149049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402138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2BAA5-9F3A-474A-92E3-1312970DAC60}" type="datetimeFigureOut">
              <a:rPr lang="en-GB" smtClean="0"/>
              <a:pPr/>
              <a:t>20/01/2016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402138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31416-FC77-43BB-8F03-D49BB6B7046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546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1BD78C0-B4D7-4B57-898F-004CD1D8D2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28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5894FAE8-678E-4BD2-861F-11AFF0FA7A82}" type="slidenum">
              <a:rPr lang="en-US"/>
              <a:pPr/>
              <a:t>1</a:t>
            </a:fld>
            <a:endParaRPr lang="en-US"/>
          </a:p>
        </p:txBody>
      </p:sp>
      <p:sp>
        <p:nvSpPr>
          <p:cNvPr id="51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</p:spPr>
        <p:txBody>
          <a:bodyPr wrap="none" anchor="ctr"/>
          <a:lstStyle/>
          <a:p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364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90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092950"/>
            <a:ext cx="9366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28A0537A-57E0-4EF3-8EB3-FAFC96D83429}" type="slidenum">
              <a:rPr lang="en-GB" sz="1200">
                <a:solidFill>
                  <a:srgbClr val="000000"/>
                </a:solidFill>
              </a:rPr>
              <a:pPr>
                <a:spcBef>
                  <a:spcPct val="50000"/>
                </a:spcBef>
              </a:pPr>
              <a:t>‹#›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4" y="7164388"/>
            <a:ext cx="7056635" cy="26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 dirty="0" smtClean="0">
                <a:solidFill>
                  <a:srgbClr val="000000"/>
                </a:solidFill>
              </a:rPr>
              <a:t>Advance method for source term </a:t>
            </a:r>
            <a:r>
              <a:rPr lang="en-GB" sz="1200" dirty="0" smtClean="0">
                <a:solidFill>
                  <a:srgbClr val="000000"/>
                </a:solidFill>
              </a:rPr>
              <a:t>estimation and status of its</a:t>
            </a:r>
            <a:r>
              <a:rPr lang="en-GB" sz="1200" baseline="0" dirty="0" smtClean="0">
                <a:solidFill>
                  <a:srgbClr val="000000"/>
                </a:solidFill>
              </a:rPr>
              <a:t> implementation in the JRODOS</a:t>
            </a: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800" b="1" i="1" spc="100" dirty="0">
                <a:ln w="18000">
                  <a:solidFill>
                    <a:srgbClr val="00CC99">
                      <a:satMod val="200000"/>
                      <a:tint val="72000"/>
                    </a:srgbClr>
                  </a:solidFill>
                  <a:prstDash val="solid"/>
                </a:ln>
                <a:solidFill>
                  <a:srgbClr val="00CC99">
                    <a:satMod val="280000"/>
                    <a:tint val="100000"/>
                    <a:alpha val="5700"/>
                  </a:srgbClr>
                </a:solidFill>
                <a:effectLst>
                  <a:outerShdw blurRad="25000" dist="20000" dir="16020000" algn="tl">
                    <a:srgbClr val="00CC99">
                      <a:satMod val="200000"/>
                      <a:shade val="1000"/>
                      <a:alpha val="60000"/>
                    </a:srgbClr>
                  </a:outerShdw>
                </a:effectLst>
              </a:rPr>
              <a:t>PREPARE</a:t>
            </a:r>
          </a:p>
        </p:txBody>
      </p:sp>
      <p:pic>
        <p:nvPicPr>
          <p:cNvPr id="16" name="Picture 15"/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941726"/>
            <a:ext cx="1511920" cy="480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709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1" r:id="rId2"/>
    <p:sldLayoutId id="2147483674" r:id="rId3"/>
    <p:sldLayoutId id="2147483675" r:id="rId4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1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1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4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32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3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tlib.org/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flexrisk.boku.ac.at/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9112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Innovative integrated tools and platforms for radiological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emergency preparedness and post-accident response in Europe</a:t>
            </a:r>
            <a:endParaRPr lang="en-US" sz="1600" b="1"/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8387977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2335" rIns="0" bIns="0" anchor="ctr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GB" sz="4800" dirty="0"/>
              <a:t>Advanced method for source term estimation and status of its integration in JRODOS</a:t>
            </a:r>
            <a:endParaRPr lang="en-US" sz="48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6994" y="3779837"/>
            <a:ext cx="7023718" cy="14766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en-GB" i="1" u="sng" dirty="0">
                <a:solidFill>
                  <a:srgbClr val="646464"/>
                </a:solidFill>
                <a:ea typeface="Calibri"/>
              </a:rPr>
              <a:t>I. Kovalets</a:t>
            </a:r>
            <a:r>
              <a:rPr lang="en-GB" i="1" u="sng" baseline="30000" dirty="0">
                <a:solidFill>
                  <a:srgbClr val="646464"/>
                </a:solidFill>
                <a:ea typeface="Calibri"/>
              </a:rPr>
              <a:t>1</a:t>
            </a:r>
            <a:r>
              <a:rPr lang="en-GB" i="1" dirty="0">
                <a:solidFill>
                  <a:srgbClr val="646464"/>
                </a:solidFill>
                <a:ea typeface="Calibri"/>
              </a:rPr>
              <a:t>, S. Andronopoulos</a:t>
            </a:r>
            <a:r>
              <a:rPr lang="en-GB" i="1" baseline="30000" dirty="0">
                <a:solidFill>
                  <a:srgbClr val="646464"/>
                </a:solidFill>
                <a:ea typeface="Calibri"/>
              </a:rPr>
              <a:t>2</a:t>
            </a:r>
            <a:r>
              <a:rPr lang="en-GB" baseline="30000" dirty="0">
                <a:solidFill>
                  <a:srgbClr val="646464"/>
                </a:solidFill>
                <a:ea typeface="Calibri"/>
              </a:rPr>
              <a:t> </a:t>
            </a:r>
            <a:r>
              <a:rPr lang="en-GB" baseline="-25000" dirty="0">
                <a:solidFill>
                  <a:srgbClr val="646464"/>
                </a:solidFill>
                <a:ea typeface="Calibri"/>
              </a:rPr>
              <a:t>,</a:t>
            </a:r>
            <a:r>
              <a:rPr lang="en-GB" dirty="0">
                <a:solidFill>
                  <a:srgbClr val="646464"/>
                </a:solidFill>
                <a:ea typeface="Calibri"/>
              </a:rPr>
              <a:t> </a:t>
            </a:r>
            <a:r>
              <a:rPr lang="en-GB" i="1" dirty="0">
                <a:solidFill>
                  <a:srgbClr val="646464"/>
                </a:solidFill>
                <a:ea typeface="Calibri"/>
              </a:rPr>
              <a:t>R. Hofman</a:t>
            </a:r>
            <a:r>
              <a:rPr lang="en-GB" i="1" baseline="30000" dirty="0">
                <a:solidFill>
                  <a:srgbClr val="646464"/>
                </a:solidFill>
                <a:ea typeface="Calibri"/>
              </a:rPr>
              <a:t>3</a:t>
            </a:r>
            <a:r>
              <a:rPr lang="en-GB" i="1" dirty="0">
                <a:solidFill>
                  <a:srgbClr val="646464"/>
                </a:solidFill>
                <a:ea typeface="Calibri"/>
              </a:rPr>
              <a:t> and P. Seibert</a:t>
            </a:r>
            <a:r>
              <a:rPr lang="en-GB" i="1" baseline="30000" dirty="0">
                <a:solidFill>
                  <a:srgbClr val="646464"/>
                </a:solidFill>
                <a:ea typeface="Calibri"/>
              </a:rPr>
              <a:t>3</a:t>
            </a:r>
            <a:endParaRPr lang="en-GB" sz="2000" dirty="0">
              <a:solidFill>
                <a:srgbClr val="646464"/>
              </a:solidFill>
              <a:latin typeface="Times New Roman"/>
              <a:ea typeface="MS Mincho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GB" baseline="30000" dirty="0">
              <a:solidFill>
                <a:srgbClr val="646464"/>
              </a:solidFill>
              <a:ea typeface="Calibri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baseline="30000" dirty="0">
                <a:solidFill>
                  <a:srgbClr val="646464"/>
                </a:solidFill>
                <a:ea typeface="Calibri"/>
              </a:rPr>
              <a:t>1</a:t>
            </a:r>
            <a:r>
              <a:rPr lang="en-GB" dirty="0">
                <a:solidFill>
                  <a:srgbClr val="646464"/>
                </a:solidFill>
                <a:ea typeface="Calibri"/>
              </a:rPr>
              <a:t>Ukrainian Centre for Environmental and Water Projects</a:t>
            </a:r>
            <a:endParaRPr lang="en-GB" sz="2000" dirty="0">
              <a:solidFill>
                <a:srgbClr val="646464"/>
              </a:solidFill>
              <a:latin typeface="Times New Roman"/>
              <a:ea typeface="MS Mincho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baseline="30000" dirty="0">
                <a:solidFill>
                  <a:srgbClr val="646464"/>
                </a:solidFill>
                <a:ea typeface="Calibri"/>
              </a:rPr>
              <a:t>2</a:t>
            </a:r>
            <a:r>
              <a:rPr lang="en-GB" dirty="0">
                <a:solidFill>
                  <a:srgbClr val="646464"/>
                </a:solidFill>
                <a:ea typeface="Calibri"/>
              </a:rPr>
              <a:t> National Centre for Scientific Research “</a:t>
            </a:r>
            <a:r>
              <a:rPr lang="en-GB" dirty="0" err="1">
                <a:solidFill>
                  <a:srgbClr val="646464"/>
                </a:solidFill>
                <a:ea typeface="Calibri"/>
              </a:rPr>
              <a:t>Demokritos</a:t>
            </a:r>
            <a:r>
              <a:rPr lang="en-GB" dirty="0">
                <a:solidFill>
                  <a:srgbClr val="646464"/>
                </a:solidFill>
                <a:ea typeface="Calibri"/>
              </a:rPr>
              <a:t>”</a:t>
            </a:r>
            <a:endParaRPr lang="en-GB" sz="2000" dirty="0">
              <a:solidFill>
                <a:srgbClr val="646464"/>
              </a:solidFill>
              <a:latin typeface="Times New Roman"/>
              <a:ea typeface="MS Mincho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baseline="30000" dirty="0">
                <a:solidFill>
                  <a:srgbClr val="646464"/>
                </a:solidFill>
                <a:ea typeface="Calibri"/>
              </a:rPr>
              <a:t>3</a:t>
            </a:r>
            <a:r>
              <a:rPr lang="en-GB" dirty="0">
                <a:solidFill>
                  <a:srgbClr val="646464"/>
                </a:solidFill>
                <a:ea typeface="Calibri"/>
              </a:rPr>
              <a:t> Department of Meteorology and Geophysics, University of Vienna</a:t>
            </a:r>
            <a:endParaRPr lang="en-GB" sz="2000" dirty="0">
              <a:solidFill>
                <a:srgbClr val="646464"/>
              </a:solidFill>
              <a:latin typeface="Times New Roman"/>
              <a:ea typeface="MS Mincho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55936" y="5436021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12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696" y="5436021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Observation and model errors</a:t>
            </a:r>
            <a:endParaRPr lang="en-GB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769" y="1079500"/>
            <a:ext cx="9936856" cy="817294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prstClr val="black"/>
                </a:solidFill>
              </a:rPr>
              <a:t>Observation and model errors combined in – diagonal – matrix </a:t>
            </a:r>
            <a:r>
              <a:rPr lang="en-US" sz="2200" b="1" dirty="0" smtClean="0">
                <a:solidFill>
                  <a:prstClr val="black"/>
                </a:solidFill>
              </a:rPr>
              <a:t>R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b="1" dirty="0">
              <a:solidFill>
                <a:prstClr val="black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b="1" dirty="0">
              <a:solidFill>
                <a:prstClr val="black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 smtClean="0">
              <a:solidFill>
                <a:prstClr val="black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prstClr val="black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 smtClean="0">
              <a:solidFill>
                <a:prstClr val="black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 smtClean="0">
                <a:solidFill>
                  <a:prstClr val="black"/>
                </a:solidFill>
              </a:rPr>
              <a:t>Observation </a:t>
            </a:r>
            <a:r>
              <a:rPr lang="en-US" sz="2200" dirty="0">
                <a:solidFill>
                  <a:prstClr val="black"/>
                </a:solidFill>
              </a:rPr>
              <a:t>errors: </a:t>
            </a:r>
            <a:r>
              <a:rPr lang="en-US" sz="2200" dirty="0" smtClean="0">
                <a:solidFill>
                  <a:prstClr val="black"/>
                </a:solidFill>
              </a:rPr>
              <a:t>constant, </a:t>
            </a:r>
            <a:r>
              <a:rPr lang="en-US" sz="2200" dirty="0">
                <a:solidFill>
                  <a:prstClr val="black"/>
                </a:solidFill>
              </a:rPr>
              <a:t>plus a “background” </a:t>
            </a:r>
            <a:r>
              <a:rPr lang="en-US" sz="2200" dirty="0" smtClean="0">
                <a:solidFill>
                  <a:prstClr val="black"/>
                </a:solidFill>
              </a:rPr>
              <a:t>threshold (ɛ)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prstClr val="black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 smtClean="0">
              <a:solidFill>
                <a:prstClr val="black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2200" dirty="0" smtClean="0">
              <a:solidFill>
                <a:prstClr val="black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200" dirty="0" smtClean="0">
                <a:solidFill>
                  <a:prstClr val="black"/>
                </a:solidFill>
              </a:rPr>
              <a:t>Fraction </a:t>
            </a:r>
            <a:r>
              <a:rPr lang="el-GR" sz="2200" dirty="0" smtClean="0">
                <a:solidFill>
                  <a:prstClr val="black"/>
                </a:solidFill>
              </a:rPr>
              <a:t>α</a:t>
            </a:r>
            <a:r>
              <a:rPr lang="en-US" sz="2200" baseline="-25000" dirty="0" smtClean="0">
                <a:solidFill>
                  <a:prstClr val="black"/>
                </a:solidFill>
              </a:rPr>
              <a:t>ɛ</a:t>
            </a:r>
            <a:r>
              <a:rPr lang="en-US" sz="2200" dirty="0" smtClean="0">
                <a:solidFill>
                  <a:prstClr val="black"/>
                </a:solidFill>
              </a:rPr>
              <a:t> could be &gt;1 in order to reduce weight of measurements which are close to background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2200" dirty="0" smtClean="0">
              <a:solidFill>
                <a:prstClr val="black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200" dirty="0" smtClean="0">
                <a:solidFill>
                  <a:prstClr val="black"/>
                </a:solidFill>
              </a:rPr>
              <a:t>Ideally background values are to be present in JRODOS database for each station and each measurement parameter. But since it is presently not the case, constant value ɛ=1e-4 </a:t>
            </a:r>
            <a:r>
              <a:rPr lang="en-US" sz="2200" dirty="0" err="1" smtClean="0">
                <a:solidFill>
                  <a:prstClr val="black"/>
                </a:solidFill>
              </a:rPr>
              <a:t>mSv</a:t>
            </a:r>
            <a:r>
              <a:rPr lang="en-US" sz="2200" dirty="0" smtClean="0">
                <a:solidFill>
                  <a:prstClr val="black"/>
                </a:solidFill>
              </a:rPr>
              <a:t>/h is used for gamma dose rate measurements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2200" dirty="0" smtClean="0">
              <a:solidFill>
                <a:prstClr val="black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200" dirty="0" smtClean="0">
                <a:solidFill>
                  <a:prstClr val="black"/>
                </a:solidFill>
              </a:rPr>
              <a:t>Default value for gamma dose rate measurements: </a:t>
            </a:r>
            <a:r>
              <a:rPr lang="el-GR" sz="2200" dirty="0" smtClean="0">
                <a:solidFill>
                  <a:prstClr val="black"/>
                </a:solidFill>
              </a:rPr>
              <a:t>θ</a:t>
            </a:r>
            <a:r>
              <a:rPr lang="en-US" sz="2200" baseline="-25000" dirty="0" smtClean="0">
                <a:solidFill>
                  <a:prstClr val="black"/>
                </a:solidFill>
              </a:rPr>
              <a:t>o</a:t>
            </a:r>
            <a:r>
              <a:rPr lang="en-US" sz="2200" dirty="0" smtClean="0">
                <a:solidFill>
                  <a:prstClr val="black"/>
                </a:solidFill>
              </a:rPr>
              <a:t>=2e-5 </a:t>
            </a:r>
            <a:r>
              <a:rPr lang="en-US" sz="2200" dirty="0" err="1" smtClean="0">
                <a:solidFill>
                  <a:prstClr val="black"/>
                </a:solidFill>
              </a:rPr>
              <a:t>mSv</a:t>
            </a:r>
            <a:r>
              <a:rPr lang="en-US" sz="2200" dirty="0" smtClean="0">
                <a:solidFill>
                  <a:prstClr val="black"/>
                </a:solidFill>
              </a:rPr>
              <a:t>/h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200" dirty="0" smtClean="0">
                <a:solidFill>
                  <a:prstClr val="black"/>
                </a:solidFill>
              </a:rPr>
              <a:t>– typical lower sensitivity limit of gamma dose rate measurements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39817"/>
              </p:ext>
            </p:extLst>
          </p:nvPr>
        </p:nvGraphicFramePr>
        <p:xfrm>
          <a:off x="3888184" y="1547589"/>
          <a:ext cx="29146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" name="Equation" r:id="rId3" imgW="1434960" imgH="279360" progId="Equation.DSMT4">
                  <p:embed/>
                </p:oleObj>
              </mc:Choice>
              <mc:Fallback>
                <p:oleObj name="Equation" r:id="rId3" imgW="1434960" imgH="2793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8184" y="1547589"/>
                        <a:ext cx="291465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247980"/>
              </p:ext>
            </p:extLst>
          </p:nvPr>
        </p:nvGraphicFramePr>
        <p:xfrm>
          <a:off x="3986213" y="2195513"/>
          <a:ext cx="20891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" name="Equation" r:id="rId5" imgW="1028520" imgH="253800" progId="Equation.DSMT4">
                  <p:embed/>
                </p:oleObj>
              </mc:Choice>
              <mc:Fallback>
                <p:oleObj name="Equation" r:id="rId5" imgW="1028520" imgH="253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6213" y="2195513"/>
                        <a:ext cx="208915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33640" y="2267669"/>
            <a:ext cx="3089307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(observation + model errors)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056280"/>
              </p:ext>
            </p:extLst>
          </p:nvPr>
        </p:nvGraphicFramePr>
        <p:xfrm>
          <a:off x="4348163" y="3635375"/>
          <a:ext cx="17303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1" name="Equation" r:id="rId7" imgW="850680" imgH="241200" progId="Equation.DSMT4">
                  <p:embed/>
                </p:oleObj>
              </mc:Choice>
              <mc:Fallback>
                <p:oleObj name="Equation" r:id="rId7" imgW="850680" imgH="241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8163" y="3635375"/>
                        <a:ext cx="173037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826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error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prstClr val="black"/>
                </a:solidFill>
              </a:rPr>
              <a:t>Model error: </a:t>
            </a:r>
            <a:endParaRPr lang="en-US" sz="2200" dirty="0" smtClean="0">
              <a:solidFill>
                <a:prstClr val="black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prstClr val="black"/>
              </a:solidFill>
            </a:endParaRPr>
          </a:p>
          <a:p>
            <a:pPr marL="457200" lvl="1" indent="0" eaLnBrk="1" fontAlgn="auto" hangingPunct="1">
              <a:spcAft>
                <a:spcPts val="0"/>
              </a:spcAft>
              <a:buNone/>
              <a:defRPr/>
            </a:pPr>
            <a:endParaRPr lang="en-US" sz="2200" dirty="0" smtClean="0">
              <a:solidFill>
                <a:prstClr val="black"/>
              </a:solidFill>
            </a:endParaRPr>
          </a:p>
          <a:p>
            <a:pPr marL="457200" lvl="1" indent="0" eaLnBrk="1" fontAlgn="auto" hangingPunct="1">
              <a:spcAft>
                <a:spcPts val="0"/>
              </a:spcAft>
              <a:buNone/>
              <a:defRPr/>
            </a:pPr>
            <a:r>
              <a:rPr lang="en-US" sz="2200" dirty="0">
                <a:solidFill>
                  <a:prstClr val="black"/>
                </a:solidFill>
              </a:rPr>
              <a:t>Model input </a:t>
            </a:r>
            <a:r>
              <a:rPr lang="en-US" sz="2200" dirty="0" smtClean="0">
                <a:solidFill>
                  <a:prstClr val="black"/>
                </a:solidFill>
              </a:rPr>
              <a:t>parameters assigned on the basis of statistics </a:t>
            </a:r>
            <a:r>
              <a:rPr lang="en-US" sz="2200" dirty="0">
                <a:solidFill>
                  <a:prstClr val="black"/>
                </a:solidFill>
              </a:rPr>
              <a:t>of </a:t>
            </a:r>
            <a:r>
              <a:rPr lang="en-US" sz="2200" dirty="0" smtClean="0">
                <a:solidFill>
                  <a:prstClr val="black"/>
                </a:solidFill>
              </a:rPr>
              <a:t>model </a:t>
            </a:r>
            <a:r>
              <a:rPr lang="en-US" sz="2200" dirty="0">
                <a:solidFill>
                  <a:prstClr val="black"/>
                </a:solidFill>
              </a:rPr>
              <a:t>calculations</a:t>
            </a:r>
          </a:p>
          <a:p>
            <a:pPr marL="0" indent="0">
              <a:buNone/>
            </a:pPr>
            <a:r>
              <a:rPr lang="en-US" sz="2200" dirty="0" smtClean="0"/>
              <a:t>E.g. typical values of NMSE in atmospheric dispersion </a:t>
            </a:r>
            <a:r>
              <a:rPr lang="en-US" sz="2200" dirty="0" err="1" smtClean="0"/>
              <a:t>modelling</a:t>
            </a:r>
            <a:r>
              <a:rPr lang="en-US" sz="2200" dirty="0" smtClean="0"/>
              <a:t> in case of exactly known source term is NMSE≈0.5÷10</a:t>
            </a:r>
            <a:endParaRPr lang="en-US" sz="2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100966"/>
              </p:ext>
            </p:extLst>
          </p:nvPr>
        </p:nvGraphicFramePr>
        <p:xfrm>
          <a:off x="3935413" y="1403350"/>
          <a:ext cx="15494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" name="Equation" r:id="rId3" imgW="761760" imgH="241200" progId="Equation.DSMT4">
                  <p:embed/>
                </p:oleObj>
              </mc:Choice>
              <mc:Fallback>
                <p:oleObj name="Equation" r:id="rId3" imgW="761760" imgH="241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5413" y="1403350"/>
                        <a:ext cx="154940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394569"/>
              </p:ext>
            </p:extLst>
          </p:nvPr>
        </p:nvGraphicFramePr>
        <p:xfrm>
          <a:off x="2664047" y="3419797"/>
          <a:ext cx="3652131" cy="961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" name="Equation" r:id="rId5" imgW="2120760" imgH="558720" progId="Equation.DSMT4">
                  <p:embed/>
                </p:oleObj>
              </mc:Choice>
              <mc:Fallback>
                <p:oleObj name="Equation" r:id="rId5" imgW="212076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64047" y="3419797"/>
                        <a:ext cx="3652131" cy="961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717678"/>
              </p:ext>
            </p:extLst>
          </p:nvPr>
        </p:nvGraphicFramePr>
        <p:xfrm>
          <a:off x="3744168" y="5165941"/>
          <a:ext cx="2115654" cy="521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" name="Equation" r:id="rId7" imgW="1028520" imgH="253800" progId="Equation.DSMT4">
                  <p:embed/>
                </p:oleObj>
              </mc:Choice>
              <mc:Fallback>
                <p:oleObj name="Equation" r:id="rId7" imgW="1028520" imgH="253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4168" y="5165941"/>
                        <a:ext cx="2115654" cy="5216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51879" y="6017203"/>
            <a:ext cx="3385863" cy="40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Default value used: </a:t>
            </a:r>
            <a:r>
              <a:rPr lang="el-GR" sz="2200" dirty="0" smtClean="0"/>
              <a:t>α</a:t>
            </a:r>
            <a:r>
              <a:rPr lang="en-US" sz="2200" baseline="-25000" dirty="0" smtClean="0"/>
              <a:t>m</a:t>
            </a:r>
            <a:r>
              <a:rPr lang="en-US" sz="2200" dirty="0" smtClean="0"/>
              <a:t>=1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647824" y="4787949"/>
            <a:ext cx="4503156" cy="40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From this it could be assumed that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274637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Multiple nuclide releases</a:t>
            </a:r>
            <a:endParaRPr lang="en-GB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1547589"/>
            <a:ext cx="935750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193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Ratios of nuclides release rates - examples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555445"/>
              </p:ext>
            </p:extLst>
          </p:nvPr>
        </p:nvGraphicFramePr>
        <p:xfrm>
          <a:off x="1223888" y="1691605"/>
          <a:ext cx="6594658" cy="829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6" name="Equation" r:id="rId3" imgW="3733560" imgH="469800" progId="Equation.DSMT4">
                  <p:embed/>
                </p:oleObj>
              </mc:Choice>
              <mc:Fallback>
                <p:oleObj name="Equation" r:id="rId3" imgW="37335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3888" y="1691605"/>
                        <a:ext cx="6594658" cy="829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32347" y="962025"/>
            <a:ext cx="6944269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Ratios limits used by </a:t>
            </a:r>
            <a:r>
              <a:rPr lang="en-US" dirty="0" err="1" smtClean="0"/>
              <a:t>Saunier</a:t>
            </a:r>
            <a:r>
              <a:rPr lang="en-US" dirty="0" smtClean="0"/>
              <a:t> et al (2013) in source inversions of Fukushima source term</a:t>
            </a:r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10080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962025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1428750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2346" y="2936505"/>
            <a:ext cx="6944269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Ratios, assessed in this study from the analysis of source terms of VVER1000 reactors </a:t>
            </a:r>
            <a:endParaRPr lang="en-US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945709"/>
              </p:ext>
            </p:extLst>
          </p:nvPr>
        </p:nvGraphicFramePr>
        <p:xfrm>
          <a:off x="1441002" y="3779837"/>
          <a:ext cx="63690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7" name="Equation" r:id="rId5" imgW="3606480" imgH="469800" progId="Equation.DSMT4">
                  <p:embed/>
                </p:oleObj>
              </mc:Choice>
              <mc:Fallback>
                <p:oleObj name="Equation" r:id="rId5" imgW="3606480" imgH="469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002" y="3779837"/>
                        <a:ext cx="636905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223888" y="5292005"/>
            <a:ext cx="8220520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How to take into account such kind of information?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25950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Dealing with multiple nuclides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7825" y="1187549"/>
            <a:ext cx="936104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To solve this augmentation of cost function and error covariance matrix is used.</a:t>
            </a:r>
            <a:endParaRPr lang="en-US" sz="22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119055"/>
              </p:ext>
            </p:extLst>
          </p:nvPr>
        </p:nvGraphicFramePr>
        <p:xfrm>
          <a:off x="2051050" y="2646363"/>
          <a:ext cx="145732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9" name="Equation" r:id="rId3" imgW="761760" imgH="457200" progId="Equation.DSMT4">
                  <p:embed/>
                </p:oleObj>
              </mc:Choice>
              <mc:Fallback>
                <p:oleObj name="Equation" r:id="rId3" imgW="7617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050" y="2646363"/>
                        <a:ext cx="145732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766521"/>
              </p:ext>
            </p:extLst>
          </p:nvPr>
        </p:nvGraphicFramePr>
        <p:xfrm>
          <a:off x="4559300" y="2843213"/>
          <a:ext cx="21574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0" name="Equation" r:id="rId5" imgW="1130040" imgH="253800" progId="Equation.DSMT4">
                  <p:embed/>
                </p:oleObj>
              </mc:Choice>
              <mc:Fallback>
                <p:oleObj name="Equation" r:id="rId5" imgW="1130040" imgH="253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300" y="2843213"/>
                        <a:ext cx="2157413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19832" y="1951422"/>
            <a:ext cx="90010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Let ratio of release of j-</a:t>
            </a:r>
            <a:r>
              <a:rPr lang="en-US" sz="2200" dirty="0" err="1" smtClean="0"/>
              <a:t>th</a:t>
            </a:r>
            <a:r>
              <a:rPr lang="en-US" sz="2200" dirty="0" smtClean="0"/>
              <a:t> nuclide (e.g. 137Cs) and 1-st nuclide (e.g.131I) is known approximately</a:t>
            </a:r>
            <a:endParaRPr lang="en-US" sz="2200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338251"/>
              </p:ext>
            </p:extLst>
          </p:nvPr>
        </p:nvGraphicFramePr>
        <p:xfrm>
          <a:off x="1668463" y="3492500"/>
          <a:ext cx="593725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" name="Equation" r:id="rId7" imgW="3111480" imgH="279360" progId="Equation.DSMT4">
                  <p:embed/>
                </p:oleObj>
              </mc:Choice>
              <mc:Fallback>
                <p:oleObj name="Equation" r:id="rId7" imgW="3111480" imgH="2793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3" y="3492500"/>
                        <a:ext cx="5937250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389105"/>
              </p:ext>
            </p:extLst>
          </p:nvPr>
        </p:nvGraphicFramePr>
        <p:xfrm>
          <a:off x="1367904" y="4283893"/>
          <a:ext cx="7310438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" name="Equation" r:id="rId9" imgW="3174840" imgH="266400" progId="Equation.3">
                  <p:embed/>
                </p:oleObj>
              </mc:Choice>
              <mc:Fallback>
                <p:oleObj name="Equation" r:id="rId9" imgW="3174840" imgH="2664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7904" y="4283893"/>
                        <a:ext cx="7310438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736518"/>
              </p:ext>
            </p:extLst>
          </p:nvPr>
        </p:nvGraphicFramePr>
        <p:xfrm>
          <a:off x="1079872" y="5580037"/>
          <a:ext cx="1169987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" name="Equation" r:id="rId11" imgW="507960" imgH="457200" progId="Equation.3">
                  <p:embed/>
                </p:oleObj>
              </mc:Choice>
              <mc:Fallback>
                <p:oleObj name="Equation" r:id="rId11" imgW="507960" imgH="457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872" y="5580037"/>
                        <a:ext cx="1169987" cy="1036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262453"/>
              </p:ext>
            </p:extLst>
          </p:nvPr>
        </p:nvGraphicFramePr>
        <p:xfrm>
          <a:off x="2851150" y="5003800"/>
          <a:ext cx="3275013" cy="212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" name="Equation" r:id="rId13" imgW="1422360" imgH="939600" progId="Equation.3">
                  <p:embed/>
                </p:oleObj>
              </mc:Choice>
              <mc:Fallback>
                <p:oleObj name="Equation" r:id="rId13" imgW="1422360" imgH="939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1150" y="5003800"/>
                        <a:ext cx="3275013" cy="212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514711"/>
              </p:ext>
            </p:extLst>
          </p:nvPr>
        </p:nvGraphicFramePr>
        <p:xfrm>
          <a:off x="6840512" y="5436021"/>
          <a:ext cx="1787525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" name="Equation" r:id="rId15" imgW="774360" imgH="507960" progId="Equation.3">
                  <p:embed/>
                </p:oleObj>
              </mc:Choice>
              <mc:Fallback>
                <p:oleObj name="Equation" r:id="rId15" imgW="774360" imgH="5079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0512" y="5436021"/>
                        <a:ext cx="1787525" cy="1154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2729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Dealing with multiple nuclides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values of </a:t>
            </a:r>
            <a:r>
              <a:rPr lang="en-US" dirty="0" err="1"/>
              <a:t>r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smtClean="0"/>
              <a:t>are calculated from average ratios of emissions of nuclide j to certain nuclide (e.g. nuclide 1) in first guess source term</a:t>
            </a:r>
          </a:p>
          <a:p>
            <a:r>
              <a:rPr lang="en-US" dirty="0" smtClean="0"/>
              <a:t>The values of </a:t>
            </a:r>
            <a:r>
              <a:rPr lang="en-US" dirty="0" err="1" smtClean="0"/>
              <a:t>sigmas</a:t>
            </a:r>
            <a:r>
              <a:rPr lang="en-US" dirty="0" smtClean="0"/>
              <a:t> of ratios are assumed to be proportional to ratios: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469998"/>
              </p:ext>
            </p:extLst>
          </p:nvPr>
        </p:nvGraphicFramePr>
        <p:xfrm>
          <a:off x="3888184" y="3491805"/>
          <a:ext cx="13811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Equation" r:id="rId3" imgW="723600" imgH="266400" progId="Equation.DSMT4">
                  <p:embed/>
                </p:oleObj>
              </mc:Choice>
              <mc:Fallback>
                <p:oleObj name="Equation" r:id="rId3" imgW="723600" imgH="266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8184" y="3491805"/>
                        <a:ext cx="13811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5816" y="4843917"/>
            <a:ext cx="9144769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/>
              <a:t>α</a:t>
            </a:r>
            <a:r>
              <a:rPr lang="en-US" sz="2000" baseline="-25000" dirty="0" smtClean="0"/>
              <a:t>r</a:t>
            </a:r>
            <a:r>
              <a:rPr lang="en-US" sz="2000" dirty="0" smtClean="0"/>
              <a:t>≈5  is used for aerosols which correspond to one order of accuracy of initial ratios between releases of aerosols (cf. figures above)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92690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Release height</a:t>
            </a:r>
            <a:endParaRPr lang="en-GB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300" dirty="0">
                <a:solidFill>
                  <a:prstClr val="black"/>
                </a:solidFill>
              </a:rPr>
              <a:t>Unknown for uncontrolled releases, important for buoyant releases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300" dirty="0" smtClean="0">
                <a:solidFill>
                  <a:prstClr val="black"/>
                </a:solidFill>
              </a:rPr>
              <a:t>Method </a:t>
            </a:r>
            <a:r>
              <a:rPr lang="en-US" sz="3300" dirty="0">
                <a:solidFill>
                  <a:prstClr val="black"/>
                </a:solidFill>
              </a:rPr>
              <a:t>for its inverse estimation: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sz="2900" dirty="0">
                <a:solidFill>
                  <a:prstClr val="black"/>
                </a:solidFill>
              </a:rPr>
              <a:t>Vertically distributed release, </a:t>
            </a:r>
            <a:r>
              <a:rPr lang="en-US" sz="2900" dirty="0" err="1">
                <a:solidFill>
                  <a:prstClr val="black"/>
                </a:solidFill>
              </a:rPr>
              <a:t>Lagrangian</a:t>
            </a:r>
            <a:r>
              <a:rPr lang="en-US" sz="2900" dirty="0">
                <a:solidFill>
                  <a:prstClr val="black"/>
                </a:solidFill>
              </a:rPr>
              <a:t> puffs emitted at different </a:t>
            </a:r>
            <a:r>
              <a:rPr lang="en-US" sz="2900" dirty="0" smtClean="0">
                <a:solidFill>
                  <a:prstClr val="black"/>
                </a:solidFill>
              </a:rPr>
              <a:t>heights – implemented only in standalone version; not to be implemented within JRODOS due to computational requirements</a:t>
            </a:r>
            <a:endParaRPr lang="en-US" sz="2900" dirty="0">
              <a:solidFill>
                <a:prstClr val="black"/>
              </a:solidFill>
            </a:endParaRP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sz="2900" dirty="0" smtClean="0">
                <a:solidFill>
                  <a:prstClr val="black"/>
                </a:solidFill>
              </a:rPr>
              <a:t>Simplification implemented for JRODOS version: source inversion problem is solved separately for several supposed source heights. The source height at which the best value of cost function was achieved is chosen as solution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154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000000"/>
                </a:solidFill>
              </a:rPr>
              <a:t>Implementation details</a:t>
            </a:r>
            <a:endParaRPr lang="en-GB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31800" y="827509"/>
            <a:ext cx="9433048" cy="5796681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00000"/>
                </a:solidFill>
              </a:rPr>
              <a:t>Minimization problem solved with NNLS (Non-Negative Least Squares) method as implemented in freeware NETLIB library (</a:t>
            </a:r>
            <a:r>
              <a:rPr lang="en-US" i="1" dirty="0" smtClean="0">
                <a:hlinkClick r:id="rId2"/>
              </a:rPr>
              <a:t>www.</a:t>
            </a:r>
            <a:r>
              <a:rPr lang="en-US" b="1" i="1" dirty="0" smtClean="0">
                <a:hlinkClick r:id="rId2"/>
              </a:rPr>
              <a:t>netlib</a:t>
            </a:r>
            <a:r>
              <a:rPr lang="en-US" i="1" dirty="0" smtClean="0">
                <a:hlinkClick r:id="rId2"/>
              </a:rPr>
              <a:t>.org</a:t>
            </a:r>
            <a:r>
              <a:rPr lang="en-US" i="1" dirty="0" smtClean="0"/>
              <a:t>). </a:t>
            </a:r>
            <a:r>
              <a:rPr lang="en-US" dirty="0"/>
              <a:t>The method is extracted from library and integrated into the </a:t>
            </a:r>
            <a:r>
              <a:rPr lang="en-US" dirty="0" smtClean="0"/>
              <a:t>DIPCOT-source inversion code</a:t>
            </a:r>
          </a:p>
          <a:p>
            <a:pPr eaLnBrk="1" hangingPunct="1"/>
            <a:r>
              <a:rPr lang="en-US" dirty="0" smtClean="0"/>
              <a:t>Run of source inversion method within JRODOS is basically similar to LSMC run. It can use the same source term information input via </a:t>
            </a:r>
            <a:r>
              <a:rPr lang="en-US" dirty="0" err="1" smtClean="0"/>
              <a:t>RoLite</a:t>
            </a:r>
            <a:r>
              <a:rPr lang="en-US" dirty="0" smtClean="0"/>
              <a:t> (in this case source terms are considered as prior estimations), the same kinds of weather information (NWP or hand input) is used. </a:t>
            </a:r>
          </a:p>
          <a:p>
            <a:pPr eaLnBrk="1" hangingPunct="1"/>
            <a:r>
              <a:rPr lang="en-US" dirty="0" smtClean="0"/>
              <a:t>The one important differences is that concentration fields are not calculated on grid but only in points of observations – for optimization purposes</a:t>
            </a:r>
          </a:p>
          <a:p>
            <a:pPr eaLnBrk="1" hangingPunct="1"/>
            <a:r>
              <a:rPr lang="en-US" dirty="0" smtClean="0"/>
              <a:t>The output result – estimated source function could be exported to xml file and used in ‘normal’ LSMC run</a:t>
            </a:r>
          </a:p>
          <a:p>
            <a:pPr eaLnBrk="1" hangingPunct="1"/>
            <a:r>
              <a:rPr lang="en-US" dirty="0" smtClean="0"/>
              <a:t>Source receptor functions are also available to user who can wish to ‘play’ with source term estimation outside JRODOS</a:t>
            </a:r>
          </a:p>
          <a:p>
            <a:pPr eaLnBrk="1" hangingPunct="1"/>
            <a:endParaRPr lang="en-US" dirty="0" smtClean="0">
              <a:solidFill>
                <a:srgbClr val="000000"/>
              </a:solidFill>
            </a:endParaRPr>
          </a:p>
          <a:p>
            <a:pPr eaLnBrk="1" hangingPunct="1"/>
            <a:endParaRPr lang="el-GR" dirty="0" smtClean="0">
              <a:solidFill>
                <a:srgbClr val="000000"/>
              </a:solidFill>
            </a:endParaRPr>
          </a:p>
          <a:p>
            <a:pPr eaLnBrk="1" hangingPunct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38871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Test case: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dirty="0" smtClean="0"/>
              <a:t>Geographical domain – meteorology – topology of sensors – source location: ETEX European Tracer Experiment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dirty="0" smtClean="0"/>
              <a:t>Hypothetical release of 21 nuclides, </a:t>
            </a:r>
            <a:r>
              <a:rPr lang="en-US" dirty="0" smtClean="0"/>
              <a:t>2 </a:t>
            </a:r>
            <a:r>
              <a:rPr lang="en-US" dirty="0"/>
              <a:t>release phases </a:t>
            </a:r>
            <a:r>
              <a:rPr lang="en-US" dirty="0" smtClean="0"/>
              <a:t>of 0.5 </a:t>
            </a:r>
            <a:r>
              <a:rPr lang="en-US" dirty="0"/>
              <a:t>and 4 </a:t>
            </a:r>
            <a:r>
              <a:rPr lang="en-US" dirty="0" smtClean="0"/>
              <a:t>h, separated by 2h of no release (source </a:t>
            </a:r>
            <a:r>
              <a:rPr lang="en-US" dirty="0"/>
              <a:t>term Muehleberg-1 from </a:t>
            </a:r>
            <a:r>
              <a:rPr lang="en-US" dirty="0" err="1" smtClean="0"/>
              <a:t>flexRISK</a:t>
            </a:r>
            <a:r>
              <a:rPr lang="en-US" dirty="0" smtClean="0"/>
              <a:t>, </a:t>
            </a:r>
            <a:r>
              <a:rPr lang="en-GB" dirty="0" smtClean="0">
                <a:hlinkClick r:id="rId2"/>
              </a:rPr>
              <a:t>http</a:t>
            </a:r>
            <a:r>
              <a:rPr lang="en-GB" dirty="0">
                <a:hlinkClick r:id="rId2"/>
              </a:rPr>
              <a:t>://flexrisk.boku.ac.at</a:t>
            </a:r>
            <a:r>
              <a:rPr lang="en-GB" dirty="0" smtClean="0">
                <a:hlinkClick r:id="rId2"/>
              </a:rPr>
              <a:t>/</a:t>
            </a:r>
            <a:r>
              <a:rPr lang="en-GB" dirty="0" smtClean="0"/>
              <a:t>)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Release rates from 0 to </a:t>
            </a:r>
            <a:r>
              <a:rPr lang="en-US" dirty="0" smtClean="0"/>
              <a:t>10</a:t>
            </a:r>
            <a:r>
              <a:rPr lang="en-US" baseline="30000" dirty="0" smtClean="0"/>
              <a:t>12</a:t>
            </a:r>
            <a:r>
              <a:rPr lang="en-US" dirty="0" smtClean="0"/>
              <a:t> </a:t>
            </a:r>
            <a:r>
              <a:rPr lang="en-US" dirty="0" err="1"/>
              <a:t>Bq</a:t>
            </a:r>
            <a:r>
              <a:rPr lang="en-US" dirty="0"/>
              <a:t>/s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Vertically distributed release, described by 10 </a:t>
            </a:r>
            <a:r>
              <a:rPr lang="en-US" dirty="0"/>
              <a:t>vertical levels with Gaussian profile (0–100m, mode at 50m)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795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Test case: description</a:t>
            </a:r>
          </a:p>
        </p:txBody>
      </p:sp>
      <p:pic>
        <p:nvPicPr>
          <p:cNvPr id="19459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0358" y="1763925"/>
            <a:ext cx="6639912" cy="4989036"/>
          </a:xfrm>
        </p:spPr>
      </p:pic>
    </p:spTree>
    <p:extLst>
      <p:ext uri="{BB962C8B-B14F-4D97-AF65-F5344CB8AC3E}">
        <p14:creationId xmlns:p14="http://schemas.microsoft.com/office/powerpoint/2010/main" val="154488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Framework</a:t>
            </a:r>
            <a:endParaRPr lang="en-GB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Collaborative Project “</a:t>
            </a:r>
            <a:r>
              <a:rPr lang="en-GB" smtClean="0"/>
              <a:t>Innovative integrative tools and platforms to be prepared for radiological emergencies and post-accident response in Europe” – </a:t>
            </a:r>
            <a:r>
              <a:rPr lang="en-US" smtClean="0"/>
              <a:t>PREPARE</a:t>
            </a:r>
          </a:p>
          <a:p>
            <a:pPr eaLnBrk="1" hangingPunct="1"/>
            <a:r>
              <a:rPr lang="en-US" smtClean="0"/>
              <a:t>Co-funded by </a:t>
            </a:r>
            <a:r>
              <a:rPr lang="en-GB" smtClean="0"/>
              <a:t>EC Grant Agreement n° 323287</a:t>
            </a:r>
          </a:p>
          <a:p>
            <a:pPr eaLnBrk="1" hangingPunct="1"/>
            <a:r>
              <a:rPr lang="en-US" smtClean="0"/>
              <a:t>Under FP7 THEME: Fission-2012-3.3.1: </a:t>
            </a:r>
            <a:r>
              <a:rPr lang="en-GB" smtClean="0"/>
              <a:t>Update of emergency management and rehabilitation strategies and expertise in Europe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9821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Test case: modelling</a:t>
            </a:r>
            <a:endParaRPr lang="el-GR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4031" y="1557433"/>
            <a:ext cx="9072563" cy="5239275"/>
          </a:xfrm>
        </p:spPr>
        <p:txBody>
          <a:bodyPr/>
          <a:lstStyle/>
          <a:p>
            <a:pPr eaLnBrk="1" hangingPunct="1"/>
            <a:r>
              <a:rPr lang="en-US" sz="2600"/>
              <a:t>Synthetic measurements produced by running Lagrangian puff dispersion model DIPCOT with “true” source term:</a:t>
            </a:r>
          </a:p>
          <a:p>
            <a:pPr lvl="1" eaLnBrk="1" hangingPunct="1"/>
            <a:r>
              <a:rPr lang="en-US" sz="2600"/>
              <a:t>10-min gamma dose rate “measurements” from 59 stations</a:t>
            </a:r>
          </a:p>
          <a:p>
            <a:pPr eaLnBrk="1" hangingPunct="1"/>
            <a:r>
              <a:rPr lang="en-US" sz="2600"/>
              <a:t>4 time-phases for the description of the release: 2h before 1</a:t>
            </a:r>
            <a:r>
              <a:rPr lang="en-US" sz="2600" baseline="30000"/>
              <a:t>st</a:t>
            </a:r>
            <a:r>
              <a:rPr lang="en-US" sz="2600"/>
              <a:t> release, 1</a:t>
            </a:r>
            <a:r>
              <a:rPr lang="en-US" sz="2600" baseline="30000"/>
              <a:t>st</a:t>
            </a:r>
            <a:r>
              <a:rPr lang="en-US" sz="2600"/>
              <a:t> release, 2</a:t>
            </a:r>
            <a:r>
              <a:rPr lang="en-US" sz="2600" baseline="30000"/>
              <a:t>nd</a:t>
            </a:r>
            <a:r>
              <a:rPr lang="en-US" sz="2600"/>
              <a:t> release, 2h after 2</a:t>
            </a:r>
            <a:r>
              <a:rPr lang="en-US" sz="2600" baseline="30000"/>
              <a:t>nd</a:t>
            </a:r>
            <a:r>
              <a:rPr lang="en-US" sz="2600"/>
              <a:t> release</a:t>
            </a:r>
            <a:endParaRPr lang="el-GR" sz="2600"/>
          </a:p>
          <a:p>
            <a:pPr eaLnBrk="1" hangingPunct="1"/>
            <a:r>
              <a:rPr lang="en-US" sz="2600"/>
              <a:t>SRFs have been calculated by DIPCOT and exported to module solving inverse problem</a:t>
            </a:r>
          </a:p>
          <a:p>
            <a:pPr lvl="1" eaLnBrk="1" hangingPunct="1"/>
            <a:r>
              <a:rPr lang="en-US" sz="2600"/>
              <a:t>Time step of 0.5 h</a:t>
            </a:r>
          </a:p>
          <a:p>
            <a:pPr eaLnBrk="1" hangingPunct="1"/>
            <a:r>
              <a:rPr lang="en-US" sz="2600"/>
              <a:t>Ratios of nuclide release rates enter the mathematical problem as additional linear equations; corresponding error variances allow controlling enforcement of prescribed values</a:t>
            </a:r>
          </a:p>
        </p:txBody>
      </p:sp>
    </p:spTree>
    <p:extLst>
      <p:ext uri="{BB962C8B-B14F-4D97-AF65-F5344CB8AC3E}">
        <p14:creationId xmlns:p14="http://schemas.microsoft.com/office/powerpoint/2010/main" val="58060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Test case: solution experiments</a:t>
            </a:r>
            <a:endParaRPr lang="en-GB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Influence of time resolution used for the description of the release</a:t>
            </a:r>
          </a:p>
          <a:p>
            <a:pPr lvl="1" eaLnBrk="1" hangingPunct="1"/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experiment: release rate of each nuclide constant in each of the 4 phases</a:t>
            </a:r>
          </a:p>
          <a:p>
            <a:pPr lvl="1" eaLnBrk="1" hangingPunct="1"/>
            <a:r>
              <a:rPr lang="en-US" smtClean="0"/>
              <a:t>2</a:t>
            </a:r>
            <a:r>
              <a:rPr lang="en-US" baseline="30000" smtClean="0"/>
              <a:t>nd</a:t>
            </a:r>
            <a:r>
              <a:rPr lang="en-US" smtClean="0"/>
              <a:t> experiment: release rate of each nuclide varies in each of the 4 phases with a time step of 0.5 h</a:t>
            </a:r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96629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/>
          <p:cNvGraphicFramePr>
            <a:graphicFrameLocks/>
          </p:cNvGraphicFramePr>
          <p:nvPr/>
        </p:nvGraphicFramePr>
        <p:xfrm>
          <a:off x="1785576" y="1636700"/>
          <a:ext cx="6846424" cy="3475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197999"/>
              </p:ext>
            </p:extLst>
          </p:nvPr>
        </p:nvGraphicFramePr>
        <p:xfrm>
          <a:off x="1655936" y="5405873"/>
          <a:ext cx="6905928" cy="1259946"/>
        </p:xfrm>
        <a:graphic>
          <a:graphicData uri="http://schemas.openxmlformats.org/drawingml/2006/table">
            <a:tbl>
              <a:tblPr/>
              <a:tblGrid>
                <a:gridCol w="2258949"/>
                <a:gridCol w="1548993"/>
                <a:gridCol w="1548993"/>
                <a:gridCol w="1548993"/>
              </a:tblGrid>
              <a:tr h="6205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"/>
                        </a:rPr>
                        <a:t>Run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"/>
                        </a:rPr>
                        <a:t>normr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"/>
                        </a:rPr>
                        <a:t>norm0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"/>
                        </a:rPr>
                        <a:t>normr/norm0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6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latin typeface="Arial"/>
                        </a:rPr>
                        <a:t>0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"/>
                        </a:rPr>
                        <a:t>2.81E-06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latin typeface="Arial"/>
                        </a:rPr>
                        <a:t>0.3629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"/>
                        </a:rPr>
                        <a:t>7.75E-06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6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latin typeface="Arial"/>
                        </a:rPr>
                        <a:t>0.012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latin typeface="Arial"/>
                        </a:rPr>
                        <a:t>0.3629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Arial"/>
                        </a:rPr>
                        <a:t>3.31E-02</a:t>
                      </a:r>
                    </a:p>
                  </a:txBody>
                  <a:tcPr marL="10500" marR="10500" marT="1050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280" name="Заголовок 5"/>
          <p:cNvSpPr>
            <a:spLocks noGrp="1"/>
          </p:cNvSpPr>
          <p:nvPr>
            <p:ph type="ctrTitle"/>
          </p:nvPr>
        </p:nvSpPr>
        <p:spPr>
          <a:xfrm>
            <a:off x="1071067" y="1"/>
            <a:ext cx="7936743" cy="1034206"/>
          </a:xfrm>
        </p:spPr>
        <p:txBody>
          <a:bodyPr/>
          <a:lstStyle/>
          <a:p>
            <a:r>
              <a:rPr lang="ru-RU" sz="2600" dirty="0">
                <a:solidFill>
                  <a:schemeClr val="tx1"/>
                </a:solidFill>
              </a:rPr>
              <a:t>T</a:t>
            </a:r>
            <a:r>
              <a:rPr lang="en-US" sz="2600" dirty="0" err="1">
                <a:solidFill>
                  <a:schemeClr val="tx1"/>
                </a:solidFill>
              </a:rPr>
              <a:t>esting</a:t>
            </a:r>
            <a:r>
              <a:rPr lang="en-US" sz="2600" dirty="0">
                <a:solidFill>
                  <a:schemeClr val="tx1"/>
                </a:solidFill>
              </a:rPr>
              <a:t> of Source-Receptor Matrix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11281" name="TextBox 8"/>
          <p:cNvSpPr txBox="1">
            <a:spLocks noChangeArrowheads="1"/>
          </p:cNvSpPr>
          <p:nvPr/>
        </p:nvSpPr>
        <p:spPr bwMode="auto">
          <a:xfrm>
            <a:off x="1230327" y="1000957"/>
            <a:ext cx="7938492" cy="61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dirty="0"/>
              <a:t>Comparison of gamma dose rate at sensor No. 59 calculated in forward run and calculated with source-receptor matrix</a:t>
            </a:r>
            <a:endParaRPr lang="ru-RU" dirty="0"/>
          </a:p>
        </p:txBody>
      </p:sp>
      <p:sp>
        <p:nvSpPr>
          <p:cNvPr id="11282" name="TextBox 9"/>
          <p:cNvSpPr txBox="1">
            <a:spLocks noChangeArrowheads="1"/>
          </p:cNvSpPr>
          <p:nvPr/>
        </p:nvSpPr>
        <p:spPr bwMode="auto">
          <a:xfrm>
            <a:off x="754297" y="5182927"/>
            <a:ext cx="9128566" cy="35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dirty="0"/>
              <a:t>Norms of residual ||r=</a:t>
            </a:r>
            <a:r>
              <a:rPr lang="en-US" dirty="0" err="1"/>
              <a:t>Gx</a:t>
            </a:r>
            <a:r>
              <a:rPr lang="en-US" dirty="0"/>
              <a:t>-b|| as compared to norm of measurement vector ||b||. </a:t>
            </a:r>
          </a:p>
        </p:txBody>
      </p:sp>
      <p:sp>
        <p:nvSpPr>
          <p:cNvPr id="11283" name="TextBox 10"/>
          <p:cNvSpPr txBox="1">
            <a:spLocks noChangeArrowheads="1"/>
          </p:cNvSpPr>
          <p:nvPr/>
        </p:nvSpPr>
        <p:spPr bwMode="auto">
          <a:xfrm>
            <a:off x="155760" y="6763189"/>
            <a:ext cx="10116527" cy="61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dirty="0"/>
              <a:t>Run0 – the same run in which source-receptor matrix G was calculated; Run 1 – independent run</a:t>
            </a:r>
            <a:endParaRPr lang="ru-RU" dirty="0"/>
          </a:p>
          <a:p>
            <a:pPr eaLnBrk="1" hangingPunct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447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</a:t>
            </a:r>
            <a:r>
              <a:rPr lang="en-US" dirty="0" smtClean="0"/>
              <a:t>esults - specified </a:t>
            </a:r>
            <a:r>
              <a:rPr lang="en-US" dirty="0" err="1" smtClean="0"/>
              <a:t>sigmas</a:t>
            </a:r>
            <a:endParaRPr lang="en-GB" dirty="0" smtClean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504031" y="1478687"/>
            <a:ext cx="9072563" cy="824214"/>
          </a:xfrm>
        </p:spPr>
        <p:txBody>
          <a:bodyPr/>
          <a:lstStyle/>
          <a:p>
            <a:pPr eaLnBrk="1" hangingPunct="1"/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experiment</a:t>
            </a:r>
            <a:endParaRPr lang="en-GB" smtClean="0"/>
          </a:p>
        </p:txBody>
      </p:sp>
      <p:pic>
        <p:nvPicPr>
          <p:cNvPr id="2253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3412"/>
            <a:ext cx="10080625" cy="3326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Content Placeholder 2"/>
          <p:cNvSpPr txBox="1">
            <a:spLocks/>
          </p:cNvSpPr>
          <p:nvPr/>
        </p:nvSpPr>
        <p:spPr bwMode="auto">
          <a:xfrm>
            <a:off x="357022" y="5447517"/>
            <a:ext cx="9072563" cy="983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GB" sz="2200">
                <a:latin typeface="Calibri" pitchFamily="34" charset="0"/>
              </a:rPr>
              <a:t>results are acceptable and resolve the most important features of the release (timing and magnitude of higher emissions)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2200">
                <a:latin typeface="Calibri" pitchFamily="34" charset="0"/>
              </a:rPr>
              <a:t>Differences in lower emissions are due  to </a:t>
            </a:r>
            <a:r>
              <a:rPr lang="en-GB" sz="2200">
                <a:latin typeface="Calibri" pitchFamily="34" charset="0"/>
              </a:rPr>
              <a:t>differences in emission in different  vertical sources even in one phase</a:t>
            </a:r>
          </a:p>
        </p:txBody>
      </p:sp>
    </p:spTree>
    <p:extLst>
      <p:ext uri="{BB962C8B-B14F-4D97-AF65-F5344CB8AC3E}">
        <p14:creationId xmlns:p14="http://schemas.microsoft.com/office/powerpoint/2010/main" val="279599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R</a:t>
            </a:r>
            <a:r>
              <a:rPr lang="en-GB" dirty="0" smtClean="0"/>
              <a:t>esults </a:t>
            </a:r>
            <a:r>
              <a:rPr lang="en-US" dirty="0" smtClean="0"/>
              <a:t>- specified </a:t>
            </a:r>
            <a:r>
              <a:rPr lang="en-US" dirty="0" err="1" smtClean="0"/>
              <a:t>sigmas</a:t>
            </a:r>
            <a:endParaRPr lang="en-GB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76518" y="1763925"/>
            <a:ext cx="2551658" cy="2572389"/>
          </a:xfrm>
        </p:spPr>
        <p:txBody>
          <a:bodyPr/>
          <a:lstStyle/>
          <a:p>
            <a:pPr eaLnBrk="1" hangingPunct="1"/>
            <a:r>
              <a:rPr lang="en-US" sz="2200"/>
              <a:t>1</a:t>
            </a:r>
            <a:r>
              <a:rPr lang="en-US" sz="2200" baseline="30000"/>
              <a:t>st</a:t>
            </a:r>
            <a:r>
              <a:rPr lang="en-US" sz="2200"/>
              <a:t> experiment: vertical profiles for emissions of selected nuclides in different phases</a:t>
            </a:r>
            <a:endParaRPr lang="en-GB" sz="2200"/>
          </a:p>
        </p:txBody>
      </p:sp>
      <p:pic>
        <p:nvPicPr>
          <p:cNvPr id="23558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690" y="1398190"/>
            <a:ext cx="6797421" cy="5570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600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</a:t>
            </a:r>
            <a:r>
              <a:rPr lang="en-US" dirty="0" smtClean="0"/>
              <a:t>esults  - specified </a:t>
            </a:r>
            <a:r>
              <a:rPr lang="en-US" dirty="0" err="1" smtClean="0"/>
              <a:t>sigmas</a:t>
            </a:r>
            <a:endParaRPr lang="en-GB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031" y="1478687"/>
            <a:ext cx="9072563" cy="82421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experiment: more elements in source matrix</a:t>
            </a:r>
            <a:endParaRPr lang="en-GB" dirty="0"/>
          </a:p>
        </p:txBody>
      </p:sp>
      <p:sp>
        <p:nvSpPr>
          <p:cNvPr id="24582" name="Content Placeholder 2"/>
          <p:cNvSpPr txBox="1">
            <a:spLocks/>
          </p:cNvSpPr>
          <p:nvPr/>
        </p:nvSpPr>
        <p:spPr bwMode="auto">
          <a:xfrm>
            <a:off x="357022" y="5447517"/>
            <a:ext cx="9072563" cy="983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GB" sz="2200">
                <a:latin typeface="Calibri" pitchFamily="34" charset="0"/>
              </a:rPr>
              <a:t>Timing of releases was estimated correctly — periods with no releases were more or less preserved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2200">
                <a:latin typeface="Calibri" pitchFamily="34" charset="0"/>
              </a:rPr>
              <a:t>Better agreement for higher releases</a:t>
            </a:r>
            <a:endParaRPr lang="en-GB" sz="2200">
              <a:latin typeface="Calibri" pitchFamily="34" charset="0"/>
            </a:endParaRPr>
          </a:p>
        </p:txBody>
      </p:sp>
      <p:pic>
        <p:nvPicPr>
          <p:cNvPr id="24583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7409"/>
            <a:ext cx="10080625" cy="3324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100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Results – automatically calculated; default parameters</a:t>
            </a:r>
            <a:endParaRPr lang="en-US" sz="2400" dirty="0"/>
          </a:p>
        </p:txBody>
      </p:sp>
      <p:graphicFrame>
        <p:nvGraphicFramePr>
          <p:cNvPr id="4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9585789"/>
              </p:ext>
            </p:extLst>
          </p:nvPr>
        </p:nvGraphicFramePr>
        <p:xfrm>
          <a:off x="445298" y="1691605"/>
          <a:ext cx="4572000" cy="240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7930797"/>
              </p:ext>
            </p:extLst>
          </p:nvPr>
        </p:nvGraphicFramePr>
        <p:xfrm>
          <a:off x="575816" y="4211885"/>
          <a:ext cx="4572000" cy="240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270411"/>
              </p:ext>
            </p:extLst>
          </p:nvPr>
        </p:nvGraphicFramePr>
        <p:xfrm>
          <a:off x="5508625" y="4427909"/>
          <a:ext cx="4572000" cy="240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2358" y="1012565"/>
            <a:ext cx="9687267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guess source function is shifted in time 2 </a:t>
            </a:r>
            <a:r>
              <a:rPr lang="en-US" dirty="0" err="1" smtClean="0"/>
              <a:t>hrs</a:t>
            </a:r>
            <a:r>
              <a:rPr lang="en-US" dirty="0" smtClean="0"/>
              <a:t> before true source rate and multiplied by 10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92440" y="2371215"/>
            <a:ext cx="3429144" cy="607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Dots – true source function</a:t>
            </a:r>
          </a:p>
          <a:p>
            <a:r>
              <a:rPr lang="en-US" dirty="0" smtClean="0"/>
              <a:t>Line – analyzed source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2081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Results – automatically </a:t>
            </a:r>
            <a:r>
              <a:rPr lang="en-US" sz="2400" dirty="0" smtClean="0"/>
              <a:t>calculated; default parameters</a:t>
            </a:r>
            <a:endParaRPr lang="en-US" sz="2400" dirty="0"/>
          </a:p>
        </p:txBody>
      </p:sp>
      <p:graphicFrame>
        <p:nvGraphicFramePr>
          <p:cNvPr id="4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8126696"/>
              </p:ext>
            </p:extLst>
          </p:nvPr>
        </p:nvGraphicFramePr>
        <p:xfrm>
          <a:off x="428406" y="1547589"/>
          <a:ext cx="4572000" cy="240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346929"/>
              </p:ext>
            </p:extLst>
          </p:nvPr>
        </p:nvGraphicFramePr>
        <p:xfrm>
          <a:off x="503808" y="4139877"/>
          <a:ext cx="4572000" cy="240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3592689"/>
              </p:ext>
            </p:extLst>
          </p:nvPr>
        </p:nvGraphicFramePr>
        <p:xfrm>
          <a:off x="5256336" y="3995861"/>
          <a:ext cx="4572000" cy="240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2358" y="1012565"/>
            <a:ext cx="9879628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guess source function is shifted in time 2 </a:t>
            </a:r>
            <a:r>
              <a:rPr lang="en-US" dirty="0" err="1" smtClean="0"/>
              <a:t>hrs</a:t>
            </a:r>
            <a:r>
              <a:rPr lang="en-US" dirty="0" smtClean="0"/>
              <a:t> before true source rate and multiplied by 0.1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192440" y="2371215"/>
            <a:ext cx="3429144" cy="607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Dots – true source function</a:t>
            </a:r>
          </a:p>
          <a:p>
            <a:r>
              <a:rPr lang="en-US" dirty="0" smtClean="0"/>
              <a:t>Line – analyzed source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9640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Conclusions</a:t>
            </a:r>
            <a:endParaRPr lang="en-GB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An advanced method for source term estimation based on measurements and </a:t>
            </a:r>
            <a:r>
              <a:rPr lang="en-US" dirty="0" err="1" smtClean="0"/>
              <a:t>Lagrangian</a:t>
            </a:r>
            <a:r>
              <a:rPr lang="en-US" dirty="0" smtClean="0"/>
              <a:t> puff atmospheric dispersion model is developed and tested.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The main difficulty in application of the method is in specification of set of empirical parameters – root mean square errors of prior source function, observations, model and nuclide ratios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first test results </a:t>
            </a:r>
            <a:r>
              <a:rPr lang="en-US" dirty="0" smtClean="0"/>
              <a:t>obtained for </a:t>
            </a:r>
            <a:r>
              <a:rPr lang="en-US" dirty="0"/>
              <a:t>realistic emission scenarios with multiple </a:t>
            </a:r>
            <a:r>
              <a:rPr lang="en-US" dirty="0" smtClean="0"/>
              <a:t>nuclides, </a:t>
            </a:r>
            <a:r>
              <a:rPr lang="en-US" dirty="0"/>
              <a:t>distributed releases </a:t>
            </a:r>
            <a:r>
              <a:rPr lang="en-US" dirty="0" smtClean="0"/>
              <a:t>and pre-specified (adjusted) parameters values were very encouraging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The results obtained in automatic mode of method application with defaults values of parameters were reasonable as well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method is currently being integrated in JRODOS. Currently the method could run within the JRODOS and produce results. Most of the </a:t>
            </a:r>
            <a:r>
              <a:rPr lang="en-US" dirty="0" smtClean="0"/>
              <a:t>input parameters </a:t>
            </a:r>
            <a:r>
              <a:rPr lang="en-US" dirty="0"/>
              <a:t>are already initialized through JRODOS user interface and databases (weather, source term). But still some of the parameters (measured values, steering parameters and output results) are yet read/written through files.</a:t>
            </a:r>
            <a:br>
              <a:rPr lang="en-US" dirty="0"/>
            </a:b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The final integration is expected within 1 month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927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Basic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300" dirty="0">
                <a:solidFill>
                  <a:prstClr val="black"/>
                </a:solidFill>
              </a:rPr>
              <a:t>Advanced technique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300" dirty="0">
                <a:solidFill>
                  <a:prstClr val="black"/>
                </a:solidFill>
              </a:rPr>
              <a:t>“Top-down” / measurement-based / “source inversion” algorithm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300" dirty="0">
                <a:solidFill>
                  <a:prstClr val="black"/>
                </a:solidFill>
              </a:rPr>
              <a:t>Calculate radionuclide emission characteristics: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sz="2900" dirty="0">
                <a:solidFill>
                  <a:prstClr val="black"/>
                </a:solidFill>
              </a:rPr>
              <a:t>Released inventory / isotopic composition of release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sz="2900" dirty="0">
                <a:solidFill>
                  <a:prstClr val="black"/>
                </a:solidFill>
              </a:rPr>
              <a:t>Emission rate and its time-variation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sz="2900" dirty="0">
                <a:solidFill>
                  <a:prstClr val="black"/>
                </a:solidFill>
              </a:rPr>
              <a:t>Release height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300" dirty="0">
                <a:solidFill>
                  <a:prstClr val="black"/>
                </a:solidFill>
              </a:rPr>
              <a:t>Adjust emission characteristics (as modelled) so that </a:t>
            </a:r>
            <a:r>
              <a:rPr lang="en-GB" sz="3300" dirty="0">
                <a:solidFill>
                  <a:prstClr val="black"/>
                </a:solidFill>
              </a:rPr>
              <a:t>results of the atmospheric dispersion model best match the available measurements</a:t>
            </a:r>
            <a:endParaRPr lang="en-US" sz="3300" dirty="0">
              <a:solidFill>
                <a:prstClr val="black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774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Mathematical formulation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504031" y="1763925"/>
            <a:ext cx="9072563" cy="3603096"/>
          </a:xfrm>
        </p:spPr>
        <p:txBody>
          <a:bodyPr/>
          <a:lstStyle/>
          <a:p>
            <a:pPr eaLnBrk="1" hangingPunct="1"/>
            <a:r>
              <a:rPr lang="en-US" dirty="0" err="1" smtClean="0"/>
              <a:t>Variational</a:t>
            </a:r>
            <a:r>
              <a:rPr lang="en-US" dirty="0" smtClean="0"/>
              <a:t> methodology: minimization of a “cost” function</a:t>
            </a:r>
          </a:p>
          <a:p>
            <a:pPr marL="0" indent="0" eaLnBrk="1" hangingPunct="1"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Cost function formulated on differences between:</a:t>
            </a:r>
          </a:p>
          <a:p>
            <a:pPr marL="1070940" lvl="1" indent="-566968" eaLnBrk="1" hangingPunct="1">
              <a:buFont typeface="Calibri" pitchFamily="34" charset="0"/>
              <a:buAutoNum type="alphaLcParenR"/>
            </a:pPr>
            <a:r>
              <a:rPr lang="en-GB" dirty="0" smtClean="0"/>
              <a:t>model predictions and measurements</a:t>
            </a:r>
          </a:p>
          <a:p>
            <a:pPr marL="1070940" lvl="1" indent="-566968" eaLnBrk="1" hangingPunct="1">
              <a:buFont typeface="Calibri" pitchFamily="34" charset="0"/>
              <a:buAutoNum type="alphaLcParenR"/>
            </a:pPr>
            <a:r>
              <a:rPr lang="en-GB" dirty="0" smtClean="0"/>
              <a:t>“first-guess” and estimated source term</a:t>
            </a:r>
          </a:p>
        </p:txBody>
      </p:sp>
      <p:graphicFrame>
        <p:nvGraphicFramePr>
          <p:cNvPr id="6150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339859"/>
              </p:ext>
            </p:extLst>
          </p:nvPr>
        </p:nvGraphicFramePr>
        <p:xfrm>
          <a:off x="1151880" y="4355901"/>
          <a:ext cx="7894637" cy="175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Equation" r:id="rId3" imgW="3429000" imgH="774360" progId="Equation.3">
                  <p:embed/>
                </p:oleObj>
              </mc:Choice>
              <mc:Fallback>
                <p:oleObj name="Equation" r:id="rId3" imgW="3429000" imgH="774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1880" y="4355901"/>
                        <a:ext cx="7894637" cy="175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256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Important issues</a:t>
            </a:r>
            <a:endParaRPr lang="en-GB" smtClean="0"/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 cstate="print"/>
            <a:stretch>
              <a:fillRect l="-1630" t="-2830" r="-2667" b="-2291"/>
            </a:stretch>
          </a:blipFill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l-GR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9299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02269" y="128565"/>
            <a:ext cx="9072563" cy="554928"/>
          </a:xfrm>
        </p:spPr>
        <p:txBody>
          <a:bodyPr/>
          <a:lstStyle/>
          <a:p>
            <a:pPr eaLnBrk="1" hangingPunct="1"/>
            <a:r>
              <a:rPr lang="en-GB" dirty="0" smtClean="0"/>
              <a:t>Source receptor functions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16282" y="1239824"/>
            <a:ext cx="9072563" cy="955838"/>
          </a:xfrm>
        </p:spPr>
        <p:txBody>
          <a:bodyPr/>
          <a:lstStyle/>
          <a:p>
            <a:pPr eaLnBrk="1" hangingPunct="1"/>
            <a:r>
              <a:rPr lang="en-US" dirty="0" smtClean="0"/>
              <a:t>Source-Receptor Functions – SRF (or sensitivities – SRS) to express model predictions as linear functions of the source term</a:t>
            </a:r>
          </a:p>
          <a:p>
            <a:pPr eaLnBrk="1" hangingPunct="1"/>
            <a:endParaRPr lang="en-GB" dirty="0" smtClean="0"/>
          </a:p>
        </p:txBody>
      </p:sp>
      <p:graphicFrame>
        <p:nvGraphicFramePr>
          <p:cNvPr id="819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43046"/>
              </p:ext>
            </p:extLst>
          </p:nvPr>
        </p:nvGraphicFramePr>
        <p:xfrm>
          <a:off x="4032200" y="2195661"/>
          <a:ext cx="1753609" cy="489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Equation" r:id="rId3" imgW="761760" imgH="215640" progId="Equation.3">
                  <p:embed/>
                </p:oleObj>
              </mc:Choice>
              <mc:Fallback>
                <p:oleObj name="Equation" r:id="rId3" imgW="7617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00" y="2195661"/>
                        <a:ext cx="1753609" cy="4899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199" name="Content Placeholder 2"/>
              <p:cNvSpPr txBox="1">
                <a:spLocks/>
              </p:cNvSpPr>
              <p:nvPr/>
            </p:nvSpPr>
            <p:spPr bwMode="auto">
              <a:xfrm>
                <a:off x="530460" y="2771726"/>
                <a:ext cx="9072563" cy="4320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0794" tIns="50397" rIns="100794" bIns="50397"/>
              <a:lstStyle>
                <a:lvl1pPr marL="342900" indent="-3429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lvl="0" indent="0" eaLnBrk="1" hangingPunct="1">
                  <a:spcAft>
                    <a:spcPts val="1425"/>
                  </a:spcAft>
                </a:pPr>
                <a:r>
                  <a:rPr lang="en-US" sz="2400" dirty="0" err="1" smtClean="0">
                    <a:latin typeface="+mj-lt"/>
                  </a:rPr>
                  <a:t>Dipcot</a:t>
                </a:r>
                <a:r>
                  <a:rPr lang="en-US" sz="2400" dirty="0" smtClean="0">
                    <a:latin typeface="+mj-lt"/>
                  </a:rPr>
                  <a:t> </a:t>
                </a:r>
                <a:r>
                  <a:rPr lang="en-US" sz="2400" dirty="0" err="1"/>
                  <a:t>Lagrangian</a:t>
                </a:r>
                <a:r>
                  <a:rPr lang="en-US" sz="2400" dirty="0"/>
                  <a:t> puff dispersion </a:t>
                </a:r>
                <a:r>
                  <a:rPr lang="en-US" sz="2400" dirty="0" smtClean="0">
                    <a:latin typeface="+mj-lt"/>
                  </a:rPr>
                  <a:t>model had been adapted to calculate SRF</a:t>
                </a:r>
              </a:p>
              <a:p>
                <a:pPr marL="0" lvl="0" indent="0" eaLnBrk="1" hangingPunct="1">
                  <a:spcAft>
                    <a:spcPts val="1425"/>
                  </a:spcAft>
                </a:pPr>
                <a:r>
                  <a:rPr lang="en-US" sz="2400" dirty="0" smtClean="0">
                    <a:latin typeface="+mj-lt"/>
                  </a:rPr>
                  <a:t>In case of stochastic model such as DIPCOT matrix </a:t>
                </a:r>
                <a:r>
                  <a:rPr lang="en-US" sz="2400" dirty="0">
                    <a:latin typeface="+mj-lt"/>
                  </a:rPr>
                  <a:t>M is stochastic. Proper regularization is achieved by assuming release to be constant </a:t>
                </a:r>
                <a:r>
                  <a:rPr lang="en-US" sz="2400" dirty="0" err="1">
                    <a:latin typeface="+mj-lt"/>
                  </a:rPr>
                  <a:t>withing</a:t>
                </a:r>
                <a:r>
                  <a:rPr lang="en-US" sz="2400" dirty="0">
                    <a:latin typeface="+mj-lt"/>
                  </a:rPr>
                  <a:t> sufficiently large time </a:t>
                </a:r>
                <a:r>
                  <a:rPr lang="en-US" sz="2400" dirty="0" smtClean="0">
                    <a:latin typeface="+mj-lt"/>
                  </a:rPr>
                  <a:t>subinterval:</a:t>
                </a:r>
              </a:p>
              <a:p>
                <a:pPr marL="0" indent="0" eaLnBrk="1" hangingPunct="1">
                  <a:spcBef>
                    <a:spcPct val="20000"/>
                  </a:spcBef>
                </a:pPr>
                <a:r>
                  <a:rPr lang="en-US" sz="2400" dirty="0" smtClean="0">
                    <a:latin typeface="+mj-lt"/>
                  </a:rPr>
                  <a:t> </a:t>
                </a:r>
                <a:r>
                  <a:rPr lang="en-US" sz="2400" dirty="0"/>
                  <a:t>						</a:t>
                </a:r>
                <a:r>
                  <a:rPr lang="en-US" sz="2400" dirty="0" err="1"/>
                  <a:t>Dt_Large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  <a:ea typeface="Cambria Math"/>
                      </a:rPr>
                      <m:t>≈600−3600 </m:t>
                    </m:r>
                    <m:r>
                      <a:rPr lang="en-US" sz="2400" i="1">
                        <a:latin typeface="Cambria Math"/>
                        <a:ea typeface="Cambria Math"/>
                      </a:rPr>
                      <m:t>𝑠</m:t>
                    </m:r>
                  </m:oMath>
                </a14:m>
                <a:endParaRPr lang="en-US" sz="2400" dirty="0" smtClean="0">
                  <a:ea typeface="Cambria Math"/>
                </a:endParaRPr>
              </a:p>
              <a:p>
                <a:pPr marL="0" indent="0" eaLnBrk="1" hangingPunct="1">
                  <a:spcBef>
                    <a:spcPct val="20000"/>
                  </a:spcBef>
                </a:pPr>
                <a:endParaRPr lang="en-US" sz="2400" dirty="0">
                  <a:ea typeface="Cambria Math"/>
                </a:endParaRPr>
              </a:p>
              <a:p>
                <a:pPr marL="0" indent="0" eaLnBrk="1" hangingPunct="1">
                  <a:spcBef>
                    <a:spcPct val="20000"/>
                  </a:spcBef>
                </a:pPr>
                <a:r>
                  <a:rPr lang="en-US" sz="2400" b="1" dirty="0" smtClean="0">
                    <a:latin typeface="+mj-lt"/>
                  </a:rPr>
                  <a:t>x</a:t>
                </a:r>
                <a:r>
                  <a:rPr lang="en-US" sz="2400" dirty="0" smtClean="0">
                    <a:latin typeface="+mj-lt"/>
                  </a:rPr>
                  <a:t> – ‘reduced’ control vector containing puffs inventories within each time subinterval</a:t>
                </a:r>
              </a:p>
              <a:p>
                <a:pPr eaLnBrk="1" hangingPunct="1">
                  <a:spcBef>
                    <a:spcPct val="20000"/>
                  </a:spcBef>
                  <a:buFont typeface="Arial" charset="0"/>
                  <a:buChar char="•"/>
                </a:pPr>
                <a:endParaRPr lang="en-US" sz="2400" dirty="0">
                  <a:latin typeface="+mj-lt"/>
                </a:endParaRPr>
              </a:p>
              <a:p>
                <a:pPr marL="0" indent="0" eaLnBrk="1" hangingPunct="1">
                  <a:spcBef>
                    <a:spcPct val="20000"/>
                  </a:spcBef>
                </a:pPr>
                <a:r>
                  <a:rPr lang="en-US" sz="2400" dirty="0" smtClean="0">
                    <a:latin typeface="+mj-lt"/>
                  </a:rPr>
                  <a:t>	</a:t>
                </a:r>
                <a:endParaRPr lang="en-US" sz="2400" dirty="0" smtClean="0">
                  <a:latin typeface="+mj-lt"/>
                  <a:ea typeface="Cambria Math"/>
                </a:endParaRPr>
              </a:p>
              <a:p>
                <a:pPr marL="0" indent="0" eaLnBrk="1" hangingPunct="1">
                  <a:spcBef>
                    <a:spcPct val="20000"/>
                  </a:spcBef>
                </a:pPr>
                <a:endParaRPr lang="en-US" sz="2400" dirty="0">
                  <a:latin typeface="+mj-lt"/>
                </a:endParaRPr>
              </a:p>
            </p:txBody>
          </p:sp>
        </mc:Choice>
        <mc:Fallback xmlns="">
          <p:sp>
            <p:nvSpPr>
              <p:cNvPr id="819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0460" y="2771726"/>
                <a:ext cx="9072563" cy="4320480"/>
              </a:xfrm>
              <a:prstGeom prst="rect">
                <a:avLst/>
              </a:prstGeom>
              <a:blipFill rotWithShape="1">
                <a:blip r:embed="rId5"/>
                <a:stretch>
                  <a:fillRect l="-941" t="-1695" r="-168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076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Measurements</a:t>
            </a:r>
            <a:endParaRPr lang="en-GB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1908249"/>
          </a:xfrm>
        </p:spPr>
        <p:txBody>
          <a:bodyPr/>
          <a:lstStyle/>
          <a:p>
            <a:pPr eaLnBrk="1" hangingPunct="1"/>
            <a:r>
              <a:rPr lang="en-US" i="1" dirty="0" smtClean="0"/>
              <a:t>Gamma dose rate from monitoring network</a:t>
            </a:r>
            <a:r>
              <a:rPr lang="en-US" dirty="0" smtClean="0"/>
              <a:t>: relatively fast, dense, frequent; but does not distinguish between nuclides</a:t>
            </a:r>
          </a:p>
          <a:p>
            <a:pPr eaLnBrk="1" hangingPunct="1"/>
            <a:r>
              <a:rPr lang="en-US" i="1" dirty="0" smtClean="0"/>
              <a:t>Activity concentration, ground deposition</a:t>
            </a:r>
            <a:r>
              <a:rPr lang="en-US" dirty="0" smtClean="0"/>
              <a:t>: nuclide specific; but less dense, not immediately available, poor time resolution</a:t>
            </a:r>
            <a:endParaRPr lang="el-GR" dirty="0" smtClean="0"/>
          </a:p>
          <a:p>
            <a:pPr eaLnBrk="1" hangingPunct="1"/>
            <a:endParaRPr lang="en-GB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215776" y="2915741"/>
            <a:ext cx="10009112" cy="4557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</a:t>
            </a:r>
            <a:r>
              <a:rPr lang="en-US" sz="2400" dirty="0" smtClean="0"/>
              <a:t>implemented SRF calculations  overall is able </a:t>
            </a:r>
            <a:r>
              <a:rPr lang="en-US" sz="2400" dirty="0"/>
              <a:t>to take </a:t>
            </a:r>
            <a:r>
              <a:rPr lang="en-US" sz="2400" dirty="0" smtClean="0"/>
              <a:t>into account the following measurements:</a:t>
            </a:r>
          </a:p>
          <a:p>
            <a:endParaRPr lang="en-US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/>
              <a:t>G</a:t>
            </a:r>
            <a:r>
              <a:rPr lang="en-US" sz="2400" dirty="0" smtClean="0"/>
              <a:t>amma dose rate (GDR)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Concentration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Deposition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/>
          </a:p>
          <a:p>
            <a:r>
              <a:rPr lang="en-US" sz="2400" dirty="0" smtClean="0"/>
              <a:t>SRF is calculated for instantaneous measurements and for time integrated measurement as well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/>
          </a:p>
          <a:p>
            <a:r>
              <a:rPr lang="en-US" sz="2400" dirty="0" smtClean="0"/>
              <a:t>The first version of fully integrated within the JRODOS source inversion algorithm deals with GDR and airborne concentration measurements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1384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First-guess source term</a:t>
            </a:r>
            <a:endParaRPr lang="en-GB" smtClean="0"/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 cstate="print"/>
            <a:stretch>
              <a:fillRect l="-1630" t="-1752"/>
            </a:stretch>
          </a:blipFill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5459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</a:rPr>
              <a:t>Uncertainties in first-guess source term</a:t>
            </a:r>
            <a:endParaRPr lang="en-GB" dirty="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Matrix </a:t>
            </a:r>
            <a:r>
              <a:rPr lang="en-US" b="1" dirty="0" smtClean="0"/>
              <a:t>B</a:t>
            </a:r>
            <a:r>
              <a:rPr lang="en-US" dirty="0" smtClean="0"/>
              <a:t> – diagonal matrix</a:t>
            </a:r>
          </a:p>
          <a:p>
            <a:pPr marL="0" indent="0" eaLnBrk="1" hangingPunct="1"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Expert judgment: method of calculation – range of uncertainties</a:t>
            </a:r>
          </a:p>
          <a:p>
            <a:pPr eaLnBrk="1" hangingPunct="1"/>
            <a:r>
              <a:rPr lang="en-US" dirty="0" smtClean="0"/>
              <a:t>“Robust” simplification: magnitude of error equal to certain fraction </a:t>
            </a:r>
            <a:r>
              <a:rPr lang="en-US" dirty="0"/>
              <a:t>of norm (maximum value of ) of prior </a:t>
            </a:r>
            <a:r>
              <a:rPr lang="en-US" dirty="0" smtClean="0"/>
              <a:t>estimation:</a:t>
            </a:r>
          </a:p>
          <a:p>
            <a:pPr eaLnBrk="1" hangingPunct="1"/>
            <a:endParaRPr lang="en-US" dirty="0"/>
          </a:p>
          <a:p>
            <a:pPr marL="0" indent="0" eaLnBrk="1" hangingPunct="1">
              <a:buNone/>
            </a:pPr>
            <a:r>
              <a:rPr lang="en-GB" dirty="0" smtClean="0"/>
              <a:t>For the case of multiple nuclides the above relationship is applied to each nuclide separately.</a:t>
            </a:r>
          </a:p>
          <a:p>
            <a:pPr marL="0" indent="0" eaLnBrk="1" hangingPunct="1">
              <a:buNone/>
            </a:pPr>
            <a:r>
              <a:rPr lang="en-GB" dirty="0" smtClean="0"/>
              <a:t>Default value:</a:t>
            </a:r>
          </a:p>
          <a:p>
            <a:pPr marL="0" indent="0" eaLnBrk="1" hangingPunct="1">
              <a:buNone/>
            </a:pPr>
            <a:endParaRPr lang="en-GB" i="1" dirty="0" smtClean="0"/>
          </a:p>
          <a:p>
            <a:pPr marL="0" indent="0" eaLnBrk="1" hangingPunct="1">
              <a:buNone/>
            </a:pPr>
            <a:r>
              <a:rPr lang="en-GB" dirty="0" smtClean="0"/>
              <a:t>Corresponds to assumption that prior source function is within one order of accuracy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532891"/>
              </p:ext>
            </p:extLst>
          </p:nvPr>
        </p:nvGraphicFramePr>
        <p:xfrm>
          <a:off x="3888184" y="1475581"/>
          <a:ext cx="2914538" cy="567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" name="Equation" r:id="rId3" imgW="1434960" imgH="279360" progId="Equation.DSMT4">
                  <p:embed/>
                </p:oleObj>
              </mc:Choice>
              <mc:Fallback>
                <p:oleObj name="Equation" r:id="rId3" imgW="14349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8184" y="1475581"/>
                        <a:ext cx="2914538" cy="567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585310"/>
              </p:ext>
            </p:extLst>
          </p:nvPr>
        </p:nvGraphicFramePr>
        <p:xfrm>
          <a:off x="3240112" y="3347789"/>
          <a:ext cx="3894137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" name="Equation" r:id="rId5" imgW="1917360" imgH="355320" progId="Equation.DSMT4">
                  <p:embed/>
                </p:oleObj>
              </mc:Choice>
              <mc:Fallback>
                <p:oleObj name="Equation" r:id="rId5" imgW="1917360" imgH="35532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0112" y="3347789"/>
                        <a:ext cx="3894137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462723"/>
              </p:ext>
            </p:extLst>
          </p:nvPr>
        </p:nvGraphicFramePr>
        <p:xfrm>
          <a:off x="4320232" y="5364013"/>
          <a:ext cx="14192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" name="Equation" r:id="rId7" imgW="698400" imgH="253800" progId="Equation.DSMT4">
                  <p:embed/>
                </p:oleObj>
              </mc:Choice>
              <mc:Fallback>
                <p:oleObj name="Equation" r:id="rId7" imgW="698400" imgH="253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0232" y="5364013"/>
                        <a:ext cx="14192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255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1203</TotalTime>
  <Words>1661</Words>
  <Application>Microsoft Office PowerPoint</Application>
  <PresentationFormat>Custom</PresentationFormat>
  <Paragraphs>185</Paragraphs>
  <Slides>28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1_Standarddesign</vt:lpstr>
      <vt:lpstr>Equation</vt:lpstr>
      <vt:lpstr>PowerPoint Presentation</vt:lpstr>
      <vt:lpstr>Framework</vt:lpstr>
      <vt:lpstr>Basic principles</vt:lpstr>
      <vt:lpstr>Mathematical formulation</vt:lpstr>
      <vt:lpstr>Important issues</vt:lpstr>
      <vt:lpstr>Source receptor functions</vt:lpstr>
      <vt:lpstr>Measurements</vt:lpstr>
      <vt:lpstr>First-guess source term</vt:lpstr>
      <vt:lpstr>Uncertainties in first-guess source term</vt:lpstr>
      <vt:lpstr>Observation and model errors</vt:lpstr>
      <vt:lpstr>Model error</vt:lpstr>
      <vt:lpstr>Multiple nuclide releases</vt:lpstr>
      <vt:lpstr>Ratios of nuclides release rates - examples</vt:lpstr>
      <vt:lpstr>Dealing with multiple nuclides</vt:lpstr>
      <vt:lpstr>Dealing with multiple nuclides</vt:lpstr>
      <vt:lpstr>Release height</vt:lpstr>
      <vt:lpstr>Implementation details</vt:lpstr>
      <vt:lpstr>Test case: description</vt:lpstr>
      <vt:lpstr>Test case: description</vt:lpstr>
      <vt:lpstr>Test case: modelling</vt:lpstr>
      <vt:lpstr>Test case: solution experiments</vt:lpstr>
      <vt:lpstr>Testing of Source-Receptor Matrix</vt:lpstr>
      <vt:lpstr>Results - specified sigmas</vt:lpstr>
      <vt:lpstr>Results - specified sigmas</vt:lpstr>
      <vt:lpstr>Results  - specified sigmas</vt:lpstr>
      <vt:lpstr>Results – automatically calculated; default parameters</vt:lpstr>
      <vt:lpstr>Results – automatically calculated; default parameters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ivan</cp:lastModifiedBy>
  <cp:revision>116</cp:revision>
  <cp:lastPrinted>1601-01-01T00:00:00Z</cp:lastPrinted>
  <dcterms:created xsi:type="dcterms:W3CDTF">2011-02-09T16:02:23Z</dcterms:created>
  <dcterms:modified xsi:type="dcterms:W3CDTF">2016-01-20T14:47:05Z</dcterms:modified>
</cp:coreProperties>
</file>