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
  </p:notesMasterIdLst>
  <p:handoutMasterIdLst>
    <p:handoutMasterId r:id="rId12"/>
  </p:handoutMasterIdLst>
  <p:sldIdLst>
    <p:sldId id="256" r:id="rId2"/>
    <p:sldId id="257" r:id="rId3"/>
    <p:sldId id="258" r:id="rId4"/>
    <p:sldId id="259" r:id="rId5"/>
    <p:sldId id="260" r:id="rId6"/>
    <p:sldId id="261" r:id="rId7"/>
    <p:sldId id="262" r:id="rId8"/>
    <p:sldId id="263" r:id="rId9"/>
    <p:sldId id="264" r:id="rId10"/>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p:cViewPr varScale="1">
        <p:scale>
          <a:sx n="98" d="100"/>
          <a:sy n="98" d="100"/>
        </p:scale>
        <p:origin x="424" y="1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a:defRPr sz="1200"/>
            </a:lvl1pPr>
          </a:lstStyle>
          <a:p>
            <a:fld id="{C7E2BAA5-9F3A-474A-92E3-1312970DAC60}" type="datetimeFigureOut">
              <a:rPr lang="en-GB" smtClean="0"/>
              <a:pPr/>
              <a:t>22/03/2019</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a:defRPr sz="1200"/>
            </a:lvl1pPr>
          </a:lstStyle>
          <a:p>
            <a:fld id="{F8C31416-FC77-43BB-8F03-D49BB6B70467}" type="slidenum">
              <a:rPr lang="en-GB" smtClean="0"/>
              <a:pPr/>
              <a:t>‹N°›</a:t>
            </a:fld>
            <a:endParaRPr lang="en-GB"/>
          </a:p>
        </p:txBody>
      </p:sp>
    </p:spTree>
    <p:extLst>
      <p:ext uri="{BB962C8B-B14F-4D97-AF65-F5344CB8AC3E}">
        <p14:creationId xmlns:p14="http://schemas.microsoft.com/office/powerpoint/2010/main" val="1461546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61BD78C0-B4D7-4B57-898F-004CD1D8D2C4}" type="slidenum">
              <a:rPr lang="en-US"/>
              <a:pPr>
                <a:defRPr/>
              </a:pPr>
              <a:t>‹N°›</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a:t>Click to edit the outline text format</a:t>
            </a:r>
          </a:p>
          <a:p>
            <a:pPr lvl="1"/>
            <a:r>
              <a:rPr lang="en-GB" dirty="0"/>
              <a:t>Second Outline Level</a:t>
            </a:r>
          </a:p>
          <a:p>
            <a:pPr lvl="2"/>
            <a:r>
              <a:rPr lang="en-GB" dirty="0"/>
              <a:t>Third Outline Level</a:t>
            </a:r>
          </a:p>
          <a:p>
            <a:pPr lvl="3"/>
            <a:r>
              <a:rPr lang="en-GB" dirty="0"/>
              <a:t>Fourth Outline Level</a:t>
            </a:r>
          </a:p>
          <a:p>
            <a:pPr lvl="4"/>
            <a:r>
              <a:rPr lang="en-GB" dirty="0"/>
              <a:t>Fifth Outline Level</a:t>
            </a:r>
          </a:p>
          <a:p>
            <a:pPr lvl="4"/>
            <a:r>
              <a:rPr lang="en-GB" dirty="0"/>
              <a:t>Sixth Outline Level</a:t>
            </a:r>
          </a:p>
          <a:p>
            <a:pPr lvl="4"/>
            <a:r>
              <a:rPr lang="en-GB" dirty="0"/>
              <a:t>Seventh Outline Level</a:t>
            </a:r>
          </a:p>
          <a:p>
            <a:pPr lvl="4"/>
            <a:r>
              <a:rPr lang="en-GB" dirty="0"/>
              <a:t>Eighth Outline Level</a:t>
            </a:r>
          </a:p>
          <a:p>
            <a:pPr lvl="4"/>
            <a:r>
              <a:rPr lang="en-GB" dirty="0"/>
              <a:t>Ninth Outline Level</a:t>
            </a:r>
          </a:p>
        </p:txBody>
      </p:sp>
      <p:pic>
        <p:nvPicPr>
          <p:cNvPr id="1031" name="Picture 6"/>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8"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8" cstate="print"/>
          <a:srcRect/>
          <a:stretch>
            <a:fillRect/>
          </a:stretch>
        </p:blipFill>
        <p:spPr bwMode="auto">
          <a:xfrm>
            <a:off x="0" y="7019925"/>
            <a:ext cx="10080625" cy="36513"/>
          </a:xfrm>
          <a:prstGeom prst="rect">
            <a:avLst/>
          </a:prstGeom>
          <a:noFill/>
          <a:ln w="9525">
            <a:noFill/>
            <a:round/>
            <a:headEnd/>
            <a:tailEnd/>
          </a:ln>
          <a:effectLst/>
        </p:spPr>
      </p:pic>
      <p:sp>
        <p:nvSpPr>
          <p:cNvPr id="1036" name="Text Box 16"/>
          <p:cNvSpPr txBox="1">
            <a:spLocks noChangeArrowheads="1"/>
          </p:cNvSpPr>
          <p:nvPr userDrawn="1"/>
        </p:nvSpPr>
        <p:spPr bwMode="auto">
          <a:xfrm>
            <a:off x="9144000" y="7092950"/>
            <a:ext cx="936625" cy="261938"/>
          </a:xfrm>
          <a:prstGeom prst="rect">
            <a:avLst/>
          </a:prstGeom>
          <a:noFill/>
          <a:ln w="9525">
            <a:noFill/>
            <a:miter lim="800000"/>
            <a:headEnd/>
            <a:tailEnd/>
          </a:ln>
          <a:effectLst/>
        </p:spPr>
        <p:txBody>
          <a:bodyPr>
            <a:spAutoFit/>
          </a:bodyPr>
          <a:lstStyle/>
          <a:p>
            <a:pPr>
              <a:spcBef>
                <a:spcPct val="50000"/>
              </a:spcBef>
            </a:pPr>
            <a:fld id="{28A0537A-57E0-4EF3-8EB3-FAFC96D83429}" type="slidenum">
              <a:rPr lang="en-GB" sz="1200"/>
              <a:pPr>
                <a:spcBef>
                  <a:spcPct val="50000"/>
                </a:spcBef>
              </a:pPr>
              <a:t>‹N°›</a:t>
            </a:fld>
            <a:endParaRPr lang="en-GB" sz="1200"/>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9"/>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9"/>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dirty="0">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dirty="0">
                <a:solidFill>
                  <a:srgbClr val="000000"/>
                </a:solidFill>
              </a:rPr>
              <a:t>emergency preparedness and post-accident response in Europe</a:t>
            </a:r>
            <a:endParaRPr lang="en-US" sz="1600" b="1" dirty="0"/>
          </a:p>
        </p:txBody>
      </p:sp>
      <p:sp>
        <p:nvSpPr>
          <p:cNvPr id="2051" name="Text Box 2"/>
          <p:cNvSpPr txBox="1">
            <a:spLocks noChangeArrowheads="1"/>
          </p:cNvSpPr>
          <p:nvPr/>
        </p:nvSpPr>
        <p:spPr bwMode="auto">
          <a:xfrm>
            <a:off x="612775"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800" dirty="0">
                <a:solidFill>
                  <a:srgbClr val="000000"/>
                </a:solidFill>
              </a:rPr>
              <a:t>Overview of WP3: Management of contaminated goods in post-accident situations: national panels’ methodology  </a:t>
            </a:r>
          </a:p>
        </p:txBody>
      </p:sp>
      <p:sp>
        <p:nvSpPr>
          <p:cNvPr id="10" name="TextBox 9"/>
          <p:cNvSpPr txBox="1"/>
          <p:nvPr/>
        </p:nvSpPr>
        <p:spPr>
          <a:xfrm>
            <a:off x="2707587" y="4643933"/>
            <a:ext cx="4045924" cy="353174"/>
          </a:xfrm>
          <a:prstGeom prst="rect">
            <a:avLst/>
          </a:prstGeom>
          <a:noFill/>
        </p:spPr>
        <p:txBody>
          <a:bodyPr wrap="none" rtlCol="0">
            <a:spAutoFit/>
          </a:bodyPr>
          <a:lstStyle/>
          <a:p>
            <a:r>
              <a:rPr lang="en-GB" dirty="0"/>
              <a:t>S. </a:t>
            </a:r>
            <a:r>
              <a:rPr lang="en-GB" dirty="0" err="1"/>
              <a:t>Charron</a:t>
            </a:r>
            <a:r>
              <a:rPr lang="en-GB" dirty="0"/>
              <a:t> (IRSN), S. </a:t>
            </a:r>
            <a:r>
              <a:rPr lang="en-GB" dirty="0" err="1"/>
              <a:t>Lafage</a:t>
            </a:r>
            <a:r>
              <a:rPr lang="en-GB" dirty="0"/>
              <a:t> (CEPN)</a:t>
            </a:r>
          </a:p>
        </p:txBody>
      </p:sp>
      <p:sp>
        <p:nvSpPr>
          <p:cNvPr id="11" name="Rectangle 10"/>
          <p:cNvSpPr/>
          <p:nvPr/>
        </p:nvSpPr>
        <p:spPr>
          <a:xfrm>
            <a:off x="1655936" y="5436021"/>
            <a:ext cx="6984776" cy="1077218"/>
          </a:xfrm>
          <a:prstGeom prst="rect">
            <a:avLst/>
          </a:prstGeom>
        </p:spPr>
        <p:txBody>
          <a:bodyPr wrap="square">
            <a:spAutoFit/>
          </a:bodyPr>
          <a:lstStyle/>
          <a:p>
            <a:r>
              <a:rPr lang="en-US" sz="1600" i="1" dirty="0"/>
              <a:t>The research leading to these results has received funding from the European Atomic Energy Community Seventh Framework </a:t>
            </a:r>
            <a:r>
              <a:rPr lang="en-US" sz="1600" i="1" dirty="0" err="1"/>
              <a:t>Programme</a:t>
            </a:r>
            <a:r>
              <a:rPr lang="en-US" sz="1600" i="1" dirty="0"/>
              <a:t>  [FP7/2007-2011] [FP7/2012-2013] under grant agreement n° [323287].</a:t>
            </a:r>
            <a:endParaRPr lang="en-GB" sz="1600" dirty="0"/>
          </a:p>
        </p:txBody>
      </p:sp>
      <p:pic>
        <p:nvPicPr>
          <p:cNvPr id="12" name="Picture 4" descr="http://europa.eu/about-eu/basic-information/symbols/images/flag_yellow_low.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496696" y="5436021"/>
            <a:ext cx="1405294" cy="939205"/>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44133" y="1206973"/>
            <a:ext cx="8917728" cy="2241919"/>
          </a:xfrm>
        </p:spPr>
        <p:txBody>
          <a:bodyPr>
            <a:normAutofit fontScale="77500" lnSpcReduction="20000"/>
          </a:bodyPr>
          <a:lstStyle/>
          <a:p>
            <a:pPr marL="75596" indent="0">
              <a:buNone/>
            </a:pPr>
            <a:endParaRPr lang="en-GB" sz="1900" dirty="0"/>
          </a:p>
          <a:p>
            <a:r>
              <a:rPr lang="en-GB" sz="2000" dirty="0"/>
              <a:t>Aim: to contribute to the development of strategies for the management of contaminated goods by taking into account the point of view of all relevant stakeholders (e.g. producers, retailers, consumers and all the administrations involved at national and regional levels)</a:t>
            </a:r>
          </a:p>
          <a:p>
            <a:pPr marL="75596" indent="0">
              <a:buNone/>
            </a:pPr>
            <a:endParaRPr lang="fr-FR" sz="2000" dirty="0"/>
          </a:p>
          <a:p>
            <a:r>
              <a:rPr lang="en-GB" sz="2000" dirty="0"/>
              <a:t>Coordinated by IRSN with the support </a:t>
            </a:r>
          </a:p>
          <a:p>
            <a:pPr marL="75596" indent="0">
              <a:buNone/>
            </a:pPr>
            <a:r>
              <a:rPr lang="en-GB" sz="2000" dirty="0"/>
              <a:t>     of CEPN</a:t>
            </a:r>
          </a:p>
          <a:p>
            <a:pPr marL="75596" indent="0">
              <a:buNone/>
            </a:pPr>
            <a:endParaRPr lang="fr-FR" sz="1700" dirty="0"/>
          </a:p>
          <a:p>
            <a:pPr marL="75596" indent="0">
              <a:buNone/>
            </a:pPr>
            <a:endParaRPr lang="fr-FR" sz="1800" dirty="0"/>
          </a:p>
        </p:txBody>
      </p:sp>
      <p:sp>
        <p:nvSpPr>
          <p:cNvPr id="7"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000" dirty="0" err="1"/>
              <a:t>Work</a:t>
            </a:r>
            <a:r>
              <a:rPr lang="fr-FR" sz="3000" dirty="0"/>
              <a:t> Package 3 (</a:t>
            </a:r>
            <a:r>
              <a:rPr lang="fr-FR" sz="3000" dirty="0" err="1"/>
              <a:t>Contaminated</a:t>
            </a:r>
            <a:r>
              <a:rPr lang="fr-FR" sz="3000" dirty="0"/>
              <a:t> </a:t>
            </a:r>
            <a:r>
              <a:rPr lang="fr-FR" sz="3000" dirty="0" err="1"/>
              <a:t>Goods</a:t>
            </a:r>
            <a:r>
              <a:rPr lang="fr-FR" sz="3000" dirty="0"/>
              <a:t>) </a:t>
            </a:r>
          </a:p>
        </p:txBody>
      </p:sp>
      <p:sp>
        <p:nvSpPr>
          <p:cNvPr id="8" name="Espace réservé du contenu 2"/>
          <p:cNvSpPr txBox="1">
            <a:spLocks/>
          </p:cNvSpPr>
          <p:nvPr/>
        </p:nvSpPr>
        <p:spPr>
          <a:xfrm>
            <a:off x="544134" y="3250788"/>
            <a:ext cx="4377998" cy="4055424"/>
          </a:xfrm>
          <a:prstGeom prst="rect">
            <a:avLst/>
          </a:prstGeom>
        </p:spPr>
        <p:txBody>
          <a:bodyPr vert="horz" lIns="100794" tIns="50397" rIns="100794" bIns="50397"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endParaRPr lang="fr-FR" sz="1800" dirty="0">
              <a:solidFill>
                <a:srgbClr val="000000"/>
              </a:solidFill>
            </a:endParaRPr>
          </a:p>
          <a:p>
            <a:pPr marL="341231" indent="-341231" defTabSz="755957">
              <a:buClr>
                <a:srgbClr val="007DC3"/>
              </a:buClr>
              <a:buSzPct val="100000"/>
              <a:buFont typeface="Wingdings" pitchFamily="2" charset="2"/>
              <a:buChar char="l"/>
            </a:pPr>
            <a:r>
              <a:rPr lang="en-GB" sz="1900" dirty="0">
                <a:solidFill>
                  <a:srgbClr val="000000"/>
                </a:solidFill>
              </a:rPr>
              <a:t>11 European countries involved (Belgium, Finland, French &amp; Switzerland, Greece, Ireland, the Netherlands, Norway, Portugal, Spain and United Kingdom)</a:t>
            </a:r>
          </a:p>
          <a:p>
            <a:pPr marL="0" indent="0" defTabSz="755957">
              <a:buClr>
                <a:srgbClr val="007DC3"/>
              </a:buClr>
              <a:buSzPct val="100000"/>
              <a:buNone/>
            </a:pPr>
            <a:endParaRPr lang="en-GB" sz="1900" dirty="0">
              <a:solidFill>
                <a:srgbClr val="000000"/>
              </a:solidFill>
            </a:endParaRPr>
          </a:p>
          <a:p>
            <a:pPr marL="341231" indent="-341231" defTabSz="755957">
              <a:buClr>
                <a:srgbClr val="007DC3"/>
              </a:buClr>
              <a:buSzPct val="100000"/>
              <a:buFont typeface="Wingdings" pitchFamily="2" charset="2"/>
              <a:buChar char="l"/>
            </a:pPr>
            <a:r>
              <a:rPr lang="en-GB" sz="1900" dirty="0">
                <a:solidFill>
                  <a:srgbClr val="000000"/>
                </a:solidFill>
              </a:rPr>
              <a:t>Constitution of panels to gather the expression of their relevant stakeholders</a:t>
            </a:r>
          </a:p>
          <a:p>
            <a:pPr marL="0" indent="0" defTabSz="755957">
              <a:buClr>
                <a:srgbClr val="007DC3"/>
              </a:buClr>
              <a:buSzPct val="100000"/>
              <a:buNone/>
            </a:pPr>
            <a:r>
              <a:rPr lang="en-GB" sz="1900" dirty="0">
                <a:solidFill>
                  <a:srgbClr val="000000"/>
                </a:solidFill>
              </a:rPr>
              <a:t> </a:t>
            </a:r>
          </a:p>
          <a:p>
            <a:pPr marL="341231" indent="-341231" defTabSz="755957">
              <a:buClr>
                <a:srgbClr val="007DC3"/>
              </a:buClr>
              <a:buSzPct val="100000"/>
              <a:buFont typeface="Wingdings" pitchFamily="2" charset="2"/>
              <a:buChar char="l"/>
            </a:pPr>
            <a:r>
              <a:rPr lang="en-GB" sz="1900" dirty="0">
                <a:solidFill>
                  <a:srgbClr val="000000"/>
                </a:solidFill>
              </a:rPr>
              <a:t>Experiences learned from past accidents also taken into account</a:t>
            </a:r>
            <a:endParaRPr lang="en-GB" sz="1900" dirty="0"/>
          </a:p>
        </p:txBody>
      </p:sp>
      <p:pic>
        <p:nvPicPr>
          <p:cNvPr id="6" name="Imag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69482" y="2902443"/>
            <a:ext cx="5083831" cy="4233175"/>
          </a:xfrm>
          <a:prstGeom prst="rect">
            <a:avLst/>
          </a:prstGeom>
        </p:spPr>
      </p:pic>
    </p:spTree>
    <p:extLst>
      <p:ext uri="{BB962C8B-B14F-4D97-AF65-F5344CB8AC3E}">
        <p14:creationId xmlns:p14="http://schemas.microsoft.com/office/powerpoint/2010/main" val="1299700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86248" y="1383994"/>
            <a:ext cx="9253815" cy="5391146"/>
          </a:xfrm>
        </p:spPr>
        <p:txBody>
          <a:bodyPr>
            <a:normAutofit lnSpcReduction="10000"/>
          </a:bodyPr>
          <a:lstStyle/>
          <a:p>
            <a:pPr algn="just">
              <a:lnSpc>
                <a:spcPct val="120000"/>
              </a:lnSpc>
            </a:pPr>
            <a:r>
              <a:rPr lang="en-GB" sz="2200" dirty="0"/>
              <a:t>According to the country specificities and past national experiences on post-accident management, different issues were identified and discussed in the different European panels. </a:t>
            </a:r>
          </a:p>
          <a:p>
            <a:pPr marL="75596" indent="0" algn="just">
              <a:lnSpc>
                <a:spcPct val="120000"/>
              </a:lnSpc>
              <a:buNone/>
            </a:pPr>
            <a:endParaRPr lang="en-GB" sz="2200" dirty="0"/>
          </a:p>
          <a:p>
            <a:pPr algn="just">
              <a:lnSpc>
                <a:spcPct val="120000"/>
              </a:lnSpc>
            </a:pPr>
            <a:r>
              <a:rPr lang="en-GB" sz="2200" dirty="0"/>
              <a:t>However it was observed a common structure for organisation of each national panel meeting with: </a:t>
            </a:r>
          </a:p>
          <a:p>
            <a:pPr lvl="1" algn="just">
              <a:lnSpc>
                <a:spcPct val="120000"/>
              </a:lnSpc>
            </a:pPr>
            <a:r>
              <a:rPr lang="en-GB" dirty="0"/>
              <a:t>a PREPARE project presentation;</a:t>
            </a:r>
          </a:p>
          <a:p>
            <a:pPr lvl="1" algn="just">
              <a:lnSpc>
                <a:spcPct val="120000"/>
              </a:lnSpc>
            </a:pPr>
            <a:r>
              <a:rPr lang="en-GB" dirty="0"/>
              <a:t>presentations of basic issues on radiation protection, regulation framework and post-accident management through table top exercises based on NPP accident scenarios, training course, feedback presentations (Chernobyl, Fukushima); </a:t>
            </a:r>
          </a:p>
          <a:p>
            <a:pPr lvl="1" algn="just">
              <a:lnSpc>
                <a:spcPct val="120000"/>
              </a:lnSpc>
            </a:pPr>
            <a:r>
              <a:rPr lang="en-GB" dirty="0"/>
              <a:t>discussion sessions on specific topical issues addressed.</a:t>
            </a:r>
          </a:p>
          <a:p>
            <a:pPr marL="802155" lvl="2" indent="0">
              <a:buNone/>
            </a:pPr>
            <a:endParaRPr lang="fr-FR" dirty="0"/>
          </a:p>
        </p:txBody>
      </p:sp>
      <p:sp>
        <p:nvSpPr>
          <p:cNvPr id="6" name="Titre 1"/>
          <p:cNvSpPr txBox="1">
            <a:spLocks/>
          </p:cNvSpPr>
          <p:nvPr/>
        </p:nvSpPr>
        <p:spPr>
          <a:xfrm>
            <a:off x="346176" y="383815"/>
            <a:ext cx="10436531" cy="646133"/>
          </a:xfrm>
          <a:prstGeom prst="rect">
            <a:avLst/>
          </a:prstGeom>
        </p:spPr>
        <p:txBody>
          <a:bodyPr vert="horz" lIns="100794" tIns="50397" rIns="100794" bIns="50397" rtlCol="0" anchor="b">
            <a:normAutofit fontScale="97500" lnSpcReduction="1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fr-FR" dirty="0"/>
          </a:p>
        </p:txBody>
      </p:sp>
      <p:sp>
        <p:nvSpPr>
          <p:cNvPr id="4"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Global organisation - Methodology </a:t>
            </a:r>
            <a:endParaRPr lang="fr-FR" sz="3200" dirty="0"/>
          </a:p>
        </p:txBody>
      </p:sp>
    </p:spTree>
    <p:extLst>
      <p:ext uri="{BB962C8B-B14F-4D97-AF65-F5344CB8AC3E}">
        <p14:creationId xmlns:p14="http://schemas.microsoft.com/office/powerpoint/2010/main" val="505878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extLst>
              <p:ext uri="{D42A27DB-BD31-4B8C-83A1-F6EECF244321}">
                <p14:modId xmlns:p14="http://schemas.microsoft.com/office/powerpoint/2010/main" val="1916186036"/>
              </p:ext>
            </p:extLst>
          </p:nvPr>
        </p:nvGraphicFramePr>
        <p:xfrm>
          <a:off x="997804" y="1416183"/>
          <a:ext cx="8515136" cy="5058214"/>
        </p:xfrm>
        <a:graphic>
          <a:graphicData uri="http://schemas.openxmlformats.org/drawingml/2006/table">
            <a:tbl>
              <a:tblPr/>
              <a:tblGrid>
                <a:gridCol w="1830013">
                  <a:extLst>
                    <a:ext uri="{9D8B030D-6E8A-4147-A177-3AD203B41FA5}">
                      <a16:colId xmlns:a16="http://schemas.microsoft.com/office/drawing/2014/main" val="20000"/>
                    </a:ext>
                  </a:extLst>
                </a:gridCol>
                <a:gridCol w="6685123">
                  <a:extLst>
                    <a:ext uri="{9D8B030D-6E8A-4147-A177-3AD203B41FA5}">
                      <a16:colId xmlns:a16="http://schemas.microsoft.com/office/drawing/2014/main" val="20001"/>
                    </a:ext>
                  </a:extLst>
                </a:gridCol>
              </a:tblGrid>
              <a:tr h="498881">
                <a:tc>
                  <a:txBody>
                    <a:bodyPr/>
                    <a:lstStyle/>
                    <a:p>
                      <a:pPr algn="ctr" fontAlgn="ctr"/>
                      <a:r>
                        <a:rPr lang="fr-FR" sz="2000" b="1" i="0" u="none" strike="noStrike" dirty="0" err="1">
                          <a:solidFill>
                            <a:srgbClr val="000000"/>
                          </a:solidFill>
                          <a:effectLst/>
                          <a:latin typeface="Times New Roman"/>
                        </a:rPr>
                        <a:t>Belgium</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product</a:t>
                      </a:r>
                      <a:r>
                        <a:rPr lang="fr-FR" sz="2000" b="0" i="0" u="none" strike="noStrike" dirty="0">
                          <a:solidFill>
                            <a:srgbClr val="000000"/>
                          </a:solidFill>
                          <a:effectLst/>
                          <a:latin typeface="Times New Roman"/>
                        </a:rPr>
                        <a:t> and</a:t>
                      </a:r>
                      <a:r>
                        <a:rPr lang="fr-FR" sz="2000" b="0" i="0" u="none" strike="noStrike" baseline="0" dirty="0">
                          <a:solidFill>
                            <a:srgbClr val="000000"/>
                          </a:solidFill>
                          <a:effectLst/>
                          <a:latin typeface="Times New Roman"/>
                        </a:rPr>
                        <a:t> </a:t>
                      </a:r>
                      <a:r>
                        <a:rPr lang="fr-FR" sz="2000" b="0" i="0" u="none" strike="noStrike" baseline="0" dirty="0" err="1">
                          <a:solidFill>
                            <a:srgbClr val="000000"/>
                          </a:solidFill>
                          <a:effectLst/>
                          <a:latin typeface="Times New Roman"/>
                        </a:rPr>
                        <a:t>other</a:t>
                      </a:r>
                      <a:r>
                        <a:rPr lang="fr-FR" sz="2000" b="0" i="0" u="none" strike="noStrike" baseline="0" dirty="0">
                          <a:solidFill>
                            <a:srgbClr val="000000"/>
                          </a:solidFill>
                          <a:effectLst/>
                          <a:latin typeface="Times New Roman"/>
                        </a:rPr>
                        <a:t> consumer </a:t>
                      </a:r>
                      <a:r>
                        <a:rPr lang="fr-FR" sz="2000" b="0" i="0" u="none" strike="noStrike" baseline="0" dirty="0" err="1">
                          <a:solidFill>
                            <a:srgbClr val="000000"/>
                          </a:solidFill>
                          <a:effectLst/>
                          <a:latin typeface="Times New Roman"/>
                        </a:rPr>
                        <a:t>goods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466697">
                <a:tc>
                  <a:txBody>
                    <a:bodyPr/>
                    <a:lstStyle/>
                    <a:p>
                      <a:pPr algn="ctr" fontAlgn="ctr"/>
                      <a:r>
                        <a:rPr lang="fr-FR" sz="2000" b="1" i="0" u="none" strike="noStrike" dirty="0" err="1">
                          <a:solidFill>
                            <a:srgbClr val="000000"/>
                          </a:solidFill>
                          <a:effectLst/>
                          <a:latin typeface="Times New Roman"/>
                        </a:rPr>
                        <a:t>Finland</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industrial</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products</a:t>
                      </a:r>
                      <a:endParaRPr lang="fr-FR" sz="2000" b="0" i="0" u="none" strike="noStrike" dirty="0">
                        <a:solidFill>
                          <a:srgbClr val="000000"/>
                        </a:solidFill>
                        <a:effectLst/>
                        <a:latin typeface="Times New Roman"/>
                      </a:endParaRPr>
                    </a:p>
                  </a:txBody>
                  <a:tcPr marL="6639" marR="6639" marT="6638"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611412">
                <a:tc>
                  <a:txBody>
                    <a:bodyPr/>
                    <a:lstStyle/>
                    <a:p>
                      <a:pPr algn="ctr" fontAlgn="ctr"/>
                      <a:r>
                        <a:rPr lang="fr-FR" sz="2000" b="1" i="0" u="none" strike="noStrike" dirty="0">
                          <a:solidFill>
                            <a:srgbClr val="000000"/>
                          </a:solidFill>
                          <a:effectLst/>
                          <a:latin typeface="Times New Roman"/>
                        </a:rPr>
                        <a:t>France &amp; </a:t>
                      </a:r>
                      <a:r>
                        <a:rPr lang="fr-FR" sz="2000" b="1" i="0" u="none" strike="noStrike" dirty="0" err="1">
                          <a:solidFill>
                            <a:srgbClr val="000000"/>
                          </a:solidFill>
                          <a:effectLst/>
                          <a:latin typeface="Times New Roman"/>
                        </a:rPr>
                        <a:t>Switzerland</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11412">
                <a:tc>
                  <a:txBody>
                    <a:bodyPr/>
                    <a:lstStyle/>
                    <a:p>
                      <a:pPr algn="ctr" fontAlgn="ctr"/>
                      <a:r>
                        <a:rPr lang="fr-FR" sz="2000" b="1" i="0" u="none" strike="noStrike" dirty="0" err="1">
                          <a:solidFill>
                            <a:srgbClr val="000000"/>
                          </a:solidFill>
                          <a:effectLst/>
                          <a:latin typeface="Times New Roman"/>
                        </a:rPr>
                        <a:t>Greece</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ships</a:t>
                      </a:r>
                      <a:r>
                        <a:rPr lang="fr-FR" sz="2000" b="0" i="0" u="none" strike="noStrike" dirty="0">
                          <a:solidFill>
                            <a:srgbClr val="000000"/>
                          </a:solidFill>
                          <a:effectLst/>
                          <a:latin typeface="Times New Roman"/>
                        </a:rPr>
                        <a:t>, trucks and containers</a:t>
                      </a:r>
                    </a:p>
                    <a:p>
                      <a:pPr algn="ctr" fontAlgn="ctr"/>
                      <a:r>
                        <a:rPr lang="fr-FR" sz="2000" b="0" i="0" u="none" strike="noStrike" dirty="0" err="1">
                          <a:solidFill>
                            <a:srgbClr val="000000"/>
                          </a:solidFill>
                          <a:effectLst/>
                          <a:latin typeface="Times New Roman"/>
                        </a:rPr>
                        <a:t>Foodstuffs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462906">
                <a:tc>
                  <a:txBody>
                    <a:bodyPr/>
                    <a:lstStyle/>
                    <a:p>
                      <a:pPr algn="ctr" fontAlgn="ctr"/>
                      <a:r>
                        <a:rPr lang="fr-FR" sz="2000" b="1" i="0" u="none" strike="noStrike" dirty="0">
                          <a:solidFill>
                            <a:srgbClr val="000000"/>
                          </a:solidFill>
                          <a:effectLst/>
                          <a:latin typeface="Times New Roman"/>
                        </a:rPr>
                        <a:t>Ireland</a:t>
                      </a:r>
                    </a:p>
                  </a:txBody>
                  <a:tcPr marL="6639" marR="6639" marT="6638" marB="0" anchor="ctr">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foodstuffs</a:t>
                      </a:r>
                      <a:endParaRPr lang="fr-FR" sz="2000" b="0" i="0" u="none" strike="noStrike" dirty="0">
                        <a:solidFill>
                          <a:srgbClr val="000000"/>
                        </a:solidFill>
                        <a:effectLst/>
                        <a:latin typeface="Times New Roman"/>
                      </a:endParaRPr>
                    </a:p>
                  </a:txBody>
                  <a:tcPr marL="6639" marR="6639" marT="6638"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466697">
                <a:tc>
                  <a:txBody>
                    <a:bodyPr/>
                    <a:lstStyle/>
                    <a:p>
                      <a:pPr algn="ctr" fontAlgn="ctr"/>
                      <a:r>
                        <a:rPr lang="fr-FR" sz="2000" b="1" i="0" u="none" strike="noStrike" dirty="0" err="1">
                          <a:solidFill>
                            <a:srgbClr val="000000"/>
                          </a:solidFill>
                          <a:effectLst/>
                          <a:latin typeface="Times New Roman"/>
                        </a:rPr>
                        <a:t>Netherlands</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foodstuffs</a:t>
                      </a:r>
                      <a:r>
                        <a:rPr lang="fr-FR" sz="2000" b="0" i="0" u="none" strike="noStrike" dirty="0">
                          <a:solidFill>
                            <a:srgbClr val="000000"/>
                          </a:solidFill>
                          <a:effectLst/>
                          <a:latin typeface="Times New Roman"/>
                        </a:rPr>
                        <a:t> and </a:t>
                      </a:r>
                      <a:r>
                        <a:rPr lang="fr-FR" sz="2000" b="0" i="0" u="none" strike="noStrike" dirty="0" err="1">
                          <a:solidFill>
                            <a:srgbClr val="000000"/>
                          </a:solidFill>
                          <a:effectLst/>
                          <a:latin typeface="Times New Roman"/>
                        </a:rPr>
                        <a:t>feedstuffs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82789">
                <a:tc>
                  <a:txBody>
                    <a:bodyPr/>
                    <a:lstStyle/>
                    <a:p>
                      <a:pPr algn="ctr" fontAlgn="ctr"/>
                      <a:r>
                        <a:rPr lang="fr-FR" sz="2000" b="1" i="0" u="none" strike="noStrike" dirty="0" err="1">
                          <a:solidFill>
                            <a:srgbClr val="000000"/>
                          </a:solidFill>
                          <a:effectLst/>
                          <a:latin typeface="Times New Roman"/>
                        </a:rPr>
                        <a:t>Norway</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foodstuffs</a:t>
                      </a:r>
                      <a:r>
                        <a:rPr lang="fr-FR" sz="2000" b="0" i="0" u="none" strike="noStrike" dirty="0">
                          <a:solidFill>
                            <a:srgbClr val="000000"/>
                          </a:solidFill>
                          <a:effectLst/>
                          <a:latin typeface="Times New Roman"/>
                        </a:rPr>
                        <a:t> and </a:t>
                      </a:r>
                      <a:r>
                        <a:rPr lang="fr-FR" sz="2000" b="0" i="0" u="none" strike="noStrike" dirty="0" err="1">
                          <a:solidFill>
                            <a:srgbClr val="000000"/>
                          </a:solidFill>
                          <a:effectLst/>
                          <a:latin typeface="Times New Roman"/>
                        </a:rPr>
                        <a:t>feedstuffs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98882">
                <a:tc>
                  <a:txBody>
                    <a:bodyPr/>
                    <a:lstStyle/>
                    <a:p>
                      <a:pPr algn="ctr" fontAlgn="ctr"/>
                      <a:r>
                        <a:rPr lang="fr-FR" sz="2000" b="1" i="0" u="none" strike="noStrike" dirty="0">
                          <a:solidFill>
                            <a:srgbClr val="000000"/>
                          </a:solidFill>
                          <a:effectLst/>
                          <a:latin typeface="Times New Roman"/>
                        </a:rPr>
                        <a:t>Portugal</a:t>
                      </a: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foodstuffs</a:t>
                      </a:r>
                      <a:r>
                        <a:rPr lang="fr-FR" sz="2000" b="0" i="0" u="none" strike="noStrike" dirty="0">
                          <a:solidFill>
                            <a:srgbClr val="000000"/>
                          </a:solidFill>
                          <a:effectLst/>
                          <a:latin typeface="Times New Roman"/>
                        </a:rPr>
                        <a:t>,</a:t>
                      </a:r>
                      <a:r>
                        <a:rPr lang="fr-FR" sz="2000" b="0" i="0" u="none" strike="noStrike" baseline="0" dirty="0">
                          <a:solidFill>
                            <a:srgbClr val="000000"/>
                          </a:solidFill>
                          <a:effectLst/>
                          <a:latin typeface="Times New Roman"/>
                        </a:rPr>
                        <a:t> </a:t>
                      </a:r>
                      <a:r>
                        <a:rPr lang="fr-FR" sz="2000" b="0" i="0" u="none" strike="noStrike" dirty="0" err="1">
                          <a:solidFill>
                            <a:srgbClr val="000000"/>
                          </a:solidFill>
                          <a:effectLst/>
                          <a:latin typeface="Times New Roman"/>
                        </a:rPr>
                        <a:t>feedstuffs</a:t>
                      </a:r>
                      <a:r>
                        <a:rPr lang="fr-FR" sz="2000" b="0" i="0" u="none" strike="noStrike" dirty="0">
                          <a:solidFill>
                            <a:srgbClr val="000000"/>
                          </a:solidFill>
                          <a:effectLst/>
                          <a:latin typeface="Times New Roman"/>
                        </a:rPr>
                        <a:t> and </a:t>
                      </a:r>
                      <a:r>
                        <a:rPr lang="fr-FR" sz="2000" b="0" i="0" u="none" strike="noStrike" dirty="0" err="1">
                          <a:solidFill>
                            <a:srgbClr val="000000"/>
                          </a:solidFill>
                          <a:effectLst/>
                          <a:latin typeface="Times New Roman"/>
                        </a:rPr>
                        <a:t>other</a:t>
                      </a:r>
                      <a:r>
                        <a:rPr lang="fr-FR" sz="2000" b="0" i="0" u="none" strike="noStrike" dirty="0">
                          <a:solidFill>
                            <a:srgbClr val="000000"/>
                          </a:solidFill>
                          <a:effectLst/>
                          <a:latin typeface="Times New Roman"/>
                        </a:rPr>
                        <a:t> consumer </a:t>
                      </a:r>
                      <a:r>
                        <a:rPr lang="fr-FR" sz="2000" b="0" i="0" u="none" strike="noStrike" dirty="0" err="1">
                          <a:solidFill>
                            <a:srgbClr val="000000"/>
                          </a:solidFill>
                          <a:effectLst/>
                          <a:latin typeface="Times New Roman"/>
                        </a:rPr>
                        <a:t>goods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478999">
                <a:tc>
                  <a:txBody>
                    <a:bodyPr/>
                    <a:lstStyle/>
                    <a:p>
                      <a:pPr algn="ctr" fontAlgn="ctr"/>
                      <a:r>
                        <a:rPr lang="fr-FR" sz="2000" b="1" i="0" u="none" strike="noStrike" dirty="0">
                          <a:solidFill>
                            <a:srgbClr val="000000"/>
                          </a:solidFill>
                          <a:effectLst/>
                          <a:latin typeface="Times New Roman"/>
                        </a:rPr>
                        <a:t>Spain</a:t>
                      </a:r>
                    </a:p>
                  </a:txBody>
                  <a:tcPr marL="6639" marR="6639" marT="6638" marB="0" anchor="ctr">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foodstuffs</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feedstuffs</a:t>
                      </a:r>
                      <a:r>
                        <a:rPr lang="fr-FR" sz="2000" b="0" i="0" u="none" strike="noStrike" dirty="0">
                          <a:solidFill>
                            <a:srgbClr val="000000"/>
                          </a:solidFill>
                          <a:effectLst/>
                          <a:latin typeface="Times New Roman"/>
                        </a:rPr>
                        <a:t> and </a:t>
                      </a:r>
                      <a:r>
                        <a:rPr lang="fr-FR" sz="2000" b="0" i="0" u="none" strike="noStrike" dirty="0" err="1">
                          <a:solidFill>
                            <a:srgbClr val="000000"/>
                          </a:solidFill>
                          <a:effectLst/>
                          <a:latin typeface="Times New Roman"/>
                        </a:rPr>
                        <a:t>other</a:t>
                      </a:r>
                      <a:r>
                        <a:rPr lang="fr-FR" sz="2000" b="0" i="0" u="none" strike="noStrike" dirty="0">
                          <a:solidFill>
                            <a:srgbClr val="000000"/>
                          </a:solidFill>
                          <a:effectLst/>
                          <a:latin typeface="Times New Roman"/>
                        </a:rPr>
                        <a:t> consumer </a:t>
                      </a:r>
                      <a:r>
                        <a:rPr lang="fr-FR" sz="2000" b="0" i="0" u="none" strike="noStrike" dirty="0" err="1">
                          <a:solidFill>
                            <a:srgbClr val="000000"/>
                          </a:solidFill>
                          <a:effectLst/>
                          <a:latin typeface="Times New Roman"/>
                        </a:rPr>
                        <a:t>goods</a:t>
                      </a:r>
                      <a:endParaRPr lang="fr-FR" sz="2000" b="0" i="0" u="none" strike="noStrike" dirty="0">
                        <a:solidFill>
                          <a:srgbClr val="000000"/>
                        </a:solidFill>
                        <a:effectLst/>
                        <a:latin typeface="Times New Roman"/>
                      </a:endParaRPr>
                    </a:p>
                  </a:txBody>
                  <a:tcPr marL="6639" marR="6639" marT="6638"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69887">
                <a:tc>
                  <a:txBody>
                    <a:bodyPr/>
                    <a:lstStyle/>
                    <a:p>
                      <a:pPr algn="ctr" fontAlgn="ctr"/>
                      <a:r>
                        <a:rPr lang="fr-FR" sz="2000" b="1" i="0" u="none" strike="noStrike" dirty="0">
                          <a:solidFill>
                            <a:srgbClr val="000000"/>
                          </a:solidFill>
                          <a:effectLst/>
                          <a:latin typeface="Times New Roman"/>
                        </a:rPr>
                        <a:t>United </a:t>
                      </a:r>
                      <a:r>
                        <a:rPr lang="fr-FR" sz="2000" b="1" i="0" u="none" strike="noStrike" dirty="0" err="1">
                          <a:solidFill>
                            <a:srgbClr val="000000"/>
                          </a:solidFill>
                          <a:effectLst/>
                          <a:latin typeface="Times New Roman"/>
                        </a:rPr>
                        <a:t>Kingdom</a:t>
                      </a:r>
                      <a:endParaRPr lang="fr-FR" sz="2000" b="1"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2000" b="0" i="0" u="none" strike="noStrike" dirty="0" err="1">
                          <a:solidFill>
                            <a:srgbClr val="000000"/>
                          </a:solidFill>
                          <a:effectLst/>
                          <a:latin typeface="Times New Roman"/>
                        </a:rPr>
                        <a:t>Contaminated</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scrap</a:t>
                      </a:r>
                      <a:r>
                        <a:rPr lang="fr-FR" sz="2000" b="0" i="0" u="none" strike="noStrike" dirty="0">
                          <a:solidFill>
                            <a:srgbClr val="000000"/>
                          </a:solidFill>
                          <a:effectLst/>
                          <a:latin typeface="Times New Roman"/>
                        </a:rPr>
                        <a:t> </a:t>
                      </a:r>
                      <a:r>
                        <a:rPr lang="fr-FR" sz="2000" b="0" i="0" u="none" strike="noStrike" dirty="0" err="1">
                          <a:solidFill>
                            <a:srgbClr val="000000"/>
                          </a:solidFill>
                          <a:effectLst/>
                          <a:latin typeface="Times New Roman"/>
                        </a:rPr>
                        <a:t>metal</a:t>
                      </a:r>
                      <a:r>
                        <a:rPr lang="fr-FR" sz="2000" b="0" i="0" u="none" strike="noStrike" dirty="0">
                          <a:solidFill>
                            <a:srgbClr val="000000"/>
                          </a:solidFill>
                          <a:effectLst/>
                          <a:latin typeface="Times New Roman"/>
                        </a:rPr>
                        <a:t> and </a:t>
                      </a:r>
                      <a:r>
                        <a:rPr lang="fr-FR" sz="2000" b="0" i="0" u="none" strike="noStrike" dirty="0" err="1">
                          <a:solidFill>
                            <a:srgbClr val="000000"/>
                          </a:solidFill>
                          <a:effectLst/>
                          <a:latin typeface="Times New Roman"/>
                        </a:rPr>
                        <a:t>goods</a:t>
                      </a:r>
                      <a:endParaRPr lang="fr-FR" sz="2000" b="0" i="0" u="none" strike="noStrike" dirty="0">
                        <a:solidFill>
                          <a:srgbClr val="000000"/>
                        </a:solidFill>
                        <a:effectLst/>
                        <a:latin typeface="Times New Roman"/>
                      </a:endParaRPr>
                    </a:p>
                  </a:txBody>
                  <a:tcPr marL="6639" marR="6639" marT="663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8" name="Titre 1"/>
          <p:cNvSpPr txBox="1">
            <a:spLocks/>
          </p:cNvSpPr>
          <p:nvPr/>
        </p:nvSpPr>
        <p:spPr>
          <a:xfrm>
            <a:off x="346176" y="383815"/>
            <a:ext cx="10436531" cy="646133"/>
          </a:xfrm>
          <a:prstGeom prst="rect">
            <a:avLst/>
          </a:prstGeom>
        </p:spPr>
        <p:txBody>
          <a:bodyPr vert="horz" lIns="100794" tIns="50397" rIns="100794" bIns="50397" rtlCol="0" anchor="b">
            <a:normAutofit fontScale="97500" lnSpcReduction="1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fr-FR" dirty="0"/>
          </a:p>
        </p:txBody>
      </p:sp>
      <p:sp>
        <p:nvSpPr>
          <p:cNvPr id="4"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Focus achieved by each country</a:t>
            </a:r>
            <a:endParaRPr lang="fr-FR" sz="3200" dirty="0"/>
          </a:p>
        </p:txBody>
      </p:sp>
    </p:spTree>
    <p:extLst>
      <p:ext uri="{BB962C8B-B14F-4D97-AF65-F5344CB8AC3E}">
        <p14:creationId xmlns:p14="http://schemas.microsoft.com/office/powerpoint/2010/main" val="430465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850" y="1255253"/>
            <a:ext cx="6847591" cy="5701814"/>
          </a:xfrm>
          <a:prstGeom prst="rect">
            <a:avLst/>
          </a:prstGeom>
        </p:spPr>
      </p:pic>
      <p:sp>
        <p:nvSpPr>
          <p:cNvPr id="2" name="ZoneTexte 1"/>
          <p:cNvSpPr txBox="1"/>
          <p:nvPr/>
        </p:nvSpPr>
        <p:spPr>
          <a:xfrm>
            <a:off x="7002440" y="1045538"/>
            <a:ext cx="3078185" cy="5912343"/>
          </a:xfrm>
          <a:prstGeom prst="rect">
            <a:avLst/>
          </a:prstGeom>
          <a:noFill/>
        </p:spPr>
        <p:txBody>
          <a:bodyPr wrap="square" lIns="100794" tIns="50397" rIns="100794" bIns="50397" rtlCol="0">
            <a:spAutoFit/>
          </a:bodyPr>
          <a:lstStyle/>
          <a:p>
            <a:pPr defTabSz="755957" hangingPunct="1">
              <a:lnSpc>
                <a:spcPct val="150000"/>
              </a:lnSpc>
              <a:spcBef>
                <a:spcPct val="20000"/>
              </a:spcBef>
              <a:buClr>
                <a:srgbClr val="007DC3"/>
              </a:buClr>
            </a:pPr>
            <a:r>
              <a:rPr lang="fr-FR" sz="2600" b="1" dirty="0"/>
              <a:t>… in </a:t>
            </a:r>
            <a:r>
              <a:rPr lang="fr-FR" sz="2600" b="1" dirty="0" err="1"/>
              <a:t>categories</a:t>
            </a:r>
            <a:endParaRPr lang="fr-FR" sz="2600" b="1" dirty="0"/>
          </a:p>
          <a:p>
            <a:pPr marL="341231" indent="-341231" defTabSz="755957" hangingPunct="1">
              <a:lnSpc>
                <a:spcPct val="150000"/>
              </a:lnSpc>
              <a:spcBef>
                <a:spcPct val="20000"/>
              </a:spcBef>
              <a:buClr>
                <a:srgbClr val="007DC3"/>
              </a:buClr>
              <a:buFont typeface="Wingdings" pitchFamily="2" charset="2"/>
              <a:buChar char="l"/>
            </a:pPr>
            <a:r>
              <a:rPr lang="fr-FR" sz="1700" dirty="0" err="1"/>
              <a:t>Ministries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a:t>Public </a:t>
            </a:r>
            <a:r>
              <a:rPr lang="fr-FR" sz="1700" dirty="0" err="1"/>
              <a:t>organizations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err="1"/>
              <a:t>Regulatory</a:t>
            </a:r>
            <a:r>
              <a:rPr lang="fr-FR" sz="1700" dirty="0"/>
              <a:t> </a:t>
            </a:r>
            <a:r>
              <a:rPr lang="fr-FR" sz="1700" dirty="0" err="1"/>
              <a:t>authorities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err="1"/>
              <a:t>TSOs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err="1"/>
              <a:t>NGOs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a:t>Associations</a:t>
            </a:r>
          </a:p>
          <a:p>
            <a:pPr marL="341231" indent="-341231" defTabSz="755957" hangingPunct="1">
              <a:lnSpc>
                <a:spcPct val="150000"/>
              </a:lnSpc>
              <a:spcBef>
                <a:spcPct val="20000"/>
              </a:spcBef>
              <a:buClr>
                <a:srgbClr val="007DC3"/>
              </a:buClr>
              <a:buFont typeface="Wingdings" pitchFamily="2" charset="2"/>
              <a:buChar char="l"/>
            </a:pPr>
            <a:r>
              <a:rPr lang="fr-FR" sz="1700" dirty="0"/>
              <a:t>Industries</a:t>
            </a:r>
          </a:p>
          <a:p>
            <a:pPr marL="341231" indent="-341231" defTabSz="755957" hangingPunct="1">
              <a:lnSpc>
                <a:spcPct val="150000"/>
              </a:lnSpc>
              <a:spcBef>
                <a:spcPct val="20000"/>
              </a:spcBef>
              <a:buClr>
                <a:srgbClr val="007DC3"/>
              </a:buClr>
              <a:buFont typeface="Wingdings" pitchFamily="2" charset="2"/>
              <a:buChar char="l"/>
            </a:pPr>
            <a:r>
              <a:rPr lang="fr-FR" sz="1700" dirty="0"/>
              <a:t>Local / </a:t>
            </a:r>
            <a:r>
              <a:rPr lang="fr-FR" sz="1700" dirty="0" err="1"/>
              <a:t>regional</a:t>
            </a:r>
            <a:r>
              <a:rPr lang="fr-FR" sz="1700" dirty="0"/>
              <a:t> </a:t>
            </a:r>
            <a:r>
              <a:rPr lang="fr-FR" sz="1700" dirty="0" err="1"/>
              <a:t>authorities</a:t>
            </a:r>
            <a:r>
              <a:rPr lang="fr-FR" sz="1700" dirty="0"/>
              <a:t> and </a:t>
            </a:r>
            <a:r>
              <a:rPr lang="fr-FR" sz="1700" dirty="0" err="1"/>
              <a:t>communities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err="1"/>
              <a:t>Universities</a:t>
            </a:r>
            <a:r>
              <a:rPr lang="fr-FR" sz="1700" dirty="0"/>
              <a:t> / </a:t>
            </a:r>
            <a:r>
              <a:rPr lang="fr-FR" sz="1700" dirty="0" err="1"/>
              <a:t>research</a:t>
            </a:r>
            <a:r>
              <a:rPr lang="fr-FR" sz="1700" dirty="0"/>
              <a:t> </a:t>
            </a:r>
            <a:r>
              <a:rPr lang="fr-FR" sz="1700" dirty="0" err="1"/>
              <a:t>centers</a:t>
            </a:r>
            <a:endParaRPr lang="fr-FR" sz="1700" dirty="0"/>
          </a:p>
          <a:p>
            <a:pPr marL="341231" indent="-341231" defTabSz="755957" hangingPunct="1">
              <a:lnSpc>
                <a:spcPct val="150000"/>
              </a:lnSpc>
              <a:spcBef>
                <a:spcPct val="20000"/>
              </a:spcBef>
              <a:buClr>
                <a:srgbClr val="007DC3"/>
              </a:buClr>
              <a:buFont typeface="Wingdings" pitchFamily="2" charset="2"/>
              <a:buChar char="l"/>
            </a:pPr>
            <a:r>
              <a:rPr lang="fr-FR" sz="1700" dirty="0"/>
              <a:t>Experts</a:t>
            </a:r>
          </a:p>
        </p:txBody>
      </p:sp>
      <p:sp>
        <p:nvSpPr>
          <p:cNvPr id="9" name="Titre 1"/>
          <p:cNvSpPr txBox="1">
            <a:spLocks/>
          </p:cNvSpPr>
          <p:nvPr/>
        </p:nvSpPr>
        <p:spPr>
          <a:xfrm>
            <a:off x="346176" y="383815"/>
            <a:ext cx="10436531" cy="646133"/>
          </a:xfrm>
          <a:prstGeom prst="rect">
            <a:avLst/>
          </a:prstGeom>
        </p:spPr>
        <p:txBody>
          <a:bodyPr vert="horz" lIns="100794" tIns="50397" rIns="100794" bIns="50397" rtlCol="0" anchor="b">
            <a:normAutofit fontScale="97500" lnSpcReduction="1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fr-FR" dirty="0"/>
          </a:p>
        </p:txBody>
      </p:sp>
      <p:sp>
        <p:nvSpPr>
          <p:cNvPr id="5"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Panels constitution</a:t>
            </a:r>
            <a:endParaRPr lang="fr-FR" sz="3200" dirty="0"/>
          </a:p>
        </p:txBody>
      </p:sp>
    </p:spTree>
    <p:extLst>
      <p:ext uri="{BB962C8B-B14F-4D97-AF65-F5344CB8AC3E}">
        <p14:creationId xmlns:p14="http://schemas.microsoft.com/office/powerpoint/2010/main" val="1335218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002440" y="482284"/>
            <a:ext cx="3078185" cy="678533"/>
          </a:xfrm>
          <a:prstGeom prst="rect">
            <a:avLst/>
          </a:prstGeom>
          <a:noFill/>
        </p:spPr>
        <p:txBody>
          <a:bodyPr wrap="square" lIns="100794" tIns="50397" rIns="100794" bIns="50397" rtlCol="0">
            <a:spAutoFit/>
          </a:bodyPr>
          <a:lstStyle/>
          <a:p>
            <a:pPr defTabSz="755957" hangingPunct="1">
              <a:lnSpc>
                <a:spcPct val="150000"/>
              </a:lnSpc>
              <a:spcBef>
                <a:spcPct val="20000"/>
              </a:spcBef>
              <a:buClr>
                <a:srgbClr val="007DC3"/>
              </a:buClr>
            </a:pPr>
            <a:r>
              <a:rPr lang="fr-FR" sz="2600" b="1" dirty="0"/>
              <a:t>… in photos</a:t>
            </a:r>
          </a:p>
        </p:txBody>
      </p:sp>
      <p:pic>
        <p:nvPicPr>
          <p:cNvPr id="3" name="Image 2"/>
          <p:cNvPicPr>
            <a:picLocks noChangeAspect="1"/>
          </p:cNvPicPr>
          <p:nvPr/>
        </p:nvPicPr>
        <p:blipFill>
          <a:blip r:embed="rId2"/>
          <a:stretch>
            <a:fillRect/>
          </a:stretch>
        </p:blipFill>
        <p:spPr>
          <a:xfrm>
            <a:off x="14428" y="1321630"/>
            <a:ext cx="10066197" cy="5516598"/>
          </a:xfrm>
          <a:prstGeom prst="rect">
            <a:avLst/>
          </a:prstGeom>
        </p:spPr>
      </p:pic>
      <p:sp>
        <p:nvSpPr>
          <p:cNvPr id="5"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Panels constitution</a:t>
            </a:r>
            <a:endParaRPr lang="fr-FR" sz="3200" dirty="0"/>
          </a:p>
        </p:txBody>
      </p:sp>
    </p:spTree>
    <p:extLst>
      <p:ext uri="{BB962C8B-B14F-4D97-AF65-F5344CB8AC3E}">
        <p14:creationId xmlns:p14="http://schemas.microsoft.com/office/powerpoint/2010/main" val="3678888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Espace réservé du contenu 2"/>
          <p:cNvSpPr txBox="1">
            <a:spLocks/>
          </p:cNvSpPr>
          <p:nvPr/>
        </p:nvSpPr>
        <p:spPr>
          <a:xfrm>
            <a:off x="1231017" y="4526122"/>
            <a:ext cx="8497526" cy="503729"/>
          </a:xfrm>
          <a:prstGeom prst="rect">
            <a:avLst/>
          </a:prstGeom>
        </p:spPr>
        <p:txBody>
          <a:bodyPr vert="horz" lIns="100794" tIns="50397" rIns="100794" bIns="50397"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r>
              <a:rPr lang="en-GB" sz="1800" dirty="0">
                <a:solidFill>
                  <a:schemeClr val="accent1"/>
                </a:solidFill>
              </a:rPr>
              <a:t>26-28 May 2014                 Second Task Force WP3 Meeting - Athens</a:t>
            </a:r>
          </a:p>
        </p:txBody>
      </p:sp>
      <p:sp>
        <p:nvSpPr>
          <p:cNvPr id="30" name="Espace réservé du contenu 2"/>
          <p:cNvSpPr txBox="1">
            <a:spLocks/>
          </p:cNvSpPr>
          <p:nvPr/>
        </p:nvSpPr>
        <p:spPr>
          <a:xfrm>
            <a:off x="627391" y="2570147"/>
            <a:ext cx="9381473" cy="503729"/>
          </a:xfrm>
          <a:prstGeom prst="rect">
            <a:avLst/>
          </a:prstGeom>
        </p:spPr>
        <p:txBody>
          <a:bodyPr vert="horz" lIns="100794" tIns="50397" rIns="100794" bIns="50397" rtlCol="0">
            <a:normAutofit fontScale="92500"/>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r>
              <a:rPr lang="en-GB" sz="1800" b="1" dirty="0">
                <a:solidFill>
                  <a:schemeClr val="accent1"/>
                </a:solidFill>
              </a:rPr>
              <a:t>12-13 November  2015                 Final Workshop of the PREPARE WP3 Project - Paris</a:t>
            </a:r>
          </a:p>
        </p:txBody>
      </p:sp>
      <p:sp>
        <p:nvSpPr>
          <p:cNvPr id="3" name="Espace réservé du contenu 2"/>
          <p:cNvSpPr>
            <a:spLocks noGrp="1"/>
          </p:cNvSpPr>
          <p:nvPr>
            <p:ph idx="1"/>
          </p:nvPr>
        </p:nvSpPr>
        <p:spPr>
          <a:xfrm>
            <a:off x="1511920" y="6285562"/>
            <a:ext cx="7592361" cy="503729"/>
          </a:xfrm>
        </p:spPr>
        <p:txBody>
          <a:bodyPr>
            <a:normAutofit/>
          </a:bodyPr>
          <a:lstStyle/>
          <a:p>
            <a:pPr marL="75596" indent="0">
              <a:buNone/>
            </a:pPr>
            <a:r>
              <a:rPr lang="fr-FR" sz="1800" dirty="0" err="1">
                <a:solidFill>
                  <a:srgbClr val="0C0AD8"/>
                </a:solidFill>
              </a:rPr>
              <a:t>February</a:t>
            </a:r>
            <a:r>
              <a:rPr lang="fr-FR" sz="1800" dirty="0">
                <a:solidFill>
                  <a:srgbClr val="0C0AD8"/>
                </a:solidFill>
              </a:rPr>
              <a:t> 2013                 Kick-off Meeting of the PREPARE Project</a:t>
            </a:r>
          </a:p>
        </p:txBody>
      </p:sp>
      <p:sp>
        <p:nvSpPr>
          <p:cNvPr id="4" name="Flèche droite rayée 3"/>
          <p:cNvSpPr/>
          <p:nvPr/>
        </p:nvSpPr>
        <p:spPr>
          <a:xfrm rot="16200000">
            <a:off x="466804" y="3146413"/>
            <a:ext cx="6298722" cy="1305780"/>
          </a:xfrm>
          <a:prstGeom prst="stripedRightArrow">
            <a:avLst/>
          </a:prstGeom>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dirty="0"/>
          </a:p>
        </p:txBody>
      </p:sp>
      <p:sp>
        <p:nvSpPr>
          <p:cNvPr id="5" name="Espace réservé du contenu 2"/>
          <p:cNvSpPr txBox="1">
            <a:spLocks/>
          </p:cNvSpPr>
          <p:nvPr/>
        </p:nvSpPr>
        <p:spPr>
          <a:xfrm>
            <a:off x="1195675" y="3389382"/>
            <a:ext cx="7524223" cy="503729"/>
          </a:xfrm>
          <a:prstGeom prst="rect">
            <a:avLst/>
          </a:prstGeom>
        </p:spPr>
        <p:txBody>
          <a:bodyPr vert="horz" lIns="100794" tIns="50397" rIns="100794" bIns="50397"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r>
              <a:rPr lang="fr-FR" sz="1800" dirty="0">
                <a:solidFill>
                  <a:srgbClr val="0C0AD8"/>
                </a:solidFill>
              </a:rPr>
              <a:t>20-22 May 2015                 </a:t>
            </a:r>
            <a:r>
              <a:rPr lang="fr-FR" sz="1800" dirty="0" err="1">
                <a:solidFill>
                  <a:srgbClr val="0C0AD8"/>
                </a:solidFill>
              </a:rPr>
              <a:t>Third</a:t>
            </a:r>
            <a:r>
              <a:rPr lang="fr-FR" sz="1800" dirty="0">
                <a:solidFill>
                  <a:srgbClr val="0C0AD8"/>
                </a:solidFill>
              </a:rPr>
              <a:t> </a:t>
            </a:r>
            <a:r>
              <a:rPr lang="fr-FR" sz="1800" dirty="0" err="1">
                <a:solidFill>
                  <a:srgbClr val="0C0AD8"/>
                </a:solidFill>
              </a:rPr>
              <a:t>Task</a:t>
            </a:r>
            <a:r>
              <a:rPr lang="fr-FR" sz="1800" dirty="0">
                <a:solidFill>
                  <a:srgbClr val="0C0AD8"/>
                </a:solidFill>
              </a:rPr>
              <a:t> Force WP3 Meeting - Dublin</a:t>
            </a:r>
          </a:p>
        </p:txBody>
      </p:sp>
      <p:sp>
        <p:nvSpPr>
          <p:cNvPr id="25" name="Ellipse 24"/>
          <p:cNvSpPr/>
          <p:nvPr/>
        </p:nvSpPr>
        <p:spPr>
          <a:xfrm>
            <a:off x="3485541" y="4615286"/>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sp>
        <p:nvSpPr>
          <p:cNvPr id="28" name="Ellipse 27"/>
          <p:cNvSpPr/>
          <p:nvPr/>
        </p:nvSpPr>
        <p:spPr>
          <a:xfrm>
            <a:off x="3471107" y="2649922"/>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sp>
        <p:nvSpPr>
          <p:cNvPr id="31" name="Ellipse 30"/>
          <p:cNvSpPr/>
          <p:nvPr/>
        </p:nvSpPr>
        <p:spPr>
          <a:xfrm>
            <a:off x="3480943" y="3511273"/>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cxnSp>
        <p:nvCxnSpPr>
          <p:cNvPr id="12" name="Connecteur droit 11"/>
          <p:cNvCxnSpPr/>
          <p:nvPr/>
        </p:nvCxnSpPr>
        <p:spPr>
          <a:xfrm flipV="1">
            <a:off x="708613" y="4101203"/>
            <a:ext cx="8507871" cy="14284"/>
          </a:xfrm>
          <a:prstGeom prst="line">
            <a:avLst/>
          </a:prstGeom>
          <a:ln>
            <a:prstDash val="dashDot"/>
          </a:ln>
        </p:spPr>
        <p:style>
          <a:lnRef idx="2">
            <a:schemeClr val="accent1"/>
          </a:lnRef>
          <a:fillRef idx="0">
            <a:schemeClr val="accent1"/>
          </a:fillRef>
          <a:effectRef idx="1">
            <a:schemeClr val="accent1"/>
          </a:effectRef>
          <a:fontRef idx="minor">
            <a:schemeClr val="tx1"/>
          </a:fontRef>
        </p:style>
      </p:cxnSp>
      <p:sp>
        <p:nvSpPr>
          <p:cNvPr id="35" name="Ellipse 34"/>
          <p:cNvSpPr/>
          <p:nvPr/>
        </p:nvSpPr>
        <p:spPr>
          <a:xfrm>
            <a:off x="3499975" y="6389053"/>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sp>
        <p:nvSpPr>
          <p:cNvPr id="39" name="Espace réservé du contenu 2"/>
          <p:cNvSpPr txBox="1">
            <a:spLocks/>
          </p:cNvSpPr>
          <p:nvPr/>
        </p:nvSpPr>
        <p:spPr>
          <a:xfrm>
            <a:off x="1859645" y="5463223"/>
            <a:ext cx="7524223" cy="503729"/>
          </a:xfrm>
          <a:prstGeom prst="rect">
            <a:avLst/>
          </a:prstGeom>
        </p:spPr>
        <p:txBody>
          <a:bodyPr vert="horz" lIns="100794" tIns="50397" rIns="100794" bIns="50397"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r>
              <a:rPr lang="fr-FR" sz="1800" dirty="0">
                <a:solidFill>
                  <a:srgbClr val="0C0AD8"/>
                </a:solidFill>
              </a:rPr>
              <a:t>May 2013                 First </a:t>
            </a:r>
            <a:r>
              <a:rPr lang="fr-FR" sz="1800" dirty="0" err="1">
                <a:solidFill>
                  <a:srgbClr val="0C0AD8"/>
                </a:solidFill>
              </a:rPr>
              <a:t>Task</a:t>
            </a:r>
            <a:r>
              <a:rPr lang="fr-FR" sz="1800" dirty="0">
                <a:solidFill>
                  <a:srgbClr val="0C0AD8"/>
                </a:solidFill>
              </a:rPr>
              <a:t> Force WP3 Meeting - Madrid</a:t>
            </a:r>
          </a:p>
        </p:txBody>
      </p:sp>
      <p:sp>
        <p:nvSpPr>
          <p:cNvPr id="40" name="Ellipse 39"/>
          <p:cNvSpPr/>
          <p:nvPr/>
        </p:nvSpPr>
        <p:spPr>
          <a:xfrm>
            <a:off x="3495377" y="5577729"/>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sp>
        <p:nvSpPr>
          <p:cNvPr id="17" name="Espace réservé du contenu 2"/>
          <p:cNvSpPr txBox="1">
            <a:spLocks/>
          </p:cNvSpPr>
          <p:nvPr/>
        </p:nvSpPr>
        <p:spPr>
          <a:xfrm>
            <a:off x="694383" y="1785513"/>
            <a:ext cx="9381473" cy="503729"/>
          </a:xfrm>
          <a:prstGeom prst="rect">
            <a:avLst/>
          </a:prstGeom>
        </p:spPr>
        <p:txBody>
          <a:bodyPr vert="horz" lIns="100794" tIns="50397" rIns="100794" bIns="50397" rtlCol="0">
            <a:no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75596" indent="0">
              <a:buNone/>
            </a:pPr>
            <a:r>
              <a:rPr lang="en-GB" sz="1800" b="1" dirty="0">
                <a:solidFill>
                  <a:schemeClr val="accent1"/>
                </a:solidFill>
              </a:rPr>
              <a:t>20-22 January  2016                 Dissemination Workshop of the PREPARE Project - 			     	Bratislava</a:t>
            </a:r>
          </a:p>
        </p:txBody>
      </p:sp>
      <p:sp>
        <p:nvSpPr>
          <p:cNvPr id="18" name="Ellipse 17"/>
          <p:cNvSpPr/>
          <p:nvPr/>
        </p:nvSpPr>
        <p:spPr>
          <a:xfrm>
            <a:off x="3471754" y="1865287"/>
            <a:ext cx="240436" cy="237333"/>
          </a:xfrm>
          <a:prstGeom prst="ellipse">
            <a:avLst/>
          </a:prstGeom>
          <a:pattFill prst="solidDmnd">
            <a:fgClr>
              <a:srgbClr val="7F7F7F"/>
            </a:fgClr>
            <a:bgClr>
              <a:schemeClr val="bg2"/>
            </a:bgClr>
          </a:pattFill>
          <a:ln>
            <a:solidFill>
              <a:srgbClr val="7F7F7F"/>
            </a:solidFill>
          </a:ln>
        </p:spPr>
        <p:style>
          <a:lnRef idx="1">
            <a:schemeClr val="accent1"/>
          </a:lnRef>
          <a:fillRef idx="3">
            <a:schemeClr val="accent1"/>
          </a:fillRef>
          <a:effectRef idx="2">
            <a:schemeClr val="accent1"/>
          </a:effectRef>
          <a:fontRef idx="minor">
            <a:schemeClr val="lt1"/>
          </a:fontRef>
        </p:style>
        <p:txBody>
          <a:bodyPr lIns="100794" tIns="50397" rIns="100794" bIns="50397" rtlCol="0" anchor="ctr"/>
          <a:lstStyle/>
          <a:p>
            <a:pPr algn="ctr"/>
            <a:endParaRPr lang="fr-FR"/>
          </a:p>
        </p:txBody>
      </p:sp>
      <p:sp>
        <p:nvSpPr>
          <p:cNvPr id="20"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Calendar</a:t>
            </a:r>
            <a:endParaRPr lang="fr-FR" sz="3200" dirty="0"/>
          </a:p>
        </p:txBody>
      </p:sp>
    </p:spTree>
    <p:extLst>
      <p:ext uri="{BB962C8B-B14F-4D97-AF65-F5344CB8AC3E}">
        <p14:creationId xmlns:p14="http://schemas.microsoft.com/office/powerpoint/2010/main" val="2986834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14995" y="965578"/>
            <a:ext cx="3556685" cy="1657577"/>
          </a:xfrm>
        </p:spPr>
        <p:txBody>
          <a:bodyPr>
            <a:normAutofit fontScale="92500" lnSpcReduction="20000"/>
          </a:bodyPr>
          <a:lstStyle/>
          <a:p>
            <a:pPr marL="75596" indent="0" algn="just">
              <a:lnSpc>
                <a:spcPct val="120000"/>
              </a:lnSpc>
              <a:buNone/>
            </a:pPr>
            <a:endParaRPr lang="en-GB" sz="1500" dirty="0"/>
          </a:p>
          <a:p>
            <a:pPr algn="just">
              <a:lnSpc>
                <a:spcPct val="120000"/>
              </a:lnSpc>
            </a:pPr>
            <a:r>
              <a:rPr lang="en-GB" sz="1700" dirty="0"/>
              <a:t>Co-organised by </a:t>
            </a:r>
            <a:r>
              <a:rPr lang="en-GB" sz="1700" b="1" dirty="0"/>
              <a:t>IRSN, CEPN and the NERIS Platform </a:t>
            </a:r>
            <a:r>
              <a:rPr lang="en-GB" sz="1700" dirty="0"/>
              <a:t>and hosted by </a:t>
            </a:r>
            <a:r>
              <a:rPr lang="en-GB" sz="1700" b="1" dirty="0"/>
              <a:t>OECD on 12 &amp; 13 November 2015 in Paris</a:t>
            </a:r>
            <a:endParaRPr lang="en-GB" sz="1700" dirty="0"/>
          </a:p>
          <a:p>
            <a:pPr algn="just">
              <a:lnSpc>
                <a:spcPct val="120000"/>
              </a:lnSpc>
            </a:pPr>
            <a:endParaRPr lang="en-GB" sz="2000" dirty="0"/>
          </a:p>
        </p:txBody>
      </p:sp>
      <p:sp>
        <p:nvSpPr>
          <p:cNvPr id="6" name="Titre 1"/>
          <p:cNvSpPr txBox="1">
            <a:spLocks/>
          </p:cNvSpPr>
          <p:nvPr/>
        </p:nvSpPr>
        <p:spPr>
          <a:xfrm>
            <a:off x="346176" y="383815"/>
            <a:ext cx="10436531" cy="646133"/>
          </a:xfrm>
          <a:prstGeom prst="rect">
            <a:avLst/>
          </a:prstGeom>
        </p:spPr>
        <p:txBody>
          <a:bodyPr vert="horz" lIns="100794" tIns="50397" rIns="100794" bIns="50397" rtlCol="0" anchor="b">
            <a:normAutofit fontScale="97500" lnSpcReduction="1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fr-FR" dirty="0"/>
          </a:p>
        </p:txBody>
      </p:sp>
      <p:sp>
        <p:nvSpPr>
          <p:cNvPr id="2" name="ZoneTexte 1"/>
          <p:cNvSpPr txBox="1"/>
          <p:nvPr/>
        </p:nvSpPr>
        <p:spPr>
          <a:xfrm>
            <a:off x="563276" y="2767991"/>
            <a:ext cx="9318192" cy="4724864"/>
          </a:xfrm>
          <a:prstGeom prst="rect">
            <a:avLst/>
          </a:prstGeom>
          <a:noFill/>
        </p:spPr>
        <p:txBody>
          <a:bodyPr wrap="square" lIns="100794" tIns="50397" rIns="100794" bIns="50397" rtlCol="0">
            <a:spAutoFit/>
          </a:bodyPr>
          <a:lstStyle/>
          <a:p>
            <a:pPr marL="341231" indent="-341231" algn="just" defTabSz="755957" hangingPunct="1">
              <a:lnSpc>
                <a:spcPct val="120000"/>
              </a:lnSpc>
              <a:spcBef>
                <a:spcPct val="20000"/>
              </a:spcBef>
              <a:buClr>
                <a:srgbClr val="007DC3"/>
              </a:buClr>
              <a:buFont typeface="Wingdings" pitchFamily="2" charset="2"/>
              <a:buChar char="l"/>
            </a:pPr>
            <a:r>
              <a:rPr lang="en-GB" sz="1700" dirty="0">
                <a:solidFill>
                  <a:srgbClr val="000000"/>
                </a:solidFill>
                <a:latin typeface="+mj-lt"/>
              </a:rPr>
              <a:t>Opportunity to </a:t>
            </a:r>
            <a:r>
              <a:rPr lang="en-GB" sz="1700" b="1" dirty="0">
                <a:solidFill>
                  <a:srgbClr val="000000"/>
                </a:solidFill>
                <a:latin typeface="+mj-lt"/>
              </a:rPr>
              <a:t>discuss and share </a:t>
            </a:r>
          </a:p>
          <a:p>
            <a:pPr algn="just" defTabSz="755957" hangingPunct="1">
              <a:lnSpc>
                <a:spcPct val="120000"/>
              </a:lnSpc>
              <a:spcBef>
                <a:spcPct val="20000"/>
              </a:spcBef>
              <a:buClr>
                <a:srgbClr val="007DC3"/>
              </a:buClr>
            </a:pPr>
            <a:r>
              <a:rPr lang="en-GB" sz="1700" b="1" dirty="0">
                <a:solidFill>
                  <a:srgbClr val="000000"/>
                </a:solidFill>
                <a:latin typeface="+mj-lt"/>
              </a:rPr>
              <a:t>the PREPARE WP3 results </a:t>
            </a:r>
          </a:p>
          <a:p>
            <a:pPr algn="just" defTabSz="755957" hangingPunct="1">
              <a:lnSpc>
                <a:spcPct val="120000"/>
              </a:lnSpc>
              <a:spcBef>
                <a:spcPct val="20000"/>
              </a:spcBef>
              <a:buClr>
                <a:srgbClr val="007DC3"/>
              </a:buClr>
            </a:pPr>
            <a:r>
              <a:rPr lang="en-GB" sz="1700" dirty="0">
                <a:solidFill>
                  <a:srgbClr val="000000"/>
                </a:solidFill>
                <a:latin typeface="+mj-lt"/>
              </a:rPr>
              <a:t>(lessons and conclusions of the </a:t>
            </a:r>
          </a:p>
          <a:p>
            <a:pPr algn="just" defTabSz="755957" hangingPunct="1">
              <a:lnSpc>
                <a:spcPct val="120000"/>
              </a:lnSpc>
              <a:spcBef>
                <a:spcPct val="20000"/>
              </a:spcBef>
              <a:buClr>
                <a:srgbClr val="007DC3"/>
              </a:buClr>
            </a:pPr>
            <a:r>
              <a:rPr lang="en-GB" sz="1700" dirty="0">
                <a:solidFill>
                  <a:srgbClr val="000000"/>
                </a:solidFill>
                <a:latin typeface="+mj-lt"/>
              </a:rPr>
              <a:t>panels meetings organised in </a:t>
            </a:r>
          </a:p>
          <a:p>
            <a:pPr algn="just" defTabSz="755957" hangingPunct="1">
              <a:lnSpc>
                <a:spcPct val="120000"/>
              </a:lnSpc>
              <a:spcBef>
                <a:spcPct val="20000"/>
              </a:spcBef>
              <a:buClr>
                <a:srgbClr val="007DC3"/>
              </a:buClr>
            </a:pPr>
            <a:r>
              <a:rPr lang="en-GB" sz="1700" dirty="0">
                <a:solidFill>
                  <a:srgbClr val="000000"/>
                </a:solidFill>
                <a:latin typeface="+mj-lt"/>
              </a:rPr>
              <a:t>the different countries),</a:t>
            </a:r>
          </a:p>
          <a:p>
            <a:pPr algn="just" defTabSz="755957" hangingPunct="1">
              <a:lnSpc>
                <a:spcPct val="120000"/>
              </a:lnSpc>
              <a:spcBef>
                <a:spcPct val="20000"/>
              </a:spcBef>
              <a:buClr>
                <a:srgbClr val="007DC3"/>
              </a:buClr>
            </a:pPr>
            <a:r>
              <a:rPr lang="en-GB" sz="1700" b="1" dirty="0">
                <a:solidFill>
                  <a:srgbClr val="000000"/>
                </a:solidFill>
                <a:latin typeface="+mj-lt"/>
              </a:rPr>
              <a:t>in the presence of the national </a:t>
            </a:r>
          </a:p>
          <a:p>
            <a:pPr algn="just" defTabSz="755957" hangingPunct="1">
              <a:lnSpc>
                <a:spcPct val="120000"/>
              </a:lnSpc>
              <a:spcBef>
                <a:spcPct val="20000"/>
              </a:spcBef>
              <a:buClr>
                <a:srgbClr val="007DC3"/>
              </a:buClr>
            </a:pPr>
            <a:r>
              <a:rPr lang="en-GB" sz="1700" b="1" dirty="0">
                <a:solidFill>
                  <a:srgbClr val="000000"/>
                </a:solidFill>
                <a:latin typeface="+mj-lt"/>
              </a:rPr>
              <a:t>stakeholders</a:t>
            </a:r>
            <a:r>
              <a:rPr lang="en-GB" sz="1700" dirty="0">
                <a:solidFill>
                  <a:srgbClr val="000000"/>
                </a:solidFill>
                <a:latin typeface="+mj-lt"/>
              </a:rPr>
              <a:t> (consumers, producers, </a:t>
            </a:r>
          </a:p>
          <a:p>
            <a:pPr algn="just" defTabSz="755957" hangingPunct="1">
              <a:lnSpc>
                <a:spcPct val="120000"/>
              </a:lnSpc>
              <a:spcBef>
                <a:spcPct val="20000"/>
              </a:spcBef>
              <a:buClr>
                <a:srgbClr val="007DC3"/>
              </a:buClr>
            </a:pPr>
            <a:r>
              <a:rPr lang="en-GB" sz="1700" dirty="0">
                <a:solidFill>
                  <a:srgbClr val="000000"/>
                </a:solidFill>
                <a:latin typeface="+mj-lt"/>
              </a:rPr>
              <a:t>administrations involved…), </a:t>
            </a:r>
            <a:r>
              <a:rPr lang="en-GB" sz="1700" b="1" dirty="0">
                <a:solidFill>
                  <a:srgbClr val="000000"/>
                </a:solidFill>
                <a:latin typeface="+mj-lt"/>
              </a:rPr>
              <a:t>international organisations </a:t>
            </a:r>
            <a:r>
              <a:rPr lang="en-GB" sz="1700" dirty="0">
                <a:solidFill>
                  <a:srgbClr val="000000"/>
                </a:solidFill>
                <a:latin typeface="+mj-lt"/>
              </a:rPr>
              <a:t>(European Commission, OECD-NEA, IAEA, ICRP, FAO, HERCA, NERIS) and </a:t>
            </a:r>
            <a:r>
              <a:rPr lang="en-GB" sz="1700" b="1" dirty="0">
                <a:solidFill>
                  <a:srgbClr val="000000"/>
                </a:solidFill>
                <a:latin typeface="+mj-lt"/>
              </a:rPr>
              <a:t>Japanese experts </a:t>
            </a:r>
            <a:r>
              <a:rPr lang="en-GB" sz="1700" dirty="0">
                <a:solidFill>
                  <a:srgbClr val="000000"/>
                </a:solidFill>
                <a:latin typeface="+mj-lt"/>
              </a:rPr>
              <a:t>involved in the management of contaminated products after the Fukushima accident</a:t>
            </a:r>
          </a:p>
          <a:p>
            <a:pPr algn="just">
              <a:lnSpc>
                <a:spcPct val="120000"/>
              </a:lnSpc>
            </a:pPr>
            <a:endParaRPr lang="en-GB" sz="1700" dirty="0">
              <a:solidFill>
                <a:srgbClr val="000000"/>
              </a:solidFill>
              <a:latin typeface="+mj-lt"/>
            </a:endParaRPr>
          </a:p>
          <a:p>
            <a:pPr marL="75596" algn="just">
              <a:lnSpc>
                <a:spcPct val="120000"/>
              </a:lnSpc>
            </a:pPr>
            <a:endParaRPr lang="en-GB" sz="1700" dirty="0">
              <a:solidFill>
                <a:srgbClr val="000000"/>
              </a:solidFill>
              <a:latin typeface="+mj-lt"/>
            </a:endParaRPr>
          </a:p>
          <a:p>
            <a:pPr marL="403177" lvl="1" indent="0"/>
            <a:endParaRPr lang="fr-FR" sz="1700" dirty="0">
              <a:latin typeface="+mj-lt"/>
            </a:endParaRPr>
          </a:p>
          <a:p>
            <a:endParaRPr lang="fr-FR" sz="1700" dirty="0">
              <a:latin typeface="+mj-lt"/>
            </a:endParaRPr>
          </a:p>
        </p:txBody>
      </p:sp>
      <p:pic>
        <p:nvPicPr>
          <p:cNvPr id="5" name="Image 4" descr="20151113_13591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9463" y="1416182"/>
            <a:ext cx="5751163" cy="3234690"/>
          </a:xfrm>
          <a:prstGeom prst="rect">
            <a:avLst/>
          </a:prstGeom>
        </p:spPr>
      </p:pic>
      <p:sp>
        <p:nvSpPr>
          <p:cNvPr id="7"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Final PREPARE WP3 Workshop</a:t>
            </a:r>
            <a:endParaRPr lang="fr-FR" sz="3200" dirty="0"/>
          </a:p>
        </p:txBody>
      </p:sp>
    </p:spTree>
    <p:extLst>
      <p:ext uri="{BB962C8B-B14F-4D97-AF65-F5344CB8AC3E}">
        <p14:creationId xmlns:p14="http://schemas.microsoft.com/office/powerpoint/2010/main" val="99987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63276" y="917307"/>
            <a:ext cx="9221630" cy="6179695"/>
          </a:xfrm>
        </p:spPr>
        <p:txBody>
          <a:bodyPr>
            <a:normAutofit fontScale="62500" lnSpcReduction="20000"/>
          </a:bodyPr>
          <a:lstStyle/>
          <a:p>
            <a:pPr marL="0" indent="0" algn="just">
              <a:lnSpc>
                <a:spcPct val="120000"/>
              </a:lnSpc>
              <a:buNone/>
            </a:pPr>
            <a:endParaRPr lang="en-GB" sz="2000" dirty="0"/>
          </a:p>
          <a:p>
            <a:pPr algn="just">
              <a:lnSpc>
                <a:spcPct val="120000"/>
              </a:lnSpc>
            </a:pPr>
            <a:r>
              <a:rPr lang="en-GB" sz="2000" b="1" dirty="0"/>
              <a:t>Poster session were organised </a:t>
            </a:r>
          </a:p>
          <a:p>
            <a:pPr marL="0" indent="0" algn="just">
              <a:lnSpc>
                <a:spcPct val="120000"/>
              </a:lnSpc>
              <a:buNone/>
            </a:pPr>
            <a:r>
              <a:rPr lang="en-GB" sz="2000" b="1" dirty="0"/>
              <a:t>to show each national panel </a:t>
            </a:r>
          </a:p>
          <a:p>
            <a:pPr marL="0" indent="0" algn="just">
              <a:lnSpc>
                <a:spcPct val="120000"/>
              </a:lnSpc>
              <a:buNone/>
            </a:pPr>
            <a:r>
              <a:rPr lang="en-GB" sz="2000" b="1" dirty="0"/>
              <a:t>countries’ results</a:t>
            </a:r>
          </a:p>
          <a:p>
            <a:pPr algn="just">
              <a:lnSpc>
                <a:spcPct val="120000"/>
              </a:lnSpc>
            </a:pPr>
            <a:endParaRPr lang="en-GB" sz="2000" b="1" dirty="0"/>
          </a:p>
          <a:p>
            <a:pPr algn="just">
              <a:lnSpc>
                <a:spcPct val="120000"/>
              </a:lnSpc>
            </a:pPr>
            <a:r>
              <a:rPr lang="en-GB" sz="2000" dirty="0"/>
              <a:t>Global PREPARE WP3 results </a:t>
            </a:r>
          </a:p>
          <a:p>
            <a:pPr marL="0" indent="0" algn="just">
              <a:lnSpc>
                <a:spcPct val="120000"/>
              </a:lnSpc>
              <a:buNone/>
            </a:pPr>
            <a:r>
              <a:rPr lang="en-GB" sz="2000" dirty="0"/>
              <a:t>were presented according to</a:t>
            </a:r>
            <a:r>
              <a:rPr lang="en-GB" sz="2000" b="1" dirty="0"/>
              <a:t> </a:t>
            </a:r>
          </a:p>
          <a:p>
            <a:pPr marL="0" indent="0" algn="just">
              <a:lnSpc>
                <a:spcPct val="120000"/>
              </a:lnSpc>
              <a:buNone/>
            </a:pPr>
            <a:r>
              <a:rPr lang="en-GB" sz="2000" b="1" dirty="0"/>
              <a:t>the main issues discussed </a:t>
            </a:r>
          </a:p>
          <a:p>
            <a:pPr marL="0" indent="0" algn="just">
              <a:lnSpc>
                <a:spcPct val="120000"/>
              </a:lnSpc>
              <a:buNone/>
            </a:pPr>
            <a:r>
              <a:rPr lang="en-GB" sz="2000" b="1" dirty="0"/>
              <a:t>during the national panels’ meetings: </a:t>
            </a:r>
          </a:p>
          <a:p>
            <a:pPr lvl="1" algn="just">
              <a:lnSpc>
                <a:spcPct val="120000"/>
              </a:lnSpc>
            </a:pPr>
            <a:r>
              <a:rPr lang="en-GB" sz="1800" dirty="0"/>
              <a:t>Market, trade, economic aspect, management strategies</a:t>
            </a:r>
          </a:p>
          <a:p>
            <a:pPr lvl="1" algn="just">
              <a:lnSpc>
                <a:spcPct val="120000"/>
              </a:lnSpc>
            </a:pPr>
            <a:r>
              <a:rPr lang="en-GB" sz="1800" dirty="0"/>
              <a:t>Resources &amp; capabilities, monitoring strategies </a:t>
            </a:r>
          </a:p>
          <a:p>
            <a:pPr lvl="1" algn="just">
              <a:lnSpc>
                <a:spcPct val="120000"/>
              </a:lnSpc>
            </a:pPr>
            <a:r>
              <a:rPr lang="en-GB" sz="1800" dirty="0"/>
              <a:t>Information strategies and decision making process</a:t>
            </a:r>
          </a:p>
          <a:p>
            <a:pPr lvl="1" algn="just">
              <a:lnSpc>
                <a:spcPct val="120000"/>
              </a:lnSpc>
            </a:pPr>
            <a:r>
              <a:rPr lang="en-GB" sz="1800" dirty="0"/>
              <a:t>Other goods</a:t>
            </a:r>
          </a:p>
          <a:p>
            <a:pPr lvl="1" algn="just">
              <a:lnSpc>
                <a:spcPct val="120000"/>
              </a:lnSpc>
            </a:pPr>
            <a:r>
              <a:rPr lang="en-GB" sz="1800" dirty="0"/>
              <a:t>Preparedness and stakeholder participation process</a:t>
            </a:r>
          </a:p>
          <a:p>
            <a:pPr marL="465474" lvl="1" indent="0" algn="just">
              <a:lnSpc>
                <a:spcPct val="120000"/>
              </a:lnSpc>
              <a:buNone/>
            </a:pPr>
            <a:endParaRPr lang="en-GB" b="1" dirty="0"/>
          </a:p>
          <a:p>
            <a:pPr algn="just">
              <a:lnSpc>
                <a:spcPct val="120000"/>
              </a:lnSpc>
            </a:pPr>
            <a:r>
              <a:rPr lang="en-GB" sz="2000" b="1" dirty="0"/>
              <a:t>Round table-discussion </a:t>
            </a:r>
            <a:r>
              <a:rPr lang="en-GB" sz="2000" dirty="0"/>
              <a:t>with the international organisations allowed to discuss recommendations and perspectives</a:t>
            </a:r>
          </a:p>
          <a:p>
            <a:pPr marL="0" indent="0" algn="just">
              <a:lnSpc>
                <a:spcPct val="120000"/>
              </a:lnSpc>
              <a:buNone/>
            </a:pPr>
            <a:endParaRPr lang="en-GB" sz="1800" dirty="0"/>
          </a:p>
          <a:p>
            <a:pPr marL="403177" lvl="1" indent="0">
              <a:buNone/>
            </a:pPr>
            <a:endParaRPr lang="fr-FR" dirty="0"/>
          </a:p>
        </p:txBody>
      </p:sp>
      <p:pic>
        <p:nvPicPr>
          <p:cNvPr id="2" name="Image 1" descr="20151112_123016_001.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72915" y="1252585"/>
            <a:ext cx="4914581" cy="2764161"/>
          </a:xfrm>
          <a:prstGeom prst="rect">
            <a:avLst/>
          </a:prstGeom>
        </p:spPr>
      </p:pic>
      <p:sp>
        <p:nvSpPr>
          <p:cNvPr id="5" name="Titre 1"/>
          <p:cNvSpPr txBox="1">
            <a:spLocks/>
          </p:cNvSpPr>
          <p:nvPr/>
        </p:nvSpPr>
        <p:spPr>
          <a:xfrm>
            <a:off x="791840" y="107429"/>
            <a:ext cx="7632848" cy="646133"/>
          </a:xfrm>
          <a:prstGeom prst="rect">
            <a:avLst/>
          </a:prstGeom>
        </p:spPr>
        <p:txBody>
          <a:bodyPr vert="horz" lIns="100794" tIns="50397" rIns="100794" bIns="50397" rtlCol="0" anchor="b">
            <a:normAutofit fontScale="97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dirty="0"/>
              <a:t>Final PREPARE WP3 Workshop</a:t>
            </a:r>
            <a:endParaRPr lang="fr-FR" sz="3200" dirty="0"/>
          </a:p>
        </p:txBody>
      </p:sp>
    </p:spTree>
    <p:extLst>
      <p:ext uri="{BB962C8B-B14F-4D97-AF65-F5344CB8AC3E}">
        <p14:creationId xmlns:p14="http://schemas.microsoft.com/office/powerpoint/2010/main" val="3676714742"/>
      </p:ext>
    </p:extLst>
  </p:cSld>
  <p:clrMapOvr>
    <a:masterClrMapping/>
  </p:clrMapOvr>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861</TotalTime>
  <Words>594</Words>
  <Application>Microsoft Macintosh PowerPoint</Application>
  <PresentationFormat>Personnalisé</PresentationFormat>
  <Paragraphs>98</Paragraphs>
  <Slides>9</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Symbol</vt:lpstr>
      <vt:lpstr>Times New Roman</vt:lpstr>
      <vt:lpstr>Wingdings</vt:lpstr>
      <vt:lpstr>Wingdings 2</vt:lpstr>
      <vt:lpstr>Standarddesign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Eymeric Lafranque</cp:lastModifiedBy>
  <cp:revision>73</cp:revision>
  <cp:lastPrinted>1601-01-01T00:00:00Z</cp:lastPrinted>
  <dcterms:created xsi:type="dcterms:W3CDTF">2011-02-09T16:02:23Z</dcterms:created>
  <dcterms:modified xsi:type="dcterms:W3CDTF">2019-03-22T09:55:16Z</dcterms:modified>
</cp:coreProperties>
</file>