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
  </p:notesMasterIdLst>
  <p:handoutMasterIdLst>
    <p:handoutMasterId r:id="rId15"/>
  </p:handoutMasterIdLst>
  <p:sldIdLst>
    <p:sldId id="256" r:id="rId2"/>
    <p:sldId id="287" r:id="rId3"/>
    <p:sldId id="302" r:id="rId4"/>
    <p:sldId id="303" r:id="rId5"/>
    <p:sldId id="304" r:id="rId6"/>
    <p:sldId id="326" r:id="rId7"/>
    <p:sldId id="327" r:id="rId8"/>
    <p:sldId id="329" r:id="rId9"/>
    <p:sldId id="307" r:id="rId10"/>
    <p:sldId id="308" r:id="rId11"/>
    <p:sldId id="328" r:id="rId12"/>
    <p:sldId id="301" r:id="rId13"/>
  </p:sldIdLst>
  <p:sldSz cx="10080625" cy="7559675"/>
  <p:notesSz cx="7772400" cy="10058400"/>
  <p:defaultTextStyle>
    <a:defPPr>
      <a:defRPr lang="en-GB"/>
    </a:defPPr>
    <a:lvl1pPr algn="l" defTabSz="358775" rtl="0" fontAlgn="base">
      <a:spcBef>
        <a:spcPct val="0"/>
      </a:spcBef>
      <a:spcAft>
        <a:spcPct val="0"/>
      </a:spcAft>
      <a:defRPr kern="1200">
        <a:solidFill>
          <a:schemeClr val="tx1"/>
        </a:solidFill>
        <a:latin typeface="Arial" charset="0"/>
        <a:ea typeface="+mn-ea"/>
        <a:cs typeface="Arial" charset="0"/>
      </a:defRPr>
    </a:lvl1pPr>
    <a:lvl2pPr marL="742950" indent="-285750" algn="l" defTabSz="358775" rtl="0" fontAlgn="base">
      <a:spcBef>
        <a:spcPct val="0"/>
      </a:spcBef>
      <a:spcAft>
        <a:spcPct val="0"/>
      </a:spcAft>
      <a:defRPr kern="1200">
        <a:solidFill>
          <a:schemeClr val="tx1"/>
        </a:solidFill>
        <a:latin typeface="Arial" charset="0"/>
        <a:ea typeface="+mn-ea"/>
        <a:cs typeface="Arial" charset="0"/>
      </a:defRPr>
    </a:lvl2pPr>
    <a:lvl3pPr marL="1143000" indent="-228600" algn="l" defTabSz="358775" rtl="0" fontAlgn="base">
      <a:spcBef>
        <a:spcPct val="0"/>
      </a:spcBef>
      <a:spcAft>
        <a:spcPct val="0"/>
      </a:spcAft>
      <a:defRPr kern="1200">
        <a:solidFill>
          <a:schemeClr val="tx1"/>
        </a:solidFill>
        <a:latin typeface="Arial" charset="0"/>
        <a:ea typeface="+mn-ea"/>
        <a:cs typeface="Arial" charset="0"/>
      </a:defRPr>
    </a:lvl3pPr>
    <a:lvl4pPr marL="1600200" indent="-228600" algn="l" defTabSz="358775" rtl="0" fontAlgn="base">
      <a:spcBef>
        <a:spcPct val="0"/>
      </a:spcBef>
      <a:spcAft>
        <a:spcPct val="0"/>
      </a:spcAft>
      <a:defRPr kern="1200">
        <a:solidFill>
          <a:schemeClr val="tx1"/>
        </a:solidFill>
        <a:latin typeface="Arial" charset="0"/>
        <a:ea typeface="+mn-ea"/>
        <a:cs typeface="Arial" charset="0"/>
      </a:defRPr>
    </a:lvl4pPr>
    <a:lvl5pPr marL="2057400" indent="-228600" algn="l" defTabSz="358775"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autoAdjust="0"/>
    <p:restoredTop sz="68345" autoAdjust="0"/>
  </p:normalViewPr>
  <p:slideViewPr>
    <p:cSldViewPr>
      <p:cViewPr>
        <p:scale>
          <a:sx n="75" d="100"/>
          <a:sy n="75" d="100"/>
        </p:scale>
        <p:origin x="-72" y="-6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2" d="100"/>
          <a:sy n="72" d="100"/>
        </p:scale>
        <p:origin x="-1914"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hangingPunct="0">
              <a:lnSpc>
                <a:spcPct val="93000"/>
              </a:lnSpc>
              <a:buClr>
                <a:srgbClr val="000000"/>
              </a:buClr>
              <a:buSzPct val="100000"/>
              <a:buFont typeface="Times New Roman" pitchFamily="18" charset="0"/>
              <a:buNone/>
              <a:defRPr sz="1200">
                <a:cs typeface="+mn-cs"/>
              </a:defRPr>
            </a:lvl1pPr>
          </a:lstStyle>
          <a:p>
            <a:pPr>
              <a:defRPr/>
            </a:pPr>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hangingPunct="0">
              <a:lnSpc>
                <a:spcPct val="93000"/>
              </a:lnSpc>
              <a:buClr>
                <a:srgbClr val="000000"/>
              </a:buClr>
              <a:buSzPct val="100000"/>
              <a:buFont typeface="Times New Roman" pitchFamily="18" charset="0"/>
              <a:buNone/>
              <a:defRPr sz="1200" smtClean="0">
                <a:cs typeface="+mn-cs"/>
              </a:defRPr>
            </a:lvl1pPr>
          </a:lstStyle>
          <a:p>
            <a:pPr>
              <a:defRPr/>
            </a:pPr>
            <a:fld id="{1B227E04-8034-4827-A7C6-FA86407D02D0}" type="datetimeFigureOut">
              <a:rPr lang="en-GB"/>
              <a:pPr>
                <a:defRPr/>
              </a:pPr>
              <a:t>19/01/2016</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hangingPunct="0">
              <a:lnSpc>
                <a:spcPct val="93000"/>
              </a:lnSpc>
              <a:buClr>
                <a:srgbClr val="000000"/>
              </a:buClr>
              <a:buSzPct val="100000"/>
              <a:buFont typeface="Times New Roman" pitchFamily="18" charset="0"/>
              <a:buNone/>
              <a:defRPr sz="1200">
                <a:cs typeface="+mn-cs"/>
              </a:defRPr>
            </a:lvl1pPr>
          </a:lstStyle>
          <a:p>
            <a:pPr>
              <a:defRPr/>
            </a:pPr>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hangingPunct="0">
              <a:lnSpc>
                <a:spcPct val="93000"/>
              </a:lnSpc>
              <a:buClr>
                <a:srgbClr val="000000"/>
              </a:buClr>
              <a:buSzPct val="100000"/>
              <a:buFont typeface="Times New Roman" pitchFamily="18" charset="0"/>
              <a:buNone/>
              <a:defRPr sz="1200" smtClean="0">
                <a:cs typeface="+mn-cs"/>
              </a:defRPr>
            </a:lvl1pPr>
          </a:lstStyle>
          <a:p>
            <a:pPr>
              <a:defRPr/>
            </a:pPr>
            <a:fld id="{5BA421B3-E990-4F1F-8635-66177A810FDE}" type="slidenum">
              <a:rPr lang="en-GB"/>
              <a:pPr>
                <a:defRPr/>
              </a:pPr>
              <a:t>‹#›</a:t>
            </a:fld>
            <a:endParaRPr lang="en-GB"/>
          </a:p>
        </p:txBody>
      </p:sp>
    </p:spTree>
    <p:extLst>
      <p:ext uri="{BB962C8B-B14F-4D97-AF65-F5344CB8AC3E}">
        <p14:creationId xmlns:p14="http://schemas.microsoft.com/office/powerpoint/2010/main" val="58997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
          <p:cNvSpPr>
            <a:spLocks noGrp="1" noRot="1" noChangeAspect="1" noChangeArrowheads="1"/>
          </p:cNvSpPr>
          <p:nvPr>
            <p:ph type="sldImg"/>
          </p:nvPr>
        </p:nvSpPr>
        <p:spPr bwMode="auto">
          <a:xfrm>
            <a:off x="1371600" y="763588"/>
            <a:ext cx="5027613" cy="377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hangingPunct="0">
              <a:lnSpc>
                <a:spcPct val="93000"/>
              </a:lnSpc>
              <a:buClr>
                <a:srgbClr val="000000"/>
              </a:buClr>
              <a:buSzPct val="100000"/>
              <a:buFont typeface="Times New Roman" pitchFamily="18" charset="0"/>
              <a:buNone/>
              <a:tabLst>
                <a:tab pos="723900" algn="l"/>
                <a:tab pos="1447800" algn="l"/>
                <a:tab pos="2171700" algn="l"/>
                <a:tab pos="2895600" algn="l"/>
              </a:tabLst>
              <a:defRPr sz="1400">
                <a:solidFill>
                  <a:srgbClr val="000000"/>
                </a:solidFill>
                <a:latin typeface="Times New Roman" pitchFamily="18" charset="0"/>
                <a:cs typeface="+mn-cs"/>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hangingPunct="0">
              <a:lnSpc>
                <a:spcPct val="93000"/>
              </a:lnSpc>
              <a:buClr>
                <a:srgbClr val="000000"/>
              </a:buClr>
              <a:buSzPct val="100000"/>
              <a:buFont typeface="Times New Roman" pitchFamily="18" charset="0"/>
              <a:buNone/>
              <a:tabLst>
                <a:tab pos="723900" algn="l"/>
                <a:tab pos="1447800" algn="l"/>
                <a:tab pos="2171700" algn="l"/>
                <a:tab pos="2895600" algn="l"/>
              </a:tabLst>
              <a:defRPr sz="1400">
                <a:solidFill>
                  <a:srgbClr val="000000"/>
                </a:solidFill>
                <a:latin typeface="Times New Roman" pitchFamily="18" charset="0"/>
                <a:cs typeface="+mn-cs"/>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hangingPunct="0">
              <a:lnSpc>
                <a:spcPct val="93000"/>
              </a:lnSpc>
              <a:buClr>
                <a:srgbClr val="000000"/>
              </a:buClr>
              <a:buSzPct val="100000"/>
              <a:buFont typeface="Times New Roman" pitchFamily="18" charset="0"/>
              <a:buNone/>
              <a:tabLst>
                <a:tab pos="723900" algn="l"/>
                <a:tab pos="1447800" algn="l"/>
                <a:tab pos="2171700" algn="l"/>
                <a:tab pos="2895600" algn="l"/>
              </a:tabLst>
              <a:defRPr sz="1400">
                <a:solidFill>
                  <a:srgbClr val="000000"/>
                </a:solidFill>
                <a:latin typeface="Times New Roman" pitchFamily="18" charset="0"/>
                <a:cs typeface="+mn-cs"/>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hangingPunct="0">
              <a:lnSpc>
                <a:spcPct val="93000"/>
              </a:lnSpc>
              <a:buClr>
                <a:srgbClr val="000000"/>
              </a:buClr>
              <a:buSzPct val="100000"/>
              <a:buFont typeface="Times New Roman" pitchFamily="18" charset="0"/>
              <a:buNone/>
              <a:tabLst>
                <a:tab pos="723900" algn="l"/>
                <a:tab pos="1447800" algn="l"/>
                <a:tab pos="2171700" algn="l"/>
                <a:tab pos="2895600" algn="l"/>
              </a:tabLst>
              <a:defRPr sz="1400">
                <a:solidFill>
                  <a:srgbClr val="000000"/>
                </a:solidFill>
                <a:latin typeface="Times New Roman" pitchFamily="18" charset="0"/>
                <a:cs typeface="+mn-cs"/>
              </a:defRPr>
            </a:lvl1pPr>
          </a:lstStyle>
          <a:p>
            <a:pPr>
              <a:defRPr/>
            </a:pPr>
            <a:fld id="{08D514E8-66A0-45F8-8201-0598B10AAFDA}" type="slidenum">
              <a:rPr lang="en-US"/>
              <a:pPr>
                <a:defRPr/>
              </a:pPr>
              <a:t>‹#›</a:t>
            </a:fld>
            <a:endParaRPr lang="en-US"/>
          </a:p>
        </p:txBody>
      </p:sp>
    </p:spTree>
    <p:extLst>
      <p:ext uri="{BB962C8B-B14F-4D97-AF65-F5344CB8AC3E}">
        <p14:creationId xmlns:p14="http://schemas.microsoft.com/office/powerpoint/2010/main" val="2566683491"/>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6"/>
          <p:cNvSpPr>
            <a:spLocks noGrp="1" noChangeArrowheads="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FCC2C4CC-1003-4F49-AB8C-CFB5619132C0}" type="slidenum">
              <a:rPr lang="en-US" altLang="sk-SK" smtClean="0">
                <a:solidFill>
                  <a:srgbClr val="000000"/>
                </a:solidFill>
                <a:latin typeface="Times New Roman" pitchFamily="18" charset="0"/>
              </a:rPr>
              <a:pPr eaLnBrk="1"/>
              <a:t>1</a:t>
            </a:fld>
            <a:endParaRPr lang="en-US" altLang="sk-SK" smtClean="0">
              <a:solidFill>
                <a:srgbClr val="000000"/>
              </a:solidFill>
              <a:latin typeface="Times New Roman" pitchFamily="18" charset="0"/>
            </a:endParaRPr>
          </a:p>
        </p:txBody>
      </p:sp>
      <p:sp>
        <p:nvSpPr>
          <p:cNvPr id="25603" name="Rectangle 1"/>
          <p:cNvSpPr>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p:spPr>
      </p:sp>
      <p:sp>
        <p:nvSpPr>
          <p:cNvPr id="25604" name="Rectangle 2"/>
          <p:cNvSpPr>
            <a:spLocks noGrp="1" noChangeArrowheads="1"/>
          </p:cNvSpPr>
          <p:nvPr>
            <p:ph type="body" idx="1"/>
          </p:nvPr>
        </p:nvSpPr>
        <p:spPr>
          <a:xfrm>
            <a:off x="777875" y="4776788"/>
            <a:ext cx="6218238" cy="4525962"/>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de-DE" altLang="sk-SK"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p:sp>
      <p:sp>
        <p:nvSpPr>
          <p:cNvPr id="26627"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en-GB" altLang="sk-SK" smtClean="0"/>
              <a:t>UK Panel: Environment Agency, Scottish Environmental </a:t>
            </a:r>
            <a:r>
              <a:rPr lang="en-US" altLang="sk-SK" smtClean="0"/>
              <a:t>Protection Agency, Natural Resources Wales, the Office for Nuclear Regulation (Radioactive Material Transport), the Health and Safety Executive, Department for Business, Innovation and Skills (BIS), Department for Environment, Food and Rural Affairs, the Government Decontamination Service, Local and Port Health Authorities, UK Border Force, NUVIA, PHE, DHL, Swiss Air, FedEx, UK Steel.</a:t>
            </a:r>
          </a:p>
          <a:p>
            <a:endParaRPr lang="en-GB" altLang="sk-SK" smtClean="0"/>
          </a:p>
          <a:p>
            <a:endParaRPr lang="en-GB" altLang="sk-SK" smtClean="0"/>
          </a:p>
        </p:txBody>
      </p:sp>
      <p:sp>
        <p:nvSpPr>
          <p:cNvPr id="26628" name="Slide Number Placeholder 3"/>
          <p:cNvSpPr>
            <a:spLocks noGrp="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44D8AD75-D1FE-4B4F-9483-308D294EB18A}" type="slidenum">
              <a:rPr lang="en-US" altLang="sk-SK" smtClean="0">
                <a:solidFill>
                  <a:srgbClr val="000000"/>
                </a:solidFill>
                <a:latin typeface="Times New Roman" pitchFamily="18" charset="0"/>
              </a:rPr>
              <a:pPr eaLnBrk="1"/>
              <a:t>5</a:t>
            </a:fld>
            <a:endParaRPr lang="en-US" altLang="sk-SK" smtClean="0">
              <a:solidFill>
                <a:srgbClr val="000000"/>
              </a:solidFill>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p:sp>
      <p:sp>
        <p:nvSpPr>
          <p:cNvPr id="27651"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en-GB" altLang="sk-SK" smtClean="0"/>
              <a:t>View on UK ability to cope is based in belief that the country where the accident happens is responsible to ensure that contaminated goods do not leave the country as it is for food.</a:t>
            </a:r>
          </a:p>
          <a:p>
            <a:r>
              <a:rPr lang="en-GB" altLang="sk-SK" smtClean="0"/>
              <a:t>Who is responsible for contaminated goods?</a:t>
            </a:r>
          </a:p>
          <a:p>
            <a:r>
              <a:rPr lang="en-GB" altLang="sk-SK" smtClean="0"/>
              <a:t>Consignor or consignee always responsible</a:t>
            </a:r>
          </a:p>
          <a:p>
            <a:r>
              <a:rPr lang="en-GB" altLang="sk-SK" smtClean="0"/>
              <a:t>What happens if they refuse to accept return of goods?</a:t>
            </a:r>
          </a:p>
          <a:p>
            <a:r>
              <a:rPr lang="en-GB" altLang="sk-SK" smtClean="0"/>
              <a:t>What happens if shipper refuse to transport them back once they have been declared radioactive?</a:t>
            </a:r>
          </a:p>
          <a:p>
            <a:r>
              <a:rPr lang="en-GB" altLang="sk-SK" smtClean="0"/>
              <a:t>Which of the regulators is responsible for making sure that goods safely dealt with?</a:t>
            </a:r>
          </a:p>
          <a:p>
            <a:r>
              <a:rPr lang="en-GB" altLang="sk-SK" smtClean="0"/>
              <a:t>Criteria for release of goods</a:t>
            </a:r>
          </a:p>
          <a:p>
            <a:r>
              <a:rPr lang="en-GB" altLang="sk-SK" sz="2200" smtClean="0"/>
              <a:t>What values should be used? </a:t>
            </a:r>
            <a:r>
              <a:rPr lang="en-GB" altLang="sk-SK" sz="2600" smtClean="0"/>
              <a:t>Values given for exemption from regulation, i.e. b</a:t>
            </a:r>
            <a:r>
              <a:rPr lang="en-GB" altLang="sk-SK" smtClean="0"/>
              <a:t>ased on dose of 10 µSv/y - much lower than the criteria for food based on 1 mSv/y</a:t>
            </a:r>
          </a:p>
          <a:p>
            <a:r>
              <a:rPr lang="en-GB" altLang="sk-SK" smtClean="0"/>
              <a:t>Can the same maximum permitted level be set for different goods? Can a tractor and an electronic component be compared? </a:t>
            </a:r>
          </a:p>
          <a:p>
            <a:r>
              <a:rPr lang="en-GB" altLang="sk-SK" smtClean="0"/>
              <a:t>Is there a regulatory framework to allow quick introduction of criteria?</a:t>
            </a:r>
          </a:p>
          <a:p>
            <a:r>
              <a:rPr lang="en-GB" altLang="sk-SK" sz="2600" smtClean="0"/>
              <a:t>What to do with goods above criteria</a:t>
            </a:r>
          </a:p>
          <a:p>
            <a:r>
              <a:rPr lang="en-GB" altLang="sk-SK" smtClean="0"/>
              <a:t>Can goods be returned to consignor or disposed of as waste? </a:t>
            </a:r>
          </a:p>
          <a:p>
            <a:r>
              <a:rPr lang="en-GB" altLang="sk-SK" smtClean="0"/>
              <a:t>What happens if goods are abandoned?</a:t>
            </a:r>
          </a:p>
          <a:p>
            <a:r>
              <a:rPr lang="en-GB" altLang="sk-SK" smtClean="0"/>
              <a:t>Should there be a central store identified?</a:t>
            </a:r>
          </a:p>
          <a:p>
            <a:r>
              <a:rPr lang="en-GB" altLang="sk-SK" smtClean="0"/>
              <a:t>Which authorities is responsible for dealing with waste?</a:t>
            </a:r>
          </a:p>
          <a:p>
            <a:r>
              <a:rPr lang="en-GB" altLang="sk-SK" smtClean="0"/>
              <a:t>Crisis management plans – what do you need to do? How do you find out which government organisation to deal with? What happens if authorities change the levels? Potential suspension of production and difficulties obtaining raw materials and components Make sure workers are protected</a:t>
            </a:r>
          </a:p>
          <a:p>
            <a:r>
              <a:rPr lang="en-GB" altLang="sk-SK" smtClean="0"/>
              <a:t>Public perception – how can you demonstrate that safe?</a:t>
            </a:r>
          </a:p>
          <a:p>
            <a:r>
              <a:rPr lang="en-GB" altLang="sk-SK" smtClean="0"/>
              <a:t>Monitoring of the products (this is clearly the companies’ responsibility) – following nuclear accident may be lack of monitoring capability – staff training</a:t>
            </a:r>
          </a:p>
          <a:p>
            <a:endParaRPr lang="en-GB" altLang="sk-SK" smtClean="0"/>
          </a:p>
          <a:p>
            <a:endParaRPr lang="en-GB" altLang="sk-SK" smtClean="0"/>
          </a:p>
        </p:txBody>
      </p:sp>
      <p:sp>
        <p:nvSpPr>
          <p:cNvPr id="27652" name="Slide Number Placeholder 3"/>
          <p:cNvSpPr>
            <a:spLocks noGrp="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6B9398F7-479D-4A56-A978-08AD04124AA5}" type="slidenum">
              <a:rPr lang="en-US" altLang="sk-SK" smtClean="0">
                <a:solidFill>
                  <a:srgbClr val="000000"/>
                </a:solidFill>
                <a:latin typeface="Times New Roman" pitchFamily="18" charset="0"/>
              </a:rPr>
              <a:pPr eaLnBrk="1"/>
              <a:t>7</a:t>
            </a:fld>
            <a:endParaRPr lang="en-US" altLang="sk-SK" smtClean="0">
              <a:solidFill>
                <a:srgbClr val="000000"/>
              </a:solidFill>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p:sp>
      <p:sp>
        <p:nvSpPr>
          <p:cNvPr id="28675"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en-GB" altLang="sk-SK" smtClean="0"/>
              <a:t>Monitoring strategy/capacity:</a:t>
            </a:r>
          </a:p>
          <a:p>
            <a:r>
              <a:rPr lang="en-GB" altLang="sk-SK" sz="2200" smtClean="0"/>
              <a:t>What monitoring will the authorities do and what capacity exist in the UK?</a:t>
            </a:r>
          </a:p>
          <a:p>
            <a:r>
              <a:rPr lang="en-GB" altLang="sk-SK" sz="2200" smtClean="0"/>
              <a:t>Monitoring/detection of contaminated goods following an accident</a:t>
            </a:r>
          </a:p>
          <a:p>
            <a:r>
              <a:rPr lang="en-GB" altLang="sk-SK" smtClean="0"/>
              <a:t>Detection levels of normal systems may need to be reviewed as may be set very low ie to detect illicit material. What levels should these be set to? Will it be acceptable to change them</a:t>
            </a:r>
          </a:p>
          <a:p>
            <a:r>
              <a:rPr lang="en-GB" altLang="sk-SK" smtClean="0"/>
              <a:t>Crisis management plans – what do you need to do? How do you find out which government organisation to deal with? What happens if authorities change the levels? Potential suspension of production and difficulties obtaining raw materials and components Make sure workers are protected</a:t>
            </a:r>
          </a:p>
          <a:p>
            <a:r>
              <a:rPr lang="en-GB" altLang="sk-SK" smtClean="0"/>
              <a:t>Public perception – how can you demonstrate that safe?</a:t>
            </a:r>
          </a:p>
          <a:p>
            <a:r>
              <a:rPr lang="en-GB" altLang="sk-SK" smtClean="0"/>
              <a:t>Monitoring of the products (this is clearly the companies’ responsibility) – following nuclear accident may be lack of monitoring capability – staff training</a:t>
            </a:r>
          </a:p>
          <a:p>
            <a:endParaRPr lang="en-GB" altLang="sk-SK" smtClean="0"/>
          </a:p>
          <a:p>
            <a:endParaRPr lang="en-GB" altLang="sk-SK" smtClean="0"/>
          </a:p>
        </p:txBody>
      </p:sp>
      <p:sp>
        <p:nvSpPr>
          <p:cNvPr id="28676" name="Slide Number Placeholder 3"/>
          <p:cNvSpPr>
            <a:spLocks noGrp="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5A6990D3-1D3E-4E17-8561-2590E99978F6}" type="slidenum">
              <a:rPr lang="en-US" altLang="sk-SK" smtClean="0">
                <a:solidFill>
                  <a:srgbClr val="000000"/>
                </a:solidFill>
                <a:latin typeface="Times New Roman" pitchFamily="18" charset="0"/>
              </a:rPr>
              <a:pPr eaLnBrk="1"/>
              <a:t>8</a:t>
            </a:fld>
            <a:endParaRPr lang="en-US" altLang="sk-SK" smtClean="0">
              <a:solidFill>
                <a:srgbClr val="000000"/>
              </a:solidFill>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p:sp>
      <p:sp>
        <p:nvSpPr>
          <p:cNvPr id="29699"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en-GB" altLang="sk-SK" smtClean="0"/>
              <a:t>Who is responsible for contaminated goods?</a:t>
            </a:r>
          </a:p>
          <a:p>
            <a:r>
              <a:rPr lang="en-GB" altLang="sk-SK" smtClean="0"/>
              <a:t>	Consignor or consignee always responsible</a:t>
            </a:r>
          </a:p>
          <a:p>
            <a:r>
              <a:rPr lang="en-GB" altLang="sk-SK" smtClean="0"/>
              <a:t>What happens if they refuse to accept return of goods?</a:t>
            </a:r>
          </a:p>
          <a:p>
            <a:r>
              <a:rPr lang="en-GB" altLang="sk-SK" smtClean="0"/>
              <a:t>What happens if shipper refuse to transport them back once they have been declared radioactive?</a:t>
            </a:r>
          </a:p>
          <a:p>
            <a:r>
              <a:rPr lang="en-GB" altLang="sk-SK" smtClean="0"/>
              <a:t>Which of the regulators is responsible for making sure that goods safely dealt with?</a:t>
            </a:r>
          </a:p>
          <a:p>
            <a:endParaRPr lang="en-GB" altLang="sk-SK" smtClean="0"/>
          </a:p>
        </p:txBody>
      </p:sp>
      <p:sp>
        <p:nvSpPr>
          <p:cNvPr id="29700" name="Slide Number Placeholder 3"/>
          <p:cNvSpPr>
            <a:spLocks noGrp="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58C51DC8-C7D1-4856-8EEE-7E32E9171208}" type="slidenum">
              <a:rPr lang="en-US" altLang="sk-SK" smtClean="0">
                <a:solidFill>
                  <a:srgbClr val="000000"/>
                </a:solidFill>
                <a:latin typeface="Times New Roman" pitchFamily="18" charset="0"/>
              </a:rPr>
              <a:pPr eaLnBrk="1"/>
              <a:t>10</a:t>
            </a:fld>
            <a:endParaRPr lang="en-US" altLang="sk-SK" smtClean="0">
              <a:solidFill>
                <a:srgbClr val="000000"/>
              </a:solidFill>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p:sp>
      <p:sp>
        <p:nvSpPr>
          <p:cNvPr id="30723"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en-GB" altLang="sk-SK" smtClean="0"/>
              <a:t>International approach</a:t>
            </a:r>
          </a:p>
          <a:p>
            <a:r>
              <a:rPr lang="en-GB" altLang="sk-SK" smtClean="0"/>
              <a:t>Goods are transported from all over the world – manufacturers and transport companies work globally. Therefore there is a need to have a consistent approach from authorities – if maximum levels and monitoring requirements vary across EU then will cause problems </a:t>
            </a:r>
          </a:p>
          <a:p>
            <a:r>
              <a:rPr lang="en-GB" altLang="sk-SK" smtClean="0"/>
              <a:t>Need to work with EU and global industry associations to exchange information </a:t>
            </a:r>
          </a:p>
          <a:p>
            <a:r>
              <a:rPr lang="en-GB" altLang="sk-SK" smtClean="0"/>
              <a:t>What to do if the country receiving repatriated contaminated good does not have the expertise and infrastructure to handle safely – should the goods be sent back?</a:t>
            </a:r>
          </a:p>
          <a:p>
            <a:r>
              <a:rPr lang="en-GB" altLang="sk-SK" smtClean="0"/>
              <a:t>Although there is no appetite for new specific MPLs for goods levels for contaminated goods there is an inconsistency between goods and food</a:t>
            </a:r>
          </a:p>
          <a:p>
            <a:r>
              <a:rPr lang="en-GB" altLang="sk-SK" smtClean="0"/>
              <a:t>	Food - Maximum Permitted Levels based on 1 mSv/y apply, other goods – Exemption levels applied based on 10 µSv/y Shouldn’t they be based on similar criteria? Also disposal costs for other goods likely to be higher than for foods</a:t>
            </a:r>
          </a:p>
          <a:p>
            <a:r>
              <a:rPr lang="en-GB" altLang="sk-SK" smtClean="0"/>
              <a:t>Legal requirements are consistent throughout Europe</a:t>
            </a:r>
          </a:p>
          <a:p>
            <a:r>
              <a:rPr lang="en-GB" altLang="sk-SK" smtClean="0"/>
              <a:t>What to do if the country receiving repatriated contaminated good does not have the expertise and infrastructure to handle safely – should the goods be sent back?</a:t>
            </a:r>
          </a:p>
          <a:p>
            <a:r>
              <a:rPr lang="en-GB" altLang="sk-SK" smtClean="0"/>
              <a:t>In UK, Port Health Authorities have regulatory powers to detain and charge for storage and destruction for </a:t>
            </a:r>
            <a:r>
              <a:rPr lang="en-GB" altLang="sk-SK" b="1" smtClean="0"/>
              <a:t>food</a:t>
            </a:r>
            <a:endParaRPr lang="en-GB" altLang="sk-SK" smtClean="0"/>
          </a:p>
          <a:p>
            <a:r>
              <a:rPr lang="en-GB" altLang="sk-SK" smtClean="0"/>
              <a:t>Do other European countries have systems where they can charge for the storage and disposal for </a:t>
            </a:r>
            <a:r>
              <a:rPr lang="en-GB" altLang="sk-SK" b="1" smtClean="0"/>
              <a:t>other goods?</a:t>
            </a:r>
            <a:endParaRPr lang="en-GB" altLang="sk-SK" smtClean="0"/>
          </a:p>
          <a:p>
            <a:endParaRPr lang="en-GB" altLang="sk-SK" smtClean="0"/>
          </a:p>
        </p:txBody>
      </p:sp>
      <p:sp>
        <p:nvSpPr>
          <p:cNvPr id="30724" name="Slide Number Placeholder 3"/>
          <p:cNvSpPr>
            <a:spLocks noGrp="1"/>
          </p:cNvSpPr>
          <p:nvPr>
            <p:ph type="sldNum" sz="quarter"/>
          </p:nvPr>
        </p:nvSpPr>
        <p:spPr>
          <a:noFill/>
        </p:spPr>
        <p:txBody>
          <a:bodyP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charset="0"/>
              </a:defRPr>
            </a:lvl9pPr>
          </a:lstStyle>
          <a:p>
            <a:pPr eaLnBrk="1"/>
            <a:fld id="{77305137-333A-444D-ABF6-9DFF8AB1BE71}" type="slidenum">
              <a:rPr lang="en-US" altLang="sk-SK" smtClean="0">
                <a:solidFill>
                  <a:srgbClr val="000000"/>
                </a:solidFill>
                <a:latin typeface="Times New Roman" pitchFamily="18" charset="0"/>
              </a:rPr>
              <a:pPr eaLnBrk="1"/>
              <a:t>11</a:t>
            </a:fld>
            <a:endParaRPr lang="en-US" altLang="sk-SK" smtClean="0">
              <a:solidFill>
                <a:srgbClr val="000000"/>
              </a:solidFill>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
        <p:nvSpPr>
          <p:cNvPr id="4"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2640603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637143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2672517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2533848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5"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2058825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Footer Placeholder 4"/>
          <p:cNvSpPr>
            <a:spLocks noGrp="1"/>
          </p:cNvSpPr>
          <p:nvPr>
            <p:ph type="ftr" sz="quarter" idx="10"/>
          </p:nvPr>
        </p:nvSpPr>
        <p:spPr>
          <a:xfrm>
            <a:off x="431800" y="7142163"/>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362708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2207140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3108506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3883786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Footer Placeholder 4"/>
          <p:cNvSpPr>
            <a:spLocks noGrp="1"/>
          </p:cNvSpPr>
          <p:nvPr>
            <p:ph type="ftr" sz="quarter" idx="10"/>
          </p:nvPr>
        </p:nvSpPr>
        <p:spPr>
          <a:xfrm>
            <a:off x="431800" y="7158038"/>
            <a:ext cx="3190875" cy="401637"/>
          </a:xfrm>
        </p:spPr>
        <p:txBody>
          <a:bodyPr/>
          <a:lstStyle>
            <a:lvl1pPr algn="l">
              <a:defRPr sz="1200" smtClean="0">
                <a:solidFill>
                  <a:schemeClr val="tx1">
                    <a:tint val="75000"/>
                  </a:schemeClr>
                </a:solidFill>
              </a:defRPr>
            </a:lvl1pPr>
          </a:lstStyle>
          <a:p>
            <a:pPr>
              <a:defRPr/>
            </a:pPr>
            <a:r>
              <a:rPr lang="en-GB"/>
              <a:t>Other goods</a:t>
            </a:r>
            <a:endParaRPr lang="en-GB" dirty="0"/>
          </a:p>
        </p:txBody>
      </p:sp>
    </p:spTree>
    <p:extLst>
      <p:ext uri="{BB962C8B-B14F-4D97-AF65-F5344CB8AC3E}">
        <p14:creationId xmlns:p14="http://schemas.microsoft.com/office/powerpoint/2010/main" val="1374360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59900" y="7019925"/>
            <a:ext cx="720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27"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60363"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2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29" name="Rectangle 5"/>
          <p:cNvSpPr>
            <a:spLocks noGrp="1" noChangeArrowheads="1"/>
          </p:cNvSpPr>
          <p:nvPr>
            <p:ph type="body" idx="1"/>
          </p:nvPr>
        </p:nvSpPr>
        <p:spPr bwMode="auto">
          <a:xfrm>
            <a:off x="503238" y="1079500"/>
            <a:ext cx="9290050"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1167" rIns="0" bIns="0" numCol="1" anchor="t" anchorCtr="0" compatLnSpc="1">
            <a:prstTxWarp prst="textNoShape">
              <a:avLst/>
            </a:prstTxWarp>
          </a:bodyPr>
          <a:lstStyle/>
          <a:p>
            <a:pPr lvl="0"/>
            <a:r>
              <a:rPr lang="en-GB" altLang="sk-SK" smtClean="0"/>
              <a:t>Click to edit the outline text format</a:t>
            </a:r>
          </a:p>
          <a:p>
            <a:pPr lvl="1"/>
            <a:r>
              <a:rPr lang="en-GB" altLang="sk-SK" smtClean="0"/>
              <a:t>Second Outline Level</a:t>
            </a:r>
          </a:p>
          <a:p>
            <a:pPr lvl="2"/>
            <a:r>
              <a:rPr lang="en-GB" altLang="sk-SK" smtClean="0"/>
              <a:t>Third Outline Level</a:t>
            </a:r>
          </a:p>
          <a:p>
            <a:pPr lvl="3"/>
            <a:r>
              <a:rPr lang="en-GB" altLang="sk-SK" smtClean="0"/>
              <a:t>Fourth Outline Level</a:t>
            </a:r>
          </a:p>
          <a:p>
            <a:pPr lvl="4"/>
            <a:r>
              <a:rPr lang="en-GB" altLang="sk-SK" smtClean="0"/>
              <a:t>Fifth Outline Level</a:t>
            </a:r>
          </a:p>
          <a:p>
            <a:pPr lvl="4"/>
            <a:r>
              <a:rPr lang="en-GB" altLang="sk-SK" smtClean="0"/>
              <a:t>Sixth Outline Level</a:t>
            </a:r>
          </a:p>
          <a:p>
            <a:pPr lvl="4"/>
            <a:r>
              <a:rPr lang="en-GB" altLang="sk-SK" smtClean="0"/>
              <a:t>Seventh Outline Level</a:t>
            </a:r>
          </a:p>
          <a:p>
            <a:pPr lvl="4"/>
            <a:r>
              <a:rPr lang="en-GB" altLang="sk-SK" smtClean="0"/>
              <a:t>Eighth Outline Level</a:t>
            </a:r>
          </a:p>
          <a:p>
            <a:pPr lvl="4"/>
            <a:r>
              <a:rPr lang="en-GB" altLang="sk-SK" smtClean="0"/>
              <a:t>Ninth Outline Level</a:t>
            </a:r>
          </a:p>
        </p:txBody>
      </p:sp>
      <p:pic>
        <p:nvPicPr>
          <p:cNvPr id="1030" name="Picture 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7950" y="71438"/>
            <a:ext cx="5778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31" name="Rectangle 7"/>
          <p:cNvSpPr>
            <a:spLocks noGrp="1" noChangeArrowheads="1"/>
          </p:cNvSpPr>
          <p:nvPr>
            <p:ph type="title"/>
          </p:nvPr>
        </p:nvSpPr>
        <p:spPr bwMode="auto">
          <a:xfrm>
            <a:off x="684213" y="36513"/>
            <a:ext cx="705485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sk-SK" smtClean="0"/>
              <a:t>Click to edit the title text format</a:t>
            </a:r>
          </a:p>
        </p:txBody>
      </p:sp>
      <p:sp>
        <p:nvSpPr>
          <p:cNvPr id="1032" name="Rectangle 11"/>
          <p:cNvSpPr>
            <a:spLocks noChangeArrowheads="1"/>
          </p:cNvSpPr>
          <p:nvPr/>
        </p:nvSpPr>
        <p:spPr bwMode="auto">
          <a:xfrm>
            <a:off x="0" y="0"/>
            <a:ext cx="10080625" cy="7559675"/>
          </a:xfrm>
          <a:prstGeom prst="rect">
            <a:avLst/>
          </a:prstGeom>
          <a:noFill/>
          <a:ln w="18000">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hangingPunct="0">
              <a:lnSpc>
                <a:spcPct val="93000"/>
              </a:lnSpc>
              <a:buClr>
                <a:srgbClr val="000000"/>
              </a:buClr>
              <a:buSzPct val="100000"/>
              <a:buFont typeface="Times New Roman" pitchFamily="18" charset="0"/>
              <a:buNone/>
            </a:pPr>
            <a:endParaRPr lang="en-US" altLang="sk-SK"/>
          </a:p>
        </p:txBody>
      </p:sp>
      <p:pic>
        <p:nvPicPr>
          <p:cNvPr id="1033" name="Picture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720725"/>
            <a:ext cx="10080625" cy="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4"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7019925"/>
            <a:ext cx="10080625" cy="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35" name="Text Box 16"/>
          <p:cNvSpPr txBox="1">
            <a:spLocks noChangeArrowheads="1"/>
          </p:cNvSpPr>
          <p:nvPr userDrawn="1"/>
        </p:nvSpPr>
        <p:spPr bwMode="auto">
          <a:xfrm>
            <a:off x="9144000" y="7092950"/>
            <a:ext cx="9366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0">
              <a:lnSpc>
                <a:spcPct val="93000"/>
              </a:lnSpc>
              <a:spcBef>
                <a:spcPct val="50000"/>
              </a:spcBef>
              <a:buClr>
                <a:srgbClr val="000000"/>
              </a:buClr>
              <a:buSzPct val="100000"/>
              <a:buFont typeface="Times New Roman" pitchFamily="18" charset="0"/>
              <a:buNone/>
            </a:pPr>
            <a:fld id="{D88A689D-946E-411E-9CE9-C62F7207BFD5}" type="slidenum">
              <a:rPr lang="en-GB" altLang="sk-SK" sz="1200"/>
              <a:pPr hangingPunct="0">
                <a:lnSpc>
                  <a:spcPct val="93000"/>
                </a:lnSpc>
                <a:spcBef>
                  <a:spcPct val="50000"/>
                </a:spcBef>
                <a:buClr>
                  <a:srgbClr val="000000"/>
                </a:buClr>
                <a:buSzPct val="100000"/>
                <a:buFont typeface="Times New Roman" pitchFamily="18" charset="0"/>
                <a:buNone/>
              </a:pPr>
              <a:t>‹#›</a:t>
            </a:fld>
            <a:endParaRPr lang="en-GB" altLang="sk-SK" sz="1200"/>
          </a:p>
        </p:txBody>
      </p:sp>
      <p:sp>
        <p:nvSpPr>
          <p:cNvPr id="2" name="Textfeld 1"/>
          <p:cNvSpPr txBox="1"/>
          <p:nvPr userDrawn="1"/>
        </p:nvSpPr>
        <p:spPr>
          <a:xfrm>
            <a:off x="8030483" y="179437"/>
            <a:ext cx="2016224" cy="493084"/>
          </a:xfrm>
          <a:prstGeom prst="rect">
            <a:avLst/>
          </a:prstGeom>
          <a:noFill/>
        </p:spPr>
        <p:txBody>
          <a:bodyPr>
            <a:spAutoFit/>
          </a:bodyPr>
          <a:lstStyle/>
          <a:p>
            <a:pPr hangingPunct="0">
              <a:lnSpc>
                <a:spcPct val="93000"/>
              </a:lnSpc>
              <a:buClr>
                <a:srgbClr val="000000"/>
              </a:buClr>
              <a:buSzPct val="100000"/>
              <a:buFont typeface="Times New Roman" pitchFamily="18" charset="0"/>
              <a:buNone/>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cs typeface="+mn-cs"/>
              </a:rPr>
              <a:t>PREPARE</a:t>
            </a:r>
          </a:p>
        </p:txBody>
      </p:sp>
      <p:sp>
        <p:nvSpPr>
          <p:cNvPr id="17" name="Footer Placeholder 4"/>
          <p:cNvSpPr>
            <a:spLocks noGrp="1"/>
          </p:cNvSpPr>
          <p:nvPr>
            <p:ph type="ftr" sz="quarter" idx="3"/>
          </p:nvPr>
        </p:nvSpPr>
        <p:spPr>
          <a:xfrm>
            <a:off x="406400" y="7154863"/>
            <a:ext cx="3190875" cy="401637"/>
          </a:xfrm>
          <a:prstGeom prst="rect">
            <a:avLst/>
          </a:prstGeom>
        </p:spPr>
        <p:txBody>
          <a:bodyPr vert="horz" lIns="91440" tIns="45720" rIns="91440" bIns="45720" rtlCol="0" anchor="ctr"/>
          <a:lstStyle>
            <a:lvl1pPr algn="l" hangingPunct="0">
              <a:lnSpc>
                <a:spcPct val="93000"/>
              </a:lnSpc>
              <a:buClr>
                <a:srgbClr val="000000"/>
              </a:buClr>
              <a:buSzPct val="100000"/>
              <a:buFont typeface="Times New Roman" pitchFamily="18" charset="0"/>
              <a:buNone/>
              <a:defRPr sz="1200" smtClean="0">
                <a:solidFill>
                  <a:schemeClr val="tx1">
                    <a:tint val="75000"/>
                  </a:schemeClr>
                </a:solidFill>
                <a:cs typeface="+mn-cs"/>
              </a:defRPr>
            </a:lvl1pPr>
          </a:lstStyle>
          <a:p>
            <a:pPr>
              <a:defRPr/>
            </a:pPr>
            <a:r>
              <a:rPr lang="en-GB"/>
              <a:t>Other goods</a:t>
            </a:r>
            <a:endParaRPr lang="en-GB" dirty="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sldNum="0" hdr="0" dt="0"/>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6"/>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6"/>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p:cNvSpPr txBox="1">
            <a:spLocks noChangeArrowheads="1"/>
          </p:cNvSpPr>
          <p:nvPr/>
        </p:nvSpPr>
        <p:spPr bwMode="auto">
          <a:xfrm>
            <a:off x="973138" y="107950"/>
            <a:ext cx="6472237"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9112" rIns="90000" bIns="45000"/>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defRPr>
            </a:lvl9pPr>
          </a:lstStyle>
          <a:p>
            <a:pPr eaLnBrk="1"/>
            <a:r>
              <a:rPr lang="en-US" altLang="sk-SK" sz="1600" b="1">
                <a:solidFill>
                  <a:srgbClr val="000000"/>
                </a:solidFill>
              </a:rPr>
              <a:t>Innovative integrated tools and platforms for radiological </a:t>
            </a:r>
          </a:p>
          <a:p>
            <a:pPr eaLnBrk="1"/>
            <a:r>
              <a:rPr lang="en-US" altLang="sk-SK" sz="1600" b="1">
                <a:solidFill>
                  <a:srgbClr val="000000"/>
                </a:solidFill>
              </a:rPr>
              <a:t>emergency preparedness and post-accident response in Europe</a:t>
            </a:r>
            <a:endParaRPr lang="en-US" altLang="sk-SK" sz="1600" b="1"/>
          </a:p>
        </p:txBody>
      </p:sp>
      <p:sp>
        <p:nvSpPr>
          <p:cNvPr id="12291" name="Text Box 2"/>
          <p:cNvSpPr txBox="1">
            <a:spLocks noChangeArrowheads="1"/>
          </p:cNvSpPr>
          <p:nvPr/>
        </p:nvSpPr>
        <p:spPr bwMode="auto">
          <a:xfrm>
            <a:off x="612775" y="1223963"/>
            <a:ext cx="8388350"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42335" rIns="0" bIns="0" anchor="ctr"/>
          <a:lstStyle>
            <a:lvl1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1pPr>
            <a:lvl2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2pPr>
            <a:lvl3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3pPr>
            <a:lvl4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4pPr>
            <a:lvl5pPr eaLnBrk="0" hangingPunct="0">
              <a:lnSpc>
                <a:spcPct val="93000"/>
              </a:lnSpc>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charset="0"/>
              </a:defRPr>
            </a:lvl9pPr>
          </a:lstStyle>
          <a:p>
            <a:pPr algn="ctr" eaLnBrk="1"/>
            <a:r>
              <a:rPr lang="en-US" altLang="sk-SK" sz="4800">
                <a:solidFill>
                  <a:srgbClr val="000000"/>
                </a:solidFill>
              </a:rPr>
              <a:t>Other goods</a:t>
            </a:r>
          </a:p>
        </p:txBody>
      </p:sp>
      <p:sp>
        <p:nvSpPr>
          <p:cNvPr id="12292" name="TextBox 9"/>
          <p:cNvSpPr txBox="1">
            <a:spLocks noChangeArrowheads="1"/>
          </p:cNvSpPr>
          <p:nvPr/>
        </p:nvSpPr>
        <p:spPr bwMode="auto">
          <a:xfrm>
            <a:off x="1655763" y="4643438"/>
            <a:ext cx="4767262"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hangingPunct="0">
              <a:lnSpc>
                <a:spcPct val="93000"/>
              </a:lnSpc>
              <a:buClr>
                <a:srgbClr val="000000"/>
              </a:buClr>
              <a:buSzPct val="100000"/>
              <a:buFont typeface="Times New Roman" pitchFamily="18" charset="0"/>
              <a:buNone/>
            </a:pPr>
            <a:r>
              <a:rPr lang="en-GB" altLang="sk-SK"/>
              <a:t>Tuukka Turtiainen, STUK, Finland</a:t>
            </a:r>
          </a:p>
          <a:p>
            <a:pPr hangingPunct="0">
              <a:lnSpc>
                <a:spcPct val="93000"/>
              </a:lnSpc>
              <a:buClr>
                <a:srgbClr val="000000"/>
              </a:buClr>
              <a:buSzPct val="100000"/>
              <a:buFont typeface="Times New Roman" pitchFamily="18" charset="0"/>
              <a:buNone/>
            </a:pPr>
            <a:r>
              <a:rPr lang="en-GB" altLang="sk-SK"/>
              <a:t>Tiberio Cabianca, Public Health England, UK</a:t>
            </a:r>
          </a:p>
        </p:txBody>
      </p:sp>
      <p:sp>
        <p:nvSpPr>
          <p:cNvPr id="12293" name="Rectangle 10"/>
          <p:cNvSpPr>
            <a:spLocks noChangeArrowheads="1"/>
          </p:cNvSpPr>
          <p:nvPr/>
        </p:nvSpPr>
        <p:spPr bwMode="auto">
          <a:xfrm>
            <a:off x="1655763" y="5435600"/>
            <a:ext cx="6985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0">
              <a:lnSpc>
                <a:spcPct val="93000"/>
              </a:lnSpc>
              <a:buClr>
                <a:srgbClr val="000000"/>
              </a:buClr>
              <a:buSzPct val="100000"/>
              <a:buFont typeface="Times New Roman" pitchFamily="18" charset="0"/>
              <a:buNone/>
            </a:pPr>
            <a:r>
              <a:rPr lang="en-US" altLang="sk-SK" sz="1600" i="1"/>
              <a:t>The research leading to these results has received funding from the European Atomic Energy Community Seventh Framework Programme  [FP7/2007-2011] [FP7/2012-2013] under grant agreement n° [323287].</a:t>
            </a:r>
            <a:endParaRPr lang="en-GB" altLang="sk-SK" sz="1600"/>
          </a:p>
        </p:txBody>
      </p:sp>
      <p:pic>
        <p:nvPicPr>
          <p:cNvPr id="12294" name="Picture 4" descr="http://europa.eu/about-eu/basic-information/symbols/images/flag_yellow_lo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6300" y="5435600"/>
            <a:ext cx="140493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mtClean="0"/>
              <a:t>Recommendations - UK</a:t>
            </a:r>
          </a:p>
        </p:txBody>
      </p:sp>
      <p:sp>
        <p:nvSpPr>
          <p:cNvPr id="21507" name="Content Placeholder 2"/>
          <p:cNvSpPr>
            <a:spLocks noGrp="1"/>
          </p:cNvSpPr>
          <p:nvPr>
            <p:ph idx="1"/>
          </p:nvPr>
        </p:nvSpPr>
        <p:spPr>
          <a:xfrm>
            <a:off x="431800" y="1079500"/>
            <a:ext cx="9432925" cy="5795963"/>
          </a:xfrm>
        </p:spPr>
        <p:txBody>
          <a:bodyPr/>
          <a:lstStyle/>
          <a:p>
            <a:r>
              <a:rPr lang="en-US" altLang="en-US" smtClean="0"/>
              <a:t>Roles and responsibilities of different authorities should be made clear. Process should be streamlined and approach for other goods should be consistent with food</a:t>
            </a:r>
          </a:p>
          <a:p>
            <a:r>
              <a:rPr lang="en-US" altLang="en-US" smtClean="0"/>
              <a:t>Formal guidance on process to manage contaminated should be developed as well as general information (leaflets etc.) and should be made available to stakeholders (agencies, industry, public)</a:t>
            </a:r>
          </a:p>
          <a:p>
            <a:r>
              <a:rPr lang="en-US" altLang="sk-SK" smtClean="0"/>
              <a:t>The panel should continue to work on this topic to explore and resolve the issues related to contaminated goods and facilitate communication</a:t>
            </a:r>
            <a:endParaRPr lang="en-GB" altLang="sk-SK" smtClean="0"/>
          </a:p>
          <a:p>
            <a:r>
              <a:rPr lang="en-US" altLang="sk-SK" smtClean="0"/>
              <a:t>Other suggestions were:</a:t>
            </a:r>
          </a:p>
          <a:p>
            <a:pPr lvl="1">
              <a:buFontTx/>
              <a:buBlip>
                <a:blip r:embed="rId3"/>
              </a:buBlip>
            </a:pPr>
            <a:r>
              <a:rPr lang="en-US" altLang="sk-SK" smtClean="0"/>
              <a:t>Introduce a new organisational structure</a:t>
            </a:r>
          </a:p>
          <a:p>
            <a:pPr lvl="1">
              <a:buFontTx/>
              <a:buBlip>
                <a:blip r:embed="rId3"/>
              </a:buBlip>
            </a:pPr>
            <a:r>
              <a:rPr lang="en-US" altLang="sk-SK" smtClean="0"/>
              <a:t>Set up a national storage area for the disposal of abandoned goods</a:t>
            </a:r>
          </a:p>
          <a:p>
            <a:pPr lvl="1">
              <a:buFontTx/>
              <a:buBlip>
                <a:blip r:embed="rId3"/>
              </a:buBlip>
            </a:pPr>
            <a:r>
              <a:rPr lang="en-US" altLang="sk-SK" smtClean="0"/>
              <a:t>Introducing financial penalties for repatriation of contaminated goods</a:t>
            </a:r>
            <a:endParaRPr lang="en-GB" altLang="sk-SK" smtClean="0"/>
          </a:p>
          <a:p>
            <a:endParaRPr lang="en-US" altLang="en-US" smtClean="0"/>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smtClean="0"/>
              <a:t>Issues to take forward </a:t>
            </a:r>
          </a:p>
        </p:txBody>
      </p:sp>
      <p:sp>
        <p:nvSpPr>
          <p:cNvPr id="22531" name="Content Placeholder 2"/>
          <p:cNvSpPr>
            <a:spLocks noGrp="1"/>
          </p:cNvSpPr>
          <p:nvPr>
            <p:ph idx="1"/>
          </p:nvPr>
        </p:nvSpPr>
        <p:spPr>
          <a:xfrm>
            <a:off x="431800" y="1079500"/>
            <a:ext cx="9432925" cy="5795963"/>
          </a:xfrm>
        </p:spPr>
        <p:txBody>
          <a:bodyPr/>
          <a:lstStyle/>
          <a:p>
            <a:r>
              <a:rPr lang="en-GB" altLang="sk-SK" smtClean="0"/>
              <a:t>International approach – goods are transported globally</a:t>
            </a:r>
          </a:p>
          <a:p>
            <a:pPr lvl="1">
              <a:buFontTx/>
              <a:buBlip>
                <a:blip r:embed="rId3"/>
              </a:buBlip>
            </a:pPr>
            <a:r>
              <a:rPr lang="en-GB" altLang="sk-SK" smtClean="0"/>
              <a:t>Consistent approach from authorities across EU (same permissible levels, then will cause problems)</a:t>
            </a:r>
          </a:p>
          <a:p>
            <a:pPr lvl="1">
              <a:buFontTx/>
              <a:buBlip>
                <a:blip r:embed="rId3"/>
              </a:buBlip>
            </a:pPr>
            <a:r>
              <a:rPr lang="en-GB" altLang="sk-SK" smtClean="0"/>
              <a:t>Need to work with EU and global industry associations</a:t>
            </a:r>
          </a:p>
          <a:p>
            <a:r>
              <a:rPr lang="en-GB" altLang="sk-SK" smtClean="0"/>
              <a:t>Although there is no appetite for new specific MPLs for goods there is an inconsistency between MPLs for food and goods</a:t>
            </a:r>
          </a:p>
          <a:p>
            <a:r>
              <a:rPr lang="en-GB" altLang="sk-SK" smtClean="0"/>
              <a:t>Ensure that legal requirements are consistent throughout Europe and beyond (abandoned goods)</a:t>
            </a:r>
          </a:p>
          <a:p>
            <a:r>
              <a:rPr lang="en-GB" altLang="sk-SK" smtClean="0"/>
              <a:t>For the UK ensure that regulations are applied consistently to goods and food</a:t>
            </a:r>
          </a:p>
          <a:p>
            <a:pPr lvl="1">
              <a:buFontTx/>
              <a:buBlip>
                <a:blip r:embed="rId3"/>
              </a:buBlip>
            </a:pPr>
            <a:r>
              <a:rPr lang="en-GB" altLang="sk-SK" smtClean="0"/>
              <a:t>Port Health Authorities have regulatory powers to detain and charge for storage and destruction for food but this does not apply to other goods</a:t>
            </a:r>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endParaRPr lang="sk-SK" altLang="sk-SK" smtClean="0"/>
          </a:p>
        </p:txBody>
      </p:sp>
      <p:sp>
        <p:nvSpPr>
          <p:cNvPr id="23555" name="Content Placeholder 2"/>
          <p:cNvSpPr>
            <a:spLocks noGrp="1"/>
          </p:cNvSpPr>
          <p:nvPr>
            <p:ph idx="1"/>
          </p:nvPr>
        </p:nvSpPr>
        <p:spPr>
          <a:xfrm>
            <a:off x="431800" y="1079500"/>
            <a:ext cx="9432925" cy="5795963"/>
          </a:xfrm>
        </p:spPr>
        <p:txBody>
          <a:bodyPr/>
          <a:lstStyle/>
          <a:p>
            <a:r>
              <a:rPr lang="en-GB" altLang="sk-SK" smtClean="0"/>
              <a:t>Any questions?</a:t>
            </a:r>
          </a:p>
        </p:txBody>
      </p:sp>
      <p:sp>
        <p:nvSpPr>
          <p:cNvPr id="23556" name="Rectangle 3"/>
          <p:cNvSpPr>
            <a:spLocks noChangeArrowheads="1"/>
          </p:cNvSpPr>
          <p:nvPr/>
        </p:nvSpPr>
        <p:spPr bwMode="auto">
          <a:xfrm>
            <a:off x="431800" y="5940425"/>
            <a:ext cx="79930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0">
              <a:lnSpc>
                <a:spcPct val="93000"/>
              </a:lnSpc>
              <a:buClr>
                <a:srgbClr val="000000"/>
              </a:buClr>
              <a:buSzPct val="100000"/>
              <a:buFont typeface="Times New Roman" pitchFamily="18" charset="0"/>
              <a:buNone/>
            </a:pPr>
            <a:r>
              <a:rPr lang="en-US" altLang="sk-SK" sz="1600" i="1"/>
              <a:t>The research leading to these results has received funding from the European Atomic Energy Community Seventh Framework Programme  [FP7/2007-2011] [FP7/2012-2013] under grant agreement n° [323287].</a:t>
            </a:r>
            <a:endParaRPr lang="en-GB" altLang="sk-SK" sz="1600"/>
          </a:p>
        </p:txBody>
      </p:sp>
      <p:pic>
        <p:nvPicPr>
          <p:cNvPr id="23557" name="Picture 4" descr="http://europa.eu/about-eu/basic-information/symbols/images/flag_yellow_l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4863" y="5940425"/>
            <a:ext cx="1404937"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5"/>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a:r>
              <a:rPr lang="de-DE" altLang="sk-SK" smtClean="0"/>
              <a:t>Outline</a:t>
            </a:r>
          </a:p>
        </p:txBody>
      </p:sp>
      <p:sp>
        <p:nvSpPr>
          <p:cNvPr id="13315" name="Rectangle 3"/>
          <p:cNvSpPr>
            <a:spLocks noGrp="1" noChangeArrowheads="1"/>
          </p:cNvSpPr>
          <p:nvPr>
            <p:ph type="body" idx="1"/>
          </p:nvPr>
        </p:nvSpPr>
        <p:spPr>
          <a:xfrm>
            <a:off x="431800" y="1079500"/>
            <a:ext cx="9432925" cy="5795963"/>
          </a:xfrm>
        </p:spPr>
        <p:txBody>
          <a:bodyPr/>
          <a:lstStyle/>
          <a:p>
            <a:pPr eaLnBrk="1"/>
            <a:r>
              <a:rPr lang="en-GB" altLang="sk-SK" smtClean="0"/>
              <a:t>Rationale for work</a:t>
            </a:r>
          </a:p>
          <a:p>
            <a:pPr eaLnBrk="1"/>
            <a:r>
              <a:rPr lang="en-GB" altLang="sk-SK" smtClean="0"/>
              <a:t>Aims and composition of panels</a:t>
            </a:r>
          </a:p>
          <a:p>
            <a:pPr eaLnBrk="1"/>
            <a:r>
              <a:rPr lang="en-GB" altLang="sk-SK" smtClean="0"/>
              <a:t>Main points of discussion</a:t>
            </a:r>
          </a:p>
          <a:p>
            <a:pPr eaLnBrk="1"/>
            <a:r>
              <a:rPr lang="en-GB" altLang="sk-SK" smtClean="0"/>
              <a:t>Recommendations</a:t>
            </a:r>
          </a:p>
          <a:p>
            <a:pPr eaLnBrk="1"/>
            <a:r>
              <a:rPr lang="en-GB" altLang="sk-SK" smtClean="0"/>
              <a:t>Future work – ongoing issues</a:t>
            </a:r>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smtClean="0"/>
              <a:t>Why other goods?</a:t>
            </a:r>
          </a:p>
        </p:txBody>
      </p:sp>
      <p:sp>
        <p:nvSpPr>
          <p:cNvPr id="14339" name="Content Placeholder 2"/>
          <p:cNvSpPr>
            <a:spLocks noGrp="1"/>
          </p:cNvSpPr>
          <p:nvPr>
            <p:ph idx="1"/>
          </p:nvPr>
        </p:nvSpPr>
        <p:spPr>
          <a:xfrm>
            <a:off x="431800" y="1079500"/>
            <a:ext cx="9432925" cy="5795963"/>
          </a:xfrm>
        </p:spPr>
        <p:txBody>
          <a:bodyPr/>
          <a:lstStyle/>
          <a:p>
            <a:r>
              <a:rPr lang="en-US" altLang="en-US" smtClean="0"/>
              <a:t>The system to deal with contaminated food is streamlined</a:t>
            </a:r>
          </a:p>
          <a:p>
            <a:pPr lvl="1">
              <a:buFontTx/>
              <a:buBlip>
                <a:blip r:embed="rId2"/>
              </a:buBlip>
            </a:pPr>
            <a:r>
              <a:rPr lang="en-US" altLang="en-US" smtClean="0"/>
              <a:t>Regulation is clear (Maximum Permitted Levels)</a:t>
            </a:r>
          </a:p>
          <a:p>
            <a:pPr lvl="1">
              <a:buFontTx/>
              <a:buBlip>
                <a:blip r:embed="rId2"/>
              </a:buBlip>
            </a:pPr>
            <a:r>
              <a:rPr lang="en-US" altLang="en-US" smtClean="0"/>
              <a:t>Working/stakeholder groups are in place</a:t>
            </a:r>
          </a:p>
          <a:p>
            <a:pPr lvl="1">
              <a:buFontTx/>
              <a:buBlip>
                <a:blip r:embed="rId2"/>
              </a:buBlip>
            </a:pPr>
            <a:r>
              <a:rPr lang="en-US" altLang="en-US" smtClean="0"/>
              <a:t>Emergency exercises etc.</a:t>
            </a:r>
          </a:p>
          <a:p>
            <a:r>
              <a:rPr lang="en-US" altLang="en-US" smtClean="0"/>
              <a:t>Managing contamination of other goods not as clear and therefore  was prioritized</a:t>
            </a:r>
          </a:p>
          <a:p>
            <a:r>
              <a:rPr lang="en-US" altLang="en-US" smtClean="0"/>
              <a:t>Two countries involved: Finland (STUK) and UK (PHE)</a:t>
            </a:r>
          </a:p>
          <a:p>
            <a:r>
              <a:rPr lang="en-US" altLang="en-US" smtClean="0"/>
              <a:t>Work done through stakeholders panels </a:t>
            </a:r>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smtClean="0"/>
              <a:t>Topics for discussion</a:t>
            </a:r>
          </a:p>
        </p:txBody>
      </p:sp>
      <p:sp>
        <p:nvSpPr>
          <p:cNvPr id="15363" name="Content Placeholder 2"/>
          <p:cNvSpPr>
            <a:spLocks noGrp="1"/>
          </p:cNvSpPr>
          <p:nvPr>
            <p:ph idx="1"/>
          </p:nvPr>
        </p:nvSpPr>
        <p:spPr>
          <a:xfrm>
            <a:off x="431800" y="1079500"/>
            <a:ext cx="9432925" cy="5795963"/>
          </a:xfrm>
        </p:spPr>
        <p:txBody>
          <a:bodyPr/>
          <a:lstStyle/>
          <a:p>
            <a:r>
              <a:rPr lang="en-US" altLang="en-US" smtClean="0"/>
              <a:t>Roles and responsibilities</a:t>
            </a:r>
          </a:p>
          <a:p>
            <a:r>
              <a:rPr lang="en-US" altLang="en-US" smtClean="0"/>
              <a:t>Regulation – differences with food, specific requirements for goods (lack of MPL’s)</a:t>
            </a:r>
          </a:p>
          <a:p>
            <a:r>
              <a:rPr lang="en-US" altLang="en-US" smtClean="0"/>
              <a:t>Transport, freight forwarding</a:t>
            </a:r>
          </a:p>
          <a:p>
            <a:r>
              <a:rPr lang="en-US" altLang="en-US" smtClean="0"/>
              <a:t>Production chains: raw materials, manufacturers, assembly, sales, recycling</a:t>
            </a:r>
          </a:p>
          <a:p>
            <a:r>
              <a:rPr lang="en-US" altLang="en-US" smtClean="0"/>
              <a:t>Public perception, rumours</a:t>
            </a:r>
          </a:p>
          <a:p>
            <a:endParaRPr lang="en-US" altLang="en-US" smtClean="0"/>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smtClean="0"/>
              <a:t>Composition and specific goals for panels</a:t>
            </a:r>
          </a:p>
        </p:txBody>
      </p:sp>
      <p:sp>
        <p:nvSpPr>
          <p:cNvPr id="16387" name="Content Placeholder 2"/>
          <p:cNvSpPr>
            <a:spLocks noGrp="1"/>
          </p:cNvSpPr>
          <p:nvPr>
            <p:ph idx="1"/>
          </p:nvPr>
        </p:nvSpPr>
        <p:spPr>
          <a:xfrm>
            <a:off x="431800" y="1079500"/>
            <a:ext cx="9432925" cy="5795963"/>
          </a:xfrm>
        </p:spPr>
        <p:txBody>
          <a:bodyPr/>
          <a:lstStyle/>
          <a:p>
            <a:r>
              <a:rPr lang="en-US" altLang="en-US" smtClean="0"/>
              <a:t>Finland</a:t>
            </a:r>
          </a:p>
          <a:p>
            <a:pPr lvl="1">
              <a:buFontTx/>
              <a:buBlip>
                <a:blip r:embed="rId3"/>
              </a:buBlip>
            </a:pPr>
            <a:r>
              <a:rPr lang="en-US" altLang="en-US" smtClean="0"/>
              <a:t>Objectives: to increase awareness among industries, check the state of preparedness among industries, to create a platform for discussions (learning), to recognize and prioritize development targets</a:t>
            </a:r>
          </a:p>
          <a:p>
            <a:pPr lvl="1">
              <a:buFontTx/>
              <a:buBlip>
                <a:blip r:embed="rId3"/>
              </a:buBlip>
            </a:pPr>
            <a:r>
              <a:rPr lang="en-US" altLang="sk-SK" smtClean="0"/>
              <a:t>Composition: critical industries (chemical, forest, plastic and rubber, construction, electronics, information technology) + Customs, Freight forwarding &amp; logistics, Commerce federation, NESA</a:t>
            </a:r>
          </a:p>
          <a:p>
            <a:r>
              <a:rPr lang="en-US" altLang="en-US" smtClean="0"/>
              <a:t>United Kingdom</a:t>
            </a:r>
          </a:p>
          <a:p>
            <a:pPr lvl="1">
              <a:buFontTx/>
              <a:buBlip>
                <a:blip r:embed="rId3"/>
              </a:buBlip>
            </a:pPr>
            <a:r>
              <a:rPr lang="en-US" altLang="en-US" smtClean="0"/>
              <a:t>Objectives: to discuss regulatory aspect in dealing with contamination cases, to define roles and responsibilities</a:t>
            </a:r>
          </a:p>
          <a:p>
            <a:pPr lvl="1">
              <a:buFontTx/>
              <a:buBlip>
                <a:blip r:embed="rId3"/>
              </a:buBlip>
            </a:pPr>
            <a:r>
              <a:rPr lang="en-US" altLang="sk-SK" smtClean="0"/>
              <a:t>Composition: Environment Agencies (EA, SEPA, NRW), other Agencies (ONR, HSE, GDS), Government Departments (DEFRA, BIS),  Local and Port Health Authorities, UK Border Force, NUVIA, PHE, DHL, Swiss Air, FedEx, UK Steel.</a:t>
            </a:r>
          </a:p>
          <a:p>
            <a:pPr lvl="1">
              <a:buFontTx/>
              <a:buBlip>
                <a:blip r:embed="rId3"/>
              </a:buBlip>
            </a:pPr>
            <a:endParaRPr lang="en-US" altLang="en-US" smtClean="0"/>
          </a:p>
          <a:p>
            <a:pPr lvl="1">
              <a:buFontTx/>
              <a:buBlip>
                <a:blip r:embed="rId3"/>
              </a:buBlip>
            </a:pPr>
            <a:endParaRPr lang="en-US" altLang="en-US" smtClean="0"/>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mtClean="0"/>
              <a:t>Interesting observations – FI</a:t>
            </a:r>
            <a:endParaRPr lang="en-GB" altLang="sk-SK" smtClean="0"/>
          </a:p>
        </p:txBody>
      </p:sp>
      <p:sp>
        <p:nvSpPr>
          <p:cNvPr id="17411" name="Content Placeholder 2"/>
          <p:cNvSpPr>
            <a:spLocks noGrp="1"/>
          </p:cNvSpPr>
          <p:nvPr>
            <p:ph idx="1"/>
          </p:nvPr>
        </p:nvSpPr>
        <p:spPr>
          <a:xfrm>
            <a:off x="431800" y="1079500"/>
            <a:ext cx="9432925" cy="5795963"/>
          </a:xfrm>
        </p:spPr>
        <p:txBody>
          <a:bodyPr/>
          <a:lstStyle/>
          <a:p>
            <a:r>
              <a:rPr lang="en-US" altLang="sk-SK" smtClean="0"/>
              <a:t>Crises management plans did not cover radiological contamination (except steel industry)</a:t>
            </a:r>
          </a:p>
          <a:p>
            <a:r>
              <a:rPr lang="en-US" altLang="sk-SK" smtClean="0"/>
              <a:t>No own monitoring capacity (except steel industry)</a:t>
            </a:r>
          </a:p>
          <a:p>
            <a:r>
              <a:rPr lang="en-US" altLang="sk-SK" smtClean="0"/>
              <a:t>Freight forwarding contracts are generally short-term – difficulties in developing crises management</a:t>
            </a:r>
          </a:p>
          <a:p>
            <a:r>
              <a:rPr lang="en-US" altLang="sk-SK" smtClean="0"/>
              <a:t>Possible radiological contamination is not included import contracts</a:t>
            </a:r>
          </a:p>
          <a:p>
            <a:r>
              <a:rPr lang="en-US" altLang="sk-SK" smtClean="0"/>
              <a:t>Forwarding companies have huge client registers which caould be utilized in crises communication</a:t>
            </a:r>
          </a:p>
          <a:p>
            <a:endParaRPr lang="en-US" altLang="sk-SK" smtClean="0"/>
          </a:p>
          <a:p>
            <a:endParaRPr lang="en-GB" altLang="sk-SK" smtClean="0"/>
          </a:p>
        </p:txBody>
      </p:sp>
      <p:sp>
        <p:nvSpPr>
          <p:cNvPr id="4" name="Footer Placeholder 3"/>
          <p:cNvSpPr>
            <a:spLocks noGrp="1"/>
          </p:cNvSpPr>
          <p:nvPr>
            <p:ph type="ftr" sz="quarter" idx="10"/>
          </p:nvPr>
        </p:nvSpPr>
        <p:spPr/>
        <p:txBody>
          <a:bodyPr/>
          <a:lstStyle/>
          <a:p>
            <a:pPr>
              <a:defRPr/>
            </a:pPr>
            <a:r>
              <a:rPr lang="en-GB"/>
              <a:t>Other goods</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mtClean="0"/>
              <a:t>Main points - UK</a:t>
            </a:r>
            <a:endParaRPr lang="en-GB" altLang="sk-SK" smtClean="0"/>
          </a:p>
        </p:txBody>
      </p:sp>
      <p:sp>
        <p:nvSpPr>
          <p:cNvPr id="18435" name="Content Placeholder 2"/>
          <p:cNvSpPr>
            <a:spLocks noGrp="1"/>
          </p:cNvSpPr>
          <p:nvPr>
            <p:ph idx="1"/>
          </p:nvPr>
        </p:nvSpPr>
        <p:spPr>
          <a:xfrm>
            <a:off x="431800" y="1079500"/>
            <a:ext cx="9432925" cy="5795963"/>
          </a:xfrm>
        </p:spPr>
        <p:txBody>
          <a:bodyPr/>
          <a:lstStyle/>
          <a:p>
            <a:r>
              <a:rPr lang="en-GB" altLang="sk-SK" smtClean="0"/>
              <a:t>View of the panel is that there would be sufficient resources to deal with contaminated goods step up and meet the challenge</a:t>
            </a:r>
          </a:p>
          <a:p>
            <a:r>
              <a:rPr lang="en-US" altLang="sk-SK" smtClean="0"/>
              <a:t>Difficult to establish which organisation or agency has responsibilities to deal with radioactively contaminated goods</a:t>
            </a:r>
          </a:p>
          <a:p>
            <a:pPr lvl="1">
              <a:buFontTx/>
              <a:buBlip>
                <a:blip r:embed="rId3"/>
              </a:buBlip>
            </a:pPr>
            <a:r>
              <a:rPr lang="en-US" altLang="sk-SK" smtClean="0"/>
              <a:t>Ownership of goods: what happens if consignor/consignee/shipper refuses goods</a:t>
            </a:r>
          </a:p>
          <a:p>
            <a:pPr lvl="1">
              <a:buFontTx/>
              <a:buBlip>
                <a:blip r:embed="rId3"/>
              </a:buBlip>
            </a:pPr>
            <a:r>
              <a:rPr lang="en-US" altLang="sk-SK" smtClean="0"/>
              <a:t>Which authority has responsibility for dealing with the goods</a:t>
            </a:r>
          </a:p>
          <a:p>
            <a:r>
              <a:rPr lang="en-GB" altLang="sk-SK" sz="2600" smtClean="0"/>
              <a:t>Determining criteria for release of goods</a:t>
            </a:r>
          </a:p>
          <a:p>
            <a:pPr lvl="1">
              <a:buFontTx/>
              <a:buBlip>
                <a:blip r:embed="rId3"/>
              </a:buBlip>
            </a:pPr>
            <a:r>
              <a:rPr lang="en-GB" altLang="sk-SK" smtClean="0"/>
              <a:t>Currently exemption levels are used (much lower than MPLs for food) or transport regs. (not relevant)</a:t>
            </a:r>
          </a:p>
          <a:p>
            <a:pPr lvl="1">
              <a:buFontTx/>
              <a:buBlip>
                <a:blip r:embed="rId3"/>
              </a:buBlip>
            </a:pPr>
            <a:r>
              <a:rPr lang="en-GB" altLang="sk-SK" smtClean="0"/>
              <a:t>No need for new values</a:t>
            </a:r>
          </a:p>
          <a:p>
            <a:r>
              <a:rPr lang="en-GB" altLang="sk-SK" sz="2600" smtClean="0"/>
              <a:t>What to do with goods above criteria, especially if abandoned</a:t>
            </a:r>
          </a:p>
          <a:p>
            <a:pPr lvl="1">
              <a:buFontTx/>
              <a:buBlip>
                <a:blip r:embed="rId3"/>
              </a:buBlip>
            </a:pPr>
            <a:r>
              <a:rPr lang="en-US" altLang="sk-SK" smtClean="0"/>
              <a:t>Safe disposal is main issue (costly, lack of facilities)</a:t>
            </a:r>
          </a:p>
          <a:p>
            <a:pPr lvl="1">
              <a:buFontTx/>
              <a:buBlip>
                <a:blip r:embed="rId3"/>
              </a:buBlip>
            </a:pPr>
            <a:endParaRPr lang="en-GB" altLang="sk-SK" sz="2200" smtClean="0"/>
          </a:p>
        </p:txBody>
      </p:sp>
      <p:sp>
        <p:nvSpPr>
          <p:cNvPr id="4" name="Footer Placeholder 3"/>
          <p:cNvSpPr>
            <a:spLocks noGrp="1"/>
          </p:cNvSpPr>
          <p:nvPr>
            <p:ph type="ftr" sz="quarter" idx="10"/>
          </p:nvPr>
        </p:nvSpPr>
        <p:spPr/>
        <p:txBody>
          <a:bodyPr/>
          <a:lstStyle/>
          <a:p>
            <a:pPr>
              <a:defRPr/>
            </a:pPr>
            <a:r>
              <a:rPr lang="en-GB"/>
              <a:t>Other goods</a:t>
            </a: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mtClean="0"/>
              <a:t>Main points - UK</a:t>
            </a:r>
            <a:endParaRPr lang="en-GB" altLang="sk-SK" smtClean="0"/>
          </a:p>
        </p:txBody>
      </p:sp>
      <p:sp>
        <p:nvSpPr>
          <p:cNvPr id="3" name="Content Placeholder 2"/>
          <p:cNvSpPr>
            <a:spLocks noGrp="1"/>
          </p:cNvSpPr>
          <p:nvPr>
            <p:ph idx="1"/>
          </p:nvPr>
        </p:nvSpPr>
        <p:spPr>
          <a:xfrm>
            <a:off x="431800" y="1079500"/>
            <a:ext cx="9432925" cy="5795963"/>
          </a:xfrm>
        </p:spPr>
        <p:txBody>
          <a:bodyPr/>
          <a:lstStyle/>
          <a:p>
            <a:pPr>
              <a:defRPr/>
            </a:pPr>
            <a:r>
              <a:rPr lang="en-GB" sz="2600" dirty="0" smtClean="0"/>
              <a:t>Monitoring</a:t>
            </a:r>
          </a:p>
          <a:p>
            <a:pPr lvl="1">
              <a:defRPr/>
            </a:pPr>
            <a:r>
              <a:rPr lang="en-GB" sz="2200" dirty="0" smtClean="0"/>
              <a:t>Monitoring capability and responsibilities</a:t>
            </a:r>
          </a:p>
          <a:p>
            <a:pPr lvl="1">
              <a:defRPr/>
            </a:pPr>
            <a:r>
              <a:rPr lang="en-GB" sz="2200" dirty="0" smtClean="0"/>
              <a:t>Detection levels at points of entry</a:t>
            </a:r>
          </a:p>
          <a:p>
            <a:pPr>
              <a:defRPr/>
            </a:pPr>
            <a:r>
              <a:rPr lang="en-GB" sz="2600" dirty="0" smtClean="0"/>
              <a:t>Issues for industry</a:t>
            </a:r>
          </a:p>
          <a:p>
            <a:pPr lvl="1">
              <a:defRPr/>
            </a:pPr>
            <a:r>
              <a:rPr lang="en-GB" sz="2200" dirty="0" smtClean="0"/>
              <a:t>Crisis </a:t>
            </a:r>
            <a:r>
              <a:rPr lang="en-GB" sz="2200" dirty="0"/>
              <a:t>management </a:t>
            </a:r>
            <a:r>
              <a:rPr lang="en-GB" sz="2200" dirty="0" smtClean="0"/>
              <a:t>plans (lack of clear process, protection of workers, production affected)</a:t>
            </a:r>
          </a:p>
          <a:p>
            <a:pPr lvl="1">
              <a:defRPr/>
            </a:pPr>
            <a:r>
              <a:rPr lang="en-GB" sz="2200" dirty="0" smtClean="0"/>
              <a:t>Public </a:t>
            </a:r>
            <a:r>
              <a:rPr lang="en-GB" sz="2200" dirty="0"/>
              <a:t>perception – how can you demonstrate that </a:t>
            </a:r>
            <a:r>
              <a:rPr lang="en-GB" sz="2200" dirty="0" smtClean="0"/>
              <a:t>safe?</a:t>
            </a:r>
          </a:p>
          <a:p>
            <a:pPr lvl="1">
              <a:defRPr/>
            </a:pPr>
            <a:r>
              <a:rPr lang="en-GB" sz="2200" dirty="0" smtClean="0"/>
              <a:t>Monitoring capability</a:t>
            </a:r>
            <a:endParaRPr lang="en-GB" sz="2200" dirty="0"/>
          </a:p>
          <a:p>
            <a:pPr marL="0" indent="0">
              <a:buFontTx/>
              <a:buNone/>
              <a:defRPr/>
            </a:pPr>
            <a:endParaRPr lang="en-GB" sz="2600" dirty="0"/>
          </a:p>
        </p:txBody>
      </p:sp>
      <p:sp>
        <p:nvSpPr>
          <p:cNvPr id="4" name="Footer Placeholder 3"/>
          <p:cNvSpPr>
            <a:spLocks noGrp="1"/>
          </p:cNvSpPr>
          <p:nvPr>
            <p:ph type="ftr" sz="quarter" idx="10"/>
          </p:nvPr>
        </p:nvSpPr>
        <p:spPr/>
        <p:txBody>
          <a:bodyPr/>
          <a:lstStyle/>
          <a:p>
            <a:pPr>
              <a:defRPr/>
            </a:pPr>
            <a:r>
              <a:rPr lang="en-GB"/>
              <a:t>Other goods</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mtClean="0"/>
              <a:t>Recommendations - Finland</a:t>
            </a:r>
          </a:p>
        </p:txBody>
      </p:sp>
      <p:sp>
        <p:nvSpPr>
          <p:cNvPr id="20483" name="Content Placeholder 2"/>
          <p:cNvSpPr>
            <a:spLocks noGrp="1"/>
          </p:cNvSpPr>
          <p:nvPr>
            <p:ph idx="1"/>
          </p:nvPr>
        </p:nvSpPr>
        <p:spPr>
          <a:xfrm>
            <a:off x="431800" y="1079500"/>
            <a:ext cx="9432925" cy="5795963"/>
          </a:xfrm>
        </p:spPr>
        <p:txBody>
          <a:bodyPr/>
          <a:lstStyle/>
          <a:p>
            <a:r>
              <a:rPr lang="en-US" altLang="fi-FI" smtClean="0"/>
              <a:t>Need for better communication: predetermined contact points/persons between the authority and industries</a:t>
            </a:r>
          </a:p>
          <a:p>
            <a:r>
              <a:rPr lang="en-US" altLang="fi-FI" smtClean="0"/>
              <a:t>Monitoring strategies in different countries (overseas factories) must be reviewed and the industries should include the findings in their crises management plans</a:t>
            </a:r>
          </a:p>
          <a:p>
            <a:r>
              <a:rPr lang="en-US" altLang="en-US" smtClean="0"/>
              <a:t>Cooperation should continue, e.g. training emergency exercises, producing information materials</a:t>
            </a:r>
          </a:p>
        </p:txBody>
      </p:sp>
      <p:sp>
        <p:nvSpPr>
          <p:cNvPr id="2" name="Footer Placeholder 1"/>
          <p:cNvSpPr>
            <a:spLocks noGrp="1"/>
          </p:cNvSpPr>
          <p:nvPr>
            <p:ph type="ftr" sz="quarter" idx="10"/>
          </p:nvPr>
        </p:nvSpPr>
        <p:spPr/>
        <p:txBody>
          <a:bodyPr/>
          <a:lstStyle/>
          <a:p>
            <a:pPr>
              <a:defRPr/>
            </a:pPr>
            <a:r>
              <a:rPr lang="en-GB"/>
              <a:t>Other goods</a:t>
            </a: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970</TotalTime>
  <Words>1477</Words>
  <Application>Microsoft Office PowerPoint</Application>
  <PresentationFormat>Vlastná</PresentationFormat>
  <Paragraphs>138</Paragraphs>
  <Slides>12</Slides>
  <Notes>6</Notes>
  <HiddenSlides>0</HiddenSlides>
  <MMClips>0</MMClips>
  <ScaleCrop>false</ScaleCrop>
  <HeadingPairs>
    <vt:vector size="6" baseType="variant">
      <vt:variant>
        <vt:lpstr>Použité písma</vt:lpstr>
      </vt:variant>
      <vt:variant>
        <vt:i4>3</vt:i4>
      </vt:variant>
      <vt:variant>
        <vt:lpstr>Motív</vt:lpstr>
      </vt:variant>
      <vt:variant>
        <vt:i4>1</vt:i4>
      </vt:variant>
      <vt:variant>
        <vt:lpstr>Nadpisy snímok</vt:lpstr>
      </vt:variant>
      <vt:variant>
        <vt:i4>12</vt:i4>
      </vt:variant>
    </vt:vector>
  </HeadingPairs>
  <TitlesOfParts>
    <vt:vector size="16" baseType="lpstr">
      <vt:lpstr>Arial</vt:lpstr>
      <vt:lpstr>Times New Roman</vt:lpstr>
      <vt:lpstr>Symbol</vt:lpstr>
      <vt:lpstr>Standarddesign</vt:lpstr>
      <vt:lpstr>Prezentácia programu PowerPoint</vt:lpstr>
      <vt:lpstr>Outline</vt:lpstr>
      <vt:lpstr>Why other goods?</vt:lpstr>
      <vt:lpstr>Topics for discussion</vt:lpstr>
      <vt:lpstr>Composition and specific goals for panels</vt:lpstr>
      <vt:lpstr>Interesting observations – FI</vt:lpstr>
      <vt:lpstr>Main points - UK</vt:lpstr>
      <vt:lpstr>Main points - UK</vt:lpstr>
      <vt:lpstr>Recommendations - Finland</vt:lpstr>
      <vt:lpstr>Recommendations - UK</vt:lpstr>
      <vt:lpstr>Issues to take forward </vt:lpstr>
      <vt:lpstr>Prezentácia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Ďúranová Tatiana, 200</cp:lastModifiedBy>
  <cp:revision>81</cp:revision>
  <cp:lastPrinted>1601-01-01T00:00:00Z</cp:lastPrinted>
  <dcterms:created xsi:type="dcterms:W3CDTF">2011-02-09T16:02:23Z</dcterms:created>
  <dcterms:modified xsi:type="dcterms:W3CDTF">2016-01-19T06:01:06Z</dcterms:modified>
</cp:coreProperties>
</file>