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87" r:id="rId3"/>
    <p:sldId id="302" r:id="rId4"/>
    <p:sldId id="303" r:id="rId5"/>
    <p:sldId id="304" r:id="rId6"/>
    <p:sldId id="305" r:id="rId7"/>
    <p:sldId id="306" r:id="rId8"/>
    <p:sldId id="307" r:id="rId9"/>
    <p:sldId id="309" r:id="rId10"/>
    <p:sldId id="310" r:id="rId11"/>
    <p:sldId id="311" r:id="rId12"/>
    <p:sldId id="312" r:id="rId13"/>
    <p:sldId id="313" r:id="rId14"/>
    <p:sldId id="314" r:id="rId15"/>
    <p:sldId id="315" r:id="rId16"/>
    <p:sldId id="316" r:id="rId17"/>
    <p:sldId id="308" r:id="rId18"/>
    <p:sldId id="301" r:id="rId19"/>
  </p:sldIdLst>
  <p:sldSz cx="10080625" cy="7559675"/>
  <p:notesSz cx="7772400" cy="10058400"/>
  <p:defaultTextStyle>
    <a:defPPr>
      <a:defRPr lang="en-GB"/>
    </a:defPPr>
    <a:lvl1pPr algn="l" defTabSz="358775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42950" indent="-285750" algn="l" defTabSz="358775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143000" indent="-228600" algn="l" defTabSz="358775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600200" indent="-228600" algn="l" defTabSz="358775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057400" indent="-228600" algn="l" defTabSz="358775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29"/>
  </p:normalViewPr>
  <p:slideViewPr>
    <p:cSldViewPr>
      <p:cViewPr varScale="1">
        <p:scale>
          <a:sx n="98" d="100"/>
          <a:sy n="98" d="100"/>
        </p:scale>
        <p:origin x="424" y="184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/D:\USER\Temp\Statistics%20VUJE_RTARC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/C:\Users\v015662\Documents\TXT\PREPARE\WP1\WP1.3%20Radiological%20cons%20assessment\RTARC\IZOTDS%20Oblasti%20ohrozenia%20Meteo%20rocne%20Statistika\PREPARE%20Oo%20EMO%202015_STC10-8d-%20met2010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20"/>
      <c:rotY val="60"/>
      <c:depthPercent val="110"/>
      <c:rAngAx val="0"/>
      <c:perspective val="2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6978801703768591E-2"/>
          <c:y val="2.2028826106757052E-2"/>
          <c:w val="0.88822401939765439"/>
          <c:h val="0.92939642653764099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'3D profylaxis select'!$B$4</c:f>
              <c:strCache>
                <c:ptCount val="1"/>
                <c:pt idx="0">
                  <c:v>0</c:v>
                </c:pt>
              </c:strCache>
            </c:strRef>
          </c:tx>
          <c:invertIfNegative val="0"/>
          <c:cat>
            <c:strRef>
              <c:f>'3D profylaxis select'!$A$5:$A$24</c:f>
              <c:strCache>
                <c:ptCount val="20"/>
                <c:pt idx="0">
                  <c:v>2</c:v>
                </c:pt>
                <c:pt idx="1">
                  <c:v>4</c:v>
                </c:pt>
                <c:pt idx="2">
                  <c:v>6</c:v>
                </c:pt>
                <c:pt idx="3">
                  <c:v>8</c:v>
                </c:pt>
                <c:pt idx="4">
                  <c:v>10</c:v>
                </c:pt>
                <c:pt idx="5">
                  <c:v>12</c:v>
                </c:pt>
                <c:pt idx="6">
                  <c:v>14</c:v>
                </c:pt>
                <c:pt idx="7">
                  <c:v>16</c:v>
                </c:pt>
                <c:pt idx="8">
                  <c:v>18</c:v>
                </c:pt>
                <c:pt idx="9">
                  <c:v>20</c:v>
                </c:pt>
                <c:pt idx="10">
                  <c:v>22</c:v>
                </c:pt>
                <c:pt idx="11">
                  <c:v>24</c:v>
                </c:pt>
                <c:pt idx="12">
                  <c:v>26</c:v>
                </c:pt>
                <c:pt idx="13">
                  <c:v>28</c:v>
                </c:pt>
                <c:pt idx="14">
                  <c:v>30</c:v>
                </c:pt>
                <c:pt idx="15">
                  <c:v>32</c:v>
                </c:pt>
                <c:pt idx="16">
                  <c:v>34</c:v>
                </c:pt>
                <c:pt idx="17">
                  <c:v>36</c:v>
                </c:pt>
                <c:pt idx="18">
                  <c:v>38</c:v>
                </c:pt>
                <c:pt idx="19">
                  <c:v>&gt; 40</c:v>
                </c:pt>
              </c:strCache>
            </c:strRef>
          </c:cat>
          <c:val>
            <c:numRef>
              <c:f>'3D profylaxis select'!$B$5:$B$24</c:f>
              <c:numCache>
                <c:formatCode>General</c:formatCode>
                <c:ptCount val="20"/>
                <c:pt idx="19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67C-A844-AC76-2827661A640F}"/>
            </c:ext>
          </c:extLst>
        </c:ser>
        <c:ser>
          <c:idx val="1"/>
          <c:order val="1"/>
          <c:tx>
            <c:strRef>
              <c:f>'3D profylaxis select'!$C$4</c:f>
              <c:strCache>
                <c:ptCount val="1"/>
                <c:pt idx="0">
                  <c:v>100</c:v>
                </c:pt>
              </c:strCache>
            </c:strRef>
          </c:tx>
          <c:invertIfNegative val="0"/>
          <c:cat>
            <c:strRef>
              <c:f>'3D profylaxis select'!$A$5:$A$24</c:f>
              <c:strCache>
                <c:ptCount val="20"/>
                <c:pt idx="0">
                  <c:v>2</c:v>
                </c:pt>
                <c:pt idx="1">
                  <c:v>4</c:v>
                </c:pt>
                <c:pt idx="2">
                  <c:v>6</c:v>
                </c:pt>
                <c:pt idx="3">
                  <c:v>8</c:v>
                </c:pt>
                <c:pt idx="4">
                  <c:v>10</c:v>
                </c:pt>
                <c:pt idx="5">
                  <c:v>12</c:v>
                </c:pt>
                <c:pt idx="6">
                  <c:v>14</c:v>
                </c:pt>
                <c:pt idx="7">
                  <c:v>16</c:v>
                </c:pt>
                <c:pt idx="8">
                  <c:v>18</c:v>
                </c:pt>
                <c:pt idx="9">
                  <c:v>20</c:v>
                </c:pt>
                <c:pt idx="10">
                  <c:v>22</c:v>
                </c:pt>
                <c:pt idx="11">
                  <c:v>24</c:v>
                </c:pt>
                <c:pt idx="12">
                  <c:v>26</c:v>
                </c:pt>
                <c:pt idx="13">
                  <c:v>28</c:v>
                </c:pt>
                <c:pt idx="14">
                  <c:v>30</c:v>
                </c:pt>
                <c:pt idx="15">
                  <c:v>32</c:v>
                </c:pt>
                <c:pt idx="16">
                  <c:v>34</c:v>
                </c:pt>
                <c:pt idx="17">
                  <c:v>36</c:v>
                </c:pt>
                <c:pt idx="18">
                  <c:v>38</c:v>
                </c:pt>
                <c:pt idx="19">
                  <c:v>&gt; 40</c:v>
                </c:pt>
              </c:strCache>
            </c:strRef>
          </c:cat>
          <c:val>
            <c:numRef>
              <c:f>'3D profylaxis select'!$C$5:$C$24</c:f>
              <c:numCache>
                <c:formatCode>General</c:formatCode>
                <c:ptCount val="20"/>
              </c:numCache>
            </c:numRef>
          </c:val>
          <c:extLst>
            <c:ext xmlns:c16="http://schemas.microsoft.com/office/drawing/2014/chart" uri="{C3380CC4-5D6E-409C-BE32-E72D297353CC}">
              <c16:uniqueId val="{00000001-F67C-A844-AC76-2827661A640F}"/>
            </c:ext>
          </c:extLst>
        </c:ser>
        <c:ser>
          <c:idx val="2"/>
          <c:order val="2"/>
          <c:tx>
            <c:strRef>
              <c:f>'3D profylaxis select'!$D$4</c:f>
              <c:strCache>
                <c:ptCount val="1"/>
                <c:pt idx="0">
                  <c:v>200</c:v>
                </c:pt>
              </c:strCache>
            </c:strRef>
          </c:tx>
          <c:invertIfNegative val="0"/>
          <c:cat>
            <c:strRef>
              <c:f>'3D profylaxis select'!$A$5:$A$24</c:f>
              <c:strCache>
                <c:ptCount val="20"/>
                <c:pt idx="0">
                  <c:v>2</c:v>
                </c:pt>
                <c:pt idx="1">
                  <c:v>4</c:v>
                </c:pt>
                <c:pt idx="2">
                  <c:v>6</c:v>
                </c:pt>
                <c:pt idx="3">
                  <c:v>8</c:v>
                </c:pt>
                <c:pt idx="4">
                  <c:v>10</c:v>
                </c:pt>
                <c:pt idx="5">
                  <c:v>12</c:v>
                </c:pt>
                <c:pt idx="6">
                  <c:v>14</c:v>
                </c:pt>
                <c:pt idx="7">
                  <c:v>16</c:v>
                </c:pt>
                <c:pt idx="8">
                  <c:v>18</c:v>
                </c:pt>
                <c:pt idx="9">
                  <c:v>20</c:v>
                </c:pt>
                <c:pt idx="10">
                  <c:v>22</c:v>
                </c:pt>
                <c:pt idx="11">
                  <c:v>24</c:v>
                </c:pt>
                <c:pt idx="12">
                  <c:v>26</c:v>
                </c:pt>
                <c:pt idx="13">
                  <c:v>28</c:v>
                </c:pt>
                <c:pt idx="14">
                  <c:v>30</c:v>
                </c:pt>
                <c:pt idx="15">
                  <c:v>32</c:v>
                </c:pt>
                <c:pt idx="16">
                  <c:v>34</c:v>
                </c:pt>
                <c:pt idx="17">
                  <c:v>36</c:v>
                </c:pt>
                <c:pt idx="18">
                  <c:v>38</c:v>
                </c:pt>
                <c:pt idx="19">
                  <c:v>&gt; 40</c:v>
                </c:pt>
              </c:strCache>
            </c:strRef>
          </c:cat>
          <c:val>
            <c:numRef>
              <c:f>'3D profylaxis select'!$D$5:$D$24</c:f>
              <c:numCache>
                <c:formatCode>General</c:formatCode>
                <c:ptCount val="20"/>
              </c:numCache>
            </c:numRef>
          </c:val>
          <c:extLst>
            <c:ext xmlns:c16="http://schemas.microsoft.com/office/drawing/2014/chart" uri="{C3380CC4-5D6E-409C-BE32-E72D297353CC}">
              <c16:uniqueId val="{00000002-F67C-A844-AC76-2827661A640F}"/>
            </c:ext>
          </c:extLst>
        </c:ser>
        <c:ser>
          <c:idx val="3"/>
          <c:order val="3"/>
          <c:tx>
            <c:strRef>
              <c:f>'3D profylaxis select'!$E$4</c:f>
              <c:strCache>
                <c:ptCount val="1"/>
                <c:pt idx="0">
                  <c:v>300</c:v>
                </c:pt>
              </c:strCache>
            </c:strRef>
          </c:tx>
          <c:invertIfNegative val="0"/>
          <c:cat>
            <c:strRef>
              <c:f>'3D profylaxis select'!$A$5:$A$24</c:f>
              <c:strCache>
                <c:ptCount val="20"/>
                <c:pt idx="0">
                  <c:v>2</c:v>
                </c:pt>
                <c:pt idx="1">
                  <c:v>4</c:v>
                </c:pt>
                <c:pt idx="2">
                  <c:v>6</c:v>
                </c:pt>
                <c:pt idx="3">
                  <c:v>8</c:v>
                </c:pt>
                <c:pt idx="4">
                  <c:v>10</c:v>
                </c:pt>
                <c:pt idx="5">
                  <c:v>12</c:v>
                </c:pt>
                <c:pt idx="6">
                  <c:v>14</c:v>
                </c:pt>
                <c:pt idx="7">
                  <c:v>16</c:v>
                </c:pt>
                <c:pt idx="8">
                  <c:v>18</c:v>
                </c:pt>
                <c:pt idx="9">
                  <c:v>20</c:v>
                </c:pt>
                <c:pt idx="10">
                  <c:v>22</c:v>
                </c:pt>
                <c:pt idx="11">
                  <c:v>24</c:v>
                </c:pt>
                <c:pt idx="12">
                  <c:v>26</c:v>
                </c:pt>
                <c:pt idx="13">
                  <c:v>28</c:v>
                </c:pt>
                <c:pt idx="14">
                  <c:v>30</c:v>
                </c:pt>
                <c:pt idx="15">
                  <c:v>32</c:v>
                </c:pt>
                <c:pt idx="16">
                  <c:v>34</c:v>
                </c:pt>
                <c:pt idx="17">
                  <c:v>36</c:v>
                </c:pt>
                <c:pt idx="18">
                  <c:v>38</c:v>
                </c:pt>
                <c:pt idx="19">
                  <c:v>&gt; 40</c:v>
                </c:pt>
              </c:strCache>
            </c:strRef>
          </c:cat>
          <c:val>
            <c:numRef>
              <c:f>'3D profylaxis select'!$E$5:$E$24</c:f>
              <c:numCache>
                <c:formatCode>General</c:formatCode>
                <c:ptCount val="20"/>
              </c:numCache>
            </c:numRef>
          </c:val>
          <c:extLst>
            <c:ext xmlns:c16="http://schemas.microsoft.com/office/drawing/2014/chart" uri="{C3380CC4-5D6E-409C-BE32-E72D297353CC}">
              <c16:uniqueId val="{00000003-F67C-A844-AC76-2827661A640F}"/>
            </c:ext>
          </c:extLst>
        </c:ser>
        <c:ser>
          <c:idx val="4"/>
          <c:order val="4"/>
          <c:tx>
            <c:strRef>
              <c:f>'3D profylaxis select'!$F$4</c:f>
              <c:strCache>
                <c:ptCount val="1"/>
                <c:pt idx="0">
                  <c:v>400</c:v>
                </c:pt>
              </c:strCache>
            </c:strRef>
          </c:tx>
          <c:invertIfNegative val="0"/>
          <c:cat>
            <c:strRef>
              <c:f>'3D profylaxis select'!$A$5:$A$24</c:f>
              <c:strCache>
                <c:ptCount val="20"/>
                <c:pt idx="0">
                  <c:v>2</c:v>
                </c:pt>
                <c:pt idx="1">
                  <c:v>4</c:v>
                </c:pt>
                <c:pt idx="2">
                  <c:v>6</c:v>
                </c:pt>
                <c:pt idx="3">
                  <c:v>8</c:v>
                </c:pt>
                <c:pt idx="4">
                  <c:v>10</c:v>
                </c:pt>
                <c:pt idx="5">
                  <c:v>12</c:v>
                </c:pt>
                <c:pt idx="6">
                  <c:v>14</c:v>
                </c:pt>
                <c:pt idx="7">
                  <c:v>16</c:v>
                </c:pt>
                <c:pt idx="8">
                  <c:v>18</c:v>
                </c:pt>
                <c:pt idx="9">
                  <c:v>20</c:v>
                </c:pt>
                <c:pt idx="10">
                  <c:v>22</c:v>
                </c:pt>
                <c:pt idx="11">
                  <c:v>24</c:v>
                </c:pt>
                <c:pt idx="12">
                  <c:v>26</c:v>
                </c:pt>
                <c:pt idx="13">
                  <c:v>28</c:v>
                </c:pt>
                <c:pt idx="14">
                  <c:v>30</c:v>
                </c:pt>
                <c:pt idx="15">
                  <c:v>32</c:v>
                </c:pt>
                <c:pt idx="16">
                  <c:v>34</c:v>
                </c:pt>
                <c:pt idx="17">
                  <c:v>36</c:v>
                </c:pt>
                <c:pt idx="18">
                  <c:v>38</c:v>
                </c:pt>
                <c:pt idx="19">
                  <c:v>&gt; 40</c:v>
                </c:pt>
              </c:strCache>
            </c:strRef>
          </c:cat>
          <c:val>
            <c:numRef>
              <c:f>'3D profylaxis select'!$F$5:$F$24</c:f>
              <c:numCache>
                <c:formatCode>General</c:formatCode>
                <c:ptCount val="20"/>
              </c:numCache>
            </c:numRef>
          </c:val>
          <c:extLst>
            <c:ext xmlns:c16="http://schemas.microsoft.com/office/drawing/2014/chart" uri="{C3380CC4-5D6E-409C-BE32-E72D297353CC}">
              <c16:uniqueId val="{00000004-F67C-A844-AC76-2827661A640F}"/>
            </c:ext>
          </c:extLst>
        </c:ser>
        <c:ser>
          <c:idx val="5"/>
          <c:order val="5"/>
          <c:tx>
            <c:strRef>
              <c:f>'3D profylaxis select'!$G$4</c:f>
              <c:strCache>
                <c:ptCount val="1"/>
                <c:pt idx="0">
                  <c:v>500</c:v>
                </c:pt>
              </c:strCache>
            </c:strRef>
          </c:tx>
          <c:invertIfNegative val="0"/>
          <c:cat>
            <c:strRef>
              <c:f>'3D profylaxis select'!$A$5:$A$24</c:f>
              <c:strCache>
                <c:ptCount val="20"/>
                <c:pt idx="0">
                  <c:v>2</c:v>
                </c:pt>
                <c:pt idx="1">
                  <c:v>4</c:v>
                </c:pt>
                <c:pt idx="2">
                  <c:v>6</c:v>
                </c:pt>
                <c:pt idx="3">
                  <c:v>8</c:v>
                </c:pt>
                <c:pt idx="4">
                  <c:v>10</c:v>
                </c:pt>
                <c:pt idx="5">
                  <c:v>12</c:v>
                </c:pt>
                <c:pt idx="6">
                  <c:v>14</c:v>
                </c:pt>
                <c:pt idx="7">
                  <c:v>16</c:v>
                </c:pt>
                <c:pt idx="8">
                  <c:v>18</c:v>
                </c:pt>
                <c:pt idx="9">
                  <c:v>20</c:v>
                </c:pt>
                <c:pt idx="10">
                  <c:v>22</c:v>
                </c:pt>
                <c:pt idx="11">
                  <c:v>24</c:v>
                </c:pt>
                <c:pt idx="12">
                  <c:v>26</c:v>
                </c:pt>
                <c:pt idx="13">
                  <c:v>28</c:v>
                </c:pt>
                <c:pt idx="14">
                  <c:v>30</c:v>
                </c:pt>
                <c:pt idx="15">
                  <c:v>32</c:v>
                </c:pt>
                <c:pt idx="16">
                  <c:v>34</c:v>
                </c:pt>
                <c:pt idx="17">
                  <c:v>36</c:v>
                </c:pt>
                <c:pt idx="18">
                  <c:v>38</c:v>
                </c:pt>
                <c:pt idx="19">
                  <c:v>&gt; 40</c:v>
                </c:pt>
              </c:strCache>
            </c:strRef>
          </c:cat>
          <c:val>
            <c:numRef>
              <c:f>'3D profylaxis select'!$G$5:$G$24</c:f>
              <c:numCache>
                <c:formatCode>General</c:formatCode>
                <c:ptCount val="20"/>
              </c:numCache>
            </c:numRef>
          </c:val>
          <c:extLst>
            <c:ext xmlns:c16="http://schemas.microsoft.com/office/drawing/2014/chart" uri="{C3380CC4-5D6E-409C-BE32-E72D297353CC}">
              <c16:uniqueId val="{00000005-F67C-A844-AC76-2827661A640F}"/>
            </c:ext>
          </c:extLst>
        </c:ser>
        <c:ser>
          <c:idx val="6"/>
          <c:order val="6"/>
          <c:tx>
            <c:strRef>
              <c:f>'3D profylaxis select'!$H$4</c:f>
              <c:strCache>
                <c:ptCount val="1"/>
                <c:pt idx="0">
                  <c:v>600</c:v>
                </c:pt>
              </c:strCache>
            </c:strRef>
          </c:tx>
          <c:invertIfNegative val="0"/>
          <c:cat>
            <c:strRef>
              <c:f>'3D profylaxis select'!$A$5:$A$24</c:f>
              <c:strCache>
                <c:ptCount val="20"/>
                <c:pt idx="0">
                  <c:v>2</c:v>
                </c:pt>
                <c:pt idx="1">
                  <c:v>4</c:v>
                </c:pt>
                <c:pt idx="2">
                  <c:v>6</c:v>
                </c:pt>
                <c:pt idx="3">
                  <c:v>8</c:v>
                </c:pt>
                <c:pt idx="4">
                  <c:v>10</c:v>
                </c:pt>
                <c:pt idx="5">
                  <c:v>12</c:v>
                </c:pt>
                <c:pt idx="6">
                  <c:v>14</c:v>
                </c:pt>
                <c:pt idx="7">
                  <c:v>16</c:v>
                </c:pt>
                <c:pt idx="8">
                  <c:v>18</c:v>
                </c:pt>
                <c:pt idx="9">
                  <c:v>20</c:v>
                </c:pt>
                <c:pt idx="10">
                  <c:v>22</c:v>
                </c:pt>
                <c:pt idx="11">
                  <c:v>24</c:v>
                </c:pt>
                <c:pt idx="12">
                  <c:v>26</c:v>
                </c:pt>
                <c:pt idx="13">
                  <c:v>28</c:v>
                </c:pt>
                <c:pt idx="14">
                  <c:v>30</c:v>
                </c:pt>
                <c:pt idx="15">
                  <c:v>32</c:v>
                </c:pt>
                <c:pt idx="16">
                  <c:v>34</c:v>
                </c:pt>
                <c:pt idx="17">
                  <c:v>36</c:v>
                </c:pt>
                <c:pt idx="18">
                  <c:v>38</c:v>
                </c:pt>
                <c:pt idx="19">
                  <c:v>&gt; 40</c:v>
                </c:pt>
              </c:strCache>
            </c:strRef>
          </c:cat>
          <c:val>
            <c:numRef>
              <c:f>'3D profylaxis select'!$H$5:$H$24</c:f>
              <c:numCache>
                <c:formatCode>General</c:formatCode>
                <c:ptCount val="20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67C-A844-AC76-2827661A640F}"/>
            </c:ext>
          </c:extLst>
        </c:ser>
        <c:ser>
          <c:idx val="7"/>
          <c:order val="7"/>
          <c:tx>
            <c:strRef>
              <c:f>'3D profylaxis select'!$I$4</c:f>
              <c:strCache>
                <c:ptCount val="1"/>
                <c:pt idx="0">
                  <c:v>700</c:v>
                </c:pt>
              </c:strCache>
            </c:strRef>
          </c:tx>
          <c:invertIfNegative val="0"/>
          <c:cat>
            <c:strRef>
              <c:f>'3D profylaxis select'!$A$5:$A$24</c:f>
              <c:strCache>
                <c:ptCount val="20"/>
                <c:pt idx="0">
                  <c:v>2</c:v>
                </c:pt>
                <c:pt idx="1">
                  <c:v>4</c:v>
                </c:pt>
                <c:pt idx="2">
                  <c:v>6</c:v>
                </c:pt>
                <c:pt idx="3">
                  <c:v>8</c:v>
                </c:pt>
                <c:pt idx="4">
                  <c:v>10</c:v>
                </c:pt>
                <c:pt idx="5">
                  <c:v>12</c:v>
                </c:pt>
                <c:pt idx="6">
                  <c:v>14</c:v>
                </c:pt>
                <c:pt idx="7">
                  <c:v>16</c:v>
                </c:pt>
                <c:pt idx="8">
                  <c:v>18</c:v>
                </c:pt>
                <c:pt idx="9">
                  <c:v>20</c:v>
                </c:pt>
                <c:pt idx="10">
                  <c:v>22</c:v>
                </c:pt>
                <c:pt idx="11">
                  <c:v>24</c:v>
                </c:pt>
                <c:pt idx="12">
                  <c:v>26</c:v>
                </c:pt>
                <c:pt idx="13">
                  <c:v>28</c:v>
                </c:pt>
                <c:pt idx="14">
                  <c:v>30</c:v>
                </c:pt>
                <c:pt idx="15">
                  <c:v>32</c:v>
                </c:pt>
                <c:pt idx="16">
                  <c:v>34</c:v>
                </c:pt>
                <c:pt idx="17">
                  <c:v>36</c:v>
                </c:pt>
                <c:pt idx="18">
                  <c:v>38</c:v>
                </c:pt>
                <c:pt idx="19">
                  <c:v>&gt; 40</c:v>
                </c:pt>
              </c:strCache>
            </c:strRef>
          </c:cat>
          <c:val>
            <c:numRef>
              <c:f>'3D profylaxis select'!$I$5:$I$24</c:f>
              <c:numCache>
                <c:formatCode>General</c:formatCode>
                <c:ptCount val="20"/>
                <c:pt idx="0">
                  <c:v>6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F67C-A844-AC76-2827661A640F}"/>
            </c:ext>
          </c:extLst>
        </c:ser>
        <c:ser>
          <c:idx val="8"/>
          <c:order val="8"/>
          <c:tx>
            <c:strRef>
              <c:f>'3D profylaxis select'!$J$4</c:f>
              <c:strCache>
                <c:ptCount val="1"/>
                <c:pt idx="0">
                  <c:v>800</c:v>
                </c:pt>
              </c:strCache>
            </c:strRef>
          </c:tx>
          <c:invertIfNegative val="0"/>
          <c:cat>
            <c:strRef>
              <c:f>'3D profylaxis select'!$A$5:$A$24</c:f>
              <c:strCache>
                <c:ptCount val="20"/>
                <c:pt idx="0">
                  <c:v>2</c:v>
                </c:pt>
                <c:pt idx="1">
                  <c:v>4</c:v>
                </c:pt>
                <c:pt idx="2">
                  <c:v>6</c:v>
                </c:pt>
                <c:pt idx="3">
                  <c:v>8</c:v>
                </c:pt>
                <c:pt idx="4">
                  <c:v>10</c:v>
                </c:pt>
                <c:pt idx="5">
                  <c:v>12</c:v>
                </c:pt>
                <c:pt idx="6">
                  <c:v>14</c:v>
                </c:pt>
                <c:pt idx="7">
                  <c:v>16</c:v>
                </c:pt>
                <c:pt idx="8">
                  <c:v>18</c:v>
                </c:pt>
                <c:pt idx="9">
                  <c:v>20</c:v>
                </c:pt>
                <c:pt idx="10">
                  <c:v>22</c:v>
                </c:pt>
                <c:pt idx="11">
                  <c:v>24</c:v>
                </c:pt>
                <c:pt idx="12">
                  <c:v>26</c:v>
                </c:pt>
                <c:pt idx="13">
                  <c:v>28</c:v>
                </c:pt>
                <c:pt idx="14">
                  <c:v>30</c:v>
                </c:pt>
                <c:pt idx="15">
                  <c:v>32</c:v>
                </c:pt>
                <c:pt idx="16">
                  <c:v>34</c:v>
                </c:pt>
                <c:pt idx="17">
                  <c:v>36</c:v>
                </c:pt>
                <c:pt idx="18">
                  <c:v>38</c:v>
                </c:pt>
                <c:pt idx="19">
                  <c:v>&gt; 40</c:v>
                </c:pt>
              </c:strCache>
            </c:strRef>
          </c:cat>
          <c:val>
            <c:numRef>
              <c:f>'3D profylaxis select'!$J$5:$J$24</c:f>
              <c:numCache>
                <c:formatCode>General</c:formatCode>
                <c:ptCount val="20"/>
                <c:pt idx="0">
                  <c:v>5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67C-A844-AC76-2827661A640F}"/>
            </c:ext>
          </c:extLst>
        </c:ser>
        <c:ser>
          <c:idx val="9"/>
          <c:order val="9"/>
          <c:tx>
            <c:strRef>
              <c:f>'3D profylaxis select'!$K$4</c:f>
              <c:strCache>
                <c:ptCount val="1"/>
                <c:pt idx="0">
                  <c:v>900</c:v>
                </c:pt>
              </c:strCache>
            </c:strRef>
          </c:tx>
          <c:invertIfNegative val="0"/>
          <c:cat>
            <c:strRef>
              <c:f>'3D profylaxis select'!$A$5:$A$24</c:f>
              <c:strCache>
                <c:ptCount val="20"/>
                <c:pt idx="0">
                  <c:v>2</c:v>
                </c:pt>
                <c:pt idx="1">
                  <c:v>4</c:v>
                </c:pt>
                <c:pt idx="2">
                  <c:v>6</c:v>
                </c:pt>
                <c:pt idx="3">
                  <c:v>8</c:v>
                </c:pt>
                <c:pt idx="4">
                  <c:v>10</c:v>
                </c:pt>
                <c:pt idx="5">
                  <c:v>12</c:v>
                </c:pt>
                <c:pt idx="6">
                  <c:v>14</c:v>
                </c:pt>
                <c:pt idx="7">
                  <c:v>16</c:v>
                </c:pt>
                <c:pt idx="8">
                  <c:v>18</c:v>
                </c:pt>
                <c:pt idx="9">
                  <c:v>20</c:v>
                </c:pt>
                <c:pt idx="10">
                  <c:v>22</c:v>
                </c:pt>
                <c:pt idx="11">
                  <c:v>24</c:v>
                </c:pt>
                <c:pt idx="12">
                  <c:v>26</c:v>
                </c:pt>
                <c:pt idx="13">
                  <c:v>28</c:v>
                </c:pt>
                <c:pt idx="14">
                  <c:v>30</c:v>
                </c:pt>
                <c:pt idx="15">
                  <c:v>32</c:v>
                </c:pt>
                <c:pt idx="16">
                  <c:v>34</c:v>
                </c:pt>
                <c:pt idx="17">
                  <c:v>36</c:v>
                </c:pt>
                <c:pt idx="18">
                  <c:v>38</c:v>
                </c:pt>
                <c:pt idx="19">
                  <c:v>&gt; 40</c:v>
                </c:pt>
              </c:strCache>
            </c:strRef>
          </c:cat>
          <c:val>
            <c:numRef>
              <c:f>'3D profylaxis select'!$K$5:$K$24</c:f>
              <c:numCache>
                <c:formatCode>General</c:formatCode>
                <c:ptCount val="20"/>
                <c:pt idx="0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F67C-A844-AC76-2827661A640F}"/>
            </c:ext>
          </c:extLst>
        </c:ser>
        <c:ser>
          <c:idx val="10"/>
          <c:order val="10"/>
          <c:tx>
            <c:strRef>
              <c:f>'3D profylaxis select'!$L$4</c:f>
              <c:strCache>
                <c:ptCount val="1"/>
                <c:pt idx="0">
                  <c:v>1000</c:v>
                </c:pt>
              </c:strCache>
            </c:strRef>
          </c:tx>
          <c:invertIfNegative val="0"/>
          <c:cat>
            <c:strRef>
              <c:f>'3D profylaxis select'!$A$5:$A$24</c:f>
              <c:strCache>
                <c:ptCount val="20"/>
                <c:pt idx="0">
                  <c:v>2</c:v>
                </c:pt>
                <c:pt idx="1">
                  <c:v>4</c:v>
                </c:pt>
                <c:pt idx="2">
                  <c:v>6</c:v>
                </c:pt>
                <c:pt idx="3">
                  <c:v>8</c:v>
                </c:pt>
                <c:pt idx="4">
                  <c:v>10</c:v>
                </c:pt>
                <c:pt idx="5">
                  <c:v>12</c:v>
                </c:pt>
                <c:pt idx="6">
                  <c:v>14</c:v>
                </c:pt>
                <c:pt idx="7">
                  <c:v>16</c:v>
                </c:pt>
                <c:pt idx="8">
                  <c:v>18</c:v>
                </c:pt>
                <c:pt idx="9">
                  <c:v>20</c:v>
                </c:pt>
                <c:pt idx="10">
                  <c:v>22</c:v>
                </c:pt>
                <c:pt idx="11">
                  <c:v>24</c:v>
                </c:pt>
                <c:pt idx="12">
                  <c:v>26</c:v>
                </c:pt>
                <c:pt idx="13">
                  <c:v>28</c:v>
                </c:pt>
                <c:pt idx="14">
                  <c:v>30</c:v>
                </c:pt>
                <c:pt idx="15">
                  <c:v>32</c:v>
                </c:pt>
                <c:pt idx="16">
                  <c:v>34</c:v>
                </c:pt>
                <c:pt idx="17">
                  <c:v>36</c:v>
                </c:pt>
                <c:pt idx="18">
                  <c:v>38</c:v>
                </c:pt>
                <c:pt idx="19">
                  <c:v>&gt; 40</c:v>
                </c:pt>
              </c:strCache>
            </c:strRef>
          </c:cat>
          <c:val>
            <c:numRef>
              <c:f>'3D profylaxis select'!$L$5:$L$24</c:f>
              <c:numCache>
                <c:formatCode>General</c:formatCode>
                <c:ptCount val="20"/>
                <c:pt idx="0">
                  <c:v>7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F67C-A844-AC76-2827661A640F}"/>
            </c:ext>
          </c:extLst>
        </c:ser>
        <c:ser>
          <c:idx val="11"/>
          <c:order val="11"/>
          <c:tx>
            <c:strRef>
              <c:f>'3D profylaxis select'!$M$4</c:f>
              <c:strCache>
                <c:ptCount val="1"/>
                <c:pt idx="0">
                  <c:v>1100</c:v>
                </c:pt>
              </c:strCache>
            </c:strRef>
          </c:tx>
          <c:invertIfNegative val="0"/>
          <c:cat>
            <c:strRef>
              <c:f>'3D profylaxis select'!$A$5:$A$24</c:f>
              <c:strCache>
                <c:ptCount val="20"/>
                <c:pt idx="0">
                  <c:v>2</c:v>
                </c:pt>
                <c:pt idx="1">
                  <c:v>4</c:v>
                </c:pt>
                <c:pt idx="2">
                  <c:v>6</c:v>
                </c:pt>
                <c:pt idx="3">
                  <c:v>8</c:v>
                </c:pt>
                <c:pt idx="4">
                  <c:v>10</c:v>
                </c:pt>
                <c:pt idx="5">
                  <c:v>12</c:v>
                </c:pt>
                <c:pt idx="6">
                  <c:v>14</c:v>
                </c:pt>
                <c:pt idx="7">
                  <c:v>16</c:v>
                </c:pt>
                <c:pt idx="8">
                  <c:v>18</c:v>
                </c:pt>
                <c:pt idx="9">
                  <c:v>20</c:v>
                </c:pt>
                <c:pt idx="10">
                  <c:v>22</c:v>
                </c:pt>
                <c:pt idx="11">
                  <c:v>24</c:v>
                </c:pt>
                <c:pt idx="12">
                  <c:v>26</c:v>
                </c:pt>
                <c:pt idx="13">
                  <c:v>28</c:v>
                </c:pt>
                <c:pt idx="14">
                  <c:v>30</c:v>
                </c:pt>
                <c:pt idx="15">
                  <c:v>32</c:v>
                </c:pt>
                <c:pt idx="16">
                  <c:v>34</c:v>
                </c:pt>
                <c:pt idx="17">
                  <c:v>36</c:v>
                </c:pt>
                <c:pt idx="18">
                  <c:v>38</c:v>
                </c:pt>
                <c:pt idx="19">
                  <c:v>&gt; 40</c:v>
                </c:pt>
              </c:strCache>
            </c:strRef>
          </c:cat>
          <c:val>
            <c:numRef>
              <c:f>'3D profylaxis select'!$M$5:$M$24</c:f>
              <c:numCache>
                <c:formatCode>General</c:formatCode>
                <c:ptCount val="20"/>
                <c:pt idx="0">
                  <c:v>12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F67C-A844-AC76-2827661A640F}"/>
            </c:ext>
          </c:extLst>
        </c:ser>
        <c:ser>
          <c:idx val="12"/>
          <c:order val="12"/>
          <c:tx>
            <c:strRef>
              <c:f>'3D profylaxis select'!$N$4</c:f>
              <c:strCache>
                <c:ptCount val="1"/>
                <c:pt idx="0">
                  <c:v>1200</c:v>
                </c:pt>
              </c:strCache>
            </c:strRef>
          </c:tx>
          <c:invertIfNegative val="0"/>
          <c:cat>
            <c:strRef>
              <c:f>'3D profylaxis select'!$A$5:$A$24</c:f>
              <c:strCache>
                <c:ptCount val="20"/>
                <c:pt idx="0">
                  <c:v>2</c:v>
                </c:pt>
                <c:pt idx="1">
                  <c:v>4</c:v>
                </c:pt>
                <c:pt idx="2">
                  <c:v>6</c:v>
                </c:pt>
                <c:pt idx="3">
                  <c:v>8</c:v>
                </c:pt>
                <c:pt idx="4">
                  <c:v>10</c:v>
                </c:pt>
                <c:pt idx="5">
                  <c:v>12</c:v>
                </c:pt>
                <c:pt idx="6">
                  <c:v>14</c:v>
                </c:pt>
                <c:pt idx="7">
                  <c:v>16</c:v>
                </c:pt>
                <c:pt idx="8">
                  <c:v>18</c:v>
                </c:pt>
                <c:pt idx="9">
                  <c:v>20</c:v>
                </c:pt>
                <c:pt idx="10">
                  <c:v>22</c:v>
                </c:pt>
                <c:pt idx="11">
                  <c:v>24</c:v>
                </c:pt>
                <c:pt idx="12">
                  <c:v>26</c:v>
                </c:pt>
                <c:pt idx="13">
                  <c:v>28</c:v>
                </c:pt>
                <c:pt idx="14">
                  <c:v>30</c:v>
                </c:pt>
                <c:pt idx="15">
                  <c:v>32</c:v>
                </c:pt>
                <c:pt idx="16">
                  <c:v>34</c:v>
                </c:pt>
                <c:pt idx="17">
                  <c:v>36</c:v>
                </c:pt>
                <c:pt idx="18">
                  <c:v>38</c:v>
                </c:pt>
                <c:pt idx="19">
                  <c:v>&gt; 40</c:v>
                </c:pt>
              </c:strCache>
            </c:strRef>
          </c:cat>
          <c:val>
            <c:numRef>
              <c:f>'3D profylaxis select'!$N$5:$N$24</c:f>
              <c:numCache>
                <c:formatCode>General</c:formatCode>
                <c:ptCount val="20"/>
                <c:pt idx="0">
                  <c:v>11</c:v>
                </c:pt>
                <c:pt idx="1">
                  <c:v>6</c:v>
                </c:pt>
                <c:pt idx="2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F67C-A844-AC76-2827661A640F}"/>
            </c:ext>
          </c:extLst>
        </c:ser>
        <c:ser>
          <c:idx val="13"/>
          <c:order val="13"/>
          <c:tx>
            <c:strRef>
              <c:f>'3D profylaxis select'!$O$4</c:f>
              <c:strCache>
                <c:ptCount val="1"/>
                <c:pt idx="0">
                  <c:v>1300</c:v>
                </c:pt>
              </c:strCache>
            </c:strRef>
          </c:tx>
          <c:invertIfNegative val="0"/>
          <c:cat>
            <c:strRef>
              <c:f>'3D profylaxis select'!$A$5:$A$24</c:f>
              <c:strCache>
                <c:ptCount val="20"/>
                <c:pt idx="0">
                  <c:v>2</c:v>
                </c:pt>
                <c:pt idx="1">
                  <c:v>4</c:v>
                </c:pt>
                <c:pt idx="2">
                  <c:v>6</c:v>
                </c:pt>
                <c:pt idx="3">
                  <c:v>8</c:v>
                </c:pt>
                <c:pt idx="4">
                  <c:v>10</c:v>
                </c:pt>
                <c:pt idx="5">
                  <c:v>12</c:v>
                </c:pt>
                <c:pt idx="6">
                  <c:v>14</c:v>
                </c:pt>
                <c:pt idx="7">
                  <c:v>16</c:v>
                </c:pt>
                <c:pt idx="8">
                  <c:v>18</c:v>
                </c:pt>
                <c:pt idx="9">
                  <c:v>20</c:v>
                </c:pt>
                <c:pt idx="10">
                  <c:v>22</c:v>
                </c:pt>
                <c:pt idx="11">
                  <c:v>24</c:v>
                </c:pt>
                <c:pt idx="12">
                  <c:v>26</c:v>
                </c:pt>
                <c:pt idx="13">
                  <c:v>28</c:v>
                </c:pt>
                <c:pt idx="14">
                  <c:v>30</c:v>
                </c:pt>
                <c:pt idx="15">
                  <c:v>32</c:v>
                </c:pt>
                <c:pt idx="16">
                  <c:v>34</c:v>
                </c:pt>
                <c:pt idx="17">
                  <c:v>36</c:v>
                </c:pt>
                <c:pt idx="18">
                  <c:v>38</c:v>
                </c:pt>
                <c:pt idx="19">
                  <c:v>&gt; 40</c:v>
                </c:pt>
              </c:strCache>
            </c:strRef>
          </c:cat>
          <c:val>
            <c:numRef>
              <c:f>'3D profylaxis select'!$O$5:$O$24</c:f>
              <c:numCache>
                <c:formatCode>General</c:formatCode>
                <c:ptCount val="20"/>
                <c:pt idx="0">
                  <c:v>9</c:v>
                </c:pt>
                <c:pt idx="1">
                  <c:v>7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F67C-A844-AC76-2827661A640F}"/>
            </c:ext>
          </c:extLst>
        </c:ser>
        <c:ser>
          <c:idx val="14"/>
          <c:order val="14"/>
          <c:tx>
            <c:strRef>
              <c:f>'3D profylaxis select'!$P$4</c:f>
              <c:strCache>
                <c:ptCount val="1"/>
                <c:pt idx="0">
                  <c:v>1400</c:v>
                </c:pt>
              </c:strCache>
            </c:strRef>
          </c:tx>
          <c:invertIfNegative val="0"/>
          <c:cat>
            <c:strRef>
              <c:f>'3D profylaxis select'!$A$5:$A$24</c:f>
              <c:strCache>
                <c:ptCount val="20"/>
                <c:pt idx="0">
                  <c:v>2</c:v>
                </c:pt>
                <c:pt idx="1">
                  <c:v>4</c:v>
                </c:pt>
                <c:pt idx="2">
                  <c:v>6</c:v>
                </c:pt>
                <c:pt idx="3">
                  <c:v>8</c:v>
                </c:pt>
                <c:pt idx="4">
                  <c:v>10</c:v>
                </c:pt>
                <c:pt idx="5">
                  <c:v>12</c:v>
                </c:pt>
                <c:pt idx="6">
                  <c:v>14</c:v>
                </c:pt>
                <c:pt idx="7">
                  <c:v>16</c:v>
                </c:pt>
                <c:pt idx="8">
                  <c:v>18</c:v>
                </c:pt>
                <c:pt idx="9">
                  <c:v>20</c:v>
                </c:pt>
                <c:pt idx="10">
                  <c:v>22</c:v>
                </c:pt>
                <c:pt idx="11">
                  <c:v>24</c:v>
                </c:pt>
                <c:pt idx="12">
                  <c:v>26</c:v>
                </c:pt>
                <c:pt idx="13">
                  <c:v>28</c:v>
                </c:pt>
                <c:pt idx="14">
                  <c:v>30</c:v>
                </c:pt>
                <c:pt idx="15">
                  <c:v>32</c:v>
                </c:pt>
                <c:pt idx="16">
                  <c:v>34</c:v>
                </c:pt>
                <c:pt idx="17">
                  <c:v>36</c:v>
                </c:pt>
                <c:pt idx="18">
                  <c:v>38</c:v>
                </c:pt>
                <c:pt idx="19">
                  <c:v>&gt; 40</c:v>
                </c:pt>
              </c:strCache>
            </c:strRef>
          </c:cat>
          <c:val>
            <c:numRef>
              <c:f>'3D profylaxis select'!$P$5:$P$24</c:f>
              <c:numCache>
                <c:formatCode>General</c:formatCode>
                <c:ptCount val="20"/>
                <c:pt idx="0">
                  <c:v>7</c:v>
                </c:pt>
                <c:pt idx="1">
                  <c:v>7</c:v>
                </c:pt>
                <c:pt idx="2">
                  <c:v>2</c:v>
                </c:pt>
                <c:pt idx="7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F67C-A844-AC76-2827661A640F}"/>
            </c:ext>
          </c:extLst>
        </c:ser>
        <c:ser>
          <c:idx val="15"/>
          <c:order val="15"/>
          <c:tx>
            <c:strRef>
              <c:f>'3D profylaxis select'!$Q$4</c:f>
              <c:strCache>
                <c:ptCount val="1"/>
                <c:pt idx="0">
                  <c:v>1500</c:v>
                </c:pt>
              </c:strCache>
            </c:strRef>
          </c:tx>
          <c:invertIfNegative val="0"/>
          <c:cat>
            <c:strRef>
              <c:f>'3D profylaxis select'!$A$5:$A$24</c:f>
              <c:strCache>
                <c:ptCount val="20"/>
                <c:pt idx="0">
                  <c:v>2</c:v>
                </c:pt>
                <c:pt idx="1">
                  <c:v>4</c:v>
                </c:pt>
                <c:pt idx="2">
                  <c:v>6</c:v>
                </c:pt>
                <c:pt idx="3">
                  <c:v>8</c:v>
                </c:pt>
                <c:pt idx="4">
                  <c:v>10</c:v>
                </c:pt>
                <c:pt idx="5">
                  <c:v>12</c:v>
                </c:pt>
                <c:pt idx="6">
                  <c:v>14</c:v>
                </c:pt>
                <c:pt idx="7">
                  <c:v>16</c:v>
                </c:pt>
                <c:pt idx="8">
                  <c:v>18</c:v>
                </c:pt>
                <c:pt idx="9">
                  <c:v>20</c:v>
                </c:pt>
                <c:pt idx="10">
                  <c:v>22</c:v>
                </c:pt>
                <c:pt idx="11">
                  <c:v>24</c:v>
                </c:pt>
                <c:pt idx="12">
                  <c:v>26</c:v>
                </c:pt>
                <c:pt idx="13">
                  <c:v>28</c:v>
                </c:pt>
                <c:pt idx="14">
                  <c:v>30</c:v>
                </c:pt>
                <c:pt idx="15">
                  <c:v>32</c:v>
                </c:pt>
                <c:pt idx="16">
                  <c:v>34</c:v>
                </c:pt>
                <c:pt idx="17">
                  <c:v>36</c:v>
                </c:pt>
                <c:pt idx="18">
                  <c:v>38</c:v>
                </c:pt>
                <c:pt idx="19">
                  <c:v>&gt; 40</c:v>
                </c:pt>
              </c:strCache>
            </c:strRef>
          </c:cat>
          <c:val>
            <c:numRef>
              <c:f>'3D profylaxis select'!$Q$5:$Q$24</c:f>
              <c:numCache>
                <c:formatCode>General</c:formatCode>
                <c:ptCount val="20"/>
                <c:pt idx="1">
                  <c:v>6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F67C-A844-AC76-2827661A640F}"/>
            </c:ext>
          </c:extLst>
        </c:ser>
        <c:ser>
          <c:idx val="16"/>
          <c:order val="16"/>
          <c:tx>
            <c:strRef>
              <c:f>'3D profylaxis select'!$R$4</c:f>
              <c:strCache>
                <c:ptCount val="1"/>
                <c:pt idx="0">
                  <c:v>1600</c:v>
                </c:pt>
              </c:strCache>
            </c:strRef>
          </c:tx>
          <c:invertIfNegative val="0"/>
          <c:cat>
            <c:strRef>
              <c:f>'3D profylaxis select'!$A$5:$A$24</c:f>
              <c:strCache>
                <c:ptCount val="20"/>
                <c:pt idx="0">
                  <c:v>2</c:v>
                </c:pt>
                <c:pt idx="1">
                  <c:v>4</c:v>
                </c:pt>
                <c:pt idx="2">
                  <c:v>6</c:v>
                </c:pt>
                <c:pt idx="3">
                  <c:v>8</c:v>
                </c:pt>
                <c:pt idx="4">
                  <c:v>10</c:v>
                </c:pt>
                <c:pt idx="5">
                  <c:v>12</c:v>
                </c:pt>
                <c:pt idx="6">
                  <c:v>14</c:v>
                </c:pt>
                <c:pt idx="7">
                  <c:v>16</c:v>
                </c:pt>
                <c:pt idx="8">
                  <c:v>18</c:v>
                </c:pt>
                <c:pt idx="9">
                  <c:v>20</c:v>
                </c:pt>
                <c:pt idx="10">
                  <c:v>22</c:v>
                </c:pt>
                <c:pt idx="11">
                  <c:v>24</c:v>
                </c:pt>
                <c:pt idx="12">
                  <c:v>26</c:v>
                </c:pt>
                <c:pt idx="13">
                  <c:v>28</c:v>
                </c:pt>
                <c:pt idx="14">
                  <c:v>30</c:v>
                </c:pt>
                <c:pt idx="15">
                  <c:v>32</c:v>
                </c:pt>
                <c:pt idx="16">
                  <c:v>34</c:v>
                </c:pt>
                <c:pt idx="17">
                  <c:v>36</c:v>
                </c:pt>
                <c:pt idx="18">
                  <c:v>38</c:v>
                </c:pt>
                <c:pt idx="19">
                  <c:v>&gt; 40</c:v>
                </c:pt>
              </c:strCache>
            </c:strRef>
          </c:cat>
          <c:val>
            <c:numRef>
              <c:f>'3D profylaxis select'!$R$5:$R$24</c:f>
              <c:numCache>
                <c:formatCode>General</c:formatCode>
                <c:ptCount val="20"/>
                <c:pt idx="0">
                  <c:v>2</c:v>
                </c:pt>
                <c:pt idx="1">
                  <c:v>4</c:v>
                </c:pt>
                <c:pt idx="18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F67C-A844-AC76-2827661A640F}"/>
            </c:ext>
          </c:extLst>
        </c:ser>
        <c:ser>
          <c:idx val="17"/>
          <c:order val="17"/>
          <c:tx>
            <c:strRef>
              <c:f>'3D profylaxis select'!$S$4</c:f>
              <c:strCache>
                <c:ptCount val="1"/>
                <c:pt idx="0">
                  <c:v>1700</c:v>
                </c:pt>
              </c:strCache>
            </c:strRef>
          </c:tx>
          <c:invertIfNegative val="0"/>
          <c:cat>
            <c:strRef>
              <c:f>'3D profylaxis select'!$A$5:$A$24</c:f>
              <c:strCache>
                <c:ptCount val="20"/>
                <c:pt idx="0">
                  <c:v>2</c:v>
                </c:pt>
                <c:pt idx="1">
                  <c:v>4</c:v>
                </c:pt>
                <c:pt idx="2">
                  <c:v>6</c:v>
                </c:pt>
                <c:pt idx="3">
                  <c:v>8</c:v>
                </c:pt>
                <c:pt idx="4">
                  <c:v>10</c:v>
                </c:pt>
                <c:pt idx="5">
                  <c:v>12</c:v>
                </c:pt>
                <c:pt idx="6">
                  <c:v>14</c:v>
                </c:pt>
                <c:pt idx="7">
                  <c:v>16</c:v>
                </c:pt>
                <c:pt idx="8">
                  <c:v>18</c:v>
                </c:pt>
                <c:pt idx="9">
                  <c:v>20</c:v>
                </c:pt>
                <c:pt idx="10">
                  <c:v>22</c:v>
                </c:pt>
                <c:pt idx="11">
                  <c:v>24</c:v>
                </c:pt>
                <c:pt idx="12">
                  <c:v>26</c:v>
                </c:pt>
                <c:pt idx="13">
                  <c:v>28</c:v>
                </c:pt>
                <c:pt idx="14">
                  <c:v>30</c:v>
                </c:pt>
                <c:pt idx="15">
                  <c:v>32</c:v>
                </c:pt>
                <c:pt idx="16">
                  <c:v>34</c:v>
                </c:pt>
                <c:pt idx="17">
                  <c:v>36</c:v>
                </c:pt>
                <c:pt idx="18">
                  <c:v>38</c:v>
                </c:pt>
                <c:pt idx="19">
                  <c:v>&gt; 40</c:v>
                </c:pt>
              </c:strCache>
            </c:strRef>
          </c:cat>
          <c:val>
            <c:numRef>
              <c:f>'3D profylaxis select'!$S$5:$S$24</c:f>
              <c:numCache>
                <c:formatCode>General</c:formatCode>
                <c:ptCount val="20"/>
                <c:pt idx="0">
                  <c:v>2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F67C-A844-AC76-2827661A640F}"/>
            </c:ext>
          </c:extLst>
        </c:ser>
        <c:ser>
          <c:idx val="18"/>
          <c:order val="18"/>
          <c:tx>
            <c:strRef>
              <c:f>'3D profylaxis select'!$T$4</c:f>
              <c:strCache>
                <c:ptCount val="1"/>
                <c:pt idx="0">
                  <c:v>1800</c:v>
                </c:pt>
              </c:strCache>
            </c:strRef>
          </c:tx>
          <c:invertIfNegative val="0"/>
          <c:cat>
            <c:strRef>
              <c:f>'3D profylaxis select'!$A$5:$A$24</c:f>
              <c:strCache>
                <c:ptCount val="20"/>
                <c:pt idx="0">
                  <c:v>2</c:v>
                </c:pt>
                <c:pt idx="1">
                  <c:v>4</c:v>
                </c:pt>
                <c:pt idx="2">
                  <c:v>6</c:v>
                </c:pt>
                <c:pt idx="3">
                  <c:v>8</c:v>
                </c:pt>
                <c:pt idx="4">
                  <c:v>10</c:v>
                </c:pt>
                <c:pt idx="5">
                  <c:v>12</c:v>
                </c:pt>
                <c:pt idx="6">
                  <c:v>14</c:v>
                </c:pt>
                <c:pt idx="7">
                  <c:v>16</c:v>
                </c:pt>
                <c:pt idx="8">
                  <c:v>18</c:v>
                </c:pt>
                <c:pt idx="9">
                  <c:v>20</c:v>
                </c:pt>
                <c:pt idx="10">
                  <c:v>22</c:v>
                </c:pt>
                <c:pt idx="11">
                  <c:v>24</c:v>
                </c:pt>
                <c:pt idx="12">
                  <c:v>26</c:v>
                </c:pt>
                <c:pt idx="13">
                  <c:v>28</c:v>
                </c:pt>
                <c:pt idx="14">
                  <c:v>30</c:v>
                </c:pt>
                <c:pt idx="15">
                  <c:v>32</c:v>
                </c:pt>
                <c:pt idx="16">
                  <c:v>34</c:v>
                </c:pt>
                <c:pt idx="17">
                  <c:v>36</c:v>
                </c:pt>
                <c:pt idx="18">
                  <c:v>38</c:v>
                </c:pt>
                <c:pt idx="19">
                  <c:v>&gt; 40</c:v>
                </c:pt>
              </c:strCache>
            </c:strRef>
          </c:cat>
          <c:val>
            <c:numRef>
              <c:f>'3D profylaxis select'!$T$5:$T$24</c:f>
              <c:numCache>
                <c:formatCode>General</c:formatCode>
                <c:ptCount val="20"/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F67C-A844-AC76-2827661A640F}"/>
            </c:ext>
          </c:extLst>
        </c:ser>
        <c:ser>
          <c:idx val="19"/>
          <c:order val="19"/>
          <c:tx>
            <c:strRef>
              <c:f>'3D profylaxis select'!$U$4</c:f>
              <c:strCache>
                <c:ptCount val="1"/>
                <c:pt idx="0">
                  <c:v>1900</c:v>
                </c:pt>
              </c:strCache>
            </c:strRef>
          </c:tx>
          <c:invertIfNegative val="0"/>
          <c:cat>
            <c:strRef>
              <c:f>'3D profylaxis select'!$A$5:$A$24</c:f>
              <c:strCache>
                <c:ptCount val="20"/>
                <c:pt idx="0">
                  <c:v>2</c:v>
                </c:pt>
                <c:pt idx="1">
                  <c:v>4</c:v>
                </c:pt>
                <c:pt idx="2">
                  <c:v>6</c:v>
                </c:pt>
                <c:pt idx="3">
                  <c:v>8</c:v>
                </c:pt>
                <c:pt idx="4">
                  <c:v>10</c:v>
                </c:pt>
                <c:pt idx="5">
                  <c:v>12</c:v>
                </c:pt>
                <c:pt idx="6">
                  <c:v>14</c:v>
                </c:pt>
                <c:pt idx="7">
                  <c:v>16</c:v>
                </c:pt>
                <c:pt idx="8">
                  <c:v>18</c:v>
                </c:pt>
                <c:pt idx="9">
                  <c:v>20</c:v>
                </c:pt>
                <c:pt idx="10">
                  <c:v>22</c:v>
                </c:pt>
                <c:pt idx="11">
                  <c:v>24</c:v>
                </c:pt>
                <c:pt idx="12">
                  <c:v>26</c:v>
                </c:pt>
                <c:pt idx="13">
                  <c:v>28</c:v>
                </c:pt>
                <c:pt idx="14">
                  <c:v>30</c:v>
                </c:pt>
                <c:pt idx="15">
                  <c:v>32</c:v>
                </c:pt>
                <c:pt idx="16">
                  <c:v>34</c:v>
                </c:pt>
                <c:pt idx="17">
                  <c:v>36</c:v>
                </c:pt>
                <c:pt idx="18">
                  <c:v>38</c:v>
                </c:pt>
                <c:pt idx="19">
                  <c:v>&gt; 40</c:v>
                </c:pt>
              </c:strCache>
            </c:strRef>
          </c:cat>
          <c:val>
            <c:numRef>
              <c:f>'3D profylaxis select'!$U$5:$U$24</c:f>
              <c:numCache>
                <c:formatCode>General</c:formatCode>
                <c:ptCount val="20"/>
                <c:pt idx="1">
                  <c:v>2</c:v>
                </c:pt>
                <c:pt idx="1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3-F67C-A844-AC76-2827661A640F}"/>
            </c:ext>
          </c:extLst>
        </c:ser>
        <c:ser>
          <c:idx val="20"/>
          <c:order val="20"/>
          <c:tx>
            <c:strRef>
              <c:f>'3D profylaxis select'!$V$4</c:f>
              <c:strCache>
                <c:ptCount val="1"/>
                <c:pt idx="0">
                  <c:v>2000</c:v>
                </c:pt>
              </c:strCache>
            </c:strRef>
          </c:tx>
          <c:invertIfNegative val="0"/>
          <c:cat>
            <c:strRef>
              <c:f>'3D profylaxis select'!$A$5:$A$24</c:f>
              <c:strCache>
                <c:ptCount val="20"/>
                <c:pt idx="0">
                  <c:v>2</c:v>
                </c:pt>
                <c:pt idx="1">
                  <c:v>4</c:v>
                </c:pt>
                <c:pt idx="2">
                  <c:v>6</c:v>
                </c:pt>
                <c:pt idx="3">
                  <c:v>8</c:v>
                </c:pt>
                <c:pt idx="4">
                  <c:v>10</c:v>
                </c:pt>
                <c:pt idx="5">
                  <c:v>12</c:v>
                </c:pt>
                <c:pt idx="6">
                  <c:v>14</c:v>
                </c:pt>
                <c:pt idx="7">
                  <c:v>16</c:v>
                </c:pt>
                <c:pt idx="8">
                  <c:v>18</c:v>
                </c:pt>
                <c:pt idx="9">
                  <c:v>20</c:v>
                </c:pt>
                <c:pt idx="10">
                  <c:v>22</c:v>
                </c:pt>
                <c:pt idx="11">
                  <c:v>24</c:v>
                </c:pt>
                <c:pt idx="12">
                  <c:v>26</c:v>
                </c:pt>
                <c:pt idx="13">
                  <c:v>28</c:v>
                </c:pt>
                <c:pt idx="14">
                  <c:v>30</c:v>
                </c:pt>
                <c:pt idx="15">
                  <c:v>32</c:v>
                </c:pt>
                <c:pt idx="16">
                  <c:v>34</c:v>
                </c:pt>
                <c:pt idx="17">
                  <c:v>36</c:v>
                </c:pt>
                <c:pt idx="18">
                  <c:v>38</c:v>
                </c:pt>
                <c:pt idx="19">
                  <c:v>&gt; 40</c:v>
                </c:pt>
              </c:strCache>
            </c:strRef>
          </c:cat>
          <c:val>
            <c:numRef>
              <c:f>'3D profylaxis select'!$V$5:$V$24</c:f>
              <c:numCache>
                <c:formatCode>General</c:formatCode>
                <c:ptCount val="20"/>
                <c:pt idx="8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F67C-A844-AC76-2827661A640F}"/>
            </c:ext>
          </c:extLst>
        </c:ser>
        <c:ser>
          <c:idx val="21"/>
          <c:order val="21"/>
          <c:tx>
            <c:strRef>
              <c:f>'3D profylaxis select'!$W$4</c:f>
              <c:strCache>
                <c:ptCount val="1"/>
                <c:pt idx="0">
                  <c:v>2100</c:v>
                </c:pt>
              </c:strCache>
            </c:strRef>
          </c:tx>
          <c:invertIfNegative val="0"/>
          <c:cat>
            <c:strRef>
              <c:f>'3D profylaxis select'!$A$5:$A$24</c:f>
              <c:strCache>
                <c:ptCount val="20"/>
                <c:pt idx="0">
                  <c:v>2</c:v>
                </c:pt>
                <c:pt idx="1">
                  <c:v>4</c:v>
                </c:pt>
                <c:pt idx="2">
                  <c:v>6</c:v>
                </c:pt>
                <c:pt idx="3">
                  <c:v>8</c:v>
                </c:pt>
                <c:pt idx="4">
                  <c:v>10</c:v>
                </c:pt>
                <c:pt idx="5">
                  <c:v>12</c:v>
                </c:pt>
                <c:pt idx="6">
                  <c:v>14</c:v>
                </c:pt>
                <c:pt idx="7">
                  <c:v>16</c:v>
                </c:pt>
                <c:pt idx="8">
                  <c:v>18</c:v>
                </c:pt>
                <c:pt idx="9">
                  <c:v>20</c:v>
                </c:pt>
                <c:pt idx="10">
                  <c:v>22</c:v>
                </c:pt>
                <c:pt idx="11">
                  <c:v>24</c:v>
                </c:pt>
                <c:pt idx="12">
                  <c:v>26</c:v>
                </c:pt>
                <c:pt idx="13">
                  <c:v>28</c:v>
                </c:pt>
                <c:pt idx="14">
                  <c:v>30</c:v>
                </c:pt>
                <c:pt idx="15">
                  <c:v>32</c:v>
                </c:pt>
                <c:pt idx="16">
                  <c:v>34</c:v>
                </c:pt>
                <c:pt idx="17">
                  <c:v>36</c:v>
                </c:pt>
                <c:pt idx="18">
                  <c:v>38</c:v>
                </c:pt>
                <c:pt idx="19">
                  <c:v>&gt; 40</c:v>
                </c:pt>
              </c:strCache>
            </c:strRef>
          </c:cat>
          <c:val>
            <c:numRef>
              <c:f>'3D profylaxis select'!$W$5:$W$24</c:f>
              <c:numCache>
                <c:formatCode>General</c:formatCode>
                <c:ptCount val="20"/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F67C-A844-AC76-2827661A640F}"/>
            </c:ext>
          </c:extLst>
        </c:ser>
        <c:ser>
          <c:idx val="22"/>
          <c:order val="22"/>
          <c:tx>
            <c:strRef>
              <c:f>'3D profylaxis select'!$X$4</c:f>
              <c:strCache>
                <c:ptCount val="1"/>
                <c:pt idx="0">
                  <c:v>2200</c:v>
                </c:pt>
              </c:strCache>
            </c:strRef>
          </c:tx>
          <c:invertIfNegative val="0"/>
          <c:cat>
            <c:strRef>
              <c:f>'3D profylaxis select'!$A$5:$A$24</c:f>
              <c:strCache>
                <c:ptCount val="20"/>
                <c:pt idx="0">
                  <c:v>2</c:v>
                </c:pt>
                <c:pt idx="1">
                  <c:v>4</c:v>
                </c:pt>
                <c:pt idx="2">
                  <c:v>6</c:v>
                </c:pt>
                <c:pt idx="3">
                  <c:v>8</c:v>
                </c:pt>
                <c:pt idx="4">
                  <c:v>10</c:v>
                </c:pt>
                <c:pt idx="5">
                  <c:v>12</c:v>
                </c:pt>
                <c:pt idx="6">
                  <c:v>14</c:v>
                </c:pt>
                <c:pt idx="7">
                  <c:v>16</c:v>
                </c:pt>
                <c:pt idx="8">
                  <c:v>18</c:v>
                </c:pt>
                <c:pt idx="9">
                  <c:v>20</c:v>
                </c:pt>
                <c:pt idx="10">
                  <c:v>22</c:v>
                </c:pt>
                <c:pt idx="11">
                  <c:v>24</c:v>
                </c:pt>
                <c:pt idx="12">
                  <c:v>26</c:v>
                </c:pt>
                <c:pt idx="13">
                  <c:v>28</c:v>
                </c:pt>
                <c:pt idx="14">
                  <c:v>30</c:v>
                </c:pt>
                <c:pt idx="15">
                  <c:v>32</c:v>
                </c:pt>
                <c:pt idx="16">
                  <c:v>34</c:v>
                </c:pt>
                <c:pt idx="17">
                  <c:v>36</c:v>
                </c:pt>
                <c:pt idx="18">
                  <c:v>38</c:v>
                </c:pt>
                <c:pt idx="19">
                  <c:v>&gt; 40</c:v>
                </c:pt>
              </c:strCache>
            </c:strRef>
          </c:cat>
          <c:val>
            <c:numRef>
              <c:f>'3D profylaxis select'!$X$5:$X$24</c:f>
              <c:numCache>
                <c:formatCode>General</c:formatCode>
                <c:ptCount val="20"/>
                <c:pt idx="18">
                  <c:v>1</c:v>
                </c:pt>
                <c:pt idx="19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6-F67C-A844-AC76-2827661A640F}"/>
            </c:ext>
          </c:extLst>
        </c:ser>
        <c:ser>
          <c:idx val="23"/>
          <c:order val="23"/>
          <c:tx>
            <c:strRef>
              <c:f>'3D profylaxis select'!$Y$4</c:f>
              <c:strCache>
                <c:ptCount val="1"/>
                <c:pt idx="0">
                  <c:v>2300</c:v>
                </c:pt>
              </c:strCache>
            </c:strRef>
          </c:tx>
          <c:invertIfNegative val="0"/>
          <c:cat>
            <c:strRef>
              <c:f>'3D profylaxis select'!$A$5:$A$24</c:f>
              <c:strCache>
                <c:ptCount val="20"/>
                <c:pt idx="0">
                  <c:v>2</c:v>
                </c:pt>
                <c:pt idx="1">
                  <c:v>4</c:v>
                </c:pt>
                <c:pt idx="2">
                  <c:v>6</c:v>
                </c:pt>
                <c:pt idx="3">
                  <c:v>8</c:v>
                </c:pt>
                <c:pt idx="4">
                  <c:v>10</c:v>
                </c:pt>
                <c:pt idx="5">
                  <c:v>12</c:v>
                </c:pt>
                <c:pt idx="6">
                  <c:v>14</c:v>
                </c:pt>
                <c:pt idx="7">
                  <c:v>16</c:v>
                </c:pt>
                <c:pt idx="8">
                  <c:v>18</c:v>
                </c:pt>
                <c:pt idx="9">
                  <c:v>20</c:v>
                </c:pt>
                <c:pt idx="10">
                  <c:v>22</c:v>
                </c:pt>
                <c:pt idx="11">
                  <c:v>24</c:v>
                </c:pt>
                <c:pt idx="12">
                  <c:v>26</c:v>
                </c:pt>
                <c:pt idx="13">
                  <c:v>28</c:v>
                </c:pt>
                <c:pt idx="14">
                  <c:v>30</c:v>
                </c:pt>
                <c:pt idx="15">
                  <c:v>32</c:v>
                </c:pt>
                <c:pt idx="16">
                  <c:v>34</c:v>
                </c:pt>
                <c:pt idx="17">
                  <c:v>36</c:v>
                </c:pt>
                <c:pt idx="18">
                  <c:v>38</c:v>
                </c:pt>
                <c:pt idx="19">
                  <c:v>&gt; 40</c:v>
                </c:pt>
              </c:strCache>
            </c:strRef>
          </c:cat>
          <c:val>
            <c:numRef>
              <c:f>'3D profylaxis select'!$Y$5:$Y$24</c:f>
              <c:numCache>
                <c:formatCode>General</c:formatCode>
                <c:ptCount val="20"/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7-F67C-A844-AC76-2827661A640F}"/>
            </c:ext>
          </c:extLst>
        </c:ser>
        <c:ser>
          <c:idx val="24"/>
          <c:order val="24"/>
          <c:tx>
            <c:strRef>
              <c:f>'3D profylaxis select'!$Z$4</c:f>
              <c:strCache>
                <c:ptCount val="1"/>
                <c:pt idx="0">
                  <c:v>2400</c:v>
                </c:pt>
              </c:strCache>
            </c:strRef>
          </c:tx>
          <c:invertIfNegative val="0"/>
          <c:cat>
            <c:strRef>
              <c:f>'3D profylaxis select'!$A$5:$A$24</c:f>
              <c:strCache>
                <c:ptCount val="20"/>
                <c:pt idx="0">
                  <c:v>2</c:v>
                </c:pt>
                <c:pt idx="1">
                  <c:v>4</c:v>
                </c:pt>
                <c:pt idx="2">
                  <c:v>6</c:v>
                </c:pt>
                <c:pt idx="3">
                  <c:v>8</c:v>
                </c:pt>
                <c:pt idx="4">
                  <c:v>10</c:v>
                </c:pt>
                <c:pt idx="5">
                  <c:v>12</c:v>
                </c:pt>
                <c:pt idx="6">
                  <c:v>14</c:v>
                </c:pt>
                <c:pt idx="7">
                  <c:v>16</c:v>
                </c:pt>
                <c:pt idx="8">
                  <c:v>18</c:v>
                </c:pt>
                <c:pt idx="9">
                  <c:v>20</c:v>
                </c:pt>
                <c:pt idx="10">
                  <c:v>22</c:v>
                </c:pt>
                <c:pt idx="11">
                  <c:v>24</c:v>
                </c:pt>
                <c:pt idx="12">
                  <c:v>26</c:v>
                </c:pt>
                <c:pt idx="13">
                  <c:v>28</c:v>
                </c:pt>
                <c:pt idx="14">
                  <c:v>30</c:v>
                </c:pt>
                <c:pt idx="15">
                  <c:v>32</c:v>
                </c:pt>
                <c:pt idx="16">
                  <c:v>34</c:v>
                </c:pt>
                <c:pt idx="17">
                  <c:v>36</c:v>
                </c:pt>
                <c:pt idx="18">
                  <c:v>38</c:v>
                </c:pt>
                <c:pt idx="19">
                  <c:v>&gt; 40</c:v>
                </c:pt>
              </c:strCache>
            </c:strRef>
          </c:cat>
          <c:val>
            <c:numRef>
              <c:f>'3D profylaxis select'!$Z$5:$Z$24</c:f>
              <c:numCache>
                <c:formatCode>General</c:formatCode>
                <c:ptCount val="20"/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8-F67C-A844-AC76-2827661A640F}"/>
            </c:ext>
          </c:extLst>
        </c:ser>
        <c:ser>
          <c:idx val="25"/>
          <c:order val="25"/>
          <c:tx>
            <c:strRef>
              <c:f>'3D profylaxis select'!$AA$4</c:f>
              <c:strCache>
                <c:ptCount val="1"/>
                <c:pt idx="0">
                  <c:v>2500</c:v>
                </c:pt>
              </c:strCache>
            </c:strRef>
          </c:tx>
          <c:invertIfNegative val="0"/>
          <c:cat>
            <c:strRef>
              <c:f>'3D profylaxis select'!$A$5:$A$24</c:f>
              <c:strCache>
                <c:ptCount val="20"/>
                <c:pt idx="0">
                  <c:v>2</c:v>
                </c:pt>
                <c:pt idx="1">
                  <c:v>4</c:v>
                </c:pt>
                <c:pt idx="2">
                  <c:v>6</c:v>
                </c:pt>
                <c:pt idx="3">
                  <c:v>8</c:v>
                </c:pt>
                <c:pt idx="4">
                  <c:v>10</c:v>
                </c:pt>
                <c:pt idx="5">
                  <c:v>12</c:v>
                </c:pt>
                <c:pt idx="6">
                  <c:v>14</c:v>
                </c:pt>
                <c:pt idx="7">
                  <c:v>16</c:v>
                </c:pt>
                <c:pt idx="8">
                  <c:v>18</c:v>
                </c:pt>
                <c:pt idx="9">
                  <c:v>20</c:v>
                </c:pt>
                <c:pt idx="10">
                  <c:v>22</c:v>
                </c:pt>
                <c:pt idx="11">
                  <c:v>24</c:v>
                </c:pt>
                <c:pt idx="12">
                  <c:v>26</c:v>
                </c:pt>
                <c:pt idx="13">
                  <c:v>28</c:v>
                </c:pt>
                <c:pt idx="14">
                  <c:v>30</c:v>
                </c:pt>
                <c:pt idx="15">
                  <c:v>32</c:v>
                </c:pt>
                <c:pt idx="16">
                  <c:v>34</c:v>
                </c:pt>
                <c:pt idx="17">
                  <c:v>36</c:v>
                </c:pt>
                <c:pt idx="18">
                  <c:v>38</c:v>
                </c:pt>
                <c:pt idx="19">
                  <c:v>&gt; 40</c:v>
                </c:pt>
              </c:strCache>
            </c:strRef>
          </c:cat>
          <c:val>
            <c:numRef>
              <c:f>'3D profylaxis select'!$AA$5:$AA$24</c:f>
              <c:numCache>
                <c:formatCode>General</c:formatCode>
                <c:ptCount val="20"/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F67C-A844-AC76-2827661A64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01326848"/>
        <c:axId val="101328768"/>
        <c:axId val="101324096"/>
      </c:bar3DChart>
      <c:catAx>
        <c:axId val="101326848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sk-SK" sz="1100" b="1" i="0" baseline="0">
                    <a:effectLst/>
                  </a:rPr>
                  <a:t>Distance from NPP exceeded </a:t>
                </a:r>
                <a:r>
                  <a:rPr lang="en-US" sz="1100" b="1" i="0" baseline="0">
                    <a:effectLst/>
                  </a:rPr>
                  <a:t>[km]</a:t>
                </a:r>
                <a:endParaRPr lang="sk-SK" sz="1100">
                  <a:effectLst/>
                </a:endParaRPr>
              </a:p>
            </c:rich>
          </c:tx>
          <c:layout>
            <c:manualLayout>
              <c:xMode val="edge"/>
              <c:yMode val="edge"/>
              <c:x val="9.0651792746557578E-3"/>
              <c:y val="0.8470252014460401"/>
            </c:manualLayout>
          </c:layout>
          <c:overlay val="0"/>
        </c:title>
        <c:numFmt formatCode="General" sourceLinked="0"/>
        <c:majorTickMark val="out"/>
        <c:minorTickMark val="none"/>
        <c:tickLblPos val="nextTo"/>
        <c:crossAx val="101328768"/>
        <c:crosses val="autoZero"/>
        <c:auto val="1"/>
        <c:lblAlgn val="ctr"/>
        <c:lblOffset val="100"/>
        <c:tickLblSkip val="2"/>
        <c:noMultiLvlLbl val="0"/>
      </c:catAx>
      <c:valAx>
        <c:axId val="101328768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sz="1100" b="1" i="0" baseline="0">
                    <a:effectLst/>
                  </a:rPr>
                  <a:t>Number of cases</a:t>
                </a:r>
                <a:endParaRPr lang="sk-SK" sz="1100">
                  <a:effectLst/>
                </a:endParaRP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101326848"/>
        <c:crosses val="autoZero"/>
        <c:crossBetween val="between"/>
      </c:valAx>
      <c:serAx>
        <c:axId val="101324096"/>
        <c:scaling>
          <c:orientation val="minMax"/>
        </c:scaling>
        <c:delete val="0"/>
        <c:axPos val="b"/>
        <c:majorGridlines/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en-US" sz="1100"/>
                  <a:t>Width [m]</a:t>
                </a:r>
                <a:endParaRPr lang="sk-SK" sz="1100"/>
              </a:p>
            </c:rich>
          </c:tx>
          <c:layout>
            <c:manualLayout>
              <c:xMode val="edge"/>
              <c:yMode val="edge"/>
              <c:x val="0.64370960973741465"/>
              <c:y val="0.91986651658114349"/>
            </c:manualLayout>
          </c:layout>
          <c:overlay val="0"/>
        </c:title>
        <c:majorTickMark val="out"/>
        <c:minorTickMark val="none"/>
        <c:tickLblPos val="nextTo"/>
        <c:txPr>
          <a:bodyPr rot="0" vert="horz"/>
          <a:lstStyle/>
          <a:p>
            <a:pPr>
              <a:defRPr/>
            </a:pPr>
            <a:endParaRPr lang="fr-FR"/>
          </a:p>
        </c:txPr>
        <c:crossAx val="101328768"/>
        <c:crosses val="autoZero"/>
      </c:ser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700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en-US" sz="1200"/>
              <a:t>Distances from the NPP where the optimal values</a:t>
            </a:r>
            <a:r>
              <a:rPr lang="en-US" sz="1200" baseline="0"/>
              <a:t> of </a:t>
            </a:r>
            <a:r>
              <a:rPr lang="en-US" sz="1200"/>
              <a:t>intervention levels for </a:t>
            </a:r>
            <a:r>
              <a:rPr lang="en-US" sz="1200" baseline="0">
                <a:solidFill>
                  <a:srgbClr val="00B050"/>
                </a:solidFill>
              </a:rPr>
              <a:t>iodine prophylaxis</a:t>
            </a:r>
            <a:r>
              <a:rPr lang="en-US" sz="1200"/>
              <a:t> are exceeded </a:t>
            </a:r>
          </a:p>
          <a:p>
            <a:pPr>
              <a:defRPr sz="1700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en-US" sz="1200"/>
              <a:t>(scenario STC10-8d;</a:t>
            </a:r>
            <a:r>
              <a:rPr lang="en-US" sz="1200" baseline="0">
                <a:solidFill>
                  <a:srgbClr val="0000FF"/>
                </a:solidFill>
              </a:rPr>
              <a:t> </a:t>
            </a:r>
            <a:r>
              <a:rPr lang="en-US" sz="1200" baseline="0">
                <a:solidFill>
                  <a:srgbClr val="00B050"/>
                </a:solidFill>
              </a:rPr>
              <a:t>IL = 100 mSv</a:t>
            </a:r>
            <a:r>
              <a:rPr lang="en-US" sz="1200"/>
              <a:t>) </a:t>
            </a:r>
          </a:p>
        </c:rich>
      </c:tx>
      <c:layout>
        <c:manualLayout>
          <c:xMode val="edge"/>
          <c:yMode val="edge"/>
          <c:x val="0.12914499835430537"/>
          <c:y val="3.3898174172370149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15241456074535184"/>
          <c:y val="0.23524927231507503"/>
          <c:w val="0.57359021221823714"/>
          <c:h val="0.621626724452359"/>
        </c:manualLayout>
      </c:layout>
      <c:lineChart>
        <c:grouping val="standard"/>
        <c:varyColors val="0"/>
        <c:ser>
          <c:idx val="3"/>
          <c:order val="0"/>
          <c:tx>
            <c:v>100 mSv - mean</c:v>
          </c:tx>
          <c:spPr>
            <a:ln w="12700">
              <a:solidFill>
                <a:srgbClr val="00B050"/>
              </a:solidFill>
              <a:prstDash val="solid"/>
            </a:ln>
          </c:spPr>
          <c:marker>
            <c:symbol val="diamond"/>
            <c:size val="5"/>
            <c:spPr>
              <a:solidFill>
                <a:srgbClr val="00B050"/>
              </a:solidFill>
              <a:ln>
                <a:solidFill>
                  <a:srgbClr val="00B050"/>
                </a:solidFill>
                <a:prstDash val="solid"/>
              </a:ln>
            </c:spPr>
          </c:marker>
          <c:cat>
            <c:numRef>
              <c:f>'OP-Dvar1 Optim zas Thyroid'!$A$20:$A$30</c:f>
              <c:numCache>
                <c:formatCode>0.0</c:formatCode>
                <c:ptCount val="11"/>
                <c:pt idx="0">
                  <c:v>0.5</c:v>
                </c:pt>
                <c:pt idx="1">
                  <c:v>1</c:v>
                </c:pt>
                <c:pt idx="2">
                  <c:v>2</c:v>
                </c:pt>
                <c:pt idx="3">
                  <c:v>4</c:v>
                </c:pt>
                <c:pt idx="4">
                  <c:v>6</c:v>
                </c:pt>
                <c:pt idx="5">
                  <c:v>8</c:v>
                </c:pt>
                <c:pt idx="6">
                  <c:v>10</c:v>
                </c:pt>
                <c:pt idx="7">
                  <c:v>16</c:v>
                </c:pt>
                <c:pt idx="8">
                  <c:v>24</c:v>
                </c:pt>
                <c:pt idx="9">
                  <c:v>48</c:v>
                </c:pt>
                <c:pt idx="10">
                  <c:v>168</c:v>
                </c:pt>
              </c:numCache>
            </c:numRef>
          </c:cat>
          <c:val>
            <c:numRef>
              <c:f>'OP-Dvar1 Optim zas Thyroid'!$D$34:$D$44</c:f>
              <c:numCache>
                <c:formatCode>0.00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2.7711484</c:v>
                </c:pt>
                <c:pt idx="8">
                  <c:v>9.7204552</c:v>
                </c:pt>
                <c:pt idx="9">
                  <c:v>10.5250006</c:v>
                </c:pt>
                <c:pt idx="10">
                  <c:v>11.0704546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157-3441-89C6-C2210260A2DB}"/>
            </c:ext>
          </c:extLst>
        </c:ser>
        <c:ser>
          <c:idx val="4"/>
          <c:order val="1"/>
          <c:tx>
            <c:v>100 mSv - 5%</c:v>
          </c:tx>
          <c:spPr>
            <a:ln w="12700">
              <a:solidFill>
                <a:srgbClr val="00B050"/>
              </a:solidFill>
              <a:prstDash val="lgDash"/>
            </a:ln>
          </c:spPr>
          <c:marker>
            <c:symbol val="square"/>
            <c:size val="5"/>
            <c:spPr>
              <a:solidFill>
                <a:srgbClr val="00B050"/>
              </a:solidFill>
              <a:ln>
                <a:solidFill>
                  <a:srgbClr val="00B050"/>
                </a:solidFill>
                <a:prstDash val="solid"/>
              </a:ln>
            </c:spPr>
          </c:marker>
          <c:cat>
            <c:numRef>
              <c:f>'OP-Dvar1 Optim zas Thyroid'!$A$20:$A$30</c:f>
              <c:numCache>
                <c:formatCode>0.0</c:formatCode>
                <c:ptCount val="11"/>
                <c:pt idx="0">
                  <c:v>0.5</c:v>
                </c:pt>
                <c:pt idx="1">
                  <c:v>1</c:v>
                </c:pt>
                <c:pt idx="2">
                  <c:v>2</c:v>
                </c:pt>
                <c:pt idx="3">
                  <c:v>4</c:v>
                </c:pt>
                <c:pt idx="4">
                  <c:v>6</c:v>
                </c:pt>
                <c:pt idx="5">
                  <c:v>8</c:v>
                </c:pt>
                <c:pt idx="6">
                  <c:v>10</c:v>
                </c:pt>
                <c:pt idx="7">
                  <c:v>16</c:v>
                </c:pt>
                <c:pt idx="8">
                  <c:v>24</c:v>
                </c:pt>
                <c:pt idx="9">
                  <c:v>48</c:v>
                </c:pt>
                <c:pt idx="10">
                  <c:v>168</c:v>
                </c:pt>
              </c:numCache>
            </c:numRef>
          </c:cat>
          <c:val>
            <c:numRef>
              <c:f>'OP-Dvar1 Optim zas Thyroid'!$G$34:$G$44</c:f>
              <c:numCache>
                <c:formatCode>0.00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3.2583671000000001</c:v>
                </c:pt>
                <c:pt idx="9">
                  <c:v>3.5575730999999999</c:v>
                </c:pt>
                <c:pt idx="10">
                  <c:v>3.5617766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157-3441-89C6-C2210260A2DB}"/>
            </c:ext>
          </c:extLst>
        </c:ser>
        <c:ser>
          <c:idx val="5"/>
          <c:order val="2"/>
          <c:tx>
            <c:v>100 mSv - 95%</c:v>
          </c:tx>
          <c:spPr>
            <a:ln w="12700">
              <a:solidFill>
                <a:srgbClr val="00B050"/>
              </a:solidFill>
              <a:prstDash val="lgDash"/>
            </a:ln>
          </c:spPr>
          <c:marker>
            <c:symbol val="triangle"/>
            <c:size val="5"/>
            <c:spPr>
              <a:solidFill>
                <a:srgbClr val="00B050"/>
              </a:solidFill>
              <a:ln>
                <a:solidFill>
                  <a:srgbClr val="00B050"/>
                </a:solidFill>
                <a:prstDash val="solid"/>
              </a:ln>
            </c:spPr>
          </c:marker>
          <c:cat>
            <c:numRef>
              <c:f>'OP-Dvar1 Optim zas Thyroid'!$A$20:$A$30</c:f>
              <c:numCache>
                <c:formatCode>0.0</c:formatCode>
                <c:ptCount val="11"/>
                <c:pt idx="0">
                  <c:v>0.5</c:v>
                </c:pt>
                <c:pt idx="1">
                  <c:v>1</c:v>
                </c:pt>
                <c:pt idx="2">
                  <c:v>2</c:v>
                </c:pt>
                <c:pt idx="3">
                  <c:v>4</c:v>
                </c:pt>
                <c:pt idx="4">
                  <c:v>6</c:v>
                </c:pt>
                <c:pt idx="5">
                  <c:v>8</c:v>
                </c:pt>
                <c:pt idx="6">
                  <c:v>10</c:v>
                </c:pt>
                <c:pt idx="7">
                  <c:v>16</c:v>
                </c:pt>
                <c:pt idx="8">
                  <c:v>24</c:v>
                </c:pt>
                <c:pt idx="9">
                  <c:v>48</c:v>
                </c:pt>
                <c:pt idx="10">
                  <c:v>168</c:v>
                </c:pt>
              </c:numCache>
            </c:numRef>
          </c:cat>
          <c:val>
            <c:numRef>
              <c:f>'OP-Dvar1 Optim zas Thyroid'!$H$34:$H$44</c:f>
              <c:numCache>
                <c:formatCode>0.00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4.8250308000000004</c:v>
                </c:pt>
                <c:pt idx="8">
                  <c:v>22.258714699999999</c:v>
                </c:pt>
                <c:pt idx="9">
                  <c:v>27.861246099999999</c:v>
                </c:pt>
                <c:pt idx="10">
                  <c:v>31.081422799999999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157-3441-89C6-C2210260A2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1369344"/>
        <c:axId val="101380096"/>
      </c:lineChart>
      <c:dateAx>
        <c:axId val="101369344"/>
        <c:scaling>
          <c:orientation val="minMax"/>
          <c:max val="168"/>
        </c:scaling>
        <c:delete val="0"/>
        <c:axPos val="b"/>
        <c:title>
          <c:tx>
            <c:rich>
              <a:bodyPr/>
              <a:lstStyle/>
              <a:p>
                <a:pPr>
                  <a:defRPr sz="12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US"/>
                  <a:t>time</a:t>
                </a:r>
                <a:r>
                  <a:rPr lang="sk-SK"/>
                  <a:t>  [h]</a:t>
                </a:r>
              </a:p>
            </c:rich>
          </c:tx>
          <c:layout>
            <c:manualLayout>
              <c:xMode val="edge"/>
              <c:yMode val="edge"/>
              <c:x val="0.37638234127486475"/>
              <c:y val="0.93597230863853187"/>
            </c:manualLayout>
          </c:layout>
          <c:overlay val="0"/>
          <c:spPr>
            <a:noFill/>
            <a:ln w="25400">
              <a:noFill/>
            </a:ln>
          </c:spPr>
        </c:title>
        <c:numFmt formatCode="0.0" sourceLinked="0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5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fr-FR"/>
          </a:p>
        </c:txPr>
        <c:crossAx val="101380096"/>
        <c:crosses val="autoZero"/>
        <c:auto val="0"/>
        <c:lblOffset val="100"/>
        <c:baseTimeUnit val="days"/>
        <c:majorUnit val="24"/>
        <c:majorTimeUnit val="days"/>
        <c:minorUnit val="12"/>
        <c:minorTimeUnit val="days"/>
      </c:dateAx>
      <c:valAx>
        <c:axId val="101380096"/>
        <c:scaling>
          <c:orientation val="minMax"/>
          <c:max val="35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2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US"/>
                  <a:t>distance</a:t>
                </a:r>
                <a:r>
                  <a:rPr lang="sk-SK"/>
                  <a:t>  [km]</a:t>
                </a:r>
              </a:p>
            </c:rich>
          </c:tx>
          <c:layout>
            <c:manualLayout>
              <c:xMode val="edge"/>
              <c:yMode val="edge"/>
              <c:x val="2.0942350051902679E-2"/>
              <c:y val="0.36158281304755163"/>
            </c:manualLayout>
          </c:layout>
          <c:overlay val="0"/>
          <c:spPr>
            <a:noFill/>
            <a:ln w="25400">
              <a:noFill/>
            </a:ln>
          </c:spPr>
        </c:title>
        <c:numFmt formatCode="0.00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5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fr-FR"/>
          </a:p>
        </c:txPr>
        <c:crossAx val="101369344"/>
        <c:crosses val="autoZero"/>
        <c:crossBetween val="between"/>
        <c:majorUnit val="5"/>
      </c:valAx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7382211307187887"/>
          <c:y val="0.36723265177683856"/>
          <c:w val="0.24781882168265945"/>
          <c:h val="0.35875789368290817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920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fr-FR"/>
        </a:p>
      </c:txPr>
    </c:legend>
    <c:plotVisOnly val="1"/>
    <c:dispBlanksAs val="gap"/>
    <c:showDLblsOverMax val="0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12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fr-FR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368675" cy="5032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402138" y="0"/>
            <a:ext cx="3368675" cy="5032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E2BAA5-9F3A-474A-92E3-1312970DAC60}" type="datetimeFigureOut">
              <a:rPr lang="en-GB" smtClean="0"/>
              <a:pPr/>
              <a:t>22/03/2019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553575"/>
            <a:ext cx="3368675" cy="5032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402138" y="9553575"/>
            <a:ext cx="3368675" cy="5032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C31416-FC77-43BB-8F03-D49BB6B70467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15465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7613" cy="37703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sp>
      <p:sp>
        <p:nvSpPr>
          <p:cNvPr id="205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77875" y="4776788"/>
            <a:ext cx="6216650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de-DE" noProof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3718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 sz="14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398963" y="0"/>
            <a:ext cx="33718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tabLst>
                <a:tab pos="723900" algn="l"/>
                <a:tab pos="1447800" algn="l"/>
                <a:tab pos="2171700" algn="l"/>
                <a:tab pos="2895600" algn="l"/>
              </a:tabLst>
              <a:defRPr sz="14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9555163"/>
            <a:ext cx="33718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 sz="14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398963" y="9555163"/>
            <a:ext cx="33718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tabLst>
                <a:tab pos="723900" algn="l"/>
                <a:tab pos="1447800" algn="l"/>
                <a:tab pos="2171700" algn="l"/>
                <a:tab pos="2895600" algn="l"/>
              </a:tabLst>
              <a:defRPr sz="14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61BD78C0-B4D7-4B57-898F-004CD1D8D2C4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0280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round/>
            <a:headEnd/>
            <a:tailEnd/>
          </a:ln>
        </p:spPr>
        <p:txBody>
          <a:bodyPr/>
          <a:lstStyle/>
          <a:p>
            <a:fld id="{5894FAE8-678E-4BD2-861F-11AFF0FA7A82}" type="slidenum">
              <a:rPr lang="en-US"/>
              <a:pPr/>
              <a:t>1</a:t>
            </a:fld>
            <a:endParaRPr lang="en-US"/>
          </a:p>
        </p:txBody>
      </p:sp>
      <p:sp>
        <p:nvSpPr>
          <p:cNvPr id="5123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512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</p:spPr>
        <p:txBody>
          <a:bodyPr wrap="none" anchor="ctr"/>
          <a:lstStyle/>
          <a:p>
            <a:endParaRPr 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/>
              <a:t>Formatvorlage des Untertitelmasters durch Klicken bearbeiten</a:t>
            </a:r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7305675" y="36513"/>
            <a:ext cx="2266950" cy="6030912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03238" y="36513"/>
            <a:ext cx="6650037" cy="6030912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Titelmasterformat durch Klicken bearbeiten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31800" y="1079500"/>
            <a:ext cx="9433048" cy="5796681"/>
          </a:xfrm>
        </p:spPr>
        <p:txBody>
          <a:bodyPr/>
          <a:lstStyle>
            <a:lvl2pPr marL="742950" indent="-285750">
              <a:buFontTx/>
              <a:buBlip>
                <a:blip r:embed="rId2"/>
              </a:buBlip>
              <a:defRPr/>
            </a:lvl2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03238" y="1079500"/>
            <a:ext cx="4457700" cy="49879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GB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113338" y="1079500"/>
            <a:ext cx="4459287" cy="49879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59900" y="7019925"/>
            <a:ext cx="720725" cy="539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027" name="Picture 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360363" cy="75596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028" name="Picture 3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019925"/>
            <a:ext cx="720725" cy="539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029" name="Picture 4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030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079500"/>
            <a:ext cx="9290050" cy="57959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21167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the outline text format</a:t>
            </a:r>
          </a:p>
          <a:p>
            <a:pPr lvl="1"/>
            <a:r>
              <a:rPr lang="en-GB" dirty="0"/>
              <a:t>Second Outline Level</a:t>
            </a:r>
          </a:p>
          <a:p>
            <a:pPr lvl="2"/>
            <a:r>
              <a:rPr lang="en-GB" dirty="0"/>
              <a:t>Third Outline Level</a:t>
            </a:r>
          </a:p>
          <a:p>
            <a:pPr lvl="3"/>
            <a:r>
              <a:rPr lang="en-GB" dirty="0"/>
              <a:t>Fourth Outline Level</a:t>
            </a:r>
          </a:p>
          <a:p>
            <a:pPr lvl="4"/>
            <a:r>
              <a:rPr lang="en-GB" dirty="0"/>
              <a:t>Fifth Outline Level</a:t>
            </a:r>
          </a:p>
          <a:p>
            <a:pPr lvl="4"/>
            <a:r>
              <a:rPr lang="en-GB" dirty="0"/>
              <a:t>Sixth Outline Level</a:t>
            </a:r>
          </a:p>
          <a:p>
            <a:pPr lvl="4"/>
            <a:r>
              <a:rPr lang="en-GB" dirty="0"/>
              <a:t>Seventh Outline Level</a:t>
            </a:r>
          </a:p>
          <a:p>
            <a:pPr lvl="4"/>
            <a:r>
              <a:rPr lang="en-GB" dirty="0"/>
              <a:t>Eighth Outline Level</a:t>
            </a:r>
          </a:p>
          <a:p>
            <a:pPr lvl="4"/>
            <a:r>
              <a:rPr lang="en-GB" dirty="0"/>
              <a:t>Ninth Outline Level</a:t>
            </a:r>
          </a:p>
        </p:txBody>
      </p:sp>
      <p:pic>
        <p:nvPicPr>
          <p:cNvPr id="1031" name="Picture 6"/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71438"/>
            <a:ext cx="577850" cy="576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032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684213" y="36513"/>
            <a:ext cx="7054850" cy="698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title text format</a:t>
            </a:r>
          </a:p>
        </p:txBody>
      </p:sp>
      <p:sp>
        <p:nvSpPr>
          <p:cNvPr id="1033" name="Rectangle 11"/>
          <p:cNvSpPr>
            <a:spLocks noChangeArrowheads="1"/>
          </p:cNvSpPr>
          <p:nvPr/>
        </p:nvSpPr>
        <p:spPr bwMode="auto">
          <a:xfrm>
            <a:off x="0" y="0"/>
            <a:ext cx="10080625" cy="7559675"/>
          </a:xfrm>
          <a:prstGeom prst="rect">
            <a:avLst/>
          </a:prstGeom>
          <a:noFill/>
          <a:ln w="1800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034" name="Picture 13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0" y="720725"/>
            <a:ext cx="10080625" cy="365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035" name="Picture 14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0" y="7019925"/>
            <a:ext cx="10080625" cy="365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036" name="Text Box 16"/>
          <p:cNvSpPr txBox="1">
            <a:spLocks noChangeArrowheads="1"/>
          </p:cNvSpPr>
          <p:nvPr userDrawn="1"/>
        </p:nvSpPr>
        <p:spPr bwMode="auto">
          <a:xfrm>
            <a:off x="9144000" y="7092950"/>
            <a:ext cx="936625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fld id="{28A0537A-57E0-4EF3-8EB3-FAFC96D83429}" type="slidenum">
              <a:rPr lang="en-GB" sz="1200"/>
              <a:pPr>
                <a:spcBef>
                  <a:spcPct val="50000"/>
                </a:spcBef>
              </a:pPr>
              <a:t>‹N°›</a:t>
            </a:fld>
            <a:endParaRPr lang="en-GB" sz="1200"/>
          </a:p>
        </p:txBody>
      </p:sp>
      <p:sp>
        <p:nvSpPr>
          <p:cNvPr id="1037" name="Text Box 17"/>
          <p:cNvSpPr txBox="1">
            <a:spLocks noChangeArrowheads="1"/>
          </p:cNvSpPr>
          <p:nvPr userDrawn="1"/>
        </p:nvSpPr>
        <p:spPr bwMode="auto">
          <a:xfrm>
            <a:off x="2016124" y="7092205"/>
            <a:ext cx="7056635" cy="435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200" baseline="0" dirty="0"/>
              <a:t>Radiological Consequence Assessment</a:t>
            </a:r>
          </a:p>
          <a:p>
            <a:pPr>
              <a:spcBef>
                <a:spcPts val="0"/>
              </a:spcBef>
            </a:pPr>
            <a:r>
              <a:rPr lang="en-GB" sz="1200" dirty="0"/>
              <a:t>STUK</a:t>
            </a:r>
            <a:r>
              <a:rPr lang="en-GB" sz="1200" baseline="0" dirty="0"/>
              <a:t> – Radiation and Nuclear Safety Authority, Finland</a:t>
            </a:r>
            <a:endParaRPr lang="en-GB" sz="1200" dirty="0"/>
          </a:p>
        </p:txBody>
      </p:sp>
      <p:sp>
        <p:nvSpPr>
          <p:cNvPr id="2" name="Textfeld 1"/>
          <p:cNvSpPr txBox="1"/>
          <p:nvPr userDrawn="1"/>
        </p:nvSpPr>
        <p:spPr>
          <a:xfrm>
            <a:off x="8030483" y="179437"/>
            <a:ext cx="2016224" cy="49308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sz="2800" b="1" i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PREPARE</a:t>
            </a:r>
          </a:p>
        </p:txBody>
      </p:sp>
      <p:pic>
        <p:nvPicPr>
          <p:cNvPr id="3" name="Picture 2" descr="K:\Julkiset\TYK\STUKlogo\stuk_logo.png"/>
          <p:cNvPicPr>
            <a:picLocks noChangeAspect="1" noChangeArrowheads="1"/>
          </p:cNvPicPr>
          <p:nvPr userDrawn="1"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964" y="7056438"/>
            <a:ext cx="1917964" cy="484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2pPr>
      <a:lvl3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3pPr>
      <a:lvl4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4pPr>
      <a:lvl5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5pPr>
      <a:lvl6pPr marL="25146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6pPr>
      <a:lvl7pPr marL="29718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7pPr>
      <a:lvl8pPr marL="34290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8pPr>
      <a:lvl9pPr marL="38862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9pPr>
    </p:titleStyle>
    <p:bodyStyle>
      <a:lvl1pPr marL="342900" indent="-342900" algn="l" defTabSz="358775" rtl="0" eaLnBrk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Blip>
          <a:blip r:embed="rId20"/>
        </a:buBlip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358775" rtl="0" eaLnBrk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70000"/>
        <a:buBlip>
          <a:blip r:embed="rId20"/>
        </a:buBlip>
        <a:defRPr sz="2000">
          <a:solidFill>
            <a:srgbClr val="000000"/>
          </a:solidFill>
          <a:latin typeface="+mn-lt"/>
        </a:defRPr>
      </a:lvl2pPr>
      <a:lvl3pPr marL="1143000" indent="-228600" algn="l" defTabSz="358775" rtl="0" eaLnBrk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Symbol" pitchFamily="18" charset="2"/>
        <a:buChar char="-"/>
        <a:defRPr>
          <a:solidFill>
            <a:srgbClr val="000000"/>
          </a:solidFill>
          <a:latin typeface="+mn-lt"/>
        </a:defRPr>
      </a:lvl3pPr>
      <a:lvl4pPr marL="1600200" indent="-228600" algn="l" defTabSz="358775" rtl="0" eaLnBrk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buChar char="–"/>
        <a:defRPr sz="1600">
          <a:solidFill>
            <a:srgbClr val="000000"/>
          </a:solidFill>
          <a:latin typeface="+mn-lt"/>
        </a:defRPr>
      </a:lvl4pPr>
      <a:lvl5pPr marL="2057400" indent="-228600" algn="l" defTabSz="358775" rtl="0" eaLnBrk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5pPr>
      <a:lvl6pPr marL="25146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6pPr>
      <a:lvl7pPr marL="29718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7pPr>
      <a:lvl8pPr marL="34290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8pPr>
      <a:lvl9pPr marL="38862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1"/>
          <p:cNvSpPr txBox="1">
            <a:spLocks noChangeArrowheads="1"/>
          </p:cNvSpPr>
          <p:nvPr/>
        </p:nvSpPr>
        <p:spPr bwMode="auto">
          <a:xfrm>
            <a:off x="973138" y="107950"/>
            <a:ext cx="6472237" cy="5413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59112" rIns="90000" bIns="45000"/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en-US" sz="1600" b="1">
                <a:solidFill>
                  <a:srgbClr val="000000"/>
                </a:solidFill>
              </a:rPr>
              <a:t>Innovative integrated tools and platforms for radiological </a:t>
            </a:r>
          </a:p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en-US" sz="1600" b="1">
                <a:solidFill>
                  <a:srgbClr val="000000"/>
                </a:solidFill>
              </a:rPr>
              <a:t>emergency preparedness and post-accident response in Europe</a:t>
            </a:r>
            <a:endParaRPr lang="en-US" sz="1600" b="1"/>
          </a:p>
        </p:txBody>
      </p:sp>
      <p:sp>
        <p:nvSpPr>
          <p:cNvPr id="2051" name="Text Box 2"/>
          <p:cNvSpPr txBox="1">
            <a:spLocks noChangeArrowheads="1"/>
          </p:cNvSpPr>
          <p:nvPr/>
        </p:nvSpPr>
        <p:spPr bwMode="auto">
          <a:xfrm>
            <a:off x="612775" y="1223963"/>
            <a:ext cx="8387977" cy="2735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42335" rIns="0" bIns="0" anchor="ctr"/>
          <a:lstStyle/>
          <a:p>
            <a:pPr algn="ctr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</a:pPr>
            <a:r>
              <a:rPr lang="en-US" sz="4800" dirty="0">
                <a:solidFill>
                  <a:srgbClr val="000000"/>
                </a:solidFill>
              </a:rPr>
              <a:t>Radiological Consequence Assessment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10824" y="3655424"/>
            <a:ext cx="5887124" cy="1895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Tuomas Peltonen</a:t>
            </a:r>
          </a:p>
          <a:p>
            <a:r>
              <a:rPr lang="en-GB" dirty="0"/>
              <a:t>STUK – Radiation and Nuclear Safety Authority, Finland</a:t>
            </a:r>
          </a:p>
          <a:p>
            <a:endParaRPr lang="en-GB" dirty="0"/>
          </a:p>
          <a:p>
            <a:r>
              <a:rPr lang="en-GB" dirty="0"/>
              <a:t>With Contributions from </a:t>
            </a:r>
          </a:p>
          <a:p>
            <a:r>
              <a:rPr lang="en-GB" dirty="0" err="1"/>
              <a:t>BfS</a:t>
            </a:r>
            <a:r>
              <a:rPr lang="en-GB" dirty="0"/>
              <a:t>: F. Gering, K. Arnold</a:t>
            </a:r>
          </a:p>
          <a:p>
            <a:r>
              <a:rPr lang="en-GB" dirty="0"/>
              <a:t>VUJE: T. </a:t>
            </a:r>
            <a:r>
              <a:rPr lang="en-GB" dirty="0" err="1"/>
              <a:t>Duranova</a:t>
            </a:r>
            <a:r>
              <a:rPr lang="en-GB" dirty="0"/>
              <a:t>, A. </a:t>
            </a:r>
            <a:r>
              <a:rPr lang="en-GB" dirty="0" err="1"/>
              <a:t>Bujan</a:t>
            </a:r>
            <a:r>
              <a:rPr lang="en-GB" dirty="0"/>
              <a:t>, J. Duran, L. </a:t>
            </a:r>
            <a:r>
              <a:rPr lang="en-GB" dirty="0" err="1"/>
              <a:t>Bohun</a:t>
            </a:r>
            <a:endParaRPr lang="en-GB" dirty="0"/>
          </a:p>
          <a:p>
            <a:r>
              <a:rPr lang="en-GB" dirty="0"/>
              <a:t>CIEMAT:  M. Montero, C. Trueba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655936" y="5612838"/>
            <a:ext cx="69847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i="1" dirty="0"/>
              <a:t>The research leading to these results has received funding from the European Atomic Energy Community Seventh Framework </a:t>
            </a:r>
            <a:r>
              <a:rPr lang="en-US" sz="1600" i="1" dirty="0" err="1"/>
              <a:t>Programme</a:t>
            </a:r>
            <a:r>
              <a:rPr lang="en-US" sz="1600" i="1" dirty="0"/>
              <a:t>  [FP7/2007-2011] [FP7/2012-2013] under grant agreement n° [323287].</a:t>
            </a:r>
            <a:endParaRPr lang="en-GB" sz="1600" dirty="0"/>
          </a:p>
        </p:txBody>
      </p:sp>
      <p:pic>
        <p:nvPicPr>
          <p:cNvPr id="12" name="Picture 4" descr="http://europa.eu/about-eu/basic-information/symbols/images/flag_yellow_low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93396" y="5612838"/>
            <a:ext cx="1405294" cy="939205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Intervention </a:t>
            </a:r>
            <a:r>
              <a:rPr lang="fi-FI" dirty="0" err="1"/>
              <a:t>Levels</a:t>
            </a:r>
            <a:r>
              <a:rPr lang="fi-FI" dirty="0"/>
              <a:t>: Finland (</a:t>
            </a:r>
            <a:r>
              <a:rPr lang="fi-FI" dirty="0" err="1"/>
              <a:t>Nordic</a:t>
            </a:r>
            <a:r>
              <a:rPr lang="fi-FI" dirty="0"/>
              <a:t>)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63663" y="1108075"/>
            <a:ext cx="7353300" cy="534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55652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Intervention </a:t>
            </a:r>
            <a:r>
              <a:rPr lang="fi-FI" dirty="0" err="1"/>
              <a:t>Levels</a:t>
            </a:r>
            <a:r>
              <a:rPr lang="fi-FI" dirty="0"/>
              <a:t>: </a:t>
            </a:r>
            <a:r>
              <a:rPr lang="fi-FI" dirty="0" err="1"/>
              <a:t>Slovak</a:t>
            </a:r>
            <a:r>
              <a:rPr lang="fi-FI" dirty="0"/>
              <a:t> </a:t>
            </a:r>
            <a:r>
              <a:rPr lang="fi-FI" dirty="0" err="1"/>
              <a:t>Republic</a:t>
            </a:r>
            <a:endParaRPr lang="fi-FI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9792" y="1753518"/>
            <a:ext cx="9144768" cy="3087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26966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Intervention </a:t>
            </a:r>
            <a:r>
              <a:rPr lang="fi-FI" dirty="0" err="1"/>
              <a:t>Levels</a:t>
            </a:r>
            <a:r>
              <a:rPr lang="fi-FI" dirty="0"/>
              <a:t>: Spain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840284"/>
              </p:ext>
            </p:extLst>
          </p:nvPr>
        </p:nvGraphicFramePr>
        <p:xfrm>
          <a:off x="503809" y="1763613"/>
          <a:ext cx="9073008" cy="33123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14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587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097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Protective actions</a:t>
                      </a:r>
                      <a:endParaRPr lang="fi-FI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Generic Intervention Level (effective dose avertable) </a:t>
                      </a:r>
                      <a:endParaRPr lang="fi-FI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097">
                <a:tc gridSpan="2"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Urgent Protective Actions - Early phase of an emergency </a:t>
                      </a:r>
                      <a:endParaRPr lang="fi-FI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097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Sheltering </a:t>
                      </a:r>
                      <a:endParaRPr lang="fi-FI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10 mSv in 2 days. </a:t>
                      </a:r>
                      <a:endParaRPr lang="fi-FI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097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Iodine prophylaxis </a:t>
                      </a:r>
                      <a:endParaRPr lang="fi-FI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100 mSv </a:t>
                      </a:r>
                      <a:r>
                        <a:rPr lang="en-US" sz="1100">
                          <a:effectLst/>
                        </a:rPr>
                        <a:t>to the thyroid </a:t>
                      </a:r>
                      <a:r>
                        <a:rPr lang="en-GB" sz="1100">
                          <a:effectLst/>
                        </a:rPr>
                        <a:t>(</a:t>
                      </a:r>
                      <a:r>
                        <a:rPr lang="en-US" sz="1100">
                          <a:effectLst/>
                        </a:rPr>
                        <a:t>equivalent dose)</a:t>
                      </a:r>
                      <a:endParaRPr lang="fi-FI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097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Evacuation </a:t>
                      </a:r>
                      <a:endParaRPr lang="fi-FI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50 mSv in 7 days </a:t>
                      </a:r>
                      <a:endParaRPr lang="fi-FI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097">
                <a:tc gridSpan="2"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Longer Term Protective Actions - Intermediate / late phases of an emergency </a:t>
                      </a:r>
                      <a:endParaRPr lang="fi-FI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21689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Temporary relocation </a:t>
                      </a:r>
                      <a:endParaRPr lang="fi-FI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30 mSv in first month and 10 mSv in a subsequent month. </a:t>
                      </a:r>
                      <a:endParaRPr lang="fi-FI" sz="1100">
                        <a:effectLst/>
                      </a:endParaRPr>
                    </a:p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Return when averted dose  &lt; 10 mSv </a:t>
                      </a:r>
                      <a:endParaRPr lang="fi-FI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097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Permanent resettlement </a:t>
                      </a:r>
                      <a:endParaRPr lang="fi-FI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&gt;10 </a:t>
                      </a:r>
                      <a:r>
                        <a:rPr lang="en-GB" sz="1100" dirty="0" err="1">
                          <a:effectLst/>
                        </a:rPr>
                        <a:t>mSv</a:t>
                      </a:r>
                      <a:r>
                        <a:rPr lang="en-GB" sz="1100" dirty="0">
                          <a:effectLst/>
                        </a:rPr>
                        <a:t> within 1 or 2 years (≈ 100 </a:t>
                      </a:r>
                      <a:r>
                        <a:rPr lang="en-GB" sz="1100" dirty="0" err="1">
                          <a:effectLst/>
                        </a:rPr>
                        <a:t>mSv</a:t>
                      </a:r>
                      <a:r>
                        <a:rPr lang="en-GB" sz="1100" dirty="0">
                          <a:effectLst/>
                        </a:rPr>
                        <a:t> / 1y) or &gt;1 </a:t>
                      </a:r>
                      <a:r>
                        <a:rPr lang="en-GB" sz="1100" dirty="0" err="1">
                          <a:effectLst/>
                        </a:rPr>
                        <a:t>Sv</a:t>
                      </a:r>
                      <a:r>
                        <a:rPr lang="en-GB" sz="1100" dirty="0">
                          <a:effectLst/>
                        </a:rPr>
                        <a:t> in lifetime </a:t>
                      </a:r>
                      <a:endParaRPr lang="fi-FI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49612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Result</a:t>
            </a:r>
            <a:r>
              <a:rPr lang="fi-FI" dirty="0"/>
              <a:t> </a:t>
            </a:r>
            <a:r>
              <a:rPr lang="fi-FI" dirty="0" err="1"/>
              <a:t>Example</a:t>
            </a:r>
            <a:r>
              <a:rPr lang="fi-FI" dirty="0"/>
              <a:t>: </a:t>
            </a:r>
            <a:r>
              <a:rPr lang="fi-FI" dirty="0" err="1"/>
              <a:t>BfS</a:t>
            </a:r>
            <a:endParaRPr lang="fi-FI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8635" y="1115541"/>
            <a:ext cx="9550062" cy="5639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91094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Result</a:t>
            </a:r>
            <a:r>
              <a:rPr lang="fi-FI" dirty="0"/>
              <a:t> </a:t>
            </a:r>
            <a:r>
              <a:rPr lang="fi-FI" dirty="0" err="1"/>
              <a:t>Example</a:t>
            </a:r>
            <a:r>
              <a:rPr lang="fi-FI" dirty="0"/>
              <a:t>: STUK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51161" y="826938"/>
            <a:ext cx="9001000" cy="865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Iodine in inhaled air is or is anticipated to exceed 10 000 </a:t>
            </a:r>
            <a:r>
              <a:rPr lang="en-US" dirty="0" err="1"/>
              <a:t>Bq</a:t>
            </a:r>
            <a:r>
              <a:rPr lang="en-US" dirty="0"/>
              <a:t>/m</a:t>
            </a:r>
            <a:r>
              <a:rPr lang="en-US" baseline="30000" dirty="0"/>
              <a:t>3</a:t>
            </a:r>
            <a:r>
              <a:rPr lang="en-US" dirty="0"/>
              <a:t> and 1 000 </a:t>
            </a:r>
            <a:r>
              <a:rPr lang="en-US" dirty="0" err="1"/>
              <a:t>Bq</a:t>
            </a:r>
            <a:r>
              <a:rPr lang="en-US" dirty="0"/>
              <a:t>/m</a:t>
            </a:r>
            <a:r>
              <a:rPr lang="en-US" baseline="30000" dirty="0"/>
              <a:t>3</a:t>
            </a:r>
            <a:r>
              <a:rPr lang="en-US" dirty="0"/>
              <a:t> respectively after 48 h</a:t>
            </a:r>
            <a:endParaRPr lang="fi-FI" dirty="0"/>
          </a:p>
          <a:p>
            <a:endParaRPr lang="fi-FI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3" y="1403573"/>
            <a:ext cx="5625566" cy="341979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6216" y="3563813"/>
            <a:ext cx="5730167" cy="3451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1174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Result</a:t>
            </a:r>
            <a:r>
              <a:rPr lang="fi-FI" dirty="0"/>
              <a:t> </a:t>
            </a:r>
            <a:r>
              <a:rPr lang="fi-FI" dirty="0" err="1"/>
              <a:t>Example</a:t>
            </a:r>
            <a:r>
              <a:rPr lang="fi-FI" dirty="0"/>
              <a:t>: VUJE</a:t>
            </a:r>
          </a:p>
        </p:txBody>
      </p:sp>
      <p:graphicFrame>
        <p:nvGraphicFramePr>
          <p:cNvPr id="3" name="Graf 13"/>
          <p:cNvGraphicFramePr/>
          <p:nvPr>
            <p:extLst>
              <p:ext uri="{D42A27DB-BD31-4B8C-83A1-F6EECF244321}">
                <p14:modId xmlns:p14="http://schemas.microsoft.com/office/powerpoint/2010/main" val="2786713004"/>
              </p:ext>
            </p:extLst>
          </p:nvPr>
        </p:nvGraphicFramePr>
        <p:xfrm>
          <a:off x="575816" y="1115541"/>
          <a:ext cx="8928992" cy="576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789086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Result</a:t>
            </a:r>
            <a:r>
              <a:rPr lang="fi-FI" dirty="0"/>
              <a:t> </a:t>
            </a:r>
            <a:r>
              <a:rPr lang="fi-FI" dirty="0" err="1"/>
              <a:t>example</a:t>
            </a:r>
            <a:r>
              <a:rPr lang="fi-FI" dirty="0"/>
              <a:t>: CIEMAT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4550" y="1003300"/>
            <a:ext cx="8391525" cy="555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57637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The </a:t>
            </a:r>
            <a:r>
              <a:rPr lang="fi-FI" dirty="0" err="1"/>
              <a:t>Effect</a:t>
            </a:r>
            <a:r>
              <a:rPr lang="fi-FI" dirty="0"/>
              <a:t> of </a:t>
            </a:r>
            <a:r>
              <a:rPr lang="fi-FI" dirty="0" err="1"/>
              <a:t>Weather</a:t>
            </a:r>
            <a:r>
              <a:rPr lang="fi-FI" dirty="0"/>
              <a:t> Provider (STUK)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6210845"/>
              </p:ext>
            </p:extLst>
          </p:nvPr>
        </p:nvGraphicFramePr>
        <p:xfrm>
          <a:off x="1007864" y="1043533"/>
          <a:ext cx="7416826" cy="51845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190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14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40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8235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100" dirty="0">
                          <a:effectLst/>
                        </a:rPr>
                        <a:t>Intervention </a:t>
                      </a:r>
                      <a:r>
                        <a:rPr lang="fi-FI" sz="1100" dirty="0" err="1">
                          <a:effectLst/>
                        </a:rPr>
                        <a:t>Criterion</a:t>
                      </a:r>
                      <a:endParaRPr lang="fi-FI" sz="1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fi-FI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Quantity</a:t>
                      </a:r>
                      <a:endParaRPr lang="fi-FI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Avg (ECMWF)</a:t>
                      </a:r>
                      <a:endParaRPr lang="fi-FI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Std (ECMWF)</a:t>
                      </a:r>
                      <a:endParaRPr lang="fi-FI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Avg (HIRLAM)</a:t>
                      </a:r>
                      <a:endParaRPr lang="fi-FI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Std (HIRLAM)</a:t>
                      </a:r>
                      <a:endParaRPr lang="fi-FI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978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Total deposition of strong gamma and beta emitters is higher than 10 000 kBq/m</a:t>
                      </a:r>
                      <a:r>
                        <a:rPr lang="en-US" sz="1200" baseline="30000">
                          <a:effectLst/>
                        </a:rPr>
                        <a:t>2</a:t>
                      </a:r>
                      <a:endParaRPr lang="fi-FI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 dirty="0">
                          <a:effectLst/>
                        </a:rPr>
                        <a:t>Area</a:t>
                      </a:r>
                      <a:endParaRPr lang="fi-FI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122</a:t>
                      </a:r>
                      <a:endParaRPr lang="fi-FI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108</a:t>
                      </a:r>
                      <a:endParaRPr lang="fi-FI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92</a:t>
                      </a:r>
                      <a:endParaRPr lang="fi-FI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75</a:t>
                      </a:r>
                      <a:endParaRPr lang="fi-FI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7545">
                <a:tc>
                  <a:txBody>
                    <a:bodyPr/>
                    <a:lstStyle/>
                    <a:p>
                      <a:endParaRPr lang="fi-FI" sz="1100">
                        <a:effectLst/>
                        <a:latin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effectLst/>
                        </a:rPr>
                        <a:t>Distance</a:t>
                      </a:r>
                      <a:endParaRPr lang="fi-FI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14360</a:t>
                      </a:r>
                      <a:endParaRPr lang="fi-FI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9046</a:t>
                      </a:r>
                      <a:endParaRPr lang="fi-FI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14121</a:t>
                      </a:r>
                      <a:endParaRPr lang="fi-FI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8746</a:t>
                      </a:r>
                      <a:endParaRPr lang="fi-FI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7545">
                <a:tc>
                  <a:txBody>
                    <a:bodyPr/>
                    <a:lstStyle/>
                    <a:p>
                      <a:endParaRPr lang="fi-FI" sz="1100">
                        <a:effectLst/>
                        <a:latin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effectLst/>
                        </a:rPr>
                        <a:t>Population</a:t>
                      </a:r>
                      <a:endParaRPr lang="fi-FI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593</a:t>
                      </a:r>
                      <a:endParaRPr lang="fi-FI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734</a:t>
                      </a:r>
                      <a:endParaRPr lang="fi-FI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464</a:t>
                      </a:r>
                      <a:endParaRPr lang="fi-FI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460</a:t>
                      </a:r>
                      <a:endParaRPr lang="fi-FI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89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External dose rate is exceeding 100 </a:t>
                      </a:r>
                      <a:r>
                        <a:rPr lang="fi-FI" sz="1200">
                          <a:effectLst/>
                        </a:rPr>
                        <a:t>μ</a:t>
                      </a:r>
                      <a:r>
                        <a:rPr lang="en-US" sz="1200">
                          <a:effectLst/>
                        </a:rPr>
                        <a:t>Sv/h</a:t>
                      </a:r>
                      <a:endParaRPr lang="fi-FI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effectLst/>
                        </a:rPr>
                        <a:t>Area</a:t>
                      </a:r>
                      <a:endParaRPr lang="fi-FI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112</a:t>
                      </a:r>
                      <a:endParaRPr lang="fi-FI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151</a:t>
                      </a:r>
                      <a:endParaRPr lang="fi-FI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76</a:t>
                      </a:r>
                      <a:endParaRPr lang="fi-FI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103</a:t>
                      </a:r>
                      <a:endParaRPr lang="fi-FI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7545">
                <a:tc>
                  <a:txBody>
                    <a:bodyPr/>
                    <a:lstStyle/>
                    <a:p>
                      <a:endParaRPr lang="fi-FI" sz="1100">
                        <a:effectLst/>
                        <a:latin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effectLst/>
                        </a:rPr>
                        <a:t>Distance</a:t>
                      </a:r>
                      <a:endParaRPr lang="fi-FI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9471</a:t>
                      </a:r>
                      <a:endParaRPr lang="fi-FI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8742</a:t>
                      </a:r>
                      <a:endParaRPr lang="fi-FI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6753</a:t>
                      </a:r>
                      <a:endParaRPr lang="fi-FI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7675</a:t>
                      </a:r>
                      <a:endParaRPr lang="fi-FI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7545">
                <a:tc>
                  <a:txBody>
                    <a:bodyPr/>
                    <a:lstStyle/>
                    <a:p>
                      <a:endParaRPr lang="fi-FI" sz="1100">
                        <a:effectLst/>
                        <a:latin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effectLst/>
                        </a:rPr>
                        <a:t>Population</a:t>
                      </a:r>
                      <a:endParaRPr lang="fi-FI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400</a:t>
                      </a:r>
                      <a:endParaRPr lang="fi-FI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660</a:t>
                      </a:r>
                      <a:endParaRPr lang="fi-FI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546</a:t>
                      </a:r>
                      <a:endParaRPr lang="fi-FI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1499</a:t>
                      </a:r>
                      <a:endParaRPr lang="fi-FI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989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External dose rate is exceeding 10 </a:t>
                      </a:r>
                      <a:r>
                        <a:rPr lang="fi-FI" sz="1200">
                          <a:effectLst/>
                        </a:rPr>
                        <a:t>μ</a:t>
                      </a:r>
                      <a:r>
                        <a:rPr lang="en-US" sz="1200">
                          <a:effectLst/>
                        </a:rPr>
                        <a:t>Sv/h</a:t>
                      </a:r>
                      <a:endParaRPr lang="fi-FI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effectLst/>
                        </a:rPr>
                        <a:t>Area</a:t>
                      </a:r>
                      <a:endParaRPr lang="fi-FI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2402</a:t>
                      </a:r>
                      <a:endParaRPr lang="fi-FI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2165</a:t>
                      </a:r>
                      <a:endParaRPr lang="fi-FI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1786</a:t>
                      </a:r>
                      <a:endParaRPr lang="fi-FI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1892</a:t>
                      </a:r>
                      <a:endParaRPr lang="fi-FI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7545">
                <a:tc>
                  <a:txBody>
                    <a:bodyPr/>
                    <a:lstStyle/>
                    <a:p>
                      <a:endParaRPr lang="fi-FI" sz="1100">
                        <a:effectLst/>
                        <a:latin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effectLst/>
                        </a:rPr>
                        <a:t>Distance</a:t>
                      </a:r>
                      <a:endParaRPr lang="fi-FI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89368</a:t>
                      </a:r>
                      <a:endParaRPr lang="fi-FI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30891</a:t>
                      </a:r>
                      <a:endParaRPr lang="fi-FI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66971</a:t>
                      </a:r>
                      <a:endParaRPr lang="fi-FI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22712</a:t>
                      </a:r>
                      <a:endParaRPr lang="fi-FI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7545">
                <a:tc>
                  <a:txBody>
                    <a:bodyPr/>
                    <a:lstStyle/>
                    <a:p>
                      <a:endParaRPr lang="fi-FI" sz="1100">
                        <a:effectLst/>
                        <a:latin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 dirty="0" err="1">
                          <a:effectLst/>
                        </a:rPr>
                        <a:t>Population</a:t>
                      </a:r>
                      <a:endParaRPr lang="fi-FI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100" dirty="0">
                          <a:effectLst/>
                        </a:rPr>
                        <a:t>136647</a:t>
                      </a:r>
                      <a:endParaRPr lang="fi-FI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278089</a:t>
                      </a:r>
                      <a:endParaRPr lang="fi-FI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79089</a:t>
                      </a:r>
                      <a:endParaRPr lang="fi-FI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100" dirty="0">
                          <a:effectLst/>
                        </a:rPr>
                        <a:t>157043</a:t>
                      </a:r>
                      <a:endParaRPr lang="fi-FI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84235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Conclusions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Four quite a different approaches provided a good basis for the evaluation assessment of radiological consequences </a:t>
            </a:r>
          </a:p>
          <a:p>
            <a:r>
              <a:rPr lang="en-GB" dirty="0"/>
              <a:t>In every country there was </a:t>
            </a:r>
          </a:p>
          <a:p>
            <a:pPr lvl="1"/>
            <a:r>
              <a:rPr lang="en-GB" dirty="0"/>
              <a:t>different long-lasting source term </a:t>
            </a:r>
          </a:p>
          <a:p>
            <a:pPr lvl="1"/>
            <a:r>
              <a:rPr lang="en-GB" dirty="0"/>
              <a:t>different weather scenario</a:t>
            </a:r>
          </a:p>
          <a:p>
            <a:pPr lvl="1"/>
            <a:r>
              <a:rPr lang="en-GB" dirty="0"/>
              <a:t>different atmospheric dispersion model </a:t>
            </a:r>
          </a:p>
          <a:p>
            <a:r>
              <a:rPr lang="en-GB" dirty="0"/>
              <a:t>=&gt; Very wide range of results</a:t>
            </a:r>
          </a:p>
          <a:p>
            <a:r>
              <a:rPr lang="en-GB" dirty="0"/>
              <a:t>The whole work described in detail in deliverables</a:t>
            </a:r>
            <a:endParaRPr lang="fi-FI" dirty="0"/>
          </a:p>
        </p:txBody>
      </p:sp>
      <p:sp>
        <p:nvSpPr>
          <p:cNvPr id="4" name="Rectangle 3"/>
          <p:cNvSpPr/>
          <p:nvPr/>
        </p:nvSpPr>
        <p:spPr>
          <a:xfrm>
            <a:off x="431800" y="5940077"/>
            <a:ext cx="7992888" cy="7792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i="1" dirty="0"/>
              <a:t>The research leading to these results has received funding from the European Atomic Energy Community Seventh Framework </a:t>
            </a:r>
            <a:r>
              <a:rPr lang="en-US" sz="1600" i="1" dirty="0" err="1"/>
              <a:t>Programme</a:t>
            </a:r>
            <a:r>
              <a:rPr lang="en-US" sz="1600" i="1" dirty="0"/>
              <a:t>  [FP7/2007-2011] [FP7/2012-2013] under grant agreement n° [323287].</a:t>
            </a:r>
            <a:endParaRPr lang="en-GB" sz="1600" dirty="0"/>
          </a:p>
        </p:txBody>
      </p:sp>
      <p:pic>
        <p:nvPicPr>
          <p:cNvPr id="5" name="Picture 4" descr="http://europa.eu/about-eu/basic-information/symbols/images/flag_yellow_low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24688" y="5940077"/>
            <a:ext cx="1405294" cy="9392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/>
            <a:r>
              <a:rPr lang="de-DE" dirty="0"/>
              <a:t>Outline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1800" y="1079500"/>
            <a:ext cx="9432925" cy="5795963"/>
          </a:xfrm>
        </p:spPr>
        <p:txBody>
          <a:bodyPr/>
          <a:lstStyle/>
          <a:p>
            <a:pPr eaLnBrk="1"/>
            <a:r>
              <a:rPr lang="en-GB" dirty="0"/>
              <a:t>Introduction</a:t>
            </a:r>
          </a:p>
          <a:p>
            <a:pPr eaLnBrk="1"/>
            <a:r>
              <a:rPr lang="en-GB" dirty="0"/>
              <a:t>Atmospheric Dispersion Modelling</a:t>
            </a:r>
          </a:p>
          <a:p>
            <a:pPr eaLnBrk="1"/>
            <a:r>
              <a:rPr lang="en-GB" dirty="0"/>
              <a:t>Intervention Levels</a:t>
            </a:r>
          </a:p>
          <a:p>
            <a:pPr eaLnBrk="1"/>
            <a:r>
              <a:rPr lang="en-GB" dirty="0"/>
              <a:t>Result Examples</a:t>
            </a:r>
          </a:p>
          <a:p>
            <a:pPr eaLnBrk="1"/>
            <a:r>
              <a:rPr lang="en-GB" dirty="0"/>
              <a:t>Conclusions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Introduction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the PREPARE work package 1.3 there was carried out the assessment the off-site radiological consequences</a:t>
            </a:r>
          </a:p>
          <a:p>
            <a:r>
              <a:rPr lang="en-US" dirty="0"/>
              <a:t>The assessments were based on</a:t>
            </a:r>
          </a:p>
          <a:p>
            <a:pPr lvl="1"/>
            <a:r>
              <a:rPr lang="en-GB" dirty="0"/>
              <a:t>Source terms from WP 1.1</a:t>
            </a:r>
          </a:p>
          <a:p>
            <a:pPr lvl="1"/>
            <a:r>
              <a:rPr lang="en-GB" dirty="0"/>
              <a:t>Accident scenarios from WP 1.2 </a:t>
            </a:r>
            <a:endParaRPr lang="en-US" dirty="0"/>
          </a:p>
          <a:p>
            <a:r>
              <a:rPr lang="en-GB" dirty="0"/>
              <a:t>The assessment consisted of a detailed modelling of atmospheric transport of radionuclides and a detailed assessment of the radiological consequences, considering all relevant exposure pathways</a:t>
            </a:r>
          </a:p>
          <a:p>
            <a:r>
              <a:rPr lang="en-GB" dirty="0"/>
              <a:t>Four institutions from different countries participated in radiological consequence assessment</a:t>
            </a:r>
          </a:p>
          <a:p>
            <a:pPr lvl="1"/>
            <a:r>
              <a:rPr lang="en-GB" dirty="0" err="1"/>
              <a:t>Bfs</a:t>
            </a:r>
            <a:r>
              <a:rPr lang="en-GB" dirty="0"/>
              <a:t> (Germany), STUK (Finland), VUJE (Slovak Republic), and CIEMAT (Spain)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7010801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Introduction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Each partner selected some source terms from WP 1.1 results with appropriate weather datasets from WP 1.2 results</a:t>
            </a:r>
          </a:p>
          <a:p>
            <a:r>
              <a:rPr lang="en-GB" dirty="0"/>
              <a:t>The atmospheric transport calculations were performed and results were presented in the context of national intervention levels</a:t>
            </a:r>
          </a:p>
          <a:p>
            <a:r>
              <a:rPr lang="en-GB" dirty="0"/>
              <a:t>Results in different countries differ in</a:t>
            </a:r>
          </a:p>
          <a:p>
            <a:pPr lvl="1"/>
            <a:r>
              <a:rPr lang="en-GB" dirty="0"/>
              <a:t>Atmospheric dispersion model</a:t>
            </a:r>
          </a:p>
          <a:p>
            <a:pPr lvl="1"/>
            <a:r>
              <a:rPr lang="en-GB" dirty="0"/>
              <a:t>National intervention levels</a:t>
            </a:r>
          </a:p>
          <a:p>
            <a:pPr lvl="1"/>
            <a:r>
              <a:rPr lang="en-GB" dirty="0"/>
              <a:t>NPP location</a:t>
            </a:r>
          </a:p>
          <a:p>
            <a:pPr lvl="1"/>
            <a:r>
              <a:rPr lang="en-GB" dirty="0"/>
              <a:t>Source term</a:t>
            </a:r>
          </a:p>
          <a:p>
            <a:pPr lvl="1"/>
            <a:r>
              <a:rPr lang="en-GB" dirty="0"/>
              <a:t>Numerical weather date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8824711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Atmospheric</a:t>
            </a:r>
            <a:r>
              <a:rPr lang="fi-FI" dirty="0"/>
              <a:t> Dispersion </a:t>
            </a:r>
            <a:r>
              <a:rPr lang="fi-FI" dirty="0" err="1"/>
              <a:t>Modelling</a:t>
            </a:r>
            <a:r>
              <a:rPr lang="fi-FI" dirty="0"/>
              <a:t>: </a:t>
            </a:r>
            <a:r>
              <a:rPr lang="fi-FI" dirty="0" err="1"/>
              <a:t>BfS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/>
              <a:t>Software: RODOS (Linux)</a:t>
            </a:r>
          </a:p>
          <a:p>
            <a:r>
              <a:rPr lang="en-GB" dirty="0"/>
              <a:t>Several severe releases (INES 5, 6 and 7) </a:t>
            </a:r>
          </a:p>
          <a:p>
            <a:r>
              <a:rPr lang="en-GB" dirty="0"/>
              <a:t>3 NPP’s</a:t>
            </a:r>
          </a:p>
          <a:p>
            <a:r>
              <a:rPr lang="en-GB" dirty="0"/>
              <a:t>Real weather data from 2012</a:t>
            </a:r>
          </a:p>
          <a:p>
            <a:r>
              <a:rPr lang="en-GB" dirty="0"/>
              <a:t>4000 single simulations</a:t>
            </a:r>
          </a:p>
          <a:p>
            <a:r>
              <a:rPr lang="en-GB" dirty="0"/>
              <a:t>Further statistical analysis based on simulations</a:t>
            </a:r>
            <a:endParaRPr lang="fi-FI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9792" y="4499917"/>
            <a:ext cx="2782128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97719" y="4407915"/>
            <a:ext cx="2621757" cy="2277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89016" y="4407915"/>
            <a:ext cx="2613333" cy="2281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05713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Atmospheric</a:t>
            </a:r>
            <a:r>
              <a:rPr lang="fi-FI" dirty="0"/>
              <a:t> Dispersion </a:t>
            </a:r>
            <a:r>
              <a:rPr lang="fi-FI" dirty="0" err="1"/>
              <a:t>Modelling</a:t>
            </a:r>
            <a:r>
              <a:rPr lang="fi-FI" dirty="0"/>
              <a:t>: STUK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Dose assessment model VALMA</a:t>
            </a:r>
          </a:p>
          <a:p>
            <a:r>
              <a:rPr lang="en-GB" dirty="0"/>
              <a:t>Weather data provided by Finnish Meteorological Institute (FMI)</a:t>
            </a:r>
          </a:p>
          <a:p>
            <a:r>
              <a:rPr lang="en-GB" dirty="0"/>
              <a:t>Two different NWP models: HIRLAM and ECMWF</a:t>
            </a:r>
          </a:p>
          <a:p>
            <a:r>
              <a:rPr lang="en-GB" dirty="0"/>
              <a:t>Calculation duration was 72 h with 0.5 hour time resolution</a:t>
            </a:r>
          </a:p>
          <a:p>
            <a:r>
              <a:rPr lang="en-GB" dirty="0"/>
              <a:t>NPP sites </a:t>
            </a:r>
            <a:r>
              <a:rPr lang="en-GB" dirty="0" err="1"/>
              <a:t>Loviisa</a:t>
            </a:r>
            <a:r>
              <a:rPr lang="en-GB" dirty="0"/>
              <a:t> and </a:t>
            </a:r>
            <a:r>
              <a:rPr lang="en-GB" dirty="0" err="1"/>
              <a:t>Olkiluoto</a:t>
            </a:r>
            <a:endParaRPr lang="en-GB" dirty="0"/>
          </a:p>
          <a:p>
            <a:pPr lvl="1"/>
            <a:r>
              <a:rPr lang="en-GB" dirty="0"/>
              <a:t>Treated as separate cases (different source terms)</a:t>
            </a:r>
          </a:p>
          <a:p>
            <a:r>
              <a:rPr lang="en-GB" dirty="0"/>
              <a:t>In total 80 calculations.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11920" y="4509094"/>
            <a:ext cx="6552728" cy="2413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1234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Atmospheric</a:t>
            </a:r>
            <a:r>
              <a:rPr lang="fi-FI" dirty="0"/>
              <a:t> Dispersion </a:t>
            </a:r>
            <a:r>
              <a:rPr lang="fi-FI" dirty="0" err="1"/>
              <a:t>Modelling</a:t>
            </a:r>
            <a:r>
              <a:rPr lang="fi-FI" dirty="0"/>
              <a:t>: VUJE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Accident scenario for the Slovak NPP </a:t>
            </a:r>
            <a:r>
              <a:rPr lang="en-US" dirty="0" err="1"/>
              <a:t>Mochovce</a:t>
            </a:r>
            <a:endParaRPr lang="en-US" dirty="0"/>
          </a:p>
          <a:p>
            <a:r>
              <a:rPr lang="en-US" dirty="0"/>
              <a:t>Atmospheric transport calculations were performed with RTARC operational atmospheric transport model</a:t>
            </a:r>
          </a:p>
          <a:p>
            <a:r>
              <a:rPr lang="en-US" dirty="0"/>
              <a:t>Annual meteorological conditions from SHMU measured data in the year 2010</a:t>
            </a:r>
          </a:p>
          <a:p>
            <a:r>
              <a:rPr lang="en-US" dirty="0"/>
              <a:t>Statistical processing and presentation of these data in a form of mean value, 5% and 95% percentile guarantee </a:t>
            </a:r>
            <a:endParaRPr lang="fi-FI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25831828"/>
              </p:ext>
            </p:extLst>
          </p:nvPr>
        </p:nvGraphicFramePr>
        <p:xfrm>
          <a:off x="2592040" y="4427909"/>
          <a:ext cx="4407793" cy="2373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07153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Atmospheric</a:t>
            </a:r>
            <a:r>
              <a:rPr lang="fi-FI" dirty="0"/>
              <a:t> Dispersion </a:t>
            </a:r>
            <a:r>
              <a:rPr lang="fi-FI" dirty="0" err="1"/>
              <a:t>Modelling</a:t>
            </a:r>
            <a:r>
              <a:rPr lang="fi-FI" dirty="0"/>
              <a:t>: CIEMAT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Two scenarios, winter and summer</a:t>
            </a:r>
          </a:p>
          <a:p>
            <a:r>
              <a:rPr lang="en-US" dirty="0"/>
              <a:t>One source term for NPP site </a:t>
            </a:r>
            <a:r>
              <a:rPr lang="en-US" dirty="0" err="1"/>
              <a:t>Ascó</a:t>
            </a:r>
            <a:endParaRPr lang="en-US" dirty="0"/>
          </a:p>
          <a:p>
            <a:r>
              <a:rPr lang="en-GB" dirty="0"/>
              <a:t>In total 46 calculations</a:t>
            </a:r>
          </a:p>
          <a:p>
            <a:r>
              <a:rPr lang="en-GB" dirty="0"/>
              <a:t>Atmospheric dispersion modelling</a:t>
            </a:r>
          </a:p>
          <a:p>
            <a:pPr lvl="1"/>
            <a:r>
              <a:rPr lang="en-GB" dirty="0"/>
              <a:t>JRODOS / RIMPUFF</a:t>
            </a:r>
          </a:p>
          <a:p>
            <a:pPr lvl="1"/>
            <a:r>
              <a:rPr lang="en-GB" dirty="0"/>
              <a:t>98 hour prognosis</a:t>
            </a:r>
          </a:p>
          <a:p>
            <a:pPr lvl="1"/>
            <a:r>
              <a:rPr lang="en-GB" dirty="0"/>
              <a:t>NOMADS NWP</a:t>
            </a:r>
            <a:endParaRPr lang="fi-FI" dirty="0"/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5896" y="4571925"/>
            <a:ext cx="6761837" cy="2339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70992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Intervention </a:t>
            </a:r>
            <a:r>
              <a:rPr lang="fi-FI" dirty="0" err="1"/>
              <a:t>Levels</a:t>
            </a:r>
            <a:r>
              <a:rPr lang="fi-FI" dirty="0"/>
              <a:t>: Germany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1800" y="1259557"/>
            <a:ext cx="9023521" cy="4944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5664441"/>
      </p:ext>
    </p:extLst>
  </p:cSld>
  <p:clrMapOvr>
    <a:masterClrMapping/>
  </p:clrMapOvr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58775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58775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NERIS-TP</Template>
  <TotalTime>1073</TotalTime>
  <Words>781</Words>
  <Application>Microsoft Macintosh PowerPoint</Application>
  <PresentationFormat>Personnalisé</PresentationFormat>
  <Paragraphs>158</Paragraphs>
  <Slides>18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23" baseType="lpstr">
      <vt:lpstr>Arial</vt:lpstr>
      <vt:lpstr>Calibri</vt:lpstr>
      <vt:lpstr>Symbol</vt:lpstr>
      <vt:lpstr>Times New Roman</vt:lpstr>
      <vt:lpstr>Standarddesign</vt:lpstr>
      <vt:lpstr>Présentation PowerPoint</vt:lpstr>
      <vt:lpstr>Outline</vt:lpstr>
      <vt:lpstr>Introduction</vt:lpstr>
      <vt:lpstr>Introduction</vt:lpstr>
      <vt:lpstr>Atmospheric Dispersion Modelling: BfS</vt:lpstr>
      <vt:lpstr>Atmospheric Dispersion Modelling: STUK</vt:lpstr>
      <vt:lpstr>Atmospheric Dispersion Modelling: VUJE</vt:lpstr>
      <vt:lpstr>Atmospheric Dispersion Modelling: CIEMAT</vt:lpstr>
      <vt:lpstr>Intervention Levels: Germany</vt:lpstr>
      <vt:lpstr>Intervention Levels: Finland (Nordic)</vt:lpstr>
      <vt:lpstr>Intervention Levels: Slovak Republic</vt:lpstr>
      <vt:lpstr>Intervention Levels: Spain</vt:lpstr>
      <vt:lpstr>Result Example: BfS</vt:lpstr>
      <vt:lpstr>Result Example: STUK</vt:lpstr>
      <vt:lpstr>Result Example: VUJE</vt:lpstr>
      <vt:lpstr>Result example: CIEMAT</vt:lpstr>
      <vt:lpstr>The Effect of Weather Provider (STUK)</vt:lpstr>
      <vt:lpstr>Conclusions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NERIS-TP</dc:title>
  <dc:creator>Tim Mueller</dc:creator>
  <cp:lastModifiedBy>Eymeric Lafranque</cp:lastModifiedBy>
  <cp:revision>100</cp:revision>
  <cp:lastPrinted>1601-01-01T00:00:00Z</cp:lastPrinted>
  <dcterms:created xsi:type="dcterms:W3CDTF">2011-02-09T16:02:23Z</dcterms:created>
  <dcterms:modified xsi:type="dcterms:W3CDTF">2019-03-22T09:52:07Z</dcterms:modified>
</cp:coreProperties>
</file>