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87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01" r:id="rId14"/>
  </p:sldIdLst>
  <p:sldSz cx="10080625" cy="7559675"/>
  <p:notesSz cx="7772400" cy="10058400"/>
  <p:defaultTextStyle>
    <a:defPPr>
      <a:defRPr lang="en-GB"/>
    </a:defPPr>
    <a:lvl1pPr algn="l" defTabSz="3587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742950" indent="-285750" algn="l" defTabSz="3587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143000" indent="-228600" algn="l" defTabSz="3587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600200" indent="-228600" algn="l" defTabSz="3587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057400" indent="-228600" algn="l" defTabSz="3587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705" autoAdjust="0"/>
  </p:normalViewPr>
  <p:slideViewPr>
    <p:cSldViewPr>
      <p:cViewPr varScale="1">
        <p:scale>
          <a:sx n="98" d="100"/>
          <a:sy n="98" d="100"/>
        </p:scale>
        <p:origin x="424" y="19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69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402138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cs typeface="+mn-cs"/>
              </a:defRPr>
            </a:lvl1pPr>
          </a:lstStyle>
          <a:p>
            <a:pPr>
              <a:defRPr/>
            </a:pPr>
            <a:fld id="{8ED9FB58-F9DF-4A31-8202-1B4921245227}" type="datetimeFigureOut">
              <a:rPr lang="en-GB"/>
              <a:pPr>
                <a:defRPr/>
              </a:pPr>
              <a:t>22/03/2019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402138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cs typeface="+mn-cs"/>
              </a:defRPr>
            </a:lvl1pPr>
          </a:lstStyle>
          <a:p>
            <a:pPr>
              <a:defRPr/>
            </a:pPr>
            <a:fld id="{2E8C2E50-7D29-40F7-84B6-A8761A85166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864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C9F7C93-4873-49EF-AEC5-4349EC65E22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2212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>
              <a:defRPr/>
            </a:pPr>
            <a:fld id="{269A6EE1-AE6E-4A3F-9361-1398ECEEB2C3}" type="slidenum">
              <a:rPr lang="en-US" altLang="en-US" smtClean="0">
                <a:solidFill>
                  <a:srgbClr val="000000"/>
                </a:solidFill>
                <a:latin typeface="Times New Roman" pitchFamily="18" charset="0"/>
              </a:rPr>
              <a:pPr eaLnBrk="1">
                <a:defRPr/>
              </a:pPr>
              <a:t>1</a:t>
            </a:fld>
            <a:endParaRPr lang="en-US" alt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791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98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713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3518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0974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5676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459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2803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75523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64939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89178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092950"/>
            <a:ext cx="9366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07EDCC16-B404-4FE5-983F-AEC40A2DCFE4}" type="slidenum">
              <a:rPr lang="en-GB" altLang="en-US" sz="1200"/>
              <a:pPr hangingPunct="0">
                <a:lnSpc>
                  <a:spcPct val="93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‹N°›</a:t>
            </a:fld>
            <a:endParaRPr lang="en-GB" altLang="en-US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5" y="7092205"/>
            <a:ext cx="7056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hangingPunct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n-US" sz="1200" dirty="0"/>
              <a:t>Particles deposition modelling in atmospheric dispersion models of JRODOS, NCSR </a:t>
            </a:r>
            <a:r>
              <a:rPr lang="en-GB" altLang="en-US" sz="1200" dirty="0" err="1"/>
              <a:t>Demokritos</a:t>
            </a:r>
            <a:r>
              <a:rPr lang="en-GB" altLang="en-US" sz="1200" dirty="0"/>
              <a:t>, Greece</a:t>
            </a:r>
          </a:p>
        </p:txBody>
      </p:sp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cs typeface="+mn-cs"/>
              </a:rPr>
              <a:t>PREPARE</a:t>
            </a:r>
          </a:p>
        </p:txBody>
      </p:sp>
      <p:pic>
        <p:nvPicPr>
          <p:cNvPr id="1039" name="Picture 2"/>
          <p:cNvPicPr>
            <a:picLocks noChangeAspect="1" noChangeArrowheads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00813"/>
            <a:ext cx="1139825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20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20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59112" rIns="90000" bIns="45000"/>
          <a:lstStyle>
            <a:lvl1pPr eaLnBrk="0" hangingPunct="0"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>
              <a:spcAft>
                <a:spcPct val="0"/>
              </a:spcAft>
              <a:buFont typeface="Times New Roman" pitchFamily="18" charset="0"/>
              <a:buNone/>
            </a:pPr>
            <a:r>
              <a:rPr lang="en-US" altLang="en-US" sz="1600" b="1"/>
              <a:t>Innovative integrated tools and platforms for radiological </a:t>
            </a:r>
          </a:p>
          <a:p>
            <a:pPr eaLnBrk="1">
              <a:spcAft>
                <a:spcPct val="0"/>
              </a:spcAft>
              <a:buFont typeface="Times New Roman" pitchFamily="18" charset="0"/>
              <a:buNone/>
            </a:pPr>
            <a:r>
              <a:rPr lang="en-US" altLang="en-US" sz="1600" b="1"/>
              <a:t>emergency preparedness and post-accident response in Europe</a:t>
            </a:r>
            <a:endParaRPr lang="en-US" altLang="en-US" sz="1600" b="1">
              <a:solidFill>
                <a:schemeClr val="tx1"/>
              </a:solidFill>
            </a:endParaRPr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8388350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2335" rIns="0" bIns="0" anchor="ctr"/>
          <a:lstStyle>
            <a:lvl1pPr eaLnBrk="0" hangingPunct="0"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>
              <a:spcAft>
                <a:spcPct val="0"/>
              </a:spcAft>
              <a:buFont typeface="Times New Roman" pitchFamily="18" charset="0"/>
              <a:buNone/>
            </a:pPr>
            <a:r>
              <a:rPr lang="en-GB" altLang="en-US" sz="4800" dirty="0"/>
              <a:t>Particles deposition modelling in atmospheric dispersion models of JRODOS</a:t>
            </a:r>
            <a:endParaRPr lang="en-US" altLang="en-US" sz="4800" dirty="0"/>
          </a:p>
        </p:txBody>
      </p:sp>
      <p:sp>
        <p:nvSpPr>
          <p:cNvPr id="2052" name="TextBox 9"/>
          <p:cNvSpPr txBox="1">
            <a:spLocks noChangeArrowheads="1"/>
          </p:cNvSpPr>
          <p:nvPr/>
        </p:nvSpPr>
        <p:spPr bwMode="auto">
          <a:xfrm>
            <a:off x="3906838" y="4643438"/>
            <a:ext cx="20701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n-US"/>
              <a:t>S. Andronopoulos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n-US"/>
              <a:t>NCSR Demokritos</a:t>
            </a:r>
          </a:p>
        </p:txBody>
      </p:sp>
      <p:sp>
        <p:nvSpPr>
          <p:cNvPr id="2053" name="Rectangle 10"/>
          <p:cNvSpPr>
            <a:spLocks noChangeArrowheads="1"/>
          </p:cNvSpPr>
          <p:nvPr/>
        </p:nvSpPr>
        <p:spPr bwMode="auto">
          <a:xfrm>
            <a:off x="1655763" y="5435600"/>
            <a:ext cx="6985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1600" i="1" dirty="0"/>
              <a:t>The research leading to these results has received funding from the European Atomic Energy Community Seventh Framework </a:t>
            </a:r>
            <a:r>
              <a:rPr lang="en-US" altLang="en-US" sz="1600" i="1" dirty="0" err="1"/>
              <a:t>Programme</a:t>
            </a:r>
            <a:r>
              <a:rPr lang="en-US" altLang="en-US" sz="1600" i="1" dirty="0"/>
              <a:t>  [FP7/2007-2011] [FP7/2012-2013] under grant agreement n° [323287].</a:t>
            </a:r>
            <a:endParaRPr lang="en-GB" altLang="en-US" sz="1600" dirty="0"/>
          </a:p>
        </p:txBody>
      </p:sp>
      <p:pic>
        <p:nvPicPr>
          <p:cNvPr id="2054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6300" y="5435600"/>
            <a:ext cx="1404938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– DIPCOT in JRODOS</a:t>
            </a:r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00" y="827509"/>
            <a:ext cx="5328366" cy="293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3779837"/>
            <a:ext cx="5328000" cy="29292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83551" y="899517"/>
            <a:ext cx="33123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Newer particles dry deposition scheme, effect of particle density</a:t>
            </a:r>
          </a:p>
          <a:p>
            <a:endParaRPr lang="en-US" sz="2400" dirty="0"/>
          </a:p>
          <a:p>
            <a:r>
              <a:rPr lang="en-US" sz="2400" dirty="0"/>
              <a:t>Upper: lower density particles (1 gr/cm</a:t>
            </a:r>
            <a:r>
              <a:rPr lang="en-US" sz="2400" baseline="30000" dirty="0"/>
              <a:t>3</a:t>
            </a:r>
            <a:r>
              <a:rPr lang="en-US" sz="2400" dirty="0"/>
              <a:t>)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Lower: higher density particles (5 gr/cm</a:t>
            </a:r>
            <a:r>
              <a:rPr lang="en-US" sz="2400" baseline="30000" dirty="0"/>
              <a:t>3</a:t>
            </a:r>
            <a:r>
              <a:rPr lang="en-US" sz="2400" dirty="0"/>
              <a:t>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579653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results – DIPCOT in JRODOS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827510"/>
            <a:ext cx="5328592" cy="292959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3779837"/>
            <a:ext cx="5328592" cy="29295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92440" y="1187549"/>
            <a:ext cx="35283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Wet deposition of particles, older scheme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Wet deposition of particles, newer scheme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70535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dry and wet deposition schemes for particles have been implemented and tested</a:t>
            </a:r>
          </a:p>
          <a:p>
            <a:r>
              <a:rPr lang="en-US" dirty="0"/>
              <a:t>There is a clear effect on ground contamination</a:t>
            </a:r>
          </a:p>
          <a:p>
            <a:r>
              <a:rPr lang="en-US" dirty="0"/>
              <a:t>More noticeable effect from particles density</a:t>
            </a:r>
          </a:p>
          <a:p>
            <a:r>
              <a:rPr lang="en-US" dirty="0"/>
              <a:t>No noticeable effect on model running time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04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31800" y="2987675"/>
            <a:ext cx="9432925" cy="115252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GB" altLang="en-US" sz="2800"/>
              <a:t>Thank you for your attention</a:t>
            </a: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431800" y="5940425"/>
            <a:ext cx="7993063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1600" i="1"/>
              <a:t>The research leading to these results has received funding from the European Atomic Energy Community Seventh Framework Programme  [FP7/2007-2011] [FP7/2012-2013] under grant agreement n° [323287].</a:t>
            </a:r>
            <a:endParaRPr lang="en-GB" altLang="en-US" sz="1600"/>
          </a:p>
        </p:txBody>
      </p:sp>
      <p:pic>
        <p:nvPicPr>
          <p:cNvPr id="8197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24863" y="5940425"/>
            <a:ext cx="1404937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38213" y="36513"/>
            <a:ext cx="7054850" cy="698500"/>
          </a:xfrm>
        </p:spPr>
        <p:txBody>
          <a:bodyPr/>
          <a:lstStyle/>
          <a:p>
            <a:pPr eaLnBrk="1"/>
            <a:r>
              <a:rPr lang="en-GB" altLang="en-US"/>
              <a:t>Introduction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 eaLnBrk="1"/>
            <a:r>
              <a:rPr lang="en-US" altLang="en-US" dirty="0"/>
              <a:t>Deposition of particles – dry and wet – depends – in addition to the factors affecting that of gases – on: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US" altLang="en-US" dirty="0"/>
              <a:t>Size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US" altLang="en-US" dirty="0"/>
              <a:t>Density</a:t>
            </a:r>
          </a:p>
          <a:p>
            <a:pPr eaLnBrk="1"/>
            <a:r>
              <a:rPr lang="en-US" altLang="en-US" dirty="0"/>
              <a:t>Until now deposition of particles in JRODOS is treated in the same way as that of gases</a:t>
            </a:r>
          </a:p>
          <a:p>
            <a:pPr eaLnBrk="1"/>
            <a:r>
              <a:rPr lang="en-US" altLang="en-US" dirty="0"/>
              <a:t>Observational evidence – presented in other tasks of WP4 of PREPARE – reveals that size and density of particles may be important to take into account – especially for large fuel particles</a:t>
            </a:r>
          </a:p>
          <a:p>
            <a:pPr eaLnBrk="1"/>
            <a:r>
              <a:rPr lang="en-US" altLang="en-US" dirty="0"/>
              <a:t>Therefore it was decided to implement a more detailed computation of particles dry and wet deposition in atmospheric dispersion models of JRODOS</a:t>
            </a:r>
          </a:p>
          <a:p>
            <a:pPr lvl="1" eaLnBrk="1"/>
            <a:r>
              <a:rPr lang="en-US" altLang="en-US" dirty="0"/>
              <a:t>Taking into account the recommendations by other tasks of WP4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63600" y="36513"/>
            <a:ext cx="7054850" cy="698500"/>
          </a:xfrm>
        </p:spPr>
        <p:txBody>
          <a:bodyPr/>
          <a:lstStyle/>
          <a:p>
            <a:r>
              <a:rPr lang="en-US" altLang="en-US" dirty="0"/>
              <a:t>Formulation – Dry deposition</a:t>
            </a:r>
            <a:endParaRPr lang="en-GB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9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31800" y="1079500"/>
                <a:ext cx="9432925" cy="5795963"/>
              </a:xfrm>
            </p:spPr>
            <p:txBody>
              <a:bodyPr/>
              <a:lstStyle/>
              <a:p>
                <a:r>
                  <a:rPr lang="en-GB" altLang="en-US" dirty="0"/>
                  <a:t>Dry deposition flux </a:t>
                </a:r>
                <a:r>
                  <a:rPr lang="en-GB" altLang="en-US" i="1" dirty="0" err="1"/>
                  <a:t>F</a:t>
                </a:r>
                <a:r>
                  <a:rPr lang="en-GB" altLang="en-US" i="1" baseline="-25000" dirty="0" err="1"/>
                  <a:t>d</a:t>
                </a:r>
                <a:r>
                  <a:rPr lang="en-GB" altLang="en-US" dirty="0"/>
                  <a:t> of particles to the ground is modelled through a “dry deposition velocity”: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en-US" altLang="en-US" b="0" i="1" smtClean="0">
                            <a:latin typeface="Cambria Math"/>
                          </a:rPr>
                          <m:t>𝑑</m:t>
                        </m:r>
                      </m:sub>
                    </m:sSub>
                    <m:r>
                      <a:rPr lang="en-GB" altLang="en-US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GB" alt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GB" altLang="en-US" b="0" i="1" smtClean="0">
                            <a:latin typeface="Cambria Math"/>
                          </a:rPr>
                          <m:t>𝑑</m:t>
                        </m:r>
                      </m:sub>
                    </m:sSub>
                    <m:r>
                      <a:rPr lang="en-GB" altLang="en-US" b="0" i="1" smtClean="0">
                        <a:latin typeface="Cambria Math"/>
                      </a:rPr>
                      <m:t> </m:t>
                    </m:r>
                    <m:r>
                      <a:rPr lang="en-GB" altLang="en-US" b="0" i="1" smtClean="0">
                        <a:latin typeface="Cambria Math"/>
                      </a:rPr>
                      <m:t>𝐶</m:t>
                    </m:r>
                  </m:oMath>
                </a14:m>
                <a:endParaRPr lang="en-GB" alt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GB" altLang="en-US" b="0" i="1" smtClean="0">
                            <a:latin typeface="Cambria Math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GB" altLang="en-US" dirty="0"/>
                  <a:t> depends on particle size</a:t>
                </a:r>
              </a:p>
              <a:p>
                <a:r>
                  <a:rPr lang="en-GB" altLang="en-US" dirty="0"/>
                  <a:t>Partition to a specified number of size bins – each size bin characterised by a aerodynamic diameter – and taking a weighted average: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GB" altLang="en-US" b="0" i="1" smtClean="0">
                            <a:latin typeface="Cambria Math"/>
                          </a:rPr>
                          <m:t>𝑑</m:t>
                        </m:r>
                      </m:sub>
                    </m:sSub>
                    <m:r>
                      <a:rPr lang="en-GB" altLang="en-US" b="0" i="1" smtClean="0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GB" alt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GB" alt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GB" altLang="en-US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b="0" i="1" smtClean="0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en-US" b="0" i="1" smtClean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b="0" i="1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en-GB" altLang="en-US" b="0" i="1" smtClean="0">
                                <a:latin typeface="Cambria Math"/>
                              </a:rPr>
                              <m:t>𝑑𝑖</m:t>
                            </m:r>
                          </m:sub>
                        </m:sSub>
                        <m:r>
                          <a:rPr lang="en-GB" altLang="en-US" b="0" i="1" smtClean="0"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b="0" i="1" smtClean="0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GB" altLang="en-US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GB" altLang="en-US" dirty="0"/>
                  <a:t>,     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GB" alt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GB" alt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GB" altLang="en-US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en-GB" alt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b="0" i="1" smtClean="0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en-US" b="0" i="1" smtClean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en-GB" alt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b="0" i="1" smtClean="0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GB" altLang="en-US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GB" altLang="en-US" b="0" i="1" smtClean="0">
                        <a:latin typeface="Cambria Math"/>
                      </a:rPr>
                      <m:t>=1</m:t>
                    </m:r>
                  </m:oMath>
                </a14:m>
                <a:endParaRPr lang="en-GB" alt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altLang="en-US" b="0" i="1" smtClean="0">
                            <a:latin typeface="Cambria Math"/>
                          </a:rPr>
                          <m:t>𝑑𝑖</m:t>
                        </m:r>
                      </m:sub>
                    </m:sSub>
                    <m:r>
                      <a:rPr lang="en-US" altLang="en-US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altLang="en-US" b="0" i="1" smtClean="0">
                            <a:latin typeface="Cambria Math"/>
                          </a:rPr>
                          <m:t>𝑠𝑖</m:t>
                        </m:r>
                      </m:sub>
                    </m:sSub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i="1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en-US" i="1">
                                    <a:latin typeface="Cambria Math"/>
                                  </a:rPr>
                                  <m:t>𝑎𝑞</m:t>
                                </m:r>
                              </m:sub>
                            </m:sSub>
                            <m:r>
                              <a:rPr lang="en-US" altLang="en-US" i="1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i="1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en-US" i="1">
                                    <a:latin typeface="Cambria Math"/>
                                  </a:rPr>
                                  <m:t>𝑑𝑝𝑖</m:t>
                                </m:r>
                              </m:sub>
                            </m:sSub>
                            <m:r>
                              <a:rPr lang="en-US" altLang="en-US" i="1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i="1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en-US" i="1">
                                    <a:latin typeface="Cambria Math"/>
                                  </a:rPr>
                                  <m:t>𝑎𝑞</m:t>
                                </m:r>
                              </m:sub>
                            </m:sSub>
                            <m:r>
                              <a:rPr lang="en-US" altLang="en-US" i="1">
                                <a:latin typeface="Cambria Math"/>
                                <a:ea typeface="Cambria Math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en-US" altLang="en-US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en-US" i="1">
                                    <a:latin typeface="Cambria Math"/>
                                    <a:ea typeface="Cambria Math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en-US" i="1">
                                    <a:latin typeface="Cambria Math"/>
                                    <a:ea typeface="Cambria Math"/>
                                  </a:rPr>
                                  <m:t>𝑑𝑝𝑖</m:t>
                                </m:r>
                              </m:sub>
                            </m:sSub>
                            <m:r>
                              <a:rPr lang="en-US" altLang="en-US" i="1">
                                <a:latin typeface="Cambria Math"/>
                                <a:ea typeface="Cambria Math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en-US" altLang="en-US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en-US" i="1">
                                    <a:latin typeface="Cambria Math"/>
                                    <a:ea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altLang="en-US" i="1">
                                    <a:latin typeface="Cambria Math"/>
                                    <a:ea typeface="Cambria Math"/>
                                  </a:rPr>
                                  <m:t>𝑠𝑖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altLang="en-US" b="0" i="1" smtClean="0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endParaRPr lang="en-GB" altLang="en-US" dirty="0"/>
              </a:p>
              <a:p>
                <a:r>
                  <a:rPr lang="en-GB" altLang="en-US" dirty="0"/>
                  <a:t>Difference with gases: </a:t>
                </a:r>
              </a:p>
              <a:p>
                <a:pPr lvl="1"/>
                <a:r>
                  <a:rPr lang="en-GB" altLang="en-US" dirty="0"/>
                  <a:t>settling velocity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altLang="en-US" b="0" i="1" smtClean="0">
                            <a:latin typeface="Cambria Math"/>
                          </a:rPr>
                          <m:t>𝑠𝑖</m:t>
                        </m:r>
                      </m:sub>
                    </m:sSub>
                  </m:oMath>
                </a14:m>
                <a:r>
                  <a:rPr lang="en-GB" altLang="en-US" dirty="0"/>
                  <a:t> - depends on particle size and density </a:t>
                </a:r>
              </a:p>
              <a:p>
                <a:pPr lvl="1"/>
                <a:r>
                  <a:rPr lang="en-GB" altLang="en-US" dirty="0"/>
                  <a:t>deposition layer resistance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US" altLang="en-US" b="0" i="1" smtClean="0">
                            <a:latin typeface="Cambria Math"/>
                          </a:rPr>
                          <m:t>𝑑𝑝𝑖</m:t>
                        </m:r>
                      </m:sub>
                    </m:sSub>
                  </m:oMath>
                </a14:m>
                <a:endParaRPr lang="en-GB" altLang="en-US" dirty="0"/>
              </a:p>
              <a:p>
                <a:endParaRPr lang="en-GB" altLang="en-US" dirty="0"/>
              </a:p>
              <a:p>
                <a:endParaRPr lang="en-GB" altLang="en-US" dirty="0"/>
              </a:p>
              <a:p>
                <a:endParaRPr lang="en-GB" altLang="en-US" dirty="0"/>
              </a:p>
            </p:txBody>
          </p:sp>
        </mc:Choice>
        <mc:Fallback xmlns="">
          <p:sp>
            <p:nvSpPr>
              <p:cNvPr id="409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1800" y="1079500"/>
                <a:ext cx="9432925" cy="5795963"/>
              </a:xfrm>
              <a:blipFill rotWithShape="1">
                <a:blip r:embed="rId2"/>
                <a:stretch>
                  <a:fillRect l="-65" t="-1682" r="-2715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84213" y="36513"/>
            <a:ext cx="7380287" cy="698500"/>
          </a:xfrm>
        </p:spPr>
        <p:txBody>
          <a:bodyPr/>
          <a:lstStyle/>
          <a:p>
            <a:r>
              <a:rPr lang="en-US" altLang="en-US" dirty="0"/>
              <a:t>Formulation: wet deposition</a:t>
            </a:r>
            <a:endParaRPr lang="en-GB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31800" y="1079500"/>
                <a:ext cx="9432925" cy="5795963"/>
              </a:xfrm>
            </p:spPr>
            <p:txBody>
              <a:bodyPr/>
              <a:lstStyle/>
              <a:p>
                <a:r>
                  <a:rPr lang="en-US" altLang="en-US" dirty="0"/>
                  <a:t>Wet deposition flux </a:t>
                </a:r>
                <a:r>
                  <a:rPr lang="en-US" altLang="en-US" dirty="0" err="1"/>
                  <a:t>F</a:t>
                </a:r>
                <a:r>
                  <a:rPr lang="en-US" altLang="en-US" baseline="-25000" dirty="0" err="1"/>
                  <a:t>w</a:t>
                </a:r>
                <a:r>
                  <a:rPr lang="en-US" altLang="en-US" dirty="0"/>
                  <a:t> of particles to the ground is modelled through a “wet deposition velocity”:</a:t>
                </a:r>
                <a14:m>
                  <m:oMath xmlns:m="http://schemas.openxmlformats.org/officeDocument/2006/math">
                    <m:r>
                      <a:rPr lang="en-US" altLang="en-US" b="0" i="0" smtClean="0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en-US" altLang="en-US" b="0" i="1" smtClean="0">
                            <a:latin typeface="Cambria Math"/>
                          </a:rPr>
                          <m:t>𝑤</m:t>
                        </m:r>
                      </m:sub>
                    </m:sSub>
                    <m:r>
                      <a:rPr lang="en-US" altLang="en-US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altLang="en-US" b="0" i="1" smtClean="0">
                            <a:latin typeface="Cambria Math"/>
                          </a:rPr>
                          <m:t>𝑤</m:t>
                        </m:r>
                      </m:sub>
                    </m:sSub>
                    <m:r>
                      <a:rPr lang="en-US" altLang="en-US" b="0" i="1" smtClean="0">
                        <a:latin typeface="Cambria Math"/>
                      </a:rPr>
                      <m:t>𝐶</m:t>
                    </m:r>
                  </m:oMath>
                </a14:m>
                <a:endParaRPr lang="en-US" alt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altLang="en-US" b="0" i="1" smtClean="0">
                            <a:latin typeface="Cambria Math"/>
                          </a:rPr>
                          <m:t>𝑤</m:t>
                        </m:r>
                      </m:sub>
                    </m:sSub>
                    <m:r>
                      <a:rPr lang="en-US" altLang="en-US" b="0" i="1" smtClean="0">
                        <a:latin typeface="Cambria Math"/>
                      </a:rPr>
                      <m:t>=</m:t>
                    </m:r>
                    <m:nary>
                      <m:naryPr>
                        <m:limLoc m:val="undOvr"/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en-US" altLang="en-US" b="0" i="1" smtClean="0">
                            <a:latin typeface="Cambria Math"/>
                          </a:rPr>
                          <m:t>𝑜</m:t>
                        </m:r>
                      </m:sub>
                      <m:sup>
                        <m:r>
                          <a:rPr lang="en-US" altLang="en-US" b="0" i="1" smtClean="0">
                            <a:latin typeface="Cambria Math"/>
                          </a:rPr>
                          <m:t>𝐻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l-GR" altLang="en-US" b="0" i="0" smtClean="0">
                            <a:latin typeface="Cambria Math"/>
                          </a:rPr>
                          <m:t>Λ</m:t>
                        </m:r>
                        <m:r>
                          <a:rPr lang="en-US" altLang="en-US" b="0" i="0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en-US" b="0" i="0" smtClean="0">
                            <a:latin typeface="Cambria Math"/>
                          </a:rPr>
                          <m:t>dz</m:t>
                        </m:r>
                      </m:e>
                    </m:nary>
                  </m:oMath>
                </a14:m>
                <a:r>
                  <a:rPr lang="en-US" altLang="en-US" dirty="0"/>
                  <a:t>, </a:t>
                </a:r>
                <a:r>
                  <a:rPr lang="el-GR" altLang="en-US" i="1" dirty="0"/>
                  <a:t>Λ</a:t>
                </a:r>
                <a:r>
                  <a:rPr lang="en-US" altLang="en-US" dirty="0"/>
                  <a:t> being the “washout coefficient”, H the height over which scavenging of the plume is taking place</a:t>
                </a:r>
              </a:p>
              <a:p>
                <a:r>
                  <a:rPr lang="en-US" altLang="en-US" dirty="0"/>
                  <a:t>Assumptions in JRODOS: uniform </a:t>
                </a:r>
                <a:r>
                  <a:rPr lang="el-GR" altLang="en-US" dirty="0"/>
                  <a:t>Λ </a:t>
                </a:r>
                <a:r>
                  <a:rPr lang="en-US" altLang="en-US" dirty="0"/>
                  <a:t>over plume height, no distinction between in-cloud and below-cloud scavenging</a:t>
                </a:r>
              </a:p>
              <a:p>
                <a:r>
                  <a:rPr lang="en-US" altLang="en-US" dirty="0"/>
                  <a:t>Dependence of </a:t>
                </a:r>
                <a:r>
                  <a:rPr lang="el-GR" altLang="en-US" dirty="0"/>
                  <a:t>Λ </a:t>
                </a:r>
                <a:r>
                  <a:rPr lang="en-US" altLang="en-US" dirty="0"/>
                  <a:t>on particle size and rain rate, according to </a:t>
                </a:r>
                <a:r>
                  <a:rPr lang="en-US" altLang="en-US" dirty="0" err="1"/>
                  <a:t>Baklanov</a:t>
                </a:r>
                <a:r>
                  <a:rPr lang="en-US" altLang="en-US" dirty="0"/>
                  <a:t> and </a:t>
                </a:r>
                <a:r>
                  <a:rPr lang="en-US" altLang="en-US" dirty="0" err="1"/>
                  <a:t>S</a:t>
                </a:r>
                <a:r>
                  <a:rPr lang="en-US" altLang="en-US" dirty="0" err="1">
                    <a:latin typeface="Arial"/>
                    <a:cs typeface="Arial"/>
                  </a:rPr>
                  <a:t>ørensen</a:t>
                </a:r>
                <a:r>
                  <a:rPr lang="en-US" altLang="en-US" dirty="0">
                    <a:latin typeface="Arial"/>
                    <a:cs typeface="Arial"/>
                  </a:rPr>
                  <a:t> (2001)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en-US" b="0" i="0" smtClean="0">
                        <a:latin typeface="Cambria Math"/>
                      </a:rPr>
                      <m:t>Λ</m:t>
                    </m:r>
                    <m:r>
                      <a:rPr lang="el-GR" altLang="en-US" b="0" i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l-GR" alt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altLang="en-US" b="0" i="1" smtClean="0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el-GR" altLang="en-US" b="0" i="1" smtClean="0">
                            <a:latin typeface="Cambria Math"/>
                          </a:rPr>
                          <m:t>0</m:t>
                        </m:r>
                      </m:sub>
                    </m:sSub>
                    <m:sSup>
                      <m:sSupPr>
                        <m:ctrlPr>
                          <a:rPr lang="el-GR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US" altLang="en-US" b="0" i="1" smtClean="0">
                            <a:latin typeface="Cambria Math"/>
                          </a:rPr>
                          <m:t>0.79</m:t>
                        </m:r>
                      </m:sup>
                    </m:sSup>
                  </m:oMath>
                </a14:m>
                <a:r>
                  <a:rPr lang="en-US" altLang="en-US" dirty="0"/>
                  <a:t>,	for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/>
                      </a:rPr>
                      <m:t>𝑟</m:t>
                    </m:r>
                    <m:r>
                      <a:rPr lang="en-US" altLang="en-US" b="0" i="1" smtClean="0">
                        <a:latin typeface="Cambria Math"/>
                        <a:ea typeface="Cambria Math"/>
                      </a:rPr>
                      <m:t>&lt;1.4</m:t>
                    </m:r>
                  </m:oMath>
                </a14:m>
                <a:r>
                  <a:rPr lang="en-US" altLang="en-US" dirty="0"/>
                  <a:t> </a:t>
                </a:r>
                <a:r>
                  <a:rPr lang="el-GR" altLang="en-US" dirty="0"/>
                  <a:t>μ</a:t>
                </a:r>
                <a:r>
                  <a:rPr lang="en-US" altLang="en-US" dirty="0"/>
                  <a:t>m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en-US" b="0" i="0" smtClean="0">
                        <a:latin typeface="Cambria Math"/>
                      </a:rPr>
                      <m:t>Λ</m:t>
                    </m:r>
                    <m:r>
                      <a:rPr lang="el-GR" altLang="en-US" b="0" i="0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l-GR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l-GR" alt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b="0" i="1" smtClean="0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GB" altLang="en-US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GB" altLang="en-US" b="0" i="1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b="0" i="1" smtClean="0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GB" altLang="en-US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GB" altLang="en-US" b="0" i="1" smtClean="0">
                            <a:latin typeface="Cambria Math"/>
                          </a:rPr>
                          <m:t>𝑟</m:t>
                        </m:r>
                        <m:r>
                          <a:rPr lang="en-GB" altLang="en-US" b="0" i="1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b="0" i="1" smtClean="0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GB" altLang="en-US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en-US" b="0" i="1" smtClean="0">
                                <a:latin typeface="Cambria Math"/>
                              </a:rPr>
                              <m:t>𝑟</m:t>
                            </m:r>
                          </m:e>
                          <m:sup>
                            <m:r>
                              <a:rPr lang="en-GB" alt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GB" altLang="en-US" b="0" i="1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b="0" i="1" smtClean="0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GB" altLang="en-US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sSup>
                          <m:sSupPr>
                            <m:ctrlP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en-US" b="0" i="1" smtClean="0">
                                <a:latin typeface="Cambria Math"/>
                              </a:rPr>
                              <m:t>𝑟</m:t>
                            </m:r>
                          </m:e>
                          <m:sup>
                            <m:r>
                              <a:rPr lang="en-GB" altLang="en-US" b="0" i="1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d>
                    <m:r>
                      <a:rPr lang="en-GB" altLang="en-US" b="0" i="1" smtClean="0">
                        <a:latin typeface="Cambria Math"/>
                      </a:rPr>
                      <m:t> </m:t>
                    </m:r>
                    <m:r>
                      <a:rPr lang="en-GB" altLang="en-US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GB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en-US" b="0" i="1" smtClean="0">
                            <a:latin typeface="Cambria Math"/>
                          </a:rPr>
                          <m:t>𝑞</m:t>
                        </m:r>
                      </m:e>
                    </m:d>
                  </m:oMath>
                </a14:m>
                <a:r>
                  <a:rPr lang="en-US" altLang="en-US" dirty="0"/>
                  <a:t>, for </a:t>
                </a:r>
                <a14:m>
                  <m:oMath xmlns:m="http://schemas.openxmlformats.org/officeDocument/2006/math">
                    <m:r>
                      <a:rPr lang="en-GB" altLang="en-US" b="0" i="1" smtClean="0">
                        <a:latin typeface="Cambria Math"/>
                      </a:rPr>
                      <m:t>1.4</m:t>
                    </m:r>
                    <m:r>
                      <a:rPr lang="el-GR" altLang="en-US" b="0" i="1" smtClean="0">
                        <a:latin typeface="Cambria Math"/>
                      </a:rPr>
                      <m:t>𝜇</m:t>
                    </m:r>
                    <m:r>
                      <a:rPr lang="en-GB" altLang="en-US" b="0" i="1" smtClean="0">
                        <a:latin typeface="Cambria Math"/>
                      </a:rPr>
                      <m:t>𝑚</m:t>
                    </m:r>
                    <m:r>
                      <a:rPr lang="en-GB" altLang="en-US" b="0" i="1" smtClean="0">
                        <a:latin typeface="Cambria Math"/>
                        <a:ea typeface="Cambria Math"/>
                      </a:rPr>
                      <m:t>&lt;</m:t>
                    </m:r>
                    <m:r>
                      <a:rPr lang="en-GB" altLang="en-US" b="0" i="1" smtClean="0">
                        <a:latin typeface="Cambria Math"/>
                        <a:ea typeface="Cambria Math"/>
                      </a:rPr>
                      <m:t>𝑟</m:t>
                    </m:r>
                    <m:r>
                      <a:rPr lang="en-GB" altLang="en-US" b="0" i="1" smtClean="0">
                        <a:latin typeface="Cambria Math"/>
                        <a:ea typeface="Cambria Math"/>
                      </a:rPr>
                      <m:t>&lt;10</m:t>
                    </m:r>
                    <m:r>
                      <a:rPr lang="el-GR" altLang="en-US" b="0" i="1" smtClean="0">
                        <a:latin typeface="Cambria Math"/>
                        <a:ea typeface="Cambria Math"/>
                      </a:rPr>
                      <m:t>𝜇</m:t>
                    </m:r>
                    <m:r>
                      <a:rPr lang="en-GB" altLang="en-US" b="0" i="1" smtClean="0">
                        <a:latin typeface="Cambria Math"/>
                        <a:ea typeface="Cambria Math"/>
                      </a:rPr>
                      <m:t>𝑚</m:t>
                    </m:r>
                  </m:oMath>
                </a14:m>
                <a:endParaRPr lang="en-US" altLang="en-US" dirty="0"/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en-US" b="0" i="0" smtClean="0">
                        <a:latin typeface="Cambria Math"/>
                      </a:rPr>
                      <m:t>Λ</m:t>
                    </m:r>
                    <m:r>
                      <a:rPr lang="el-GR" altLang="en-US" b="0" i="0" smtClean="0">
                        <a:latin typeface="Cambria Math"/>
                      </a:rPr>
                      <m:t>=</m:t>
                    </m:r>
                    <m:r>
                      <a:rPr lang="en-US" altLang="en-US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𝑞</m:t>
                        </m:r>
                      </m:e>
                    </m:d>
                  </m:oMath>
                </a14:m>
                <a:r>
                  <a:rPr lang="el-GR" altLang="en-US" dirty="0"/>
                  <a:t>, </a:t>
                </a:r>
                <a:r>
                  <a:rPr lang="en-US" altLang="en-US" dirty="0"/>
                  <a:t>for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/>
                      </a:rPr>
                      <m:t>𝑟</m:t>
                    </m:r>
                    <m:r>
                      <a:rPr lang="en-US" altLang="en-US" b="0" i="1" smtClean="0">
                        <a:latin typeface="Cambria Math"/>
                        <a:ea typeface="Cambria Math"/>
                      </a:rPr>
                      <m:t>&gt;10</m:t>
                    </m:r>
                    <m:r>
                      <a:rPr lang="el-GR" altLang="en-US" b="0" i="1" smtClean="0">
                        <a:latin typeface="Cambria Math"/>
                        <a:ea typeface="Cambria Math"/>
                      </a:rPr>
                      <m:t>𝜇</m:t>
                    </m:r>
                    <m:r>
                      <a:rPr lang="en-GB" altLang="en-US" b="0" i="1" smtClean="0">
                        <a:latin typeface="Cambria Math"/>
                        <a:ea typeface="Cambria Math"/>
                      </a:rPr>
                      <m:t>𝑚</m:t>
                    </m:r>
                  </m:oMath>
                </a14:m>
                <a:endParaRPr lang="en-US" altLang="en-US" dirty="0"/>
              </a:p>
              <a:p>
                <a:r>
                  <a:rPr lang="en-US" altLang="en-US" dirty="0"/>
                  <a:t>With </a:t>
                </a:r>
                <a14:m>
                  <m:oMath xmlns:m="http://schemas.openxmlformats.org/officeDocument/2006/math">
                    <m:r>
                      <a:rPr lang="en-GB" altLang="en-US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GB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en-US" b="0" i="1" smtClean="0">
                            <a:latin typeface="Cambria Math"/>
                          </a:rPr>
                          <m:t>𝑞</m:t>
                        </m:r>
                      </m:e>
                    </m:d>
                    <m:r>
                      <a:rPr lang="en-GB" altLang="en-US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GB" alt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GB" alt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GB" altLang="en-US" b="0" i="1" smtClean="0">
                        <a:latin typeface="Cambria Math"/>
                      </a:rPr>
                      <m:t>𝑞</m:t>
                    </m:r>
                    <m:r>
                      <a:rPr lang="en-GB" altLang="en-US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GB" alt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GB" alt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GB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altLang="en-US" b="0" i="1" smtClean="0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GB" alt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dirty="0"/>
                  <a:t>, </a:t>
                </a:r>
                <a:r>
                  <a:rPr lang="en-US" altLang="en-US" i="1" dirty="0"/>
                  <a:t>q</a:t>
                </a:r>
                <a:r>
                  <a:rPr lang="en-US" altLang="en-US" dirty="0"/>
                  <a:t> being rain rate in </a:t>
                </a:r>
                <a:r>
                  <a:rPr lang="en-US" altLang="en-US" i="1" dirty="0"/>
                  <a:t>mm/h</a:t>
                </a:r>
              </a:p>
              <a:p>
                <a:r>
                  <a:rPr lang="en-US" altLang="en-US" dirty="0"/>
                  <a:t>Weighted</a:t>
                </a:r>
                <a:r>
                  <a:rPr lang="en-GB" altLang="en-US" dirty="0"/>
                  <a:t> </a:t>
                </a:r>
                <a:r>
                  <a:rPr lang="en-US" altLang="en-US" dirty="0"/>
                  <a:t>average of </a:t>
                </a:r>
                <a:r>
                  <a:rPr lang="el-GR" altLang="en-US" dirty="0"/>
                  <a:t>Λ</a:t>
                </a:r>
                <a:r>
                  <a:rPr lang="en-GB" altLang="en-US" dirty="0"/>
                  <a:t> for all size bins</a:t>
                </a:r>
                <a:endParaRPr lang="en-US" altLang="en-US" dirty="0"/>
              </a:p>
            </p:txBody>
          </p:sp>
        </mc:Choice>
        <mc:Fallback xmlns="">
          <p:sp>
            <p:nvSpPr>
              <p:cNvPr id="512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1800" y="1079500"/>
                <a:ext cx="9432925" cy="5795963"/>
              </a:xfrm>
              <a:blipFill rotWithShape="1">
                <a:blip r:embed="rId2"/>
                <a:stretch>
                  <a:fillRect l="-65" t="-1682" b="-6519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793750" y="36513"/>
            <a:ext cx="7054850" cy="698500"/>
          </a:xfrm>
        </p:spPr>
        <p:txBody>
          <a:bodyPr/>
          <a:lstStyle/>
          <a:p>
            <a:r>
              <a:rPr lang="en-US" altLang="en-US" dirty="0"/>
              <a:t>Assumptions for realization in JRODOS</a:t>
            </a:r>
            <a:endParaRPr lang="en-GB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r>
              <a:rPr lang="en-GB" altLang="en-US" dirty="0"/>
              <a:t>Maximum 5 size bins – taking into account recommendations from other tasks and real-time operation requirements</a:t>
            </a:r>
          </a:p>
          <a:p>
            <a:r>
              <a:rPr lang="en-GB" altLang="en-US" dirty="0"/>
              <a:t>All nuclides / species share the same partitions / size bins / densities</a:t>
            </a:r>
          </a:p>
          <a:p>
            <a:r>
              <a:rPr lang="en-GB" altLang="en-US" dirty="0"/>
              <a:t>The properties are read from a simple ASCII file: number of bins, diameter for each bin, density for each bin, fraction in each bin</a:t>
            </a:r>
          </a:p>
          <a:p>
            <a:r>
              <a:rPr lang="en-GB" altLang="en-US" dirty="0"/>
              <a:t>Dry deposition velocity is calculated in LSMC – update of existing subroutines – to be common for all dispersion models.</a:t>
            </a:r>
          </a:p>
          <a:p>
            <a:r>
              <a:rPr lang="en-GB" altLang="en-US" dirty="0"/>
              <a:t>Washout coefficients are calculated in dispersion models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Test results – DIPCOT in JRODOS</a:t>
            </a:r>
            <a:endParaRPr lang="en-GB" altLang="en-US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792" y="810651"/>
            <a:ext cx="5400600" cy="2969186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792" y="3779837"/>
            <a:ext cx="5400600" cy="29691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76417" y="1187549"/>
            <a:ext cx="38164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Dry deposition of particles, older scheme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Dry deposition of particles, newer scheme</a:t>
            </a:r>
            <a:endParaRPr lang="en-GB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– DIPCOT in JRODOS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27" y="863455"/>
            <a:ext cx="5293350" cy="291022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808" y="3773677"/>
            <a:ext cx="5250169" cy="28864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76417" y="1187549"/>
            <a:ext cx="38164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Time-integrated concentration, older particles dry deposition scheme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Time-integrated concentration, newer particles dry deposition scheme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22791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– DIPCOT in JRODOS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582" y="827510"/>
            <a:ext cx="5265810" cy="289508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25" y="3779837"/>
            <a:ext cx="5252967" cy="28880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76417" y="1187549"/>
            <a:ext cx="38164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Ground gamma dose effective, older particles dry deposition scheme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Ground gamma dose effective, newer particles dry deposition scheme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637591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– DIPCOT in JRODOS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827509"/>
            <a:ext cx="5328592" cy="292959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3707829"/>
            <a:ext cx="5328592" cy="29295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83551" y="899517"/>
            <a:ext cx="33123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Newer particles dry deposition scheme, effect of particle size</a:t>
            </a:r>
          </a:p>
          <a:p>
            <a:endParaRPr lang="en-US" sz="2400" dirty="0"/>
          </a:p>
          <a:p>
            <a:r>
              <a:rPr lang="en-US" sz="2400" dirty="0"/>
              <a:t>Upper: smaller particles (1</a:t>
            </a:r>
            <a:r>
              <a:rPr lang="el-GR" sz="2400" dirty="0"/>
              <a:t>μ</a:t>
            </a:r>
            <a:r>
              <a:rPr lang="en-US" sz="2400" dirty="0"/>
              <a:t>m)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Lower: larger particles (20</a:t>
            </a:r>
            <a:r>
              <a:rPr lang="el-GR" sz="2400" dirty="0"/>
              <a:t>μ</a:t>
            </a:r>
            <a:r>
              <a:rPr lang="en-US" sz="2400" dirty="0"/>
              <a:t>m)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521309850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1800</TotalTime>
  <Words>635</Words>
  <Application>Microsoft Macintosh PowerPoint</Application>
  <PresentationFormat>Personnalisé</PresentationFormat>
  <Paragraphs>95</Paragraphs>
  <Slides>13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Cambria Math</vt:lpstr>
      <vt:lpstr>Symbol</vt:lpstr>
      <vt:lpstr>Times New Roman</vt:lpstr>
      <vt:lpstr>Wingdings</vt:lpstr>
      <vt:lpstr>Standarddesign</vt:lpstr>
      <vt:lpstr>Présentation PowerPoint</vt:lpstr>
      <vt:lpstr>Introduction</vt:lpstr>
      <vt:lpstr>Formulation – Dry deposition</vt:lpstr>
      <vt:lpstr>Formulation: wet deposition</vt:lpstr>
      <vt:lpstr>Assumptions for realization in JRODOS</vt:lpstr>
      <vt:lpstr>Test results – DIPCOT in JRODOS</vt:lpstr>
      <vt:lpstr>Test results – DIPCOT in JRODOS</vt:lpstr>
      <vt:lpstr>Test results – DIPCOT in JRODOS</vt:lpstr>
      <vt:lpstr>Test results – DIPCOT in JRODOS</vt:lpstr>
      <vt:lpstr>Test results – DIPCOT in JRODOS</vt:lpstr>
      <vt:lpstr>Test results – DIPCOT in JRODOS</vt:lpstr>
      <vt:lpstr>Conclusions</vt:lpstr>
      <vt:lpstr>Présentation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Eymeric Lafranque</cp:lastModifiedBy>
  <cp:revision>110</cp:revision>
  <cp:lastPrinted>1601-01-01T00:00:00Z</cp:lastPrinted>
  <dcterms:created xsi:type="dcterms:W3CDTF">2011-02-09T16:02:23Z</dcterms:created>
  <dcterms:modified xsi:type="dcterms:W3CDTF">2019-03-22T09:56:52Z</dcterms:modified>
</cp:coreProperties>
</file>