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  <p:sldMasterId id="2147483649" r:id="rId2"/>
    <p:sldMasterId id="2147483650" r:id="rId3"/>
  </p:sldMasterIdLst>
  <p:notesMasterIdLst>
    <p:notesMasterId r:id="rId18"/>
  </p:notesMasterIdLst>
  <p:handoutMasterIdLst>
    <p:handoutMasterId r:id="rId19"/>
  </p:handoutMasterIdLst>
  <p:sldIdLst>
    <p:sldId id="314" r:id="rId4"/>
    <p:sldId id="326" r:id="rId5"/>
    <p:sldId id="333" r:id="rId6"/>
    <p:sldId id="324" r:id="rId7"/>
    <p:sldId id="325" r:id="rId8"/>
    <p:sldId id="327" r:id="rId9"/>
    <p:sldId id="328" r:id="rId10"/>
    <p:sldId id="329" r:id="rId11"/>
    <p:sldId id="330" r:id="rId12"/>
    <p:sldId id="331" r:id="rId13"/>
    <p:sldId id="332" r:id="rId14"/>
    <p:sldId id="334" r:id="rId15"/>
    <p:sldId id="336" r:id="rId16"/>
    <p:sldId id="335" r:id="rId17"/>
  </p:sldIdLst>
  <p:sldSz cx="9144000" cy="6858000" type="screen4x3"/>
  <p:notesSz cx="9926638" cy="6797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81CE"/>
    <a:srgbClr val="FFFFFF"/>
    <a:srgbClr val="9578F2"/>
    <a:srgbClr val="00FFCC"/>
    <a:srgbClr val="F9FDDB"/>
    <a:srgbClr val="CCFF99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3165" autoAdjust="0"/>
  </p:normalViewPr>
  <p:slideViewPr>
    <p:cSldViewPr snapToGrid="0">
      <p:cViewPr>
        <p:scale>
          <a:sx n="100" d="100"/>
          <a:sy n="100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-1872" y="-9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3050" y="64658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95" tIns="45747" rIns="91495" bIns="4574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sz="1400" smtClean="0">
              <a:latin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2012 - SCK•CEN - This is a copyright protected publication (2012). No part of this publication may be reproduced and/or made public without the express written consent of SCK•CEN.</a:t>
            </a:r>
            <a:r>
              <a:rPr lang="nl-NL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sz="8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502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7150" y="3249613"/>
            <a:ext cx="7270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6" tIns="45157" rIns="91926" bIns="4515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noProof="0" smtClean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5013" y="517525"/>
            <a:ext cx="3378200" cy="2533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477000"/>
            <a:ext cx="99266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2012 - SCK•CEN - This is a copyright protected publication (2012). No part of this publication may be reproduced and/or made public without the express written consent of SCK•CEN.</a:t>
            </a:r>
            <a:r>
              <a:rPr lang="nl-NL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sz="8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108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7620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9" y="2130425"/>
            <a:ext cx="700697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9347" y="3886200"/>
            <a:ext cx="69967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C64BA923-42B3-49A3-8139-527F080518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656F465-DBDA-4C16-90BF-BF889293118F}" type="datetime1">
              <a:rPr lang="nl-BE" smtClean="0"/>
              <a:t>06-02-2012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14306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1EA26DBF-E36F-44CB-943A-97C35482B7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9536BFA-FF81-4A1A-9CF3-06710A958694}" type="datetime1">
              <a:rPr lang="nl-BE" smtClean="0"/>
              <a:t>06-02-2012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915684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0425"/>
            <a:ext cx="6629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8526" y="3886200"/>
            <a:ext cx="668847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AE8E32DF-8F36-4697-A6B9-C894119F89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0815FA3-0F92-4DFA-8F46-DBD98DE05797}" type="datetime1">
              <a:rPr lang="nl-BE" smtClean="0"/>
              <a:t>06-02-2012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5695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E0809313-61C3-4E44-AEBA-B15D20EE75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0C06AA4-89B4-480B-9F32-A74BCCF46232}" type="datetime1">
              <a:rPr lang="nl-BE" smtClean="0"/>
              <a:t>06-02-2012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16536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111997FB-9E0F-413E-B019-FDDC46463F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05DF2B3-C2C5-4F49-A0FE-237319C44887}" type="datetime1">
              <a:rPr lang="nl-BE" smtClean="0"/>
              <a:t>06-02-2012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13432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3CE86FB-9AB7-457F-8BD7-8F2E654210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95D2125-DCFF-42AF-B2EB-8E95C45CBCF6}" type="datetime1">
              <a:rPr lang="nl-BE" smtClean="0"/>
              <a:t>06-02-2012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68234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541338"/>
            <a:ext cx="66024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752600"/>
            <a:ext cx="659765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endParaRPr 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25675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85750" y="1685925"/>
            <a:ext cx="1531938" cy="487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BE" sz="2400"/>
          </a:p>
        </p:txBody>
      </p:sp>
      <p:pic>
        <p:nvPicPr>
          <p:cNvPr id="1030" name="Picture 9" descr="NL_F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3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62725"/>
            <a:ext cx="91440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8C9F9AD4-7722-499C-ADA3-B11F612ACD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85750" y="6562725"/>
            <a:ext cx="153193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4C886CE-C847-468A-8A22-5A2FC6AC6000}" type="datetime1">
              <a:rPr lang="nl-BE" smtClean="0"/>
              <a:t>06-02-2012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</p:sldLayoutIdLst>
  <p:transition/>
  <p:hf hdr="0" ftr="0" dt="0"/>
  <p:txStyles>
    <p:titleStyle>
      <a:lvl1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+mj-lt"/>
          <a:ea typeface="+mj-ea"/>
          <a:cs typeface="+mj-cs"/>
        </a:defRPr>
      </a:lvl1pPr>
      <a:lvl2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2pPr>
      <a:lvl3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3pPr>
      <a:lvl4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4pPr>
      <a:lvl5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5pPr>
      <a:lvl6pPr marL="4572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1" fontAlgn="base" hangingPunct="1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44475" algn="l" defTabSz="685800" rtl="0" eaLnBrk="1" fontAlgn="base" hangingPunct="1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028700" indent="-206375" algn="l" defTabSz="685800" rtl="0" eaLnBrk="1" fontAlgn="base" hangingPunct="1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439863" indent="-204788" algn="l" defTabSz="685800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752600"/>
            <a:ext cx="659765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endParaRPr lang="en-US" smtClean="0"/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285750" y="1685925"/>
            <a:ext cx="1531938" cy="487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BE" sz="2400"/>
          </a:p>
        </p:txBody>
      </p:sp>
      <p:pic>
        <p:nvPicPr>
          <p:cNvPr id="2052" name="Picture 9" descr="NL_F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62725"/>
            <a:ext cx="91440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986A3EB3-3FF6-4091-913F-41C658E54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85750" y="6562725"/>
            <a:ext cx="153193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04D80D6-CD7A-479B-87D3-B0C2A4C8039A}" type="datetime1">
              <a:rPr lang="nl-BE" smtClean="0"/>
              <a:t>06-02-2012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transition/>
  <p:hf hdr="0" ft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5pPr>
      <a:lvl6pPr marL="4572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6pPr>
      <a:lvl7pPr marL="9144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7pPr>
      <a:lvl8pPr marL="13716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8pPr>
      <a:lvl9pPr marL="18288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08075" indent="-285750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50000"/>
        <a:buFont typeface="Symbol" pitchFamily="18" charset="2"/>
        <a:buChar char=""/>
        <a:defRPr>
          <a:solidFill>
            <a:schemeClr val="tx1"/>
          </a:solidFill>
          <a:latin typeface="+mn-lt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19325" y="541338"/>
            <a:ext cx="665956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752600"/>
            <a:ext cx="85217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endParaRPr lang="en-US" smtClean="0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2225675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pic>
        <p:nvPicPr>
          <p:cNvPr id="3077" name="Picture 10" descr="NL_F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62725"/>
            <a:ext cx="91440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5863EE89-E8CE-4FC5-8AD5-C926D411A2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85750" y="6562725"/>
            <a:ext cx="153193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F614F6E-A296-4007-A351-F194F5FE8E2B}" type="datetime1">
              <a:rPr lang="nl-BE" smtClean="0"/>
              <a:t>06-02-2012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</p:sldLayoutIdLst>
  <p:transition/>
  <p:hf hdr="0" ft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+mj-lt"/>
          <a:ea typeface="+mj-ea"/>
          <a:cs typeface="+mj-cs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5pPr>
      <a:lvl6pPr marL="4572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08075" indent="-285750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50000"/>
        <a:buFont typeface="Symbol" pitchFamily="18" charset="2"/>
        <a:buChar char=""/>
        <a:defRPr>
          <a:solidFill>
            <a:schemeClr val="tx1"/>
          </a:solidFill>
          <a:latin typeface="+mn-lt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camps@sckcen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809625" y="1782430"/>
            <a:ext cx="80660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nl-BE" sz="2800" dirty="0" smtClean="0">
                <a:solidFill>
                  <a:schemeClr val="accent1"/>
                </a:solidFill>
              </a:rPr>
              <a:t>Case </a:t>
            </a:r>
            <a:r>
              <a:rPr lang="nl-BE" sz="2800" dirty="0" err="1" smtClean="0">
                <a:solidFill>
                  <a:schemeClr val="accent1"/>
                </a:solidFill>
              </a:rPr>
              <a:t>study</a:t>
            </a:r>
            <a:r>
              <a:rPr lang="nl-BE" sz="2800" dirty="0" smtClean="0">
                <a:solidFill>
                  <a:schemeClr val="accent1"/>
                </a:solidFill>
              </a:rPr>
              <a:t> on the </a:t>
            </a:r>
            <a:r>
              <a:rPr lang="nl-BE" sz="2800" dirty="0" err="1" smtClean="0">
                <a:solidFill>
                  <a:schemeClr val="accent1"/>
                </a:solidFill>
              </a:rPr>
              <a:t>improved</a:t>
            </a:r>
            <a:r>
              <a:rPr lang="nl-BE" sz="2800" dirty="0" smtClean="0">
                <a:solidFill>
                  <a:schemeClr val="accent1"/>
                </a:solidFill>
              </a:rPr>
              <a:t> </a:t>
            </a:r>
            <a:r>
              <a:rPr lang="nl-BE" sz="2800" dirty="0" err="1" smtClean="0">
                <a:solidFill>
                  <a:schemeClr val="accent1"/>
                </a:solidFill>
              </a:rPr>
              <a:t>use</a:t>
            </a:r>
            <a:r>
              <a:rPr lang="nl-BE" sz="2800" dirty="0" smtClean="0">
                <a:solidFill>
                  <a:schemeClr val="accent1"/>
                </a:solidFill>
              </a:rPr>
              <a:t> of </a:t>
            </a:r>
            <a:r>
              <a:rPr lang="nl-BE" sz="2800" dirty="0" err="1" smtClean="0">
                <a:solidFill>
                  <a:schemeClr val="accent1"/>
                </a:solidFill>
              </a:rPr>
              <a:t>collective</a:t>
            </a:r>
            <a:r>
              <a:rPr lang="nl-BE" sz="2800" dirty="0" smtClean="0">
                <a:solidFill>
                  <a:schemeClr val="accent1"/>
                </a:solidFill>
              </a:rPr>
              <a:t> </a:t>
            </a:r>
            <a:r>
              <a:rPr lang="nl-BE" sz="2800" dirty="0" err="1" smtClean="0">
                <a:solidFill>
                  <a:schemeClr val="accent1"/>
                </a:solidFill>
              </a:rPr>
              <a:t>dose</a:t>
            </a:r>
            <a:r>
              <a:rPr lang="nl-BE" sz="2800" dirty="0" smtClean="0">
                <a:solidFill>
                  <a:schemeClr val="accent1"/>
                </a:solidFill>
              </a:rPr>
              <a:t> </a:t>
            </a:r>
            <a:r>
              <a:rPr lang="nl-BE" sz="2800" dirty="0" err="1" smtClean="0">
                <a:solidFill>
                  <a:schemeClr val="accent1"/>
                </a:solidFill>
              </a:rPr>
              <a:t>for</a:t>
            </a:r>
            <a:r>
              <a:rPr lang="nl-BE" sz="2800" dirty="0" smtClean="0">
                <a:solidFill>
                  <a:schemeClr val="accent1"/>
                </a:solidFill>
              </a:rPr>
              <a:t> </a:t>
            </a:r>
            <a:r>
              <a:rPr lang="nl-BE" sz="2800" dirty="0" err="1" smtClean="0">
                <a:solidFill>
                  <a:schemeClr val="accent1"/>
                </a:solidFill>
              </a:rPr>
              <a:t>nuclear</a:t>
            </a:r>
            <a:r>
              <a:rPr lang="nl-BE" sz="2800" dirty="0" smtClean="0">
                <a:solidFill>
                  <a:schemeClr val="accent1"/>
                </a:solidFill>
              </a:rPr>
              <a:t> </a:t>
            </a:r>
            <a:r>
              <a:rPr lang="nl-BE" sz="2800" dirty="0" err="1" smtClean="0">
                <a:solidFill>
                  <a:schemeClr val="accent1"/>
                </a:solidFill>
              </a:rPr>
              <a:t>and</a:t>
            </a:r>
            <a:r>
              <a:rPr lang="nl-BE" sz="2800" dirty="0" smtClean="0">
                <a:solidFill>
                  <a:schemeClr val="accent1"/>
                </a:solidFill>
              </a:rPr>
              <a:t> </a:t>
            </a:r>
            <a:r>
              <a:rPr lang="nl-BE" sz="2800" dirty="0" err="1" smtClean="0">
                <a:solidFill>
                  <a:schemeClr val="accent1"/>
                </a:solidFill>
              </a:rPr>
              <a:t>radiological</a:t>
            </a:r>
            <a:r>
              <a:rPr lang="nl-BE" sz="2800" dirty="0" smtClean="0">
                <a:solidFill>
                  <a:schemeClr val="accent1"/>
                </a:solidFill>
              </a:rPr>
              <a:t> </a:t>
            </a:r>
            <a:r>
              <a:rPr lang="nl-BE" sz="2800" dirty="0" err="1" smtClean="0">
                <a:solidFill>
                  <a:schemeClr val="accent1"/>
                </a:solidFill>
              </a:rPr>
              <a:t>emergencies</a:t>
            </a:r>
            <a:endParaRPr lang="nl-BE" sz="2800" dirty="0">
              <a:solidFill>
                <a:schemeClr val="accent1"/>
              </a:solidFill>
            </a:endParaRP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14623" y="3131800"/>
            <a:ext cx="8062913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nl-BE" sz="2200" dirty="0" smtClean="0"/>
              <a:t>Johan Camps, Geert Olyslaegers &amp; Damien Braekers</a:t>
            </a:r>
            <a:endParaRPr lang="nl-BE" sz="2200" dirty="0"/>
          </a:p>
          <a:p>
            <a:pPr algn="ctr"/>
            <a:endParaRPr lang="nl-BE" sz="2200" dirty="0"/>
          </a:p>
          <a:p>
            <a:pPr algn="ctr"/>
            <a:r>
              <a:rPr lang="nl-BE" sz="2200" dirty="0" err="1" smtClean="0"/>
              <a:t>Belgian</a:t>
            </a:r>
            <a:r>
              <a:rPr lang="nl-BE" sz="2200" dirty="0" smtClean="0"/>
              <a:t> </a:t>
            </a:r>
            <a:r>
              <a:rPr lang="nl-BE" sz="2200" dirty="0" err="1" smtClean="0"/>
              <a:t>Nuclear</a:t>
            </a:r>
            <a:r>
              <a:rPr lang="nl-BE" sz="2200" dirty="0" smtClean="0"/>
              <a:t> Research Centre (SCK•CEN)</a:t>
            </a:r>
          </a:p>
          <a:p>
            <a:pPr algn="ctr"/>
            <a:r>
              <a:rPr lang="nl-BE" sz="2200" dirty="0" err="1" smtClean="0"/>
              <a:t>Institute</a:t>
            </a:r>
            <a:r>
              <a:rPr lang="nl-BE" sz="2200" dirty="0" smtClean="0"/>
              <a:t> </a:t>
            </a:r>
            <a:r>
              <a:rPr lang="nl-BE" sz="2200" dirty="0" err="1" smtClean="0"/>
              <a:t>for</a:t>
            </a:r>
            <a:r>
              <a:rPr lang="nl-BE" sz="2200" dirty="0" smtClean="0"/>
              <a:t> Environment, Health </a:t>
            </a:r>
            <a:r>
              <a:rPr lang="nl-BE" sz="2200" dirty="0" err="1" smtClean="0"/>
              <a:t>and</a:t>
            </a:r>
            <a:r>
              <a:rPr lang="nl-BE" sz="2200" dirty="0" smtClean="0"/>
              <a:t> Safety</a:t>
            </a:r>
            <a:endParaRPr lang="nl-BE" sz="2200" dirty="0"/>
          </a:p>
          <a:p>
            <a:pPr algn="ctr"/>
            <a:endParaRPr lang="nl-BE" sz="2200" dirty="0"/>
          </a:p>
          <a:p>
            <a:pPr algn="ctr"/>
            <a:r>
              <a:rPr lang="nl-BE" sz="1800" dirty="0" smtClean="0">
                <a:hlinkClick r:id="rId3"/>
              </a:rPr>
              <a:t>jcamps@sckcen.be</a:t>
            </a:r>
            <a:endParaRPr lang="nl-BE" sz="1800" dirty="0" smtClean="0"/>
          </a:p>
          <a:p>
            <a:pPr algn="ctr"/>
            <a:endParaRPr lang="nl-BE" sz="1800" dirty="0"/>
          </a:p>
          <a:p>
            <a:pPr algn="ctr"/>
            <a:endParaRPr lang="en-US" sz="1800" dirty="0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358245" y="5823733"/>
            <a:ext cx="46567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6819900" algn="r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819900" algn="r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819900" algn="r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819900" algn="r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819900" algn="r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9900" algn="r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9900" algn="r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9900" algn="r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9900" algn="r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b="1" dirty="0">
                <a:cs typeface="Arial" charset="0"/>
              </a:rPr>
              <a:t>   </a:t>
            </a:r>
            <a:r>
              <a:rPr lang="en-US" b="1" dirty="0" smtClean="0">
                <a:cs typeface="Arial" charset="0"/>
              </a:rPr>
              <a:t>1</a:t>
            </a:r>
            <a:r>
              <a:rPr lang="en-US" b="1" baseline="30000" dirty="0" smtClean="0">
                <a:cs typeface="Arial" charset="0"/>
              </a:rPr>
              <a:t>st</a:t>
            </a:r>
            <a:r>
              <a:rPr lang="en-US" b="1" dirty="0" smtClean="0">
                <a:cs typeface="Arial" charset="0"/>
              </a:rPr>
              <a:t> NERIS Platform Workshop</a:t>
            </a:r>
            <a:r>
              <a:rPr lang="en-US" dirty="0" smtClean="0">
                <a:cs typeface="Arial" charset="0"/>
              </a:rPr>
              <a:t>, Preparedness for nuclear and radiological emerengency response and recovery: implementation of ICRP recommendations</a:t>
            </a:r>
            <a:endParaRPr lang="en-US" dirty="0">
              <a:cs typeface="Arial" charset="0"/>
            </a:endParaRPr>
          </a:p>
          <a:p>
            <a:pPr algn="r"/>
            <a:r>
              <a:rPr lang="nl-BE" b="1" dirty="0" smtClean="0">
                <a:cs typeface="Arial" charset="0"/>
              </a:rPr>
              <a:t>Bratislava/Park Inn </a:t>
            </a:r>
            <a:r>
              <a:rPr lang="nl-BE" b="1" dirty="0" err="1" smtClean="0">
                <a:cs typeface="Arial" charset="0"/>
              </a:rPr>
              <a:t>Danube</a:t>
            </a:r>
            <a:r>
              <a:rPr lang="nl-BE" b="1" dirty="0" smtClean="0">
                <a:cs typeface="Arial" charset="0"/>
              </a:rPr>
              <a:t>, 6-8 </a:t>
            </a:r>
            <a:r>
              <a:rPr lang="nl-BE" b="1" dirty="0" err="1" smtClean="0">
                <a:cs typeface="Arial" charset="0"/>
              </a:rPr>
              <a:t>February</a:t>
            </a:r>
            <a:r>
              <a:rPr lang="nl-BE" b="1" dirty="0" smtClean="0">
                <a:cs typeface="Arial" charset="0"/>
              </a:rPr>
              <a:t> 2012</a:t>
            </a:r>
            <a:endParaRPr lang="en-US" b="1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09313-61C3-4E44-AEBA-B15D20EE7518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55"/>
          <a:stretch/>
        </p:blipFill>
        <p:spPr>
          <a:xfrm>
            <a:off x="55369" y="1527899"/>
            <a:ext cx="4576010" cy="4496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04" y="1527898"/>
            <a:ext cx="5312035" cy="4496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2611" y="476839"/>
            <a:ext cx="4439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Calculated deposition pattern (</a:t>
            </a:r>
            <a:r>
              <a:rPr lang="en-US" sz="2000" dirty="0" err="1" smtClean="0"/>
              <a:t>Bq</a:t>
            </a:r>
            <a:r>
              <a:rPr lang="en-US" sz="2000" dirty="0" smtClean="0"/>
              <a:t>/</a:t>
            </a:r>
            <a:r>
              <a:rPr lang="en-US" sz="2000" dirty="0" err="1" smtClean="0"/>
              <a:t>m</a:t>
            </a:r>
            <a:r>
              <a:rPr lang="en-US" sz="2000" baseline="30000" dirty="0" err="1" smtClean="0"/>
              <a:t>2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for opposite wind directions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586348" y="6036295"/>
            <a:ext cx="2363190" cy="1744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4" r="9043"/>
          <a:stretch/>
        </p:blipFill>
        <p:spPr>
          <a:xfrm rot="16200000">
            <a:off x="4429122" y="4120917"/>
            <a:ext cx="391891" cy="4496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5500" y="6460667"/>
            <a:ext cx="50768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</a:t>
            </a:r>
            <a:r>
              <a:rPr lang="en-US" dirty="0" err="1" smtClean="0"/>
              <a:t>5e6</a:t>
            </a:r>
            <a:r>
              <a:rPr lang="en-US" dirty="0" smtClean="0"/>
              <a:t>     </a:t>
            </a:r>
            <a:r>
              <a:rPr lang="en-US" dirty="0" err="1" smtClean="0"/>
              <a:t>1e6</a:t>
            </a:r>
            <a:r>
              <a:rPr lang="en-US" dirty="0" smtClean="0"/>
              <a:t>    </a:t>
            </a:r>
            <a:r>
              <a:rPr lang="en-US" dirty="0" err="1" smtClean="0"/>
              <a:t>1e5</a:t>
            </a:r>
            <a:r>
              <a:rPr lang="en-US" dirty="0" smtClean="0"/>
              <a:t>     </a:t>
            </a:r>
            <a:r>
              <a:rPr lang="en-US" dirty="0" err="1" smtClean="0"/>
              <a:t>1e4</a:t>
            </a:r>
            <a:r>
              <a:rPr lang="en-US" dirty="0" smtClean="0"/>
              <a:t>    </a:t>
            </a:r>
            <a:r>
              <a:rPr lang="en-US" dirty="0" err="1" smtClean="0"/>
              <a:t>1e3</a:t>
            </a:r>
            <a:r>
              <a:rPr lang="en-US" dirty="0" smtClean="0"/>
              <a:t>    </a:t>
            </a:r>
            <a:r>
              <a:rPr lang="en-US" dirty="0" smtClean="0"/>
              <a:t>       </a:t>
            </a:r>
            <a:r>
              <a:rPr lang="en-US" dirty="0" err="1" smtClean="0"/>
              <a:t>Bq</a:t>
            </a:r>
            <a:r>
              <a:rPr lang="en-US" dirty="0" smtClean="0"/>
              <a:t>/</a:t>
            </a:r>
            <a:r>
              <a:rPr lang="en-US" dirty="0" err="1" smtClean="0"/>
              <a:t>m</a:t>
            </a:r>
            <a:r>
              <a:rPr lang="en-US" baseline="30000" dirty="0" err="1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563754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54092"/>
              </p:ext>
            </p:extLst>
          </p:nvPr>
        </p:nvGraphicFramePr>
        <p:xfrm>
          <a:off x="761150" y="530550"/>
          <a:ext cx="8871775" cy="66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r:id="rId3" imgW="3787200" imgH="2851200" progId="">
                  <p:embed/>
                </p:oleObj>
              </mc:Choice>
              <mc:Fallback>
                <p:oleObj r:id="rId3" imgW="3787200" imgH="285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150" y="530550"/>
                        <a:ext cx="8871775" cy="66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683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S= f(</a:t>
            </a:r>
            <a:r>
              <a:rPr lang="en-GB" i="1" dirty="0" err="1"/>
              <a:t>E</a:t>
            </a:r>
            <a:r>
              <a:rPr lang="en-GB" i="1" baseline="-25000" dirty="0" err="1"/>
              <a:t>1</a:t>
            </a:r>
            <a:r>
              <a:rPr lang="en-GB" i="1" dirty="0" smtClean="0"/>
              <a:t>): due to (a combination of) different physical factors, S reaches a maximum value if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1</a:t>
            </a:r>
            <a:r>
              <a:rPr lang="en-GB" i="1" baseline="-25000" dirty="0" smtClean="0"/>
              <a:t> </a:t>
            </a:r>
            <a:r>
              <a:rPr lang="en-GB" i="1" dirty="0" smtClean="0">
                <a:sym typeface="Symbol"/>
              </a:rPr>
              <a:t> 0</a:t>
            </a:r>
            <a:endParaRPr lang="en-GB" i="1" dirty="0">
              <a:sym typeface="Symbol"/>
            </a:endParaRPr>
          </a:p>
          <a:p>
            <a:pPr marL="700087" lvl="1" indent="-342900"/>
            <a:r>
              <a:rPr lang="en-GB" i="1" dirty="0" smtClean="0">
                <a:sym typeface="Symbol"/>
              </a:rPr>
              <a:t>The </a:t>
            </a:r>
            <a:r>
              <a:rPr lang="en-GB" i="1" dirty="0" smtClean="0">
                <a:sym typeface="Symbol"/>
              </a:rPr>
              <a:t>importance </a:t>
            </a:r>
            <a:r>
              <a:rPr lang="en-GB" i="1" dirty="0" smtClean="0">
                <a:sym typeface="Symbol"/>
              </a:rPr>
              <a:t>of trivial individual doses to S depends on the </a:t>
            </a:r>
            <a:r>
              <a:rPr lang="en-GB" i="1" dirty="0" smtClean="0">
                <a:sym typeface="Symbol"/>
              </a:rPr>
              <a:t>scenario</a:t>
            </a:r>
          </a:p>
          <a:p>
            <a:pPr marL="357187" lvl="1" indent="0">
              <a:buNone/>
            </a:pPr>
            <a:endParaRPr lang="en-GB" i="1" dirty="0" smtClean="0">
              <a:sym typeface="Symbol"/>
            </a:endParaRPr>
          </a:p>
          <a:p>
            <a:pPr marL="342900" indent="-342900"/>
            <a:r>
              <a:rPr lang="en-GB" dirty="0" smtClean="0">
                <a:sym typeface="Symbol"/>
              </a:rPr>
              <a:t>The</a:t>
            </a:r>
            <a:r>
              <a:rPr lang="en-GB" i="1" dirty="0" smtClean="0">
                <a:sym typeface="Symbol"/>
              </a:rPr>
              <a:t> graphical </a:t>
            </a:r>
            <a:r>
              <a:rPr lang="en-GB" i="1" dirty="0" smtClean="0">
                <a:sym typeface="Symbol"/>
              </a:rPr>
              <a:t>representation </a:t>
            </a:r>
            <a:r>
              <a:rPr lang="en-GB" i="1" dirty="0" smtClean="0">
                <a:sym typeface="Symbol"/>
              </a:rPr>
              <a:t>of </a:t>
            </a:r>
            <a:r>
              <a:rPr lang="en-GB" i="1" dirty="0"/>
              <a:t>S= f(</a:t>
            </a:r>
            <a:r>
              <a:rPr lang="en-GB" i="1" dirty="0" err="1"/>
              <a:t>E</a:t>
            </a:r>
            <a:r>
              <a:rPr lang="en-GB" i="1" baseline="-25000" dirty="0" err="1"/>
              <a:t>1</a:t>
            </a:r>
            <a:r>
              <a:rPr lang="en-GB" i="1" dirty="0"/>
              <a:t>)</a:t>
            </a:r>
            <a:r>
              <a:rPr lang="en-GB" dirty="0"/>
              <a:t> </a:t>
            </a:r>
            <a:r>
              <a:rPr lang="en-GB" dirty="0" smtClean="0"/>
              <a:t>can </a:t>
            </a:r>
            <a:r>
              <a:rPr lang="en-GB" dirty="0" smtClean="0"/>
              <a:t>have an added value in </a:t>
            </a:r>
            <a:r>
              <a:rPr lang="en-GB" dirty="0" smtClean="0"/>
              <a:t>comparing scenarios and the optimization </a:t>
            </a:r>
            <a:r>
              <a:rPr lang="en-GB" dirty="0" smtClean="0"/>
              <a:t>of </a:t>
            </a:r>
            <a:r>
              <a:rPr lang="en-GB" dirty="0" smtClean="0"/>
              <a:t>the protection strategy</a:t>
            </a:r>
            <a:endParaRPr lang="en-GB" dirty="0" smtClean="0"/>
          </a:p>
          <a:p>
            <a:pPr marL="700087" lvl="1" indent="-342900"/>
            <a:r>
              <a:rPr lang="en-GB" i="1" dirty="0" smtClean="0"/>
              <a:t>Alternative is calculation of S for specific values of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1</a:t>
            </a:r>
            <a:r>
              <a:rPr lang="en-GB" i="1" baseline="-25000" dirty="0" smtClean="0"/>
              <a:t> </a:t>
            </a:r>
            <a:r>
              <a:rPr lang="en-GB" i="1" dirty="0" smtClean="0"/>
              <a:t>(e.g. 1, 20, 100 </a:t>
            </a:r>
            <a:r>
              <a:rPr lang="en-GB" i="1" dirty="0" err="1" smtClean="0"/>
              <a:t>mSv</a:t>
            </a:r>
            <a:r>
              <a:rPr lang="en-GB" i="1" dirty="0" smtClean="0"/>
              <a:t>)</a:t>
            </a:r>
            <a:endParaRPr lang="en-GB" i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26DBF-E36F-44CB-943A-97C35482B77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555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way of comparing accidents (especially interesting if INES rating is equal)?</a:t>
            </a:r>
          </a:p>
          <a:p>
            <a:pPr lvl="1"/>
            <a:r>
              <a:rPr lang="en-GB" dirty="0" smtClean="0"/>
              <a:t>If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1</a:t>
            </a:r>
            <a:r>
              <a:rPr lang="en-GB" dirty="0" smtClean="0"/>
              <a:t> and </a:t>
            </a:r>
            <a:r>
              <a:rPr lang="en-GB" i="1" dirty="0" smtClean="0">
                <a:sym typeface="Symbol"/>
              </a:rPr>
              <a:t></a:t>
            </a:r>
            <a:r>
              <a:rPr lang="en-GB" i="1" dirty="0" smtClean="0"/>
              <a:t>T</a:t>
            </a:r>
            <a:r>
              <a:rPr lang="en-GB" dirty="0" smtClean="0"/>
              <a:t> are defined equal !</a:t>
            </a:r>
          </a:p>
          <a:p>
            <a:pPr lvl="1"/>
            <a:r>
              <a:rPr lang="en-GB" dirty="0" err="1" smtClean="0"/>
              <a:t>Cfr</a:t>
            </a:r>
            <a:r>
              <a:rPr lang="en-GB" dirty="0" smtClean="0"/>
              <a:t>. analysis of </a:t>
            </a:r>
            <a:r>
              <a:rPr lang="en-GB" dirty="0" err="1" smtClean="0"/>
              <a:t>IRSN</a:t>
            </a:r>
            <a:r>
              <a:rPr lang="en-GB" dirty="0" smtClean="0"/>
              <a:t> related to Fukushima (</a:t>
            </a:r>
            <a:r>
              <a:rPr lang="en-GB" dirty="0" err="1" smtClean="0"/>
              <a:t>IRSN</a:t>
            </a:r>
            <a:r>
              <a:rPr lang="en-GB" dirty="0" smtClean="0"/>
              <a:t> report </a:t>
            </a:r>
            <a:r>
              <a:rPr lang="en-GB" dirty="0" err="1" smtClean="0"/>
              <a:t>DRPH</a:t>
            </a:r>
            <a:r>
              <a:rPr lang="en-GB" dirty="0" smtClean="0"/>
              <a:t>/2011-010)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To </a:t>
            </a:r>
            <a:r>
              <a:rPr lang="en-GB" dirty="0"/>
              <a:t>be of operational interest: to be implemented in decision support </a:t>
            </a:r>
            <a:r>
              <a:rPr lang="en-GB" dirty="0" smtClean="0"/>
              <a:t>systems  </a:t>
            </a:r>
            <a:r>
              <a:rPr lang="en-GB" dirty="0" smtClean="0">
                <a:sym typeface="Wingdings" pitchFamily="2" charset="2"/>
              </a:rPr>
              <a:t> further experience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26DBF-E36F-44CB-943A-97C35482B77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808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 of collective dose as a function of minimum individual effective dose can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give insight in collective exposure and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can support decisions related to overall protection strategy</a:t>
            </a:r>
          </a:p>
          <a:p>
            <a:endParaRPr lang="en-US" dirty="0" smtClean="0"/>
          </a:p>
          <a:p>
            <a:r>
              <a:rPr lang="en-US" dirty="0" smtClean="0"/>
              <a:t>Calculation of collective dose forces to take into account the number of exposed individuals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Thank you</a:t>
            </a:r>
          </a:p>
          <a:p>
            <a:pPr marL="0" indent="0" algn="ctr">
              <a:buNone/>
            </a:pPr>
            <a:endParaRPr lang="en-US" sz="1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Questions 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26DBF-E36F-44CB-943A-97C35482B77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86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556" y="1562600"/>
            <a:ext cx="6796644" cy="4784725"/>
          </a:xfrm>
        </p:spPr>
        <p:txBody>
          <a:bodyPr/>
          <a:lstStyle/>
          <a:p>
            <a:r>
              <a:rPr lang="en-US" dirty="0" smtClean="0"/>
              <a:t>Why interest in collective dose?  </a:t>
            </a:r>
            <a:r>
              <a:rPr lang="en-US" dirty="0" smtClean="0">
                <a:solidFill>
                  <a:srgbClr val="0070C0"/>
                </a:solidFill>
              </a:rPr>
              <a:t>2 observations:</a:t>
            </a:r>
          </a:p>
          <a:p>
            <a:pPr lvl="1"/>
            <a:r>
              <a:rPr lang="en-US" dirty="0" smtClean="0"/>
              <a:t>Experience from emergency exercises </a:t>
            </a:r>
            <a:r>
              <a:rPr lang="en-US" dirty="0"/>
              <a:t>(</a:t>
            </a:r>
            <a:r>
              <a:rPr lang="en-US" dirty="0" smtClean="0"/>
              <a:t>Belgium)</a:t>
            </a:r>
          </a:p>
          <a:p>
            <a:pPr lvl="2"/>
            <a:r>
              <a:rPr lang="en-US" dirty="0" smtClean="0"/>
              <a:t>Decisions often strictly guided by </a:t>
            </a:r>
            <a:r>
              <a:rPr lang="en-US" dirty="0" smtClean="0"/>
              <a:t>intervention</a:t>
            </a:r>
            <a:r>
              <a:rPr lang="en-US" dirty="0" smtClean="0"/>
              <a:t> levels </a:t>
            </a:r>
            <a:endParaRPr lang="en-US" dirty="0" smtClean="0"/>
          </a:p>
          <a:p>
            <a:pPr lvl="2"/>
            <a:r>
              <a:rPr lang="en-US" dirty="0" smtClean="0"/>
              <a:t>Little collective issues (except for practical implementation of countermeasures)</a:t>
            </a:r>
          </a:p>
          <a:p>
            <a:pPr lvl="1"/>
            <a:r>
              <a:rPr lang="en-US" dirty="0" smtClean="0"/>
              <a:t>Communication of impact of accident: </a:t>
            </a:r>
          </a:p>
          <a:p>
            <a:pPr lvl="2"/>
            <a:r>
              <a:rPr lang="en-US" dirty="0" smtClean="0"/>
              <a:t>INES rating results in a comparison</a:t>
            </a:r>
          </a:p>
          <a:p>
            <a:pPr lvl="2"/>
            <a:r>
              <a:rPr lang="en-US" dirty="0" smtClean="0"/>
              <a:t>How to summarize difference between accidents of same INES rating</a:t>
            </a:r>
          </a:p>
          <a:p>
            <a:pPr lvl="2"/>
            <a:r>
              <a:rPr lang="en-US" dirty="0" smtClean="0"/>
              <a:t>Post accident analysis by e.g. </a:t>
            </a:r>
            <a:r>
              <a:rPr lang="en-US" dirty="0" err="1" smtClean="0"/>
              <a:t>UNSCEAR</a:t>
            </a:r>
            <a:endParaRPr lang="en-US" dirty="0" smtClean="0"/>
          </a:p>
          <a:p>
            <a:pPr marL="822325" lvl="2" indent="0">
              <a:buNone/>
            </a:pPr>
            <a:endParaRPr lang="en-US" sz="800" dirty="0" smtClean="0"/>
          </a:p>
          <a:p>
            <a:pPr marL="103188" indent="0" algn="ctr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ICRP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recommendations </a:t>
            </a:r>
            <a:r>
              <a:rPr lang="en-US" dirty="0" smtClean="0">
                <a:solidFill>
                  <a:srgbClr val="0070C0"/>
                </a:solidFill>
              </a:rPr>
              <a:t>related to collective dose and </a:t>
            </a:r>
            <a:r>
              <a:rPr lang="en-US" dirty="0" smtClean="0">
                <a:solidFill>
                  <a:srgbClr val="0070C0"/>
                </a:solidFill>
              </a:rPr>
              <a:t>can collective dose contribute to emergency preparedness and response if it is used according these recommendations?</a:t>
            </a:r>
          </a:p>
          <a:p>
            <a:pPr marL="822325" lvl="2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26DBF-E36F-44CB-943A-97C35482B77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120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ICRP</a:t>
            </a:r>
            <a:r>
              <a:rPr lang="en-US" dirty="0" smtClean="0"/>
              <a:t> recommendations – Collective dose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Instrument  for optimization and comparing radiological technologies (accidents?)</a:t>
                </a:r>
              </a:p>
              <a:p>
                <a:r>
                  <a:rPr lang="en-US" dirty="0" smtClean="0"/>
                  <a:t>Avoid collective dose for calculating cancer deaths involving trivial exposures (over extended periods and large geographical regions)</a:t>
                </a:r>
              </a:p>
              <a:p>
                <a:r>
                  <a:rPr lang="en-GB" dirty="0" smtClean="0"/>
                  <a:t>Clear definition of collective dose and how it is calculated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nl-B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 ∆</m:t>
                          </m:r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 </m:t>
                      </m:r>
                      <m:nary>
                        <m:naryPr>
                          <m:limLoc m:val="subSup"/>
                          <m:ctrlPr>
                            <a:rPr lang="nl-BE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nl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nl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</m:nary>
                      <m:r>
                        <a:rPr lang="en-GB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nl-BE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nl-BE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BE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/>
                                    </a:rPr>
                                    <m:t>𝑑𝑁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𝑑𝐸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∆</m:t>
                          </m:r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𝑑𝐸</m:t>
                      </m:r>
                      <m:r>
                        <a:rPr lang="en-GB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700087" lvl="1" indent="-342900">
                  <a:buFont typeface="Wingdings" pitchFamily="2" charset="2"/>
                  <a:buChar char="Ø"/>
                </a:pPr>
                <a:r>
                  <a:rPr lang="en-US" dirty="0" smtClean="0"/>
                  <a:t>Definition of minimum individual effective dose </a:t>
                </a:r>
                <a:r>
                  <a:rPr lang="en-US" i="1" dirty="0" err="1" smtClean="0"/>
                  <a:t>E</a:t>
                </a:r>
                <a:r>
                  <a:rPr lang="en-US" i="1" baseline="-25000" dirty="0" err="1" smtClean="0"/>
                  <a:t>1</a:t>
                </a:r>
                <a:endParaRPr lang="en-US" dirty="0" smtClean="0"/>
              </a:p>
              <a:p>
                <a:pPr marL="700087" lvl="1" indent="-342900">
                  <a:buFont typeface="Wingdings" pitchFamily="2" charset="2"/>
                  <a:buChar char="Ø"/>
                </a:pPr>
                <a:r>
                  <a:rPr lang="en-US" dirty="0" smtClean="0"/>
                  <a:t>Definition of time period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∆</m:t>
                    </m:r>
                    <m:r>
                      <a:rPr lang="en-GB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700087" lvl="1" indent="-342900">
                  <a:buFont typeface="Wingdings" pitchFamily="2" charset="2"/>
                  <a:buChar char="Ø"/>
                </a:pPr>
                <a:r>
                  <a:rPr lang="en-US" dirty="0" smtClean="0"/>
                  <a:t>With 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nl-B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 ∆</m:t>
                        </m:r>
                        <m:r>
                          <a:rPr lang="en-GB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 </m:t>
                    </m:r>
                    <m:nary>
                      <m:naryPr>
                        <m:limLoc m:val="subSup"/>
                        <m:ctrlPr>
                          <a:rPr lang="nl-BE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nl-B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nl-B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nl-BE" b="0" i="1" smtClean="0">
                            <a:latin typeface="Cambria Math"/>
                          </a:rPr>
                          <m:t>  </m:t>
                        </m:r>
                      </m:e>
                    </m:nary>
                    <m:sSub>
                      <m:sSubPr>
                        <m:ctrlPr>
                          <a:rPr lang="nl-BE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nl-BE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BE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𝑑𝑁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𝑑𝐸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GB" i="1">
                            <a:latin typeface="Cambria Math"/>
                          </a:rPr>
                          <m:t>∆</m:t>
                        </m:r>
                        <m:r>
                          <a:rPr lang="en-GB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𝑑𝐸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700087" lvl="1" indent="-342900">
                  <a:buFont typeface="Wingdings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9" t="-765" r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26DBF-E36F-44CB-943A-97C35482B77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Oval 4"/>
          <p:cNvSpPr/>
          <p:nvPr/>
        </p:nvSpPr>
        <p:spPr bwMode="auto">
          <a:xfrm>
            <a:off x="5450774" y="4797631"/>
            <a:ext cx="415636" cy="36813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30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 - Case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83179" y="1601338"/>
                <a:ext cx="6917934" cy="4784725"/>
              </a:xfrm>
            </p:spPr>
            <p:txBody>
              <a:bodyPr/>
              <a:lstStyle/>
              <a:p>
                <a:r>
                  <a:rPr lang="en-GB" dirty="0" smtClean="0"/>
                  <a:t>Study of three radiological/nuclear emergency scenarios</a:t>
                </a:r>
              </a:p>
              <a:p>
                <a:r>
                  <a:rPr lang="en-GB" dirty="0" smtClean="0"/>
                  <a:t>All illustrative examples (simplifications, …)</a:t>
                </a:r>
              </a:p>
              <a:p>
                <a:r>
                  <a:rPr lang="en-GB" dirty="0" smtClean="0"/>
                  <a:t>Calculation of collective dose S as a function of </a:t>
                </a:r>
                <a:r>
                  <a:rPr lang="en-GB" i="1" dirty="0" err="1" smtClean="0"/>
                  <a:t>E</a:t>
                </a:r>
                <a:r>
                  <a:rPr lang="en-GB" i="1" baseline="-25000" dirty="0" err="1" smtClean="0"/>
                  <a:t>1</a:t>
                </a:r>
                <a:r>
                  <a:rPr lang="en-GB" dirty="0" smtClean="0"/>
                  <a:t>:        </a:t>
                </a:r>
                <a:r>
                  <a:rPr lang="en-GB" i="1" dirty="0" smtClean="0"/>
                  <a:t>S= f(</a:t>
                </a:r>
                <a:r>
                  <a:rPr lang="en-GB" i="1" dirty="0" err="1" smtClean="0"/>
                  <a:t>E</a:t>
                </a:r>
                <a:r>
                  <a:rPr lang="en-GB" i="1" baseline="-25000" dirty="0" err="1" smtClean="0"/>
                  <a:t>1</a:t>
                </a:r>
                <a:r>
                  <a:rPr lang="en-GB" i="1" dirty="0" smtClean="0"/>
                  <a:t>)</a:t>
                </a:r>
                <a:r>
                  <a:rPr lang="en-GB" dirty="0" smtClean="0"/>
                  <a:t>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∆</m:t>
                    </m:r>
                    <m:r>
                      <a:rPr lang="en-GB" i="1">
                        <a:latin typeface="Cambria Math"/>
                      </a:rPr>
                      <m:t>𝑇</m:t>
                    </m:r>
                  </m:oMath>
                </a14:m>
                <a:r>
                  <a:rPr lang="en-GB" dirty="0" smtClean="0"/>
                  <a:t> well defined</a:t>
                </a:r>
                <a:endParaRPr lang="en-GB" sz="800" dirty="0" smtClean="0"/>
              </a:p>
              <a:p>
                <a:endParaRPr lang="en-GB" sz="800" dirty="0" smtClean="0"/>
              </a:p>
              <a:p>
                <a:pPr marL="0" indent="0">
                  <a:buNone/>
                </a:pPr>
                <a:r>
                  <a:rPr lang="en-GB" dirty="0" smtClean="0"/>
                  <a:t>Case 1</a:t>
                </a:r>
              </a:p>
              <a:p>
                <a:r>
                  <a:rPr lang="en-GB" dirty="0" smtClean="0"/>
                  <a:t>Lost source, Cs-137, 100 </a:t>
                </a:r>
                <a:r>
                  <a:rPr lang="en-GB" dirty="0" err="1" smtClean="0"/>
                  <a:t>TBq</a:t>
                </a:r>
                <a:endParaRPr lang="en-GB" dirty="0" smtClean="0"/>
              </a:p>
              <a:p>
                <a:r>
                  <a:rPr lang="en-GB" dirty="0" smtClean="0"/>
                  <a:t>Source located in an area with very high &amp; constant population density (1 person/</a:t>
                </a:r>
                <a:r>
                  <a:rPr lang="en-GB" dirty="0" err="1" smtClean="0"/>
                  <a:t>m</a:t>
                </a:r>
                <a:r>
                  <a:rPr lang="en-GB" baseline="30000" dirty="0" err="1" smtClean="0"/>
                  <a:t>2</a:t>
                </a:r>
                <a:r>
                  <a:rPr lang="en-GB" dirty="0" smtClean="0"/>
                  <a:t>)</a:t>
                </a:r>
              </a:p>
              <a:p>
                <a:r>
                  <a:rPr lang="en-GB" dirty="0"/>
                  <a:t>Exposure due to external </a:t>
                </a:r>
                <a:r>
                  <a:rPr lang="en-GB" dirty="0" smtClean="0"/>
                  <a:t>gamma radiation</a:t>
                </a:r>
              </a:p>
              <a:p>
                <a:pPr lvl="1"/>
                <a:r>
                  <a:rPr lang="en-GB" dirty="0" smtClean="0"/>
                  <a:t>In absence of attenuation: </a:t>
                </a:r>
                <a:r>
                  <a:rPr lang="en-GB" i="1" dirty="0" smtClean="0"/>
                  <a:t>Dose </a:t>
                </a:r>
                <a:r>
                  <a:rPr lang="en-GB" i="1" dirty="0" smtClean="0">
                    <a:sym typeface="Symbol"/>
                  </a:rPr>
                  <a:t> 1 / </a:t>
                </a:r>
                <a:r>
                  <a:rPr lang="en-GB" i="1" dirty="0" err="1" smtClean="0">
                    <a:sym typeface="Symbol"/>
                  </a:rPr>
                  <a:t>r</a:t>
                </a:r>
                <a:r>
                  <a:rPr lang="en-GB" i="1" baseline="30000" dirty="0" err="1" smtClean="0">
                    <a:sym typeface="Symbol"/>
                  </a:rPr>
                  <a:t>2</a:t>
                </a:r>
                <a:endParaRPr lang="en-GB" i="1" baseline="30000" dirty="0" smtClean="0">
                  <a:sym typeface="Symbol"/>
                </a:endParaRPr>
              </a:p>
              <a:p>
                <a:pPr lvl="1"/>
                <a:r>
                  <a:rPr lang="en-GB" dirty="0" smtClean="0">
                    <a:sym typeface="Symbol"/>
                  </a:rPr>
                  <a:t>Number of people </a:t>
                </a:r>
                <a:r>
                  <a:rPr lang="en-GB" i="1" dirty="0" smtClean="0">
                    <a:sym typeface="Symbol"/>
                  </a:rPr>
                  <a:t>N  </a:t>
                </a:r>
                <a:r>
                  <a:rPr lang="en-GB" i="1" dirty="0" err="1" smtClean="0">
                    <a:sym typeface="Symbol"/>
                  </a:rPr>
                  <a:t>r</a:t>
                </a:r>
                <a:r>
                  <a:rPr lang="en-GB" i="1" baseline="30000" dirty="0" err="1" smtClean="0">
                    <a:sym typeface="Symbol"/>
                  </a:rPr>
                  <a:t>2</a:t>
                </a:r>
                <a:endParaRPr lang="en-GB" i="1" baseline="30000" dirty="0" smtClean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∆</m:t>
                    </m:r>
                    <m:r>
                      <a:rPr lang="en-GB" i="1">
                        <a:latin typeface="Cambria Math"/>
                      </a:rPr>
                      <m:t>𝑇</m:t>
                    </m:r>
                    <m:r>
                      <a:rPr lang="nl-BE" b="0" i="0" smtClean="0">
                        <a:latin typeface="Cambria Math"/>
                      </a:rPr>
                      <m:t>=1 </m:t>
                    </m:r>
                    <m:r>
                      <m:rPr>
                        <m:sty m:val="p"/>
                      </m:rPr>
                      <a:rPr lang="nl-BE" b="0" i="0" smtClean="0">
                        <a:latin typeface="Cambria Math"/>
                      </a:rPr>
                      <m:t>h</m:t>
                    </m:r>
                  </m:oMath>
                </a14:m>
                <a:endParaRPr lang="en-GB" baseline="30000" dirty="0">
                  <a:sym typeface="Symbol"/>
                </a:endParaRPr>
              </a:p>
              <a:p>
                <a:pPr marL="422275" lvl="1" indent="0">
                  <a:buNone/>
                </a:pPr>
                <a:endParaRPr lang="en-GB" baseline="30000" dirty="0" smtClean="0"/>
              </a:p>
              <a:p>
                <a:pPr marL="0" indent="0">
                  <a:buNone/>
                </a:pPr>
                <a:endParaRPr lang="en-GB" sz="1600" dirty="0" smtClean="0"/>
              </a:p>
              <a:p>
                <a:pPr lvl="2"/>
                <a:endParaRPr lang="en-GB" sz="1600" dirty="0" smtClean="0"/>
              </a:p>
            </p:txBody>
          </p:sp>
        </mc:Choice>
        <mc:Fallback xmlns="">
          <p:sp>
            <p:nvSpPr>
              <p:cNvPr id="13315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83179" y="1601338"/>
                <a:ext cx="6917934" cy="4784725"/>
              </a:xfrm>
              <a:blipFill rotWithShape="1">
                <a:blip r:embed="rId3"/>
                <a:stretch>
                  <a:fillRect l="-1233" t="-764" r="-8106" b="-8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26DBF-E36F-44CB-943A-97C35482B77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26DBF-E36F-44CB-943A-97C35482B77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004648"/>
              </p:ext>
            </p:extLst>
          </p:nvPr>
        </p:nvGraphicFramePr>
        <p:xfrm>
          <a:off x="1021278" y="316207"/>
          <a:ext cx="8314249" cy="6678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r:id="rId3" imgW="3623040" imgH="2910240" progId="">
                  <p:embed/>
                </p:oleObj>
              </mc:Choice>
              <mc:Fallback>
                <p:oleObj r:id="rId3" imgW="3623040" imgH="2910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1278" y="316207"/>
                        <a:ext cx="8314249" cy="6678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 flipH="1" flipV="1">
            <a:off x="3491345" y="1615044"/>
            <a:ext cx="5177643" cy="39069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75491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424" y="1571625"/>
            <a:ext cx="5260645" cy="4784725"/>
          </a:xfrm>
        </p:spPr>
        <p:txBody>
          <a:bodyPr/>
          <a:lstStyle/>
          <a:p>
            <a:r>
              <a:rPr lang="en-US" dirty="0" smtClean="0"/>
              <a:t>Cs-137, 100 </a:t>
            </a:r>
            <a:r>
              <a:rPr lang="en-US" dirty="0" err="1" smtClean="0"/>
              <a:t>TBq</a:t>
            </a:r>
            <a:r>
              <a:rPr lang="en-US" dirty="0" smtClean="0"/>
              <a:t> (idem as case 1)</a:t>
            </a:r>
          </a:p>
          <a:p>
            <a:r>
              <a:rPr lang="en-US" dirty="0" smtClean="0"/>
              <a:t>Activity dispersed (explosion)</a:t>
            </a:r>
          </a:p>
          <a:p>
            <a:pPr lvl="1"/>
            <a:r>
              <a:rPr lang="en-US" dirty="0" smtClean="0"/>
              <a:t>Typical meteorological </a:t>
            </a:r>
            <a:r>
              <a:rPr lang="en-US" dirty="0" smtClean="0"/>
              <a:t>conditions      </a:t>
            </a:r>
            <a:r>
              <a:rPr lang="en-US" dirty="0" smtClean="0"/>
              <a:t>(u= 3 m/s, neutral conditions)</a:t>
            </a:r>
          </a:p>
          <a:p>
            <a:pPr lvl="1"/>
            <a:r>
              <a:rPr lang="en-US" dirty="0" smtClean="0"/>
              <a:t>Simple dispersion model: </a:t>
            </a:r>
            <a:r>
              <a:rPr lang="en-US" dirty="0"/>
              <a:t>u</a:t>
            </a:r>
            <a:r>
              <a:rPr lang="en-US" dirty="0" smtClean="0"/>
              <a:t>se of HOTSPOT </a:t>
            </a:r>
            <a:r>
              <a:rPr lang="en-US" dirty="0" err="1" smtClean="0"/>
              <a:t>v2.07</a:t>
            </a:r>
            <a:r>
              <a:rPr lang="en-US" dirty="0" smtClean="0"/>
              <a:t> for calculation effective </a:t>
            </a:r>
            <a:r>
              <a:rPr lang="en-US" dirty="0" smtClean="0"/>
              <a:t>dose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26DBF-E36F-44CB-943A-97C35482B77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6" t="21895" r="32056" b="21895"/>
          <a:stretch/>
        </p:blipFill>
        <p:spPr bwMode="auto">
          <a:xfrm>
            <a:off x="295273" y="1568959"/>
            <a:ext cx="3219452" cy="283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504824" y="4476750"/>
                <a:ext cx="8391526" cy="4784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83219" tIns="41610" rIns="83219" bIns="41610" numCol="1" anchor="t" anchorCtr="0" compatLnSpc="1">
                <a:prstTxWarp prst="textNoShape">
                  <a:avLst/>
                </a:prstTxWarp>
              </a:bodyPr>
              <a:lstStyle>
                <a:lvl1pPr marL="309563" indent="-309563" algn="l" defTabSz="6858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618FFD"/>
                  </a:buClr>
                  <a:buSzPct val="10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6750" indent="-244475" algn="l" defTabSz="6858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2C1FE"/>
                  </a:buClr>
                  <a:buSzPct val="10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028700" indent="-206375" algn="l" defTabSz="6858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618FFD"/>
                  </a:buClr>
                  <a:buSzPct val="10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439863" indent="-204788" algn="l" defTabSz="6858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j-lt"/>
                  </a:defRPr>
                </a:lvl4pPr>
                <a:lvl5pPr marL="1852613" indent="-206375" algn="l" defTabSz="6858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j-lt"/>
                  </a:defRPr>
                </a:lvl5pPr>
                <a:lvl6pPr marL="2309813" indent="-206375" algn="l" defTabSz="6858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9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767013" indent="-206375" algn="l" defTabSz="6858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9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224213" indent="-206375" algn="l" defTabSz="6858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9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681413" indent="-206375" algn="l" defTabSz="6858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9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dirty="0" smtClean="0"/>
                  <a:t>High </a:t>
                </a:r>
                <a:r>
                  <a:rPr lang="en-US" dirty="0" smtClean="0"/>
                  <a:t>and constant population density (same as case 1</a:t>
                </a:r>
                <a:r>
                  <a:rPr lang="en-US" dirty="0" smtClean="0"/>
                  <a:t>):            </a:t>
                </a:r>
                <a:r>
                  <a:rPr lang="en-US" dirty="0" smtClean="0"/>
                  <a:t>1 person/</a:t>
                </a:r>
                <a:r>
                  <a:rPr lang="en-US" dirty="0" err="1" smtClean="0"/>
                  <a:t>m</a:t>
                </a:r>
                <a:r>
                  <a:rPr lang="en-US" baseline="30000" dirty="0" err="1" smtClean="0"/>
                  <a:t>2</a:t>
                </a:r>
                <a:endParaRPr lang="en-US" baseline="30000" dirty="0" smtClean="0"/>
              </a:p>
              <a:p>
                <a:r>
                  <a:rPr lang="en-US" dirty="0" smtClean="0"/>
                  <a:t>Effective dose from cloud passage and inhalation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∆</m:t>
                    </m:r>
                    <m:r>
                      <a:rPr lang="en-GB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short)</a:t>
                </a:r>
                <a:endParaRPr lang="en-US" dirty="0" smtClean="0"/>
              </a:p>
              <a:p>
                <a:r>
                  <a:rPr lang="en-US" dirty="0" smtClean="0"/>
                  <a:t>Calculation without and with depletion of the cloud</a:t>
                </a:r>
              </a:p>
              <a:p>
                <a:r>
                  <a:rPr lang="en-US" dirty="0" smtClean="0"/>
                  <a:t>Calculation of collective dose: </a:t>
                </a:r>
                <a:r>
                  <a:rPr lang="en-GB" i="1" dirty="0" smtClean="0"/>
                  <a:t>S = </a:t>
                </a:r>
                <a:r>
                  <a:rPr lang="en-GB" i="1" dirty="0"/>
                  <a:t>f(</a:t>
                </a:r>
                <a:r>
                  <a:rPr lang="en-GB" i="1" dirty="0" err="1"/>
                  <a:t>E</a:t>
                </a:r>
                <a:r>
                  <a:rPr lang="en-GB" i="1" baseline="-25000" dirty="0" err="1"/>
                  <a:t>1</a:t>
                </a:r>
                <a:r>
                  <a:rPr lang="en-GB" i="1" dirty="0"/>
                  <a:t>)</a:t>
                </a:r>
                <a:r>
                  <a:rPr lang="en-GB" dirty="0"/>
                  <a:t> 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824" y="4476750"/>
                <a:ext cx="8391526" cy="4784725"/>
              </a:xfrm>
              <a:prstGeom prst="rect">
                <a:avLst/>
              </a:prstGeom>
              <a:blipFill rotWithShape="1">
                <a:blip r:embed="rId3"/>
                <a:stretch>
                  <a:fillRect l="-872" t="-6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130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26DBF-E36F-44CB-943A-97C35482B77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559490"/>
              </p:ext>
            </p:extLst>
          </p:nvPr>
        </p:nvGraphicFramePr>
        <p:xfrm>
          <a:off x="1022400" y="316800"/>
          <a:ext cx="8581751" cy="66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r:id="rId3" imgW="3663360" imgH="2851200" progId="">
                  <p:embed/>
                </p:oleObj>
              </mc:Choice>
              <mc:Fallback>
                <p:oleObj r:id="rId3" imgW="3663360" imgH="285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2400" y="316800"/>
                        <a:ext cx="8581751" cy="66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7496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056064"/>
              </p:ext>
            </p:extLst>
          </p:nvPr>
        </p:nvGraphicFramePr>
        <p:xfrm>
          <a:off x="1022400" y="316800"/>
          <a:ext cx="8313802" cy="66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r:id="rId3" imgW="3623040" imgH="2910240" progId="">
                  <p:embed/>
                </p:oleObj>
              </mc:Choice>
              <mc:Fallback>
                <p:oleObj r:id="rId3" imgW="3623040" imgH="2910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2400" y="316800"/>
                        <a:ext cx="8313802" cy="66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79833" y="213758"/>
            <a:ext cx="488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Comparison case 1 – case 2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97039" y="2506182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Lost source –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      external radiation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0343" y="4803505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Dispersed source –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inhalation and cloud shine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434442" y="1044676"/>
            <a:ext cx="1116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100 </a:t>
            </a:r>
            <a:r>
              <a:rPr lang="en-US" sz="1800" dirty="0" err="1" smtClean="0"/>
              <a:t>TBq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Cs-137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6727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Aftermath of fictive large nuclear accident (Doel NPP, </a:t>
                </a:r>
                <a:r>
                  <a:rPr lang="en-US" dirty="0"/>
                  <a:t>B</a:t>
                </a:r>
                <a:r>
                  <a:rPr lang="en-US" dirty="0" smtClean="0"/>
                  <a:t>elgium)</a:t>
                </a:r>
              </a:p>
              <a:p>
                <a:r>
                  <a:rPr lang="en-US" dirty="0" smtClean="0"/>
                  <a:t>Contamination of large geographical region with Cs-137 (contamination pattern calculated with dispersion model </a:t>
                </a:r>
                <a:r>
                  <a:rPr lang="en-US" dirty="0" smtClean="0"/>
                  <a:t>“Noodplan Doel”)</a:t>
                </a:r>
                <a:endParaRPr lang="en-US" dirty="0" smtClean="0"/>
              </a:p>
              <a:p>
                <a:r>
                  <a:rPr lang="en-GB" i="1" dirty="0"/>
                  <a:t>Calculation of S= f(</a:t>
                </a:r>
                <a:r>
                  <a:rPr lang="en-GB" i="1" dirty="0" err="1"/>
                  <a:t>E</a:t>
                </a:r>
                <a:r>
                  <a:rPr lang="en-GB" i="1" baseline="-25000" dirty="0" err="1"/>
                  <a:t>1</a:t>
                </a:r>
                <a:r>
                  <a:rPr lang="en-GB" i="1" dirty="0"/>
                  <a:t>)</a:t>
                </a:r>
                <a:r>
                  <a:rPr lang="en-GB" dirty="0"/>
                  <a:t> </a:t>
                </a:r>
                <a:endParaRPr lang="en-GB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∆</m:t>
                    </m:r>
                    <m:r>
                      <a:rPr lang="en-GB" i="1">
                        <a:latin typeface="Cambria Math"/>
                      </a:rPr>
                      <m:t>𝑇</m:t>
                    </m:r>
                  </m:oMath>
                </a14:m>
                <a:r>
                  <a:rPr lang="en-GB" dirty="0" smtClean="0"/>
                  <a:t> = 1 year (first year)</a:t>
                </a:r>
              </a:p>
              <a:p>
                <a:pPr lvl="1"/>
                <a:r>
                  <a:rPr lang="en-GB" dirty="0" smtClean="0"/>
                  <a:t>Population density: 3 areas (simplification)</a:t>
                </a:r>
              </a:p>
              <a:p>
                <a:pPr lvl="2"/>
                <a:r>
                  <a:rPr lang="en-GB" dirty="0" smtClean="0"/>
                  <a:t>Water: zero population</a:t>
                </a:r>
              </a:p>
              <a:p>
                <a:pPr lvl="2"/>
                <a:r>
                  <a:rPr lang="en-GB" dirty="0" smtClean="0"/>
                  <a:t>Average </a:t>
                </a:r>
                <a:r>
                  <a:rPr lang="en-GB" dirty="0" smtClean="0"/>
                  <a:t>populated areas: 372 </a:t>
                </a:r>
                <a:r>
                  <a:rPr lang="en-GB" dirty="0" smtClean="0"/>
                  <a:t>persons/</a:t>
                </a:r>
                <a:r>
                  <a:rPr lang="en-GB" dirty="0" err="1" smtClean="0"/>
                  <a:t>km</a:t>
                </a:r>
                <a:r>
                  <a:rPr lang="en-GB" baseline="30000" dirty="0" err="1" smtClean="0"/>
                  <a:t>2</a:t>
                </a:r>
                <a:endParaRPr lang="en-GB" baseline="30000" dirty="0" smtClean="0"/>
              </a:p>
              <a:p>
                <a:pPr lvl="2"/>
                <a:r>
                  <a:rPr lang="en-GB" dirty="0" smtClean="0"/>
                  <a:t>Urban areas: 3720 persons/</a:t>
                </a:r>
                <a:r>
                  <a:rPr lang="en-GB" dirty="0" err="1" smtClean="0"/>
                  <a:t>km</a:t>
                </a:r>
                <a:r>
                  <a:rPr lang="en-GB" baseline="30000" dirty="0" err="1" smtClean="0"/>
                  <a:t>2</a:t>
                </a:r>
                <a:endParaRPr lang="en-GB" baseline="30000" dirty="0" smtClean="0"/>
              </a:p>
              <a:p>
                <a:pPr lvl="1"/>
                <a:r>
                  <a:rPr lang="en-GB" dirty="0" smtClean="0"/>
                  <a:t>Two sub-scenarios with opposite wind directions during release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9" t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26DBF-E36F-44CB-943A-97C35482B77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t="5063" r="31883" b="4642"/>
          <a:stretch/>
        </p:blipFill>
        <p:spPr bwMode="auto">
          <a:xfrm>
            <a:off x="142875" y="1857373"/>
            <a:ext cx="2066925" cy="20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980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_SCK</Template>
  <TotalTime>306</TotalTime>
  <Pages>22</Pages>
  <Words>764</Words>
  <Application>Microsoft Office PowerPoint</Application>
  <PresentationFormat>On-screen Show (4:3)</PresentationFormat>
  <Paragraphs>108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2__SCK</vt:lpstr>
      <vt:lpstr>_sck</vt:lpstr>
      <vt:lpstr>1__sck</vt:lpstr>
      <vt:lpstr>PowerPoint Presentation</vt:lpstr>
      <vt:lpstr>Introduction</vt:lpstr>
      <vt:lpstr>ICRP recommendations – Collective dose</vt:lpstr>
      <vt:lpstr>Case study  - Case 1</vt:lpstr>
      <vt:lpstr>PowerPoint Presentation</vt:lpstr>
      <vt:lpstr>Case 2</vt:lpstr>
      <vt:lpstr>PowerPoint Presentation</vt:lpstr>
      <vt:lpstr>PowerPoint Presentation</vt:lpstr>
      <vt:lpstr>Case 3</vt:lpstr>
      <vt:lpstr>PowerPoint Presentation</vt:lpstr>
      <vt:lpstr>PowerPoint Presentation</vt:lpstr>
      <vt:lpstr>Discussion</vt:lpstr>
      <vt:lpstr>Discussion (cont’d)</vt:lpstr>
      <vt:lpstr>Conclusion</vt:lpstr>
    </vt:vector>
  </TitlesOfParts>
  <Company>SCK-CEN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jcamps</dc:creator>
  <cp:lastModifiedBy>jcamps</cp:lastModifiedBy>
  <cp:revision>27</cp:revision>
  <cp:lastPrinted>2011-12-22T07:31:06Z</cp:lastPrinted>
  <dcterms:created xsi:type="dcterms:W3CDTF">2012-02-04T19:14:56Z</dcterms:created>
  <dcterms:modified xsi:type="dcterms:W3CDTF">2012-02-06T22:56:25Z</dcterms:modified>
</cp:coreProperties>
</file>