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74" r:id="rId3"/>
    <p:sldMasterId id="2147483686" r:id="rId4"/>
    <p:sldMasterId id="2147483698" r:id="rId5"/>
    <p:sldMasterId id="2147483710" r:id="rId6"/>
  </p:sldMasterIdLst>
  <p:notesMasterIdLst>
    <p:notesMasterId r:id="rId18"/>
  </p:notesMasterIdLst>
  <p:sldIdLst>
    <p:sldId id="326" r:id="rId7"/>
    <p:sldId id="461" r:id="rId8"/>
    <p:sldId id="484" r:id="rId9"/>
    <p:sldId id="518" r:id="rId10"/>
    <p:sldId id="511" r:id="rId11"/>
    <p:sldId id="488" r:id="rId12"/>
    <p:sldId id="493" r:id="rId13"/>
    <p:sldId id="468" r:id="rId14"/>
    <p:sldId id="496" r:id="rId15"/>
    <p:sldId id="497" r:id="rId16"/>
    <p:sldId id="506" r:id="rId17"/>
  </p:sldIdLst>
  <p:sldSz cx="9906000" cy="6858000" type="A4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489">
          <p15:clr>
            <a:srgbClr val="A4A3A4"/>
          </p15:clr>
        </p15:guide>
        <p15:guide id="3" pos="1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7711" autoAdjust="0"/>
  </p:normalViewPr>
  <p:slideViewPr>
    <p:cSldViewPr snapToGrid="0">
      <p:cViewPr varScale="1">
        <p:scale>
          <a:sx n="115" d="100"/>
          <a:sy n="115" d="100"/>
        </p:scale>
        <p:origin x="750" y="108"/>
      </p:cViewPr>
      <p:guideLst>
        <p:guide orient="horz" pos="2160"/>
        <p:guide pos="1489"/>
        <p:guide pos="12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7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44F6E3-60A7-46FF-A679-D9B1DEB0E08B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0240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0BD45-CCE4-4FDD-9E30-BA0E2407BCAF}" type="slidenum">
              <a:rPr lang="sv-SE" smtClean="0"/>
              <a:pPr eaLnBrk="1" hangingPunct="1"/>
              <a:t>1</a:t>
            </a:fld>
            <a:endParaRPr lang="sv-SE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altLang="sv-SE" sz="11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4F6E3-60A7-46FF-A679-D9B1DEB0E08B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4297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4F6E3-60A7-46FF-A679-D9B1DEB0E08B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309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4F6E3-60A7-46FF-A679-D9B1DEB0E08B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38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4F6E3-60A7-46FF-A679-D9B1DEB0E08B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816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4F6E3-60A7-46FF-A679-D9B1DEB0E08B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7325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endParaRPr lang="sv-SE" sz="1200" kern="1200" dirty="0" smtClean="0">
              <a:solidFill>
                <a:schemeClr val="dk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4F6E3-60A7-46FF-A679-D9B1DEB0E08B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138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4F6E3-60A7-46FF-A679-D9B1DEB0E08B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456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E8311-010C-4243-8060-984404288556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046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4F6E3-60A7-46FF-A679-D9B1DEB0E08B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86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4F6E3-60A7-46FF-A679-D9B1DEB0E08B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147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2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8825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5132" name="Picture 12" descr="Logo_P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1814512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dirty="0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DD1BC2D-AC05-47A4-9648-740C9BBE5275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1C973276-3758-4874-9BF2-3630DDF00356}" type="slidenum">
              <a:rPr lang="sv-SE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47728-8EB9-46D2-BECB-107F9CF75F2F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A86EC72C-1521-4B27-A54E-105859AD2B8F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600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B10CBB-35FD-4115-A900-650A5F96E04F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5B57E263-BF21-4C24-9CC4-455FE32367BD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237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1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49600"/>
            <a:ext cx="7108825" cy="16652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11274" name="Picture 10" descr="Logo_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284162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dirty="0"/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DA2C0E-E9E2-402E-B996-BF02A80B6325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1128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Sida </a:t>
            </a:r>
            <a:fld id="{4A74908D-973D-4000-AF01-AEB9A467C45C}" type="slidenum">
              <a:rPr lang="sv-SE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21159F-108B-49D7-A260-25AC480B7DCD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1CF63E0E-B273-4992-B49C-3FF286F0E9CE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010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814AA0-CAE3-4179-9B77-F5051EEBEE99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3C6270E7-8489-4DFF-A050-B9E7746FB0E1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7306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54D25-DA15-43AA-BADA-D44D0A23D402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0C8F2FF3-5249-4BBD-B3FB-DF49FDAB986D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935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BCE92-BC14-4C84-861D-C08558026006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7E99032B-0F78-4E0A-B03B-23A8298ED4CE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6767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424FBE-C02B-467D-81F5-900C5750BAEE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FF88CAC5-C3F3-405A-AC3F-ACADC98F5AD2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8567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42B42-15EB-453A-9FAC-232D5131CE03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08AAB807-9CB4-4498-A9D6-78D0CEF71C1E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33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37E0E-CCE4-4ECB-980C-9649D62B1663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C5EFD8D8-EE3A-4803-9BFF-3EDCE2987BC7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60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68B0A-51B4-455F-B6B1-2582E2813167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F3BA6035-2FBF-4C67-97BD-86F944DCA163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5742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A5F446-7EDE-4B57-82CD-3F2AC858DF33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31B8DF3B-569A-4FF5-98CB-1B0BCFB8A67A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406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8CC6F-ACF4-40B9-B12E-2C15BF3EC96B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A93637E2-3214-4EFD-9333-29FF90FA9B1F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9183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B6B750-6E62-4489-97C5-6AA26EF4E363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C2AF8CD5-F2B1-489F-BFEA-E6F0C24889FB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766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2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8825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5132" name="Picture 12" descr="Logo_P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1814512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15D717B-C96C-4C12-9ACD-55E3988B7440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1C973276-3758-4874-9BF2-3630DDF00356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80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86BFB-1EA3-4B72-8B98-6D354F19C515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F3BA6035-2FBF-4C67-97BD-86F944DCA16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25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E7F91-35EE-4B8B-8510-6141EF20D12D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BD1F7957-AF46-4868-B258-8FEAFDB9438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6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166DE-AB36-47CF-869F-12BFF23472B8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34E8F131-0688-4B59-B328-35E91FA96E9B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87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1AE77-D00A-4F20-AFB6-6852ED4480A9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03734B64-F2BB-4609-9478-4B43B09D2F91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10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C7521-223A-407E-B60A-3EB777B62302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BF3E5100-F7DC-4419-9512-C4438DB1808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82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F215D8-D3E1-4270-A9EB-CDF3039EF2CD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4A152D79-A28C-49E9-A591-AAB8774FB9B5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1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2643C-195A-4CF4-AAB1-73AC9A98A5BE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BD1F7957-AF46-4868-B258-8FEAFDB94383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9085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3F96B-7CC3-4CA1-954E-4A9E6EA820FE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EDF8413F-E22B-485D-9414-6C22922A6E94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02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C60BC1-6142-4B73-80FF-86038AFA54BC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1A16DCD3-49CD-4182-9BF8-8348F93C6975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85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DA86EC-AFA2-4BD7-8743-9E74114392F5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A86EC72C-1521-4B27-A54E-105859AD2B8F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49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19CD1-F980-4995-B8F4-071F678FAE2C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5B57E263-BF21-4C24-9CC4-455FE32367BD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04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2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8825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5132" name="Picture 12" descr="Logo_P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1814512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4549919-C01E-4A3C-87CB-849DAD10A33F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1C973276-3758-4874-9BF2-3630DDF00356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8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987DE-72D1-4FFD-885A-FD60BDE04FF0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F3BA6035-2FBF-4C67-97BD-86F944DCA16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25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BDFB4-6DF9-4B39-B592-4E82A0C249C0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BD1F7957-AF46-4868-B258-8FEAFDB9438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6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064E6F-B036-481C-8E0C-03A9739C9B2F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34E8F131-0688-4B59-B328-35E91FA96E9B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87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AA5280-1386-417D-8D29-D892349D7877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03734B64-F2BB-4609-9478-4B43B09D2F91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10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46D86B-6FD1-4596-9AD1-3064385FB4E0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BF3E5100-F7DC-4419-9512-C4438DB1808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8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D66763-EDBD-40DC-99D8-789701A17A2D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34E8F131-0688-4B59-B328-35E91FA96E9B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2737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8CE7E9-32CD-42CB-BC31-EF19ECF3516C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4A152D79-A28C-49E9-A591-AAB8774FB9B5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12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2F7BC-4DAE-40D5-B909-1BC2125094AC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EDF8413F-E22B-485D-9414-6C22922A6E94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02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3D53E-48ED-4C86-AF90-407BC0CEEC9C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1A16DCD3-49CD-4182-9BF8-8348F93C6975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85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7759C9-1670-4F0D-BD4E-CE071414E454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A86EC72C-1521-4B27-A54E-105859AD2B8F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49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253856-746C-4C77-8310-ABDAF43D138E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5B57E263-BF21-4C24-9CC4-455FE32367BD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04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1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49600"/>
            <a:ext cx="7108825" cy="16652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11274" name="Picture 10" descr="Logo_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284162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23FD1C-6BA0-427B-87EB-E2EBE9B4035C}" type="datetime1">
              <a:rPr lang="sv-SE" smtClean="0">
                <a:solidFill>
                  <a:srgbClr val="FFFFFF"/>
                </a:solidFill>
              </a:rPr>
              <a:t>2019-03-19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128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>
                <a:solidFill>
                  <a:srgbClr val="FFFFFF"/>
                </a:solidFill>
              </a:rPr>
              <a:t>Anneli Hällgren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rgbClr val="FFFFFF"/>
                </a:solidFill>
              </a:rPr>
              <a:t>Sida </a:t>
            </a:r>
            <a:fld id="{4A74908D-973D-4000-AF01-AEB9A467C45C}" type="slidenum">
              <a:rPr lang="sv-SE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58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F7BAF-ED0F-41AF-AD34-3D39D37433A2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1CF63E0E-B273-4992-B49C-3FF286F0E9C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4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4E115E-BC5A-41BF-9EEC-427DC701617C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3C6270E7-8489-4DFF-A050-B9E7746FB0E1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96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6D69-9734-4C4A-B080-330D38A15535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0C8F2FF3-5249-4BBD-B3FB-DF49FDAB986D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02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6F8EE-6A01-45CB-8AE4-D7F785362328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7E99032B-0F78-4E0A-B03B-23A8298ED4C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6CF65-D5F9-491E-AE36-7D3A4D9A09AC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03734B64-F2BB-4609-9478-4B43B09D2F91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002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28AEE1-1A57-4E30-A395-301BEDE516BD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FF88CAC5-C3F3-405A-AC3F-ACADC98F5AD2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4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1914E-A453-427A-893E-F3AE22523E09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08AAB807-9CB4-4498-A9D6-78D0CEF71C1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48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1B4C5-C22B-4BFF-852D-A6A94EC0EC1A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C5EFD8D8-EE3A-4803-9BFF-3EDCE2987BC7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891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A2C5AF-5C52-48CA-8999-BCB01EEBEC51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31B8DF3B-569A-4FF5-98CB-1B0BCFB8A67A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60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CC57DE-6878-4B61-B124-F3DE5488F112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A93637E2-3214-4EFD-9333-29FF90FA9B1F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69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819FC-2193-43A3-B4A3-564809AEBD2D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C2AF8CD5-F2B1-489F-BFEA-E6F0C24889FB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76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1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49600"/>
            <a:ext cx="7108825" cy="16652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11274" name="Picture 10" descr="Logo_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284162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C760D7-DC2C-4D75-9F0E-0D128B1520C4}" type="datetime1">
              <a:rPr lang="sv-SE" smtClean="0">
                <a:solidFill>
                  <a:srgbClr val="FFFFFF"/>
                </a:solidFill>
              </a:rPr>
              <a:t>2019-03-19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128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>
                <a:solidFill>
                  <a:srgbClr val="FFFFFF"/>
                </a:solidFill>
              </a:rPr>
              <a:t>Anneli Hällgren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rgbClr val="FFFFFF"/>
                </a:solidFill>
              </a:rPr>
              <a:t>Sida </a:t>
            </a:r>
            <a:fld id="{4A74908D-973D-4000-AF01-AEB9A467C45C}" type="slidenum">
              <a:rPr lang="sv-SE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02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09646-09F0-4031-A97E-FCF5BAF00738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1CF63E0E-B273-4992-B49C-3FF286F0E9C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90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FCA37-34F9-42B1-884D-157C8F0AB226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3C6270E7-8489-4DFF-A050-B9E7746FB0E1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05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9395F-A68D-478F-9184-75C2E6D81AA8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0C8F2FF3-5249-4BBD-B3FB-DF49FDAB986D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8F739-6F0D-42EC-B5E3-7A242EDD4BAB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BF3E5100-F7DC-4419-9512-C4438DB18089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4160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85EBE9-B85E-40A7-8144-C75CACAC5188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7E99032B-0F78-4E0A-B03B-23A8298ED4C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34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7BED8-899D-4691-94ED-A6D0489D6451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FF88CAC5-C3F3-405A-AC3F-ACADC98F5AD2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267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48DD6-9490-4166-8A49-4FE6264B584A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08AAB807-9CB4-4498-A9D6-78D0CEF71C1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355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69AC8-8093-4CBA-87C0-E056CB6953AA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C5EFD8D8-EE3A-4803-9BFF-3EDCE2987BC7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63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0ECE2-69CE-4F8B-90EB-0D717AC24042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31B8DF3B-569A-4FF5-98CB-1B0BCFB8A67A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A102A-DA17-48FC-9BF0-E0E795C51DE3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A93637E2-3214-4EFD-9333-29FF90FA9B1F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158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08CAB4-EEEC-435A-8AFD-3C59AB7F5F42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C2AF8CD5-F2B1-489F-BFEA-E6F0C24889FB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3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5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0CA59D-1C9B-4D4E-8F81-1553698C6CE6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EDF8413F-E22B-485D-9414-6C22922A6E94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992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842B6-BE18-4AAB-BDAC-4D1E1A9A9E84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Sida </a:t>
            </a:r>
            <a:fld id="{1A16DCD3-49CD-4182-9BF8-8348F93C6975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048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D2FFAC06-9E06-4A35-B243-751D8C877553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 dirty="0"/>
              <a:t>Sida </a:t>
            </a:r>
            <a:fld id="{B7E19140-CE23-4161-B9E6-F10F5F33631E}" type="slidenum">
              <a:rPr lang="sv-SE"/>
              <a:pPr/>
              <a:t>‹#›</a:t>
            </a:fld>
            <a:endParaRPr lang="sv-SE" dirty="0"/>
          </a:p>
        </p:txBody>
      </p:sp>
      <p:pic>
        <p:nvPicPr>
          <p:cNvPr id="1040" name="Picture 16" descr="Logo_PM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mšnster_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dirty="0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49C1B5D9-A7D7-427E-B6D5-903FFE8E2C70}" type="datetime1">
              <a:rPr lang="sv-SE" smtClean="0"/>
              <a:t>2019-03-19</a:t>
            </a:fld>
            <a:endParaRPr lang="sv-SE" dirty="0"/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 dirty="0" smtClean="0"/>
              <a:t>Anneli Hällgren</a:t>
            </a:r>
            <a:endParaRPr lang="sv-SE" dirty="0"/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 dirty="0"/>
              <a:t>Sida </a:t>
            </a:r>
            <a:fld id="{713B3769-E865-4F6A-B2B0-1FF5060F567B}" type="slidenum">
              <a:rPr lang="sv-SE"/>
              <a:pPr/>
              <a:t>‹#›</a:t>
            </a:fld>
            <a:endParaRPr lang="sv-SE" dirty="0"/>
          </a:p>
        </p:txBody>
      </p:sp>
      <p:pic>
        <p:nvPicPr>
          <p:cNvPr id="10263" name="Picture 23" descr="Logo_PMS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DA4CF28D-CA7F-4F99-A379-49404831B026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B7E19140-CE23-4161-B9E6-F10F5F33631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40" name="Picture 16" descr="Logo_PM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1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9147CDED-DEB5-4862-B924-D7D239907A4A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B7E19140-CE23-4161-B9E6-F10F5F33631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40" name="Picture 16" descr="Logo_PM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1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mšnster_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E0A0EF2F-FA37-4BB0-8A54-6FAF9D5B1517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713B3769-E865-4F6A-B2B0-1FF5060F567B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63" name="Picture 23" descr="Logo_PMS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5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mšnster_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C3BB63B7-29F0-48DF-95F2-B7D68389E14D}" type="datetime1">
              <a:rPr lang="sv-SE" smtClean="0">
                <a:solidFill>
                  <a:srgbClr val="000000"/>
                </a:solidFill>
              </a:rPr>
              <a:t>2019-03-19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Anneli Hällgren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 dirty="0">
                <a:solidFill>
                  <a:srgbClr val="000000"/>
                </a:solidFill>
              </a:rPr>
              <a:t>Sida </a:t>
            </a:r>
            <a:fld id="{713B3769-E865-4F6A-B2B0-1FF5060F567B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63" name="Picture 23" descr="Logo_PMS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1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98538" y="2428568"/>
            <a:ext cx="8112125" cy="1736674"/>
          </a:xfrm>
        </p:spPr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/>
              <a:t>basis for the Swedish emergency preparedness and response plan for </a:t>
            </a:r>
            <a:r>
              <a:rPr lang="fr-FR" dirty="0" smtClean="0"/>
              <a:t>ESS</a:t>
            </a:r>
            <a:br>
              <a:rPr lang="fr-FR" dirty="0" smtClean="0"/>
            </a:br>
            <a:endParaRPr lang="en-GB" sz="2000" dirty="0" smtClean="0"/>
          </a:p>
        </p:txBody>
      </p:sp>
      <p:sp>
        <p:nvSpPr>
          <p:cNvPr id="921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60074" y="4657725"/>
            <a:ext cx="7384356" cy="1723410"/>
          </a:xfrm>
          <a:noFill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GB" sz="2000" b="1" dirty="0"/>
              <a:t>5</a:t>
            </a:r>
            <a:r>
              <a:rPr lang="en-GB" sz="2000" b="1" baseline="30000" dirty="0"/>
              <a:t>th</a:t>
            </a:r>
            <a:r>
              <a:rPr lang="en-GB" sz="2000" b="1" dirty="0"/>
              <a:t> NERIS Workshop, 3-5 April 2019</a:t>
            </a:r>
            <a:endParaRPr lang="en-GB" altLang="sv-SE" sz="1800" b="1" dirty="0" smtClean="0"/>
          </a:p>
          <a:p>
            <a:pPr algn="ctr">
              <a:lnSpc>
                <a:spcPct val="80000"/>
              </a:lnSpc>
            </a:pPr>
            <a:endParaRPr lang="en-GB" altLang="sv-SE" sz="1800" dirty="0" smtClean="0"/>
          </a:p>
          <a:p>
            <a:pPr algn="ctr">
              <a:lnSpc>
                <a:spcPct val="80000"/>
              </a:lnSpc>
            </a:pPr>
            <a:r>
              <a:rPr lang="en-GB" altLang="sv-SE" sz="1800" dirty="0" smtClean="0">
                <a:solidFill>
                  <a:schemeClr val="accent1"/>
                </a:solidFill>
              </a:rPr>
              <a:t>Anna </a:t>
            </a:r>
            <a:r>
              <a:rPr lang="en-GB" altLang="sv-SE" sz="1800" dirty="0">
                <a:solidFill>
                  <a:schemeClr val="accent1"/>
                </a:solidFill>
              </a:rPr>
              <a:t>Maria Blixt </a:t>
            </a:r>
            <a:r>
              <a:rPr lang="en-GB" altLang="sv-SE" sz="1800" dirty="0" smtClean="0">
                <a:solidFill>
                  <a:schemeClr val="accent1"/>
                </a:solidFill>
              </a:rPr>
              <a:t>Buhr</a:t>
            </a:r>
            <a:r>
              <a:rPr lang="en-GB" altLang="sv-SE" sz="1800" dirty="0" smtClean="0"/>
              <a:t>, Jan </a:t>
            </a:r>
            <a:r>
              <a:rPr lang="en-GB" altLang="sv-SE" sz="1800" dirty="0"/>
              <a:t>Johansson, Peder Kock, </a:t>
            </a:r>
            <a:r>
              <a:rPr lang="en-GB" altLang="sv-SE" sz="1800" dirty="0" smtClean="0"/>
              <a:t>Jonas </a:t>
            </a:r>
            <a:r>
              <a:rPr lang="en-GB" altLang="sv-SE" sz="1800" dirty="0"/>
              <a:t>Boson, Simon </a:t>
            </a:r>
            <a:r>
              <a:rPr lang="en-GB" altLang="sv-SE" sz="1800" dirty="0" smtClean="0"/>
              <a:t>Karlsson, </a:t>
            </a:r>
            <a:r>
              <a:rPr lang="en-GB" altLang="sv-SE" sz="1800" dirty="0"/>
              <a:t>Jonas </a:t>
            </a:r>
            <a:r>
              <a:rPr lang="en-GB" altLang="sv-SE" sz="1800" dirty="0" smtClean="0"/>
              <a:t>Lindgren</a:t>
            </a:r>
          </a:p>
          <a:p>
            <a:pPr algn="ctr">
              <a:lnSpc>
                <a:spcPct val="80000"/>
              </a:lnSpc>
            </a:pPr>
            <a:endParaRPr lang="en-GB" altLang="sv-SE" sz="1800" dirty="0"/>
          </a:p>
        </p:txBody>
      </p:sp>
    </p:spTree>
    <p:extLst>
      <p:ext uri="{BB962C8B-B14F-4D97-AF65-F5344CB8AC3E}">
        <p14:creationId xmlns:p14="http://schemas.microsoft.com/office/powerpoint/2010/main" val="34116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Conclusions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94460" y="2317749"/>
            <a:ext cx="7950835" cy="4094773"/>
          </a:xfrm>
        </p:spPr>
        <p:txBody>
          <a:bodyPr/>
          <a:lstStyle/>
          <a:p>
            <a:r>
              <a:rPr lang="sv-SE" dirty="0"/>
              <a:t>ESS </a:t>
            </a:r>
            <a:r>
              <a:rPr lang="sv-SE" dirty="0" smtClean="0"/>
              <a:t>is </a:t>
            </a:r>
            <a:r>
              <a:rPr lang="sv-SE" dirty="0" err="1" smtClean="0"/>
              <a:t>placed</a:t>
            </a:r>
            <a:r>
              <a:rPr lang="sv-SE" dirty="0" smtClean="0"/>
              <a:t> in </a:t>
            </a:r>
            <a:r>
              <a:rPr lang="sv-SE" dirty="0" err="1" smtClean="0"/>
              <a:t>Emergency</a:t>
            </a:r>
            <a:r>
              <a:rPr lang="sv-SE" dirty="0" smtClean="0"/>
              <a:t> </a:t>
            </a:r>
            <a:r>
              <a:rPr lang="sv-SE" dirty="0" err="1" smtClean="0"/>
              <a:t>preparedness</a:t>
            </a:r>
            <a:r>
              <a:rPr lang="sv-SE" dirty="0" smtClean="0"/>
              <a:t> </a:t>
            </a:r>
            <a:r>
              <a:rPr lang="sv-SE" dirty="0" err="1"/>
              <a:t>category</a:t>
            </a:r>
            <a:r>
              <a:rPr lang="sv-SE" dirty="0"/>
              <a:t> </a:t>
            </a:r>
            <a:r>
              <a:rPr lang="sv-SE" dirty="0" smtClean="0"/>
              <a:t>II (SSM decision taken in April </a:t>
            </a:r>
            <a:r>
              <a:rPr lang="sv-SE" dirty="0"/>
              <a:t>2018</a:t>
            </a:r>
            <a:r>
              <a:rPr lang="sv-SE" dirty="0" smtClean="0"/>
              <a:t>)</a:t>
            </a:r>
          </a:p>
          <a:p>
            <a:r>
              <a:rPr lang="sv-SE" dirty="0" smtClean="0"/>
              <a:t>Lund </a:t>
            </a:r>
            <a:r>
              <a:rPr lang="sv-SE" dirty="0" err="1"/>
              <a:t>M</a:t>
            </a:r>
            <a:r>
              <a:rPr lang="sv-SE" dirty="0" err="1" smtClean="0"/>
              <a:t>unicipality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plan for an </a:t>
            </a:r>
            <a:r>
              <a:rPr lang="en-GB" dirty="0" smtClean="0"/>
              <a:t>Urgent </a:t>
            </a:r>
            <a:r>
              <a:rPr lang="en-GB" dirty="0"/>
              <a:t>protective action planning </a:t>
            </a:r>
            <a:r>
              <a:rPr lang="en-GB" dirty="0" smtClean="0"/>
              <a:t>zone, </a:t>
            </a:r>
            <a:r>
              <a:rPr lang="sv-SE" dirty="0" smtClean="0"/>
              <a:t>UPZ,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 smtClean="0"/>
              <a:t>around</a:t>
            </a:r>
            <a:r>
              <a:rPr lang="sv-SE" dirty="0" smtClean="0"/>
              <a:t> 700 m from the release </a:t>
            </a:r>
            <a:r>
              <a:rPr lang="sv-SE" dirty="0" err="1" smtClean="0"/>
              <a:t>point</a:t>
            </a:r>
            <a:r>
              <a:rPr lang="sv-SE" dirty="0" smtClean="0"/>
              <a:t>. The final UPZ area </a:t>
            </a:r>
            <a:r>
              <a:rPr lang="sv-SE" dirty="0" err="1" smtClean="0"/>
              <a:t>should</a:t>
            </a:r>
            <a:r>
              <a:rPr lang="sv-SE" dirty="0" smtClean="0"/>
              <a:t> be </a:t>
            </a:r>
            <a:r>
              <a:rPr lang="sv-SE" dirty="0" err="1" smtClean="0"/>
              <a:t>designed</a:t>
            </a:r>
            <a:r>
              <a:rPr lang="sv-SE" dirty="0" smtClean="0"/>
              <a:t> in </a:t>
            </a:r>
            <a:r>
              <a:rPr lang="sv-SE" dirty="0" err="1" smtClean="0"/>
              <a:t>view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having</a:t>
            </a:r>
            <a:r>
              <a:rPr lang="sv-SE" dirty="0" smtClean="0"/>
              <a:t> an </a:t>
            </a:r>
            <a:r>
              <a:rPr lang="sv-SE" dirty="0" err="1" smtClean="0"/>
              <a:t>effective</a:t>
            </a:r>
            <a:r>
              <a:rPr lang="sv-SE" dirty="0" smtClean="0"/>
              <a:t> EPR planning.</a:t>
            </a:r>
          </a:p>
          <a:p>
            <a:r>
              <a:rPr lang="sv-SE" dirty="0" smtClean="0"/>
              <a:t>No </a:t>
            </a:r>
            <a:r>
              <a:rPr lang="sv-SE" dirty="0" err="1" smtClean="0"/>
              <a:t>need</a:t>
            </a:r>
            <a:r>
              <a:rPr lang="sv-SE" dirty="0" smtClean="0"/>
              <a:t> for an </a:t>
            </a:r>
            <a:r>
              <a:rPr lang="sv-SE" dirty="0" err="1" smtClean="0"/>
              <a:t>emergency</a:t>
            </a:r>
            <a:r>
              <a:rPr lang="sv-SE" dirty="0" smtClean="0"/>
              <a:t> planning </a:t>
            </a:r>
            <a:r>
              <a:rPr lang="sv-SE" dirty="0" err="1" smtClean="0"/>
              <a:t>distance</a:t>
            </a:r>
            <a:r>
              <a:rPr lang="sv-SE" dirty="0" smtClean="0"/>
              <a:t>, EPD (no </a:t>
            </a:r>
            <a:r>
              <a:rPr lang="sv-SE" dirty="0" err="1" smtClean="0"/>
              <a:t>relocation</a:t>
            </a:r>
            <a:r>
              <a:rPr lang="sv-SE" dirty="0" smtClean="0"/>
              <a:t> plans </a:t>
            </a:r>
            <a:r>
              <a:rPr lang="sv-SE" dirty="0" err="1" smtClean="0"/>
              <a:t>due</a:t>
            </a:r>
            <a:r>
              <a:rPr lang="sv-SE" dirty="0" smtClean="0"/>
              <a:t> to </a:t>
            </a:r>
            <a:r>
              <a:rPr lang="sv-SE" dirty="0" err="1" smtClean="0"/>
              <a:t>ground</a:t>
            </a:r>
            <a:r>
              <a:rPr lang="sv-SE" dirty="0" smtClean="0"/>
              <a:t> deposition)</a:t>
            </a:r>
            <a:endParaRPr lang="sv-SE" dirty="0"/>
          </a:p>
          <a:p>
            <a:r>
              <a:rPr lang="sv-SE" dirty="0" err="1" smtClean="0"/>
              <a:t>Performed</a:t>
            </a:r>
            <a:r>
              <a:rPr lang="sv-SE" dirty="0" smtClean="0"/>
              <a:t> </a:t>
            </a:r>
            <a:r>
              <a:rPr lang="sv-SE" dirty="0" err="1" smtClean="0"/>
              <a:t>sensitivity</a:t>
            </a:r>
            <a:r>
              <a:rPr lang="sv-SE" dirty="0" smtClean="0"/>
              <a:t> studies </a:t>
            </a:r>
            <a:r>
              <a:rPr lang="sv-SE" dirty="0" err="1" smtClean="0"/>
              <a:t>strengthens</a:t>
            </a:r>
            <a:r>
              <a:rPr lang="sv-SE" dirty="0" smtClean="0"/>
              <a:t> the </a:t>
            </a:r>
            <a:r>
              <a:rPr lang="sv-SE" dirty="0" err="1" smtClean="0"/>
              <a:t>need</a:t>
            </a:r>
            <a:r>
              <a:rPr lang="sv-SE" dirty="0" smtClean="0"/>
              <a:t> for UPZ </a:t>
            </a:r>
            <a:r>
              <a:rPr lang="sv-SE" dirty="0" err="1" smtClean="0"/>
              <a:t>conclusion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05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!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49600"/>
            <a:ext cx="7108825" cy="1901794"/>
          </a:xfrm>
        </p:spPr>
        <p:txBody>
          <a:bodyPr/>
          <a:lstStyle/>
          <a:p>
            <a:r>
              <a:rPr lang="sv-SE" dirty="0" err="1" smtClean="0"/>
              <a:t>Report</a:t>
            </a:r>
            <a:r>
              <a:rPr lang="sv-SE" dirty="0" smtClean="0"/>
              <a:t> in Swedish:</a:t>
            </a:r>
          </a:p>
          <a:p>
            <a:r>
              <a:rPr lang="sv-SE" dirty="0" err="1" smtClean="0"/>
              <a:t>google</a:t>
            </a:r>
            <a:r>
              <a:rPr lang="sv-SE" dirty="0" smtClean="0"/>
              <a:t> </a:t>
            </a:r>
            <a:r>
              <a:rPr lang="sv-SE" dirty="0"/>
              <a:t>”SSM 2018:22”</a:t>
            </a:r>
          </a:p>
          <a:p>
            <a:endParaRPr lang="sv-SE" i="1" dirty="0" smtClean="0"/>
          </a:p>
          <a:p>
            <a:r>
              <a:rPr lang="sv-SE" i="1" dirty="0" smtClean="0"/>
              <a:t>annamaria.blixtbuhr@ssm.se</a:t>
            </a:r>
            <a:endParaRPr lang="sv-SE" i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618" y="1409121"/>
            <a:ext cx="2942293" cy="41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60184" y="1582614"/>
            <a:ext cx="2237232" cy="1386357"/>
          </a:xfrm>
        </p:spPr>
        <p:txBody>
          <a:bodyPr/>
          <a:lstStyle/>
          <a:p>
            <a:r>
              <a:rPr lang="sv-SE" dirty="0" err="1" smtClean="0">
                <a:solidFill>
                  <a:schemeClr val="accent1"/>
                </a:solidFill>
              </a:rPr>
              <a:t>E</a:t>
            </a:r>
            <a:r>
              <a:rPr lang="sv-SE" dirty="0" err="1" smtClean="0"/>
              <a:t>uropean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>
                <a:solidFill>
                  <a:schemeClr val="accent1"/>
                </a:solidFill>
              </a:rPr>
              <a:t>S</a:t>
            </a:r>
            <a:r>
              <a:rPr lang="sv-SE" dirty="0" err="1" smtClean="0"/>
              <a:t>pallation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>
                <a:solidFill>
                  <a:schemeClr val="accent1"/>
                </a:solidFill>
              </a:rPr>
              <a:t>S</a:t>
            </a:r>
            <a:r>
              <a:rPr lang="sv-SE" dirty="0" smtClean="0"/>
              <a:t>ource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37" y="505988"/>
            <a:ext cx="3107643" cy="3009070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92" y="4501662"/>
            <a:ext cx="4601752" cy="1572696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08" y="3901119"/>
            <a:ext cx="4355872" cy="245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1" r="29378"/>
          <a:stretch/>
        </p:blipFill>
        <p:spPr bwMode="auto">
          <a:xfrm>
            <a:off x="948236" y="1414138"/>
            <a:ext cx="2058290" cy="2205319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  <a:extLst/>
        </p:spPr>
      </p:pic>
      <p:cxnSp>
        <p:nvCxnSpPr>
          <p:cNvPr id="10" name="Rak pilkoppling 9"/>
          <p:cNvCxnSpPr/>
          <p:nvPr/>
        </p:nvCxnSpPr>
        <p:spPr>
          <a:xfrm flipH="1">
            <a:off x="1611762" y="2311121"/>
            <a:ext cx="1709218" cy="1130703"/>
          </a:xfrm>
          <a:prstGeom prst="straightConnector1">
            <a:avLst/>
          </a:prstGeom>
          <a:ln w="19050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7896224" y="3465568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 smtClean="0"/>
              <a:t>Illustration: ESS</a:t>
            </a:r>
            <a:endParaRPr lang="sv-SE" sz="1400" i="1" dirty="0"/>
          </a:p>
        </p:txBody>
      </p:sp>
      <p:sp>
        <p:nvSpPr>
          <p:cNvPr id="13" name="textruta 12"/>
          <p:cNvSpPr txBox="1"/>
          <p:nvPr/>
        </p:nvSpPr>
        <p:spPr>
          <a:xfrm>
            <a:off x="7963078" y="6354851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 smtClean="0"/>
              <a:t>Illustration: ESS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10723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73419" y="1251016"/>
            <a:ext cx="7108825" cy="860425"/>
          </a:xfrm>
        </p:spPr>
        <p:txBody>
          <a:bodyPr/>
          <a:lstStyle/>
          <a:p>
            <a:r>
              <a:rPr lang="sv-SE" dirty="0" smtClean="0"/>
              <a:t>ESS - </a:t>
            </a:r>
            <a:r>
              <a:rPr lang="sv-SE" dirty="0" err="1" smtClean="0"/>
              <a:t>target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7775432" y="6100430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 smtClean="0"/>
              <a:t>Illustration: ESS</a:t>
            </a:r>
            <a:endParaRPr lang="sv-SE" sz="1400" i="1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273419" y="2410009"/>
            <a:ext cx="3802673" cy="4082613"/>
          </a:xfrm>
        </p:spPr>
        <p:txBody>
          <a:bodyPr/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sv-SE" dirty="0" smtClean="0"/>
              <a:t>Target </a:t>
            </a:r>
            <a:r>
              <a:rPr lang="sv-SE" dirty="0" err="1" smtClean="0"/>
              <a:t>monolith</a:t>
            </a:r>
            <a:endParaRPr lang="sv-SE" dirty="0" smtClean="0"/>
          </a:p>
          <a:p>
            <a:pPr marL="400050" lvl="1" indent="0">
              <a:buClr>
                <a:schemeClr val="accent1"/>
              </a:buClr>
              <a:buNone/>
            </a:pPr>
            <a:r>
              <a:rPr lang="sv-SE" dirty="0" smtClean="0"/>
              <a:t>-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windows</a:t>
            </a:r>
            <a:endParaRPr lang="sv-SE" dirty="0" smtClean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sv-SE" dirty="0" err="1" smtClean="0"/>
              <a:t>Rotating</a:t>
            </a:r>
            <a:r>
              <a:rPr lang="sv-SE" dirty="0" smtClean="0"/>
              <a:t> </a:t>
            </a:r>
            <a:r>
              <a:rPr lang="sv-SE" dirty="0" err="1"/>
              <a:t>shaft</a:t>
            </a:r>
            <a:endParaRPr lang="sv-SE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sv-SE" dirty="0" smtClean="0"/>
              <a:t>Target </a:t>
            </a:r>
            <a:r>
              <a:rPr lang="sv-SE" dirty="0" err="1" smtClean="0"/>
              <a:t>wheel</a:t>
            </a:r>
            <a:endParaRPr lang="sv-SE" dirty="0"/>
          </a:p>
          <a:p>
            <a:pPr marL="457200" lvl="1" indent="0">
              <a:buNone/>
            </a:pPr>
            <a:r>
              <a:rPr lang="sv-SE" dirty="0" smtClean="0"/>
              <a:t>- </a:t>
            </a:r>
            <a:r>
              <a:rPr lang="sv-SE" smtClean="0"/>
              <a:t>7000 tungsten blocks</a:t>
            </a:r>
            <a:endParaRPr lang="sv-SE" dirty="0"/>
          </a:p>
          <a:p>
            <a:pPr marL="457200" lvl="1" indent="0">
              <a:buNone/>
            </a:pPr>
            <a:r>
              <a:rPr lang="sv-SE" dirty="0" smtClean="0"/>
              <a:t>- </a:t>
            </a:r>
            <a:r>
              <a:rPr lang="sv-SE" dirty="0" err="1" smtClean="0"/>
              <a:t>He</a:t>
            </a:r>
            <a:r>
              <a:rPr lang="sv-SE" dirty="0"/>
              <a:t> </a:t>
            </a:r>
            <a:r>
              <a:rPr lang="sv-SE" dirty="0" smtClean="0"/>
              <a:t>gas </a:t>
            </a:r>
            <a:r>
              <a:rPr lang="sv-SE" dirty="0" err="1"/>
              <a:t>cooling</a:t>
            </a:r>
            <a:endParaRPr lang="sv-SE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sv-SE" dirty="0" smtClean="0"/>
              <a:t>Moderator-</a:t>
            </a:r>
            <a:r>
              <a:rPr lang="sv-SE" dirty="0" err="1" smtClean="0"/>
              <a:t>reflector</a:t>
            </a:r>
            <a:r>
              <a:rPr lang="sv-SE" dirty="0" smtClean="0"/>
              <a:t> </a:t>
            </a:r>
            <a:r>
              <a:rPr lang="sv-SE" dirty="0" err="1" smtClean="0"/>
              <a:t>plugs</a:t>
            </a:r>
            <a:endParaRPr lang="sv-SE" dirty="0" smtClean="0"/>
          </a:p>
          <a:p>
            <a:pPr lvl="1" indent="-342900">
              <a:buClr>
                <a:schemeClr val="accent1"/>
              </a:buClr>
              <a:buFontTx/>
              <a:buChar char="-"/>
            </a:pPr>
            <a:r>
              <a:rPr lang="sv-SE" dirty="0" smtClean="0"/>
              <a:t>H</a:t>
            </a:r>
            <a:r>
              <a:rPr lang="sv-SE" baseline="-25000" dirty="0" smtClean="0"/>
              <a:t>2</a:t>
            </a:r>
            <a:r>
              <a:rPr lang="sv-SE" dirty="0" smtClean="0"/>
              <a:t>0 and H</a:t>
            </a:r>
            <a:r>
              <a:rPr lang="sv-SE" baseline="-25000" dirty="0" smtClean="0"/>
              <a:t>2</a:t>
            </a:r>
            <a:endParaRPr lang="sv-SE" dirty="0"/>
          </a:p>
          <a:p>
            <a:pPr lvl="1" indent="-342900">
              <a:buClr>
                <a:schemeClr val="accent1"/>
              </a:buClr>
              <a:buFontTx/>
              <a:buChar char="-"/>
            </a:pPr>
            <a:r>
              <a:rPr lang="sv-SE" dirty="0" smtClean="0"/>
              <a:t>Be and </a:t>
            </a:r>
            <a:r>
              <a:rPr lang="sv-SE" dirty="0" err="1" smtClean="0"/>
              <a:t>Pb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948" y="65394"/>
            <a:ext cx="2333625" cy="2269151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4"/>
          <a:srcRect r="3693"/>
          <a:stretch/>
        </p:blipFill>
        <p:spPr>
          <a:xfrm>
            <a:off x="5256636" y="65394"/>
            <a:ext cx="2082312" cy="65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Postulated</a:t>
            </a:r>
            <a:r>
              <a:rPr lang="sv-SE" dirty="0" smtClean="0"/>
              <a:t> event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00250" y="2317750"/>
            <a:ext cx="7108825" cy="3927929"/>
          </a:xfrm>
        </p:spPr>
        <p:txBody>
          <a:bodyPr/>
          <a:lstStyle/>
          <a:p>
            <a:r>
              <a:rPr lang="sv-SE" dirty="0" smtClean="0"/>
              <a:t>Loss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target</a:t>
            </a:r>
            <a:r>
              <a:rPr lang="sv-SE" dirty="0" smtClean="0"/>
              <a:t> </a:t>
            </a:r>
            <a:r>
              <a:rPr lang="sv-SE" dirty="0" err="1" smtClean="0"/>
              <a:t>cooling</a:t>
            </a:r>
            <a:r>
              <a:rPr lang="sv-SE" dirty="0"/>
              <a:t> </a:t>
            </a:r>
            <a:r>
              <a:rPr lang="sv-SE" dirty="0" err="1" smtClean="0"/>
              <a:t>while</a:t>
            </a:r>
            <a:r>
              <a:rPr lang="sv-SE" dirty="0" smtClean="0"/>
              <a:t> proton </a:t>
            </a:r>
            <a:r>
              <a:rPr lang="sv-SE" dirty="0" err="1" smtClean="0"/>
              <a:t>beam</a:t>
            </a:r>
            <a:r>
              <a:rPr lang="sv-SE" dirty="0" smtClean="0"/>
              <a:t> is in full operation (2 GeV, 5 MW) </a:t>
            </a:r>
          </a:p>
          <a:p>
            <a:r>
              <a:rPr lang="sv-SE" dirty="0" smtClean="0"/>
              <a:t>The </a:t>
            </a:r>
            <a:r>
              <a:rPr lang="sv-SE" dirty="0" err="1" smtClean="0"/>
              <a:t>target</a:t>
            </a:r>
            <a:r>
              <a:rPr lang="sv-SE" dirty="0" smtClean="0"/>
              <a:t> has </a:t>
            </a:r>
            <a:r>
              <a:rPr lang="sv-SE" dirty="0" err="1" smtClean="0"/>
              <a:t>been</a:t>
            </a:r>
            <a:r>
              <a:rPr lang="sv-SE" dirty="0" smtClean="0"/>
              <a:t> in operation for 5 </a:t>
            </a:r>
            <a:r>
              <a:rPr lang="sv-SE" dirty="0" err="1" smtClean="0"/>
              <a:t>years</a:t>
            </a:r>
            <a:endParaRPr lang="sv-SE" dirty="0" smtClean="0"/>
          </a:p>
          <a:p>
            <a:r>
              <a:rPr lang="sv-SE" dirty="0" smtClean="0"/>
              <a:t>The </a:t>
            </a:r>
            <a:r>
              <a:rPr lang="sv-SE" dirty="0" err="1" smtClean="0"/>
              <a:t>target</a:t>
            </a:r>
            <a:r>
              <a:rPr lang="sv-SE" dirty="0" smtClean="0"/>
              <a:t> </a:t>
            </a:r>
            <a:r>
              <a:rPr lang="sv-SE" dirty="0" err="1" smtClean="0"/>
              <a:t>wheel</a:t>
            </a:r>
            <a:r>
              <a:rPr lang="sv-SE" dirty="0" smtClean="0"/>
              <a:t> is </a:t>
            </a:r>
            <a:r>
              <a:rPr lang="sv-SE" dirty="0" err="1" smtClean="0"/>
              <a:t>rotating</a:t>
            </a:r>
            <a:endParaRPr lang="sv-SE" dirty="0" smtClean="0"/>
          </a:p>
          <a:p>
            <a:r>
              <a:rPr lang="sv-SE" dirty="0" smtClean="0"/>
              <a:t>The vacuum in the accelerator area is </a:t>
            </a:r>
            <a:r>
              <a:rPr lang="sv-SE" dirty="0" err="1" smtClean="0"/>
              <a:t>maintained</a:t>
            </a:r>
            <a:r>
              <a:rPr lang="sv-SE" dirty="0" smtClean="0"/>
              <a:t> </a:t>
            </a:r>
            <a:r>
              <a:rPr lang="sv-SE" dirty="0" err="1" smtClean="0"/>
              <a:t>due</a:t>
            </a:r>
            <a:r>
              <a:rPr lang="sv-SE" dirty="0" smtClean="0"/>
              <a:t> to </a:t>
            </a:r>
            <a:r>
              <a:rPr lang="sv-SE" dirty="0" err="1" smtClean="0"/>
              <a:t>presence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proton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window</a:t>
            </a:r>
            <a:endParaRPr lang="sv-SE" dirty="0" smtClean="0"/>
          </a:p>
          <a:p>
            <a:r>
              <a:rPr lang="sv-SE" dirty="0" smtClean="0"/>
              <a:t>”</a:t>
            </a:r>
            <a:r>
              <a:rPr lang="sv-SE" dirty="0" err="1" smtClean="0"/>
              <a:t>Unmitigated</a:t>
            </a:r>
            <a:r>
              <a:rPr lang="sv-SE" dirty="0" smtClean="0"/>
              <a:t>” </a:t>
            </a:r>
            <a:r>
              <a:rPr lang="sv-SE" dirty="0" err="1" smtClean="0"/>
              <a:t>case</a:t>
            </a:r>
            <a:r>
              <a:rPr lang="sv-SE" dirty="0" smtClean="0"/>
              <a:t> (no </a:t>
            </a:r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 smtClean="0"/>
              <a:t>functions</a:t>
            </a:r>
            <a:r>
              <a:rPr lang="sv-SE" dirty="0" smtClean="0"/>
              <a:t>)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58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19275" y="1309688"/>
            <a:ext cx="7289800" cy="860425"/>
          </a:xfrm>
        </p:spPr>
        <p:txBody>
          <a:bodyPr/>
          <a:lstStyle/>
          <a:p>
            <a:r>
              <a:rPr lang="sv-SE" dirty="0" err="1" smtClean="0"/>
              <a:t>Summary</a:t>
            </a:r>
            <a:r>
              <a:rPr lang="sv-SE" dirty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of</a:t>
            </a:r>
            <a:r>
              <a:rPr lang="sv-SE" dirty="0" smtClean="0"/>
              <a:t> releases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2000250" y="2317750"/>
            <a:ext cx="7108825" cy="4044139"/>
          </a:xfrm>
        </p:spPr>
        <p:txBody>
          <a:bodyPr/>
          <a:lstStyle/>
          <a:p>
            <a:r>
              <a:rPr lang="sv-SE" sz="2400" dirty="0" smtClean="0"/>
              <a:t>4 release </a:t>
            </a:r>
            <a:r>
              <a:rPr lang="sv-SE" sz="2400" dirty="0" err="1" smtClean="0"/>
              <a:t>phases</a:t>
            </a:r>
            <a:r>
              <a:rPr lang="sv-SE" sz="2400" dirty="0" smtClean="0"/>
              <a:t>, duration:</a:t>
            </a:r>
          </a:p>
          <a:p>
            <a:pPr lvl="1">
              <a:spcAft>
                <a:spcPts val="0"/>
              </a:spcAft>
            </a:pPr>
            <a:r>
              <a:rPr lang="sv-SE" sz="1800" kern="1200" dirty="0">
                <a:solidFill>
                  <a:schemeClr val="dk1"/>
                </a:solidFill>
              </a:rPr>
              <a:t>Helium </a:t>
            </a:r>
            <a:r>
              <a:rPr lang="sv-SE" sz="1800" kern="1200" dirty="0" smtClean="0">
                <a:solidFill>
                  <a:schemeClr val="dk1"/>
                </a:solidFill>
              </a:rPr>
              <a:t>leakage</a:t>
            </a:r>
            <a:r>
              <a:rPr lang="sv-SE" sz="1800" kern="1200" dirty="0">
                <a:solidFill>
                  <a:schemeClr val="dk1"/>
                </a:solidFill>
              </a:rPr>
              <a:t>,</a:t>
            </a:r>
            <a:r>
              <a:rPr lang="sv-SE" sz="1800" dirty="0" smtClean="0"/>
              <a:t>10 s</a:t>
            </a:r>
            <a:endParaRPr lang="sv-SE" sz="1800" kern="1200" dirty="0">
              <a:solidFill>
                <a:schemeClr val="dk1"/>
              </a:solidFill>
            </a:endParaRPr>
          </a:p>
          <a:p>
            <a:pPr lvl="1">
              <a:spcAft>
                <a:spcPts val="0"/>
              </a:spcAft>
            </a:pPr>
            <a:r>
              <a:rPr lang="sv-SE" sz="1800" kern="1200" dirty="0">
                <a:solidFill>
                  <a:schemeClr val="dk1"/>
                </a:solidFill>
              </a:rPr>
              <a:t>Heat transfer to </a:t>
            </a:r>
            <a:r>
              <a:rPr lang="sv-SE" sz="1800" kern="1200" dirty="0" err="1">
                <a:solidFill>
                  <a:schemeClr val="dk1"/>
                </a:solidFill>
              </a:rPr>
              <a:t>target</a:t>
            </a:r>
            <a:r>
              <a:rPr lang="sv-SE" sz="1800" kern="1200" dirty="0">
                <a:solidFill>
                  <a:schemeClr val="dk1"/>
                </a:solidFill>
              </a:rPr>
              <a:t> and Be </a:t>
            </a:r>
            <a:r>
              <a:rPr lang="sv-SE" sz="1800" kern="1200" dirty="0" err="1" smtClean="0">
                <a:solidFill>
                  <a:schemeClr val="dk1"/>
                </a:solidFill>
              </a:rPr>
              <a:t>reflector</a:t>
            </a:r>
            <a:r>
              <a:rPr lang="sv-SE" sz="1800" kern="1200" dirty="0" smtClean="0">
                <a:solidFill>
                  <a:schemeClr val="dk1"/>
                </a:solidFill>
              </a:rPr>
              <a:t>, </a:t>
            </a:r>
            <a:r>
              <a:rPr lang="sv-SE" sz="1800" dirty="0"/>
              <a:t>17 mins </a:t>
            </a:r>
            <a:endParaRPr lang="sv-SE" sz="1800" kern="1200" dirty="0">
              <a:solidFill>
                <a:schemeClr val="dk1"/>
              </a:solidFill>
            </a:endParaRPr>
          </a:p>
          <a:p>
            <a:pPr lvl="1">
              <a:spcAft>
                <a:spcPts val="0"/>
              </a:spcAft>
            </a:pPr>
            <a:r>
              <a:rPr lang="sv-SE" sz="1800" kern="1200" dirty="0" smtClean="0">
                <a:solidFill>
                  <a:schemeClr val="dk1"/>
                </a:solidFill>
              </a:rPr>
              <a:t>Evaporation, </a:t>
            </a:r>
            <a:r>
              <a:rPr lang="sv-SE" sz="1800" dirty="0"/>
              <a:t>167 mins </a:t>
            </a:r>
            <a:endParaRPr lang="sv-SE" sz="1800" kern="1200" dirty="0">
              <a:solidFill>
                <a:schemeClr val="dk1"/>
              </a:solidFill>
            </a:endParaRPr>
          </a:p>
          <a:p>
            <a:pPr lvl="1">
              <a:spcAft>
                <a:spcPts val="0"/>
              </a:spcAft>
            </a:pPr>
            <a:r>
              <a:rPr lang="sv-SE" sz="1800" kern="1200" dirty="0">
                <a:solidFill>
                  <a:schemeClr val="dk1"/>
                </a:solidFill>
              </a:rPr>
              <a:t>Hydrogen </a:t>
            </a:r>
            <a:r>
              <a:rPr lang="sv-SE" sz="1800" kern="1200" dirty="0" err="1" smtClean="0">
                <a:solidFill>
                  <a:schemeClr val="dk1"/>
                </a:solidFill>
              </a:rPr>
              <a:t>deflagration</a:t>
            </a:r>
            <a:r>
              <a:rPr lang="sv-SE" sz="1800" kern="1200" dirty="0" smtClean="0">
                <a:solidFill>
                  <a:schemeClr val="dk1"/>
                </a:solidFill>
              </a:rPr>
              <a:t>, </a:t>
            </a:r>
            <a:r>
              <a:rPr lang="sv-SE" sz="1800" dirty="0"/>
              <a:t>10 s</a:t>
            </a:r>
            <a:endParaRPr lang="sv-SE" sz="1800" kern="1200" dirty="0">
              <a:solidFill>
                <a:schemeClr val="dk1"/>
              </a:solidFill>
            </a:endParaRPr>
          </a:p>
          <a:p>
            <a:r>
              <a:rPr lang="sv-SE" sz="2400" dirty="0" smtClean="0"/>
              <a:t>Source term coming from different materials:</a:t>
            </a:r>
          </a:p>
          <a:p>
            <a:pPr lvl="1"/>
            <a:r>
              <a:rPr lang="sv-SE" sz="1800" dirty="0" err="1" smtClean="0"/>
              <a:t>He</a:t>
            </a:r>
            <a:endParaRPr lang="sv-SE" sz="1800" dirty="0" smtClean="0"/>
          </a:p>
          <a:p>
            <a:pPr lvl="1"/>
            <a:r>
              <a:rPr lang="sv-SE" sz="1800" dirty="0" smtClean="0"/>
              <a:t>Filter </a:t>
            </a:r>
            <a:r>
              <a:rPr lang="sv-SE" sz="1800" dirty="0" err="1" smtClean="0"/>
              <a:t>particles</a:t>
            </a:r>
            <a:r>
              <a:rPr lang="sv-SE" sz="1800" dirty="0" smtClean="0"/>
              <a:t> in HEPA-filter in the </a:t>
            </a:r>
            <a:r>
              <a:rPr lang="sv-SE" sz="1800" dirty="0" err="1" smtClean="0"/>
              <a:t>He-cooling</a:t>
            </a:r>
            <a:r>
              <a:rPr lang="sv-SE" sz="1800" dirty="0" smtClean="0"/>
              <a:t> loop</a:t>
            </a:r>
          </a:p>
          <a:p>
            <a:pPr lvl="1"/>
            <a:r>
              <a:rPr lang="sv-SE" sz="1800" dirty="0" smtClean="0"/>
              <a:t>Tungsten </a:t>
            </a:r>
            <a:r>
              <a:rPr lang="sv-SE" sz="1800" dirty="0" err="1" smtClean="0"/>
              <a:t>target</a:t>
            </a:r>
            <a:r>
              <a:rPr lang="sv-SE" sz="1800" dirty="0" smtClean="0"/>
              <a:t> material (</a:t>
            </a:r>
            <a:r>
              <a:rPr lang="sv-SE" sz="1800" dirty="0" err="1" smtClean="0"/>
              <a:t>oxidised</a:t>
            </a:r>
            <a:r>
              <a:rPr lang="sv-SE" sz="1800" dirty="0" smtClean="0"/>
              <a:t> and </a:t>
            </a:r>
            <a:r>
              <a:rPr lang="sv-SE" sz="1800" dirty="0" err="1" smtClean="0"/>
              <a:t>melted</a:t>
            </a:r>
            <a:r>
              <a:rPr lang="sv-SE" sz="1800" dirty="0" smtClean="0"/>
              <a:t>)</a:t>
            </a:r>
          </a:p>
          <a:p>
            <a:pPr lvl="1"/>
            <a:r>
              <a:rPr lang="sv-SE" sz="1800" dirty="0" smtClean="0"/>
              <a:t>Be-</a:t>
            </a:r>
            <a:r>
              <a:rPr lang="sv-SE" sz="1800" dirty="0" err="1" smtClean="0"/>
              <a:t>reflector</a:t>
            </a:r>
            <a:r>
              <a:rPr lang="sv-SE" sz="1800" dirty="0" smtClean="0"/>
              <a:t> </a:t>
            </a:r>
          </a:p>
          <a:p>
            <a:pPr lvl="1"/>
            <a:r>
              <a:rPr lang="sv-SE" sz="1800" dirty="0" err="1" smtClean="0"/>
              <a:t>Water</a:t>
            </a:r>
            <a:r>
              <a:rPr lang="sv-SE" sz="1800" dirty="0" smtClean="0"/>
              <a:t> (moderator)</a:t>
            </a:r>
          </a:p>
        </p:txBody>
      </p:sp>
      <p:pic>
        <p:nvPicPr>
          <p:cNvPr id="5" name="Platshållare för innehåll 28"/>
          <p:cNvPicPr>
            <a:picLocks noChangeAspect="1"/>
          </p:cNvPicPr>
          <p:nvPr/>
        </p:nvPicPr>
        <p:blipFill rotWithShape="1">
          <a:blip r:embed="rId3"/>
          <a:srcRect t="7077" r="20143" b="6034"/>
          <a:stretch/>
        </p:blipFill>
        <p:spPr bwMode="auto">
          <a:xfrm>
            <a:off x="4229101" y="104775"/>
            <a:ext cx="56769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4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Representative source term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94014" y="2317750"/>
            <a:ext cx="8327572" cy="3878943"/>
          </a:xfrm>
        </p:spPr>
        <p:txBody>
          <a:bodyPr/>
          <a:lstStyle/>
          <a:p>
            <a:r>
              <a:rPr lang="sv-SE" sz="2800" dirty="0" smtClean="0"/>
              <a:t>49 </a:t>
            </a:r>
            <a:r>
              <a:rPr lang="sv-SE" sz="2800" dirty="0" err="1" smtClean="0"/>
              <a:t>nuclides</a:t>
            </a:r>
            <a:r>
              <a:rPr lang="sv-SE" sz="2800" dirty="0" smtClean="0"/>
              <a:t> </a:t>
            </a:r>
            <a:r>
              <a:rPr lang="sv-SE" sz="2800" dirty="0" err="1" smtClean="0"/>
              <a:t>selected</a:t>
            </a:r>
            <a:r>
              <a:rPr lang="sv-SE" sz="2800" dirty="0" smtClean="0"/>
              <a:t> </a:t>
            </a:r>
            <a:r>
              <a:rPr lang="sv-SE" sz="2800" dirty="0"/>
              <a:t>(~100% </a:t>
            </a:r>
            <a:r>
              <a:rPr lang="sv-SE" sz="2800" dirty="0" smtClean="0"/>
              <a:t>total </a:t>
            </a:r>
            <a:r>
              <a:rPr lang="sv-SE" sz="2800" dirty="0" err="1" smtClean="0"/>
              <a:t>dose</a:t>
            </a:r>
            <a:r>
              <a:rPr lang="sv-SE" sz="2800" dirty="0" smtClean="0"/>
              <a:t>) </a:t>
            </a:r>
            <a:r>
              <a:rPr lang="sv-SE" sz="2800" dirty="0" err="1" smtClean="0"/>
              <a:t>among</a:t>
            </a:r>
            <a:r>
              <a:rPr lang="sv-SE" sz="2800" dirty="0" smtClean="0"/>
              <a:t> 989 </a:t>
            </a:r>
            <a:r>
              <a:rPr lang="sv-SE" sz="2800" dirty="0" err="1" smtClean="0"/>
              <a:t>nuclides</a:t>
            </a:r>
            <a:r>
              <a:rPr lang="sv-SE" sz="2800" dirty="0" smtClean="0"/>
              <a:t> </a:t>
            </a:r>
          </a:p>
          <a:p>
            <a:r>
              <a:rPr lang="sv-SE" sz="2800" dirty="0" smtClean="0"/>
              <a:t>1,3 </a:t>
            </a:r>
            <a:r>
              <a:rPr lang="sv-SE" sz="2800" dirty="0" err="1"/>
              <a:t>PBq</a:t>
            </a:r>
            <a:r>
              <a:rPr lang="sv-SE" sz="2800" dirty="0"/>
              <a:t> </a:t>
            </a:r>
            <a:r>
              <a:rPr lang="sv-SE" sz="2800" dirty="0" err="1" smtClean="0"/>
              <a:t>released</a:t>
            </a:r>
            <a:r>
              <a:rPr lang="sv-SE" sz="2800" dirty="0" smtClean="0"/>
              <a:t> </a:t>
            </a:r>
            <a:r>
              <a:rPr lang="sv-SE" sz="2800" dirty="0" err="1" smtClean="0"/>
              <a:t>activity</a:t>
            </a:r>
            <a:r>
              <a:rPr lang="sv-SE" sz="2800" dirty="0" smtClean="0"/>
              <a:t> from </a:t>
            </a:r>
            <a:r>
              <a:rPr lang="sv-SE" sz="2800" dirty="0" err="1" smtClean="0"/>
              <a:t>selected</a:t>
            </a:r>
            <a:r>
              <a:rPr lang="sv-SE" sz="2800" dirty="0" smtClean="0"/>
              <a:t> </a:t>
            </a:r>
            <a:r>
              <a:rPr lang="sv-SE" sz="2800" dirty="0" err="1" smtClean="0"/>
              <a:t>nuclides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total 1.7 </a:t>
            </a:r>
            <a:r>
              <a:rPr lang="sv-SE" sz="2800" dirty="0" err="1"/>
              <a:t>PBq</a:t>
            </a:r>
            <a:r>
              <a:rPr lang="sv-SE" sz="2800" dirty="0"/>
              <a:t> </a:t>
            </a:r>
            <a:endParaRPr lang="sv-SE" sz="2800" dirty="0" smtClean="0"/>
          </a:p>
          <a:p>
            <a:r>
              <a:rPr lang="sv-SE" sz="2800" dirty="0" smtClean="0"/>
              <a:t>Release </a:t>
            </a:r>
            <a:r>
              <a:rPr lang="sv-SE" sz="2800" dirty="0" err="1" smtClean="0"/>
              <a:t>height</a:t>
            </a:r>
            <a:r>
              <a:rPr lang="sv-SE" sz="2800" dirty="0" smtClean="0"/>
              <a:t>: 30 </a:t>
            </a:r>
            <a:r>
              <a:rPr lang="sv-SE" sz="2800" dirty="0"/>
              <a:t>m </a:t>
            </a:r>
            <a:r>
              <a:rPr lang="sv-SE" sz="2800" dirty="0" smtClean="0"/>
              <a:t>(</a:t>
            </a:r>
            <a:r>
              <a:rPr lang="sv-SE" sz="2800" dirty="0" err="1" smtClean="0"/>
              <a:t>pressure</a:t>
            </a:r>
            <a:r>
              <a:rPr lang="sv-SE" sz="2800" dirty="0" smtClean="0"/>
              <a:t> release </a:t>
            </a:r>
            <a:r>
              <a:rPr lang="sv-SE" sz="2800" dirty="0" err="1" smtClean="0"/>
              <a:t>line</a:t>
            </a:r>
            <a:r>
              <a:rPr lang="sv-SE" sz="2800" dirty="0" smtClean="0"/>
              <a:t>)</a:t>
            </a:r>
            <a:endParaRPr lang="sv-SE" sz="2800" dirty="0"/>
          </a:p>
          <a:p>
            <a:r>
              <a:rPr lang="sv-SE" sz="2800" dirty="0" smtClean="0"/>
              <a:t>Duration 6 </a:t>
            </a:r>
            <a:r>
              <a:rPr lang="sv-SE" sz="2800" dirty="0" err="1" smtClean="0"/>
              <a:t>hours</a:t>
            </a:r>
            <a:r>
              <a:rPr lang="sv-SE" sz="2800" dirty="0" smtClean="0"/>
              <a:t> in total in 4 </a:t>
            </a:r>
            <a:r>
              <a:rPr lang="sv-SE" sz="2800" dirty="0" err="1" smtClean="0"/>
              <a:t>phases</a:t>
            </a:r>
            <a:endParaRPr lang="sv-SE" sz="2800" dirty="0"/>
          </a:p>
          <a:p>
            <a:r>
              <a:rPr lang="sv-SE" sz="2800" dirty="0"/>
              <a:t>N</a:t>
            </a:r>
            <a:r>
              <a:rPr lang="sv-SE" sz="2800" dirty="0" smtClean="0"/>
              <a:t>ot taken </a:t>
            </a:r>
            <a:r>
              <a:rPr lang="sv-SE" sz="2800" dirty="0" err="1" smtClean="0"/>
              <a:t>into</a:t>
            </a:r>
            <a:r>
              <a:rPr lang="sv-SE" sz="2800" dirty="0" smtClean="0"/>
              <a:t> </a:t>
            </a:r>
            <a:r>
              <a:rPr lang="sv-SE" sz="2800" dirty="0" err="1" smtClean="0"/>
              <a:t>account</a:t>
            </a:r>
            <a:r>
              <a:rPr lang="sv-SE" sz="2800" dirty="0"/>
              <a:t>: </a:t>
            </a:r>
            <a:r>
              <a:rPr lang="sv-SE" sz="2800" dirty="0" err="1"/>
              <a:t>thermal</a:t>
            </a:r>
            <a:r>
              <a:rPr lang="sv-SE" sz="2800" dirty="0"/>
              <a:t> or </a:t>
            </a:r>
            <a:r>
              <a:rPr lang="sv-SE" sz="2800" dirty="0" err="1"/>
              <a:t>mechanical</a:t>
            </a:r>
            <a:r>
              <a:rPr lang="sv-SE" sz="2800" dirty="0"/>
              <a:t> lift </a:t>
            </a:r>
          </a:p>
        </p:txBody>
      </p:sp>
    </p:spTree>
    <p:extLst>
      <p:ext uri="{BB962C8B-B14F-4D97-AF65-F5344CB8AC3E}">
        <p14:creationId xmlns:p14="http://schemas.microsoft.com/office/powerpoint/2010/main" val="17644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ee vector graphic: Cloud, Weather, Cloudy, Meteorology - Free Imag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36" y="5845940"/>
            <a:ext cx="4912988" cy="39071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Effective</a:t>
            </a:r>
            <a:r>
              <a:rPr lang="sv-SE" dirty="0" smtClean="0"/>
              <a:t> </a:t>
            </a:r>
            <a:r>
              <a:rPr lang="sv-SE" dirty="0" err="1" smtClean="0"/>
              <a:t>dose</a:t>
            </a:r>
            <a:r>
              <a:rPr lang="sv-SE" dirty="0" smtClean="0"/>
              <a:t> (7 </a:t>
            </a:r>
            <a:r>
              <a:rPr lang="sv-SE" dirty="0" err="1" smtClean="0"/>
              <a:t>days</a:t>
            </a:r>
            <a:r>
              <a:rPr lang="sv-SE" dirty="0" smtClean="0"/>
              <a:t>) – exposure </a:t>
            </a:r>
            <a:r>
              <a:rPr lang="sv-SE" dirty="0" err="1" smtClean="0"/>
              <a:t>pathways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sz="2400" dirty="0" smtClean="0"/>
              <a:t>Cloud </a:t>
            </a:r>
            <a:r>
              <a:rPr lang="sv-SE" sz="2400" dirty="0" err="1" smtClean="0"/>
              <a:t>dose</a:t>
            </a:r>
            <a:endParaRPr lang="sv-SE" sz="2400" dirty="0" smtClean="0"/>
          </a:p>
          <a:p>
            <a:endParaRPr lang="sv-SE" dirty="0" smtClean="0"/>
          </a:p>
          <a:p>
            <a:r>
              <a:rPr lang="sv-SE" sz="2400" b="1" dirty="0" smtClean="0"/>
              <a:t>Inhalation </a:t>
            </a:r>
            <a:r>
              <a:rPr lang="sv-SE" sz="2400" b="1" dirty="0" err="1" smtClean="0"/>
              <a:t>dose</a:t>
            </a:r>
            <a:r>
              <a:rPr lang="sv-SE" sz="2400" b="1" dirty="0" smtClean="0"/>
              <a:t> (</a:t>
            </a:r>
            <a:r>
              <a:rPr lang="sv-SE" sz="2400" b="1" dirty="0" err="1" smtClean="0"/>
              <a:t>committed</a:t>
            </a:r>
            <a:r>
              <a:rPr lang="sv-SE" sz="2400" b="1" dirty="0" smtClean="0"/>
              <a:t>)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sz="2400" dirty="0" err="1" smtClean="0"/>
              <a:t>Ground</a:t>
            </a:r>
            <a:r>
              <a:rPr lang="sv-SE" sz="2400" dirty="0" smtClean="0"/>
              <a:t> </a:t>
            </a:r>
            <a:r>
              <a:rPr lang="sv-SE" sz="2400" dirty="0" err="1" smtClean="0"/>
              <a:t>dose</a:t>
            </a:r>
            <a:endParaRPr lang="sv-SE" sz="2400" dirty="0" smtClean="0"/>
          </a:p>
          <a:p>
            <a:endParaRPr lang="sv-SE" dirty="0"/>
          </a:p>
        </p:txBody>
      </p:sp>
      <p:pic>
        <p:nvPicPr>
          <p:cNvPr id="5" name="Bildobjekt 4" descr="Free vector graphic: Cloud, Weather, Cloudy, Meteorology - Free Imag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48" y="2991782"/>
            <a:ext cx="1982491" cy="1042873"/>
          </a:xfrm>
          <a:prstGeom prst="rect">
            <a:avLst/>
          </a:prstGeom>
        </p:spPr>
      </p:pic>
      <p:pic>
        <p:nvPicPr>
          <p:cNvPr id="6" name="Bildobjekt 5" descr="Donna in piedi 03 by emilie.rollandi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12" y="3503761"/>
            <a:ext cx="4345312" cy="2537537"/>
          </a:xfrm>
          <a:prstGeom prst="rect">
            <a:avLst/>
          </a:prstGeom>
        </p:spPr>
      </p:pic>
      <p:pic>
        <p:nvPicPr>
          <p:cNvPr id="7" name="Bildobjekt 6" descr="Free vector graphic: Cloud, Weather, Cloudy, Meteorology - Free Imag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67" y="2342439"/>
            <a:ext cx="1982491" cy="10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00251" y="1309688"/>
            <a:ext cx="5057042" cy="860425"/>
          </a:xfrm>
        </p:spPr>
        <p:txBody>
          <a:bodyPr/>
          <a:lstStyle/>
          <a:p>
            <a:r>
              <a:rPr lang="sv-SE" dirty="0" smtClean="0"/>
              <a:t>ARGOS </a:t>
            </a:r>
            <a:r>
              <a:rPr lang="sv-SE" dirty="0" err="1" smtClean="0"/>
              <a:t>batch</a:t>
            </a:r>
            <a:r>
              <a:rPr lang="sv-SE" dirty="0" smtClean="0"/>
              <a:t> </a:t>
            </a:r>
            <a:r>
              <a:rPr lang="sv-SE" dirty="0" err="1" smtClean="0"/>
              <a:t>runs</a:t>
            </a:r>
            <a:r>
              <a:rPr lang="sv-SE" dirty="0" smtClean="0"/>
              <a:t> and post-</a:t>
            </a:r>
            <a:r>
              <a:rPr lang="sv-SE" dirty="0" err="1" smtClean="0"/>
              <a:t>processing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00250" y="2317750"/>
            <a:ext cx="7108825" cy="3888178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release taking place every 26</a:t>
            </a:r>
            <a:r>
              <a:rPr lang="en-US" baseline="30000" dirty="0"/>
              <a:t>th</a:t>
            </a:r>
            <a:r>
              <a:rPr lang="en-US" dirty="0"/>
              <a:t> hour during </a:t>
            </a:r>
            <a:r>
              <a:rPr lang="en-US" dirty="0" smtClean="0"/>
              <a:t>the period. </a:t>
            </a:r>
            <a:r>
              <a:rPr lang="en-US" dirty="0"/>
              <a:t>Each release was modelled </a:t>
            </a:r>
            <a:r>
              <a:rPr lang="en-US" dirty="0" smtClean="0"/>
              <a:t>during a </a:t>
            </a:r>
            <a:r>
              <a:rPr lang="en-US" dirty="0"/>
              <a:t>period comprising 72 hours.</a:t>
            </a:r>
            <a:endParaRPr lang="sv-SE" dirty="0" smtClean="0"/>
          </a:p>
          <a:p>
            <a:r>
              <a:rPr lang="sv-SE" dirty="0" smtClean="0"/>
              <a:t>The </a:t>
            </a:r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dispersion and </a:t>
            </a:r>
            <a:r>
              <a:rPr lang="sv-SE" dirty="0" err="1" smtClean="0"/>
              <a:t>dose</a:t>
            </a:r>
            <a:r>
              <a:rPr lang="sv-SE" dirty="0" smtClean="0"/>
              <a:t> </a:t>
            </a:r>
            <a:r>
              <a:rPr lang="sv-SE" dirty="0" err="1" smtClean="0"/>
              <a:t>calculations</a:t>
            </a:r>
            <a:r>
              <a:rPr lang="sv-SE" dirty="0" smtClean="0"/>
              <a:t>: 2750</a:t>
            </a:r>
          </a:p>
          <a:p>
            <a:r>
              <a:rPr lang="sv-SE" dirty="0" smtClean="0"/>
              <a:t>Post-</a:t>
            </a:r>
            <a:r>
              <a:rPr lang="sv-SE" dirty="0" err="1" smtClean="0"/>
              <a:t>processing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results</a:t>
            </a:r>
            <a:r>
              <a:rPr lang="sv-SE" dirty="0" smtClean="0"/>
              <a:t> (</a:t>
            </a:r>
            <a:r>
              <a:rPr lang="en-US" dirty="0" smtClean="0"/>
              <a:t>greatest </a:t>
            </a:r>
            <a:r>
              <a:rPr lang="en-US" dirty="0"/>
              <a:t>distance at which a dose criterion or an intervention level has been </a:t>
            </a:r>
            <a:r>
              <a:rPr lang="en-US" dirty="0" smtClean="0"/>
              <a:t>exceeded) into </a:t>
            </a:r>
            <a:r>
              <a:rPr lang="en-US" dirty="0"/>
              <a:t>cumulative </a:t>
            </a:r>
            <a:r>
              <a:rPr lang="en-US" dirty="0" smtClean="0"/>
              <a:t>histograms (the </a:t>
            </a:r>
            <a:r>
              <a:rPr lang="en-US" dirty="0"/>
              <a:t>percentage of weather scenarios encompassed as a function of </a:t>
            </a:r>
            <a:r>
              <a:rPr lang="en-US" dirty="0" smtClean="0"/>
              <a:t>distance).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89" y="393930"/>
            <a:ext cx="1751286" cy="16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Results</a:t>
            </a:r>
            <a:r>
              <a:rPr lang="sv-SE" dirty="0" smtClean="0"/>
              <a:t> – </a:t>
            </a:r>
            <a:r>
              <a:rPr lang="sv-SE" dirty="0" err="1" smtClean="0"/>
              <a:t>protective</a:t>
            </a:r>
            <a:r>
              <a:rPr lang="sv-SE" dirty="0" smtClean="0"/>
              <a:t> actions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00251" y="2505319"/>
            <a:ext cx="6557596" cy="3836865"/>
          </a:xfrm>
        </p:spPr>
        <p:txBody>
          <a:bodyPr/>
          <a:lstStyle/>
          <a:p>
            <a:r>
              <a:rPr lang="sv-SE" dirty="0" smtClean="0"/>
              <a:t>No </a:t>
            </a:r>
            <a:r>
              <a:rPr lang="sv-SE" dirty="0" err="1" smtClean="0"/>
              <a:t>need</a:t>
            </a:r>
            <a:r>
              <a:rPr lang="sv-SE" dirty="0" smtClean="0"/>
              <a:t> for the </a:t>
            </a:r>
            <a:r>
              <a:rPr lang="sv-SE" dirty="0" err="1" smtClean="0"/>
              <a:t>following</a:t>
            </a:r>
            <a:r>
              <a:rPr lang="sv-SE" dirty="0" smtClean="0"/>
              <a:t> </a:t>
            </a:r>
            <a:r>
              <a:rPr lang="sv-SE" dirty="0" err="1" smtClean="0"/>
              <a:t>protective</a:t>
            </a:r>
            <a:r>
              <a:rPr lang="sv-SE" dirty="0" smtClean="0"/>
              <a:t> action </a:t>
            </a:r>
            <a:r>
              <a:rPr lang="sv-SE" dirty="0" err="1" smtClean="0"/>
              <a:t>outside</a:t>
            </a:r>
            <a:r>
              <a:rPr lang="sv-SE" dirty="0" smtClean="0"/>
              <a:t> </a:t>
            </a:r>
            <a:r>
              <a:rPr lang="sv-SE" dirty="0"/>
              <a:t>perimeter </a:t>
            </a:r>
            <a:r>
              <a:rPr lang="sv-SE" dirty="0" err="1" smtClean="0"/>
              <a:t>fence</a:t>
            </a:r>
            <a:r>
              <a:rPr lang="sv-SE" dirty="0" smtClean="0"/>
              <a:t>:</a:t>
            </a:r>
          </a:p>
          <a:p>
            <a:pPr lvl="1"/>
            <a:r>
              <a:rPr lang="sv-SE" dirty="0" err="1"/>
              <a:t>Evacuation</a:t>
            </a:r>
            <a:r>
              <a:rPr lang="sv-SE" dirty="0"/>
              <a:t> (</a:t>
            </a:r>
            <a:r>
              <a:rPr lang="sv-SE" dirty="0" err="1"/>
              <a:t>precautionary</a:t>
            </a:r>
            <a:r>
              <a:rPr lang="sv-SE" dirty="0"/>
              <a:t> </a:t>
            </a:r>
            <a:r>
              <a:rPr lang="sv-SE" dirty="0" err="1"/>
              <a:t>evacuation</a:t>
            </a:r>
            <a:r>
              <a:rPr lang="sv-SE" dirty="0"/>
              <a:t>, </a:t>
            </a:r>
            <a:r>
              <a:rPr lang="sv-SE" dirty="0" err="1"/>
              <a:t>evacuation</a:t>
            </a:r>
            <a:r>
              <a:rPr lang="sv-SE" dirty="0"/>
              <a:t> or </a:t>
            </a:r>
            <a:r>
              <a:rPr lang="sv-SE" dirty="0" err="1"/>
              <a:t>relocation</a:t>
            </a:r>
            <a:r>
              <a:rPr lang="sv-SE" dirty="0"/>
              <a:t>) </a:t>
            </a:r>
          </a:p>
          <a:p>
            <a:pPr lvl="1"/>
            <a:r>
              <a:rPr lang="sv-SE" dirty="0" err="1"/>
              <a:t>Iodine</a:t>
            </a:r>
            <a:r>
              <a:rPr lang="sv-SE" dirty="0"/>
              <a:t> </a:t>
            </a:r>
            <a:r>
              <a:rPr lang="sv-SE" dirty="0" err="1"/>
              <a:t>thyroid</a:t>
            </a:r>
            <a:r>
              <a:rPr lang="sv-SE" dirty="0"/>
              <a:t> </a:t>
            </a:r>
            <a:r>
              <a:rPr lang="sv-SE" dirty="0" err="1"/>
              <a:t>blocking</a:t>
            </a:r>
            <a:r>
              <a:rPr lang="sv-SE" dirty="0"/>
              <a:t> </a:t>
            </a:r>
            <a:endParaRPr lang="sv-SE" dirty="0" smtClean="0"/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 err="1" smtClean="0"/>
              <a:t>Need</a:t>
            </a:r>
            <a:r>
              <a:rPr lang="sv-SE" dirty="0" smtClean="0"/>
              <a:t> for </a:t>
            </a:r>
            <a:r>
              <a:rPr lang="sv-SE" dirty="0" err="1" smtClean="0"/>
              <a:t>sheltering</a:t>
            </a:r>
            <a:r>
              <a:rPr lang="sv-SE" dirty="0" smtClean="0"/>
              <a:t>:</a:t>
            </a:r>
          </a:p>
          <a:p>
            <a:pPr lvl="1"/>
            <a:r>
              <a:rPr lang="sv-SE" dirty="0" err="1" smtClean="0"/>
              <a:t>outside</a:t>
            </a:r>
            <a:r>
              <a:rPr lang="sv-SE" dirty="0" smtClean="0"/>
              <a:t> perimeter </a:t>
            </a:r>
            <a:r>
              <a:rPr lang="sv-SE" dirty="0" err="1" smtClean="0"/>
              <a:t>fence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2" descr="ESS 2006-2015 AA03 B0-49 (alla) EP 9 10 mSv (vuxen)_ted_c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49" y="3873474"/>
            <a:ext cx="4164351" cy="277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205412" y="5942074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Adults</a:t>
            </a:r>
            <a:r>
              <a:rPr lang="sv-SE" sz="2000" dirty="0" smtClean="0"/>
              <a:t> is the </a:t>
            </a:r>
            <a:r>
              <a:rPr lang="sv-SE" sz="2000" dirty="0" err="1"/>
              <a:t>limiting</a:t>
            </a:r>
            <a:r>
              <a:rPr lang="sv-SE" sz="2000" dirty="0"/>
              <a:t> age </a:t>
            </a:r>
            <a:r>
              <a:rPr lang="sv-SE" sz="2000" dirty="0" err="1" smtClean="0"/>
              <a:t>group</a:t>
            </a:r>
            <a:r>
              <a:rPr lang="sv-SE" sz="2000" dirty="0" smtClean="0"/>
              <a:t>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0429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ålsäkerhetsmyndigheten">
  <a:themeElements>
    <a:clrScheme name="Vit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Vit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t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llustrerad/färgad bakgrund">
  <a:themeElements>
    <a:clrScheme name="Illustrerad/färgad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Illustrerad/färgad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llustrerad/färgad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ålsäkerhetsmyndigheten">
  <a:themeElements>
    <a:clrScheme name="Vit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Vit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t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rålsäkerhetsmyndigheten">
  <a:themeElements>
    <a:clrScheme name="Vit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Vit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t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llustrerad/färgad bakgrund">
  <a:themeElements>
    <a:clrScheme name="Illustrerad/färgad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Illustrerad/färgad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llustrerad/färgad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llustrerad/färgad bakgrund">
  <a:themeElements>
    <a:clrScheme name="Illustrerad/färgad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Illustrerad/färgad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llustrerad/färgad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Strålsäkerhetsmyndigheten</Template>
  <TotalTime>9620</TotalTime>
  <Words>482</Words>
  <Application>Microsoft Office PowerPoint</Application>
  <PresentationFormat>A4 (210 x 297 mm)</PresentationFormat>
  <Paragraphs>82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Strålsäkerhetsmyndigheten</vt:lpstr>
      <vt:lpstr>Illustrerad/färgad bakgrund</vt:lpstr>
      <vt:lpstr>1_Strålsäkerhetsmyndigheten</vt:lpstr>
      <vt:lpstr>2_Strålsäkerhetsmyndigheten</vt:lpstr>
      <vt:lpstr>1_Illustrerad/färgad bakgrund</vt:lpstr>
      <vt:lpstr>2_Illustrerad/färgad bakgrund</vt:lpstr>
      <vt:lpstr>The basis for the Swedish emergency preparedness and response plan for ESS </vt:lpstr>
      <vt:lpstr>European  Spallation  Source</vt:lpstr>
      <vt:lpstr>ESS - target</vt:lpstr>
      <vt:lpstr>Postulated event</vt:lpstr>
      <vt:lpstr>Summary  of releases</vt:lpstr>
      <vt:lpstr>Representative source term</vt:lpstr>
      <vt:lpstr>Effective dose (7 days) – exposure pathways</vt:lpstr>
      <vt:lpstr>ARGOS batch runs and post-processing</vt:lpstr>
      <vt:lpstr>Results – protective actions</vt:lpstr>
      <vt:lpstr>Conclusions</vt:lpstr>
      <vt:lpstr>Thank you! </vt:lpstr>
    </vt:vector>
  </TitlesOfParts>
  <Company>Strålsäkerhetsmyndigheten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Kommunikationen under Fukushima</dc:title>
  <dc:creator>annhal</dc:creator>
  <cp:lastModifiedBy>Blixt Buhr, Anna Maria</cp:lastModifiedBy>
  <cp:revision>1188</cp:revision>
  <cp:lastPrinted>2014-02-28T07:30:36Z</cp:lastPrinted>
  <dcterms:created xsi:type="dcterms:W3CDTF">2011-08-25T11:37:27Z</dcterms:created>
  <dcterms:modified xsi:type="dcterms:W3CDTF">2019-03-19T07:46:47Z</dcterms:modified>
</cp:coreProperties>
</file>