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1"/>
  </p:sldMasterIdLst>
  <p:notesMasterIdLst>
    <p:notesMasterId r:id="rId13"/>
  </p:notesMasterIdLst>
  <p:handoutMasterIdLst>
    <p:handoutMasterId r:id="rId14"/>
  </p:handoutMasterIdLst>
  <p:sldIdLst>
    <p:sldId id="264" r:id="rId2"/>
    <p:sldId id="287" r:id="rId3"/>
    <p:sldId id="289" r:id="rId4"/>
    <p:sldId id="265" r:id="rId5"/>
    <p:sldId id="291" r:id="rId6"/>
    <p:sldId id="290" r:id="rId7"/>
    <p:sldId id="298" r:id="rId8"/>
    <p:sldId id="293" r:id="rId9"/>
    <p:sldId id="294" r:id="rId10"/>
    <p:sldId id="297" r:id="rId11"/>
    <p:sldId id="296" r:id="rId12"/>
  </p:sldIdLst>
  <p:sldSz cx="9144000" cy="6858000" type="screen4x3"/>
  <p:notesSz cx="6858000" cy="91440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A01E"/>
    <a:srgbClr val="FA8214"/>
    <a:srgbClr val="5A6EB4"/>
    <a:srgbClr val="50AAE6"/>
    <a:srgbClr val="A00078"/>
    <a:srgbClr val="A01E28"/>
    <a:srgbClr val="A08232"/>
    <a:srgbClr val="82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31" autoAdjust="0"/>
    <p:restoredTop sz="83051" autoAdjust="0"/>
  </p:normalViewPr>
  <p:slideViewPr>
    <p:cSldViewPr>
      <p:cViewPr varScale="1">
        <p:scale>
          <a:sx n="74" d="100"/>
          <a:sy n="74" d="100"/>
        </p:scale>
        <p:origin x="1704" y="6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60775" y="468313"/>
            <a:ext cx="2759075" cy="2794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41338" y="8532813"/>
            <a:ext cx="3103562" cy="123825"/>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smtClean="0"/>
              <a:t>KIT – The Research University in the Helmholtz Association</a:t>
            </a:r>
          </a:p>
        </p:txBody>
      </p:sp>
      <p:pic>
        <p:nvPicPr>
          <p:cNvPr id="6148" name="Picture 11" descr="KIT-Logo-rgb_d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275" y="188913"/>
            <a:ext cx="1008063"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smtClean="0"/>
              <a:t>Textmasterformate durch Klicken bearbeiten</a:t>
            </a:r>
          </a:p>
          <a:p>
            <a:pPr lvl="1"/>
            <a:r>
              <a:rPr lang="de-DE" noProof="0" smtClean="0"/>
              <a:t>Zweite Ebene</a:t>
            </a:r>
          </a:p>
          <a:p>
            <a:pPr lvl="2"/>
            <a:r>
              <a:rPr lang="de-DE" noProof="0" smtClean="0"/>
              <a:t>Dritte Ebene</a:t>
            </a:r>
          </a:p>
          <a:p>
            <a:pPr lvl="3"/>
            <a:r>
              <a:rPr lang="de-DE" noProof="0" smtClean="0"/>
              <a:t>Vierte Ebene</a:t>
            </a:r>
          </a:p>
          <a:p>
            <a:pPr lvl="4"/>
            <a:r>
              <a:rPr lang="de-DE" noProof="0" smtClean="0"/>
              <a:t>Fünfte Ebene</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‹N°›</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Good </a:t>
            </a:r>
            <a:r>
              <a:rPr lang="fr-FR" dirty="0" err="1" smtClean="0"/>
              <a:t>morning</a:t>
            </a:r>
            <a:r>
              <a:rPr lang="fr-FR" dirty="0" smtClean="0"/>
              <a:t>,</a:t>
            </a:r>
            <a:r>
              <a:rPr lang="fr-FR" baseline="0" dirty="0" smtClean="0"/>
              <a:t> </a:t>
            </a:r>
            <a:r>
              <a:rPr lang="fr-FR" baseline="0" dirty="0" err="1" smtClean="0"/>
              <a:t>I’m</a:t>
            </a:r>
            <a:r>
              <a:rPr lang="fr-FR" baseline="0" dirty="0" smtClean="0"/>
              <a:t> (Irène </a:t>
            </a:r>
            <a:r>
              <a:rPr lang="fr-FR" baseline="0" dirty="0" err="1" smtClean="0"/>
              <a:t>Korsakissok</a:t>
            </a:r>
            <a:r>
              <a:rPr lang="fr-FR" baseline="0" dirty="0" smtClean="0"/>
              <a:t>, leader of WP1). </a:t>
            </a:r>
            <a:r>
              <a:rPr lang="fr-FR" baseline="0" dirty="0" err="1" smtClean="0"/>
              <a:t>I’m</a:t>
            </a:r>
            <a:r>
              <a:rPr lang="fr-FR" baseline="0" dirty="0" smtClean="0"/>
              <a:t> </a:t>
            </a:r>
            <a:r>
              <a:rPr lang="fr-FR" baseline="0" dirty="0" err="1" smtClean="0"/>
              <a:t>pleased</a:t>
            </a:r>
            <a:r>
              <a:rPr lang="fr-FR" baseline="0" dirty="0" smtClean="0"/>
              <a:t> to </a:t>
            </a:r>
            <a:r>
              <a:rPr lang="fr-FR" baseline="0" dirty="0" err="1" smtClean="0"/>
              <a:t>be</a:t>
            </a:r>
            <a:r>
              <a:rPr lang="fr-FR" baseline="0" dirty="0" smtClean="0"/>
              <a:t> </a:t>
            </a:r>
            <a:r>
              <a:rPr lang="fr-FR" baseline="0" dirty="0" err="1" smtClean="0"/>
              <a:t>here</a:t>
            </a:r>
            <a:r>
              <a:rPr lang="fr-FR" baseline="0" dirty="0" smtClean="0"/>
              <a:t> and have the </a:t>
            </a:r>
            <a:r>
              <a:rPr lang="fr-FR" baseline="0" dirty="0" err="1" smtClean="0"/>
              <a:t>privilege</a:t>
            </a:r>
            <a:r>
              <a:rPr lang="fr-FR" baseline="0" dirty="0" smtClean="0"/>
              <a:t> of </a:t>
            </a:r>
            <a:r>
              <a:rPr lang="fr-FR" baseline="0" dirty="0" err="1" smtClean="0"/>
              <a:t>introducing</a:t>
            </a:r>
            <a:r>
              <a:rPr lang="fr-FR" baseline="0" dirty="0" smtClean="0"/>
              <a:t> the 1st block of </a:t>
            </a:r>
            <a:r>
              <a:rPr lang="fr-FR" baseline="0" dirty="0" err="1" smtClean="0"/>
              <a:t>presentations</a:t>
            </a:r>
            <a:r>
              <a:rPr lang="fr-FR" baseline="0" dirty="0" smtClean="0"/>
              <a:t> of </a:t>
            </a:r>
            <a:r>
              <a:rPr lang="fr-FR" baseline="0" dirty="0" err="1" smtClean="0"/>
              <a:t>this</a:t>
            </a:r>
            <a:r>
              <a:rPr lang="fr-FR" baseline="0" dirty="0" smtClean="0"/>
              <a:t> workshop. I </a:t>
            </a:r>
            <a:r>
              <a:rPr lang="fr-FR" baseline="0" dirty="0" err="1" smtClean="0"/>
              <a:t>am</a:t>
            </a:r>
            <a:r>
              <a:rPr lang="fr-FR" baseline="0" dirty="0" smtClean="0"/>
              <a:t> </a:t>
            </a:r>
            <a:r>
              <a:rPr lang="fr-FR" baseline="0" dirty="0" err="1" smtClean="0"/>
              <a:t>going</a:t>
            </a:r>
            <a:r>
              <a:rPr lang="fr-FR" baseline="0" dirty="0" smtClean="0"/>
              <a:t> to </a:t>
            </a:r>
            <a:r>
              <a:rPr lang="fr-FR" baseline="0" dirty="0" err="1" smtClean="0"/>
              <a:t>give</a:t>
            </a:r>
            <a:r>
              <a:rPr lang="fr-FR" baseline="0" dirty="0" smtClean="0"/>
              <a:t> a </a:t>
            </a:r>
            <a:r>
              <a:rPr lang="fr-FR" baseline="0" dirty="0" err="1" smtClean="0"/>
              <a:t>you</a:t>
            </a:r>
            <a:r>
              <a:rPr lang="fr-FR" baseline="0" dirty="0" smtClean="0"/>
              <a:t> </a:t>
            </a:r>
            <a:r>
              <a:rPr lang="fr-FR" baseline="0" dirty="0" err="1" smtClean="0"/>
              <a:t>brief</a:t>
            </a:r>
            <a:r>
              <a:rPr lang="fr-FR" baseline="0" dirty="0" smtClean="0"/>
              <a:t> </a:t>
            </a:r>
            <a:r>
              <a:rPr lang="fr-FR" baseline="0" dirty="0" err="1" smtClean="0"/>
              <a:t>overview</a:t>
            </a:r>
            <a:r>
              <a:rPr lang="fr-FR" baseline="0" dirty="0" smtClean="0"/>
              <a:t> of WP1’s </a:t>
            </a:r>
            <a:r>
              <a:rPr lang="fr-FR" baseline="0" dirty="0" err="1" smtClean="0"/>
              <a:t>achievements</a:t>
            </a:r>
            <a:r>
              <a:rPr lang="fr-FR" baseline="0" dirty="0" smtClean="0"/>
              <a:t> </a:t>
            </a:r>
            <a:r>
              <a:rPr lang="fr-FR" baseline="0" dirty="0" err="1" smtClean="0"/>
              <a:t>during</a:t>
            </a:r>
            <a:r>
              <a:rPr lang="fr-FR" baseline="0" dirty="0" smtClean="0"/>
              <a:t> </a:t>
            </a:r>
            <a:r>
              <a:rPr lang="fr-FR" baseline="0" dirty="0" err="1" smtClean="0"/>
              <a:t>these</a:t>
            </a:r>
            <a:r>
              <a:rPr lang="fr-FR" baseline="0" dirty="0" smtClean="0"/>
              <a:t> 3 </a:t>
            </a:r>
            <a:r>
              <a:rPr lang="fr-FR" baseline="0" dirty="0" err="1" smtClean="0"/>
              <a:t>years</a:t>
            </a:r>
            <a:r>
              <a:rPr lang="fr-FR" baseline="0" dirty="0" smtClean="0"/>
              <a:t>.</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1</a:t>
            </a:fld>
            <a:endParaRPr lang="de-DE"/>
          </a:p>
        </p:txBody>
      </p:sp>
    </p:spTree>
    <p:extLst>
      <p:ext uri="{BB962C8B-B14F-4D97-AF65-F5344CB8AC3E}">
        <p14:creationId xmlns:p14="http://schemas.microsoft.com/office/powerpoint/2010/main" val="1249875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Again</a:t>
            </a:r>
            <a:r>
              <a:rPr lang="fr-FR" dirty="0" smtClean="0"/>
              <a:t>, I </a:t>
            </a:r>
            <a:r>
              <a:rPr lang="fr-FR" dirty="0" err="1" smtClean="0"/>
              <a:t>refer</a:t>
            </a:r>
            <a:r>
              <a:rPr lang="fr-FR" baseline="0" dirty="0" smtClean="0"/>
              <a:t> </a:t>
            </a:r>
            <a:r>
              <a:rPr lang="fr-FR" baseline="0" dirty="0" err="1" smtClean="0"/>
              <a:t>you</a:t>
            </a:r>
            <a:r>
              <a:rPr lang="fr-FR" baseline="0" dirty="0" smtClean="0"/>
              <a:t> to </a:t>
            </a:r>
            <a:r>
              <a:rPr lang="fr-FR" baseline="0" dirty="0" err="1" smtClean="0"/>
              <a:t>deliverable</a:t>
            </a:r>
            <a:r>
              <a:rPr lang="fr-FR" baseline="0" dirty="0" smtClean="0"/>
              <a:t> D9.5 </a:t>
            </a:r>
            <a:r>
              <a:rPr lang="fr-FR" baseline="0" dirty="0" err="1" smtClean="0"/>
              <a:t>which</a:t>
            </a:r>
            <a:r>
              <a:rPr lang="fr-FR" baseline="0" dirty="0" smtClean="0"/>
              <a:t> </a:t>
            </a:r>
            <a:r>
              <a:rPr lang="fr-FR" baseline="0" dirty="0" err="1" smtClean="0"/>
              <a:t>summarizes</a:t>
            </a:r>
            <a:r>
              <a:rPr lang="fr-FR" baseline="0" dirty="0" smtClean="0"/>
              <a:t> all the </a:t>
            </a:r>
            <a:r>
              <a:rPr lang="fr-FR" baseline="0" dirty="0" err="1" smtClean="0"/>
              <a:t>results</a:t>
            </a:r>
            <a:r>
              <a:rPr lang="fr-FR" baseline="0" dirty="0" smtClean="0"/>
              <a:t> of the case </a:t>
            </a:r>
            <a:r>
              <a:rPr lang="fr-FR" baseline="0" dirty="0" err="1" smtClean="0"/>
              <a:t>studies</a:t>
            </a:r>
            <a:r>
              <a:rPr lang="fr-FR" baseline="0" dirty="0" smtClean="0"/>
              <a:t>, as </a:t>
            </a:r>
            <a:r>
              <a:rPr lang="fr-FR" baseline="0" dirty="0" err="1" smtClean="0"/>
              <a:t>well</a:t>
            </a:r>
            <a:r>
              <a:rPr lang="fr-FR" baseline="0" dirty="0" smtClean="0"/>
              <a:t> as the </a:t>
            </a:r>
            <a:r>
              <a:rPr lang="fr-FR" baseline="0" dirty="0" err="1" smtClean="0"/>
              <a:t>food</a:t>
            </a:r>
            <a:r>
              <a:rPr lang="fr-FR" baseline="0" dirty="0" smtClean="0"/>
              <a:t> </a:t>
            </a:r>
            <a:r>
              <a:rPr lang="fr-FR" baseline="0" dirty="0" err="1" smtClean="0"/>
              <a:t>chain</a:t>
            </a:r>
            <a:r>
              <a:rPr lang="fr-FR" baseline="0" dirty="0" smtClean="0"/>
              <a:t> propagation and </a:t>
            </a:r>
            <a:r>
              <a:rPr lang="fr-FR" baseline="0" dirty="0" err="1" smtClean="0"/>
              <a:t>operational</a:t>
            </a:r>
            <a:r>
              <a:rPr lang="fr-FR" baseline="0" dirty="0" smtClean="0"/>
              <a:t> </a:t>
            </a:r>
            <a:r>
              <a:rPr lang="fr-FR" baseline="0" dirty="0" err="1" smtClean="0"/>
              <a:t>recommendations</a:t>
            </a:r>
            <a:r>
              <a:rPr lang="fr-FR" baseline="0" dirty="0" smtClean="0"/>
              <a:t> </a:t>
            </a:r>
            <a:r>
              <a:rPr lang="fr-FR" baseline="0" dirty="0" err="1" smtClean="0"/>
              <a:t>from</a:t>
            </a:r>
            <a:r>
              <a:rPr lang="fr-FR" baseline="0" dirty="0" smtClean="0"/>
              <a:t> </a:t>
            </a:r>
            <a:r>
              <a:rPr lang="fr-FR" baseline="0" dirty="0" err="1" smtClean="0"/>
              <a:t>task</a:t>
            </a:r>
            <a:r>
              <a:rPr lang="fr-FR" baseline="0" dirty="0" smtClean="0"/>
              <a:t> 1.3. </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10</a:t>
            </a:fld>
            <a:endParaRPr lang="de-DE"/>
          </a:p>
        </p:txBody>
      </p:sp>
    </p:spTree>
    <p:extLst>
      <p:ext uri="{BB962C8B-B14F-4D97-AF65-F5344CB8AC3E}">
        <p14:creationId xmlns:p14="http://schemas.microsoft.com/office/powerpoint/2010/main" val="3084343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11</a:t>
            </a:fld>
            <a:endParaRPr lang="de-DE"/>
          </a:p>
        </p:txBody>
      </p:sp>
    </p:spTree>
    <p:extLst>
      <p:ext uri="{BB962C8B-B14F-4D97-AF65-F5344CB8AC3E}">
        <p14:creationId xmlns:p14="http://schemas.microsoft.com/office/powerpoint/2010/main" val="327851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smtClean="0"/>
              <a:t>In</a:t>
            </a:r>
            <a:r>
              <a:rPr lang="en-US" baseline="0" dirty="0" smtClean="0"/>
              <a:t> the CONFIDENCE project, WP1 is devoted to uncertainties in the pre and early release phase. It included 13 participants from 8 European countries. </a:t>
            </a:r>
          </a:p>
          <a:p>
            <a:r>
              <a:rPr lang="en-US" baseline="0" dirty="0" smtClean="0"/>
              <a:t>A particularity of this phase is that we are dealing with high uncertainties, related to partial information on facility events and forecasts errors, as we are trying to anticipate the consequences of events that have not occurred yet. It follows that we are heavily relying on atmospheric dispersion simulations, as no observations are available yet. </a:t>
            </a:r>
          </a:p>
          <a:p>
            <a:r>
              <a:rPr lang="en-US" baseline="0" dirty="0" smtClean="0"/>
              <a:t>As WP1, we were also providing input for the other WPs dealing with later phases of the accident. </a:t>
            </a:r>
            <a:endParaRPr lang="en-US" dirty="0"/>
          </a:p>
        </p:txBody>
      </p:sp>
      <p:sp>
        <p:nvSpPr>
          <p:cNvPr id="4" name="Espace réservé du numéro de diapositive 3"/>
          <p:cNvSpPr>
            <a:spLocks noGrp="1"/>
          </p:cNvSpPr>
          <p:nvPr>
            <p:ph type="sldNum" sz="quarter" idx="10"/>
          </p:nvPr>
        </p:nvSpPr>
        <p:spPr/>
        <p:txBody>
          <a:bodyPr/>
          <a:lstStyle/>
          <a:p>
            <a:pPr>
              <a:defRPr/>
            </a:pPr>
            <a:fld id="{273505CB-137A-4393-9AF1-32156F1C8D2F}" type="slidenum">
              <a:rPr lang="fr-FR" smtClean="0"/>
              <a:pPr>
                <a:defRPr/>
              </a:pPr>
              <a:t>2</a:t>
            </a:fld>
            <a:endParaRPr lang="fr-FR"/>
          </a:p>
        </p:txBody>
      </p:sp>
    </p:spTree>
    <p:extLst>
      <p:ext uri="{BB962C8B-B14F-4D97-AF65-F5344CB8AC3E}">
        <p14:creationId xmlns:p14="http://schemas.microsoft.com/office/powerpoint/2010/main" val="3598799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smtClean="0"/>
              <a:t>WP1’s (work?) was divided</a:t>
            </a:r>
            <a:r>
              <a:rPr lang="en-US" baseline="0" dirty="0" smtClean="0"/>
              <a:t> into 3 tasks. The first one was devoted to analyze and rank the sources of uncertainties, and was carried out during the first year of the project.</a:t>
            </a:r>
          </a:p>
          <a:p>
            <a:r>
              <a:rPr lang="en-US" baseline="0" dirty="0" smtClean="0"/>
              <a:t>Among the prime sources of uncertainties are the weather forecasts (which we all know are uncertain!) and the assessment of the source term, that is, what is thought to be released in the atmosphere by the damaged installation.</a:t>
            </a:r>
            <a:r>
              <a:rPr lang="en-US" baseline="0" dirty="0"/>
              <a:t> </a:t>
            </a:r>
            <a:r>
              <a:rPr lang="en-US" baseline="0" dirty="0" smtClean="0"/>
              <a:t>Finally, we are using models which are also subject to errors coming from numerical and physical approximations.</a:t>
            </a:r>
          </a:p>
          <a:p>
            <a:r>
              <a:rPr lang="en-US" baseline="0" dirty="0" smtClean="0"/>
              <a:t>Once these uncertainties have been described and quantified, they have to be propagated through ADMs, in order to (infer) see how they influence the output results (such as dose calculations). This was done during the 2</a:t>
            </a:r>
            <a:r>
              <a:rPr lang="en-US" baseline="30000" dirty="0" smtClean="0"/>
              <a:t>nd</a:t>
            </a:r>
            <a:r>
              <a:rPr lang="en-US" baseline="0" dirty="0" smtClean="0"/>
              <a:t> and 3</a:t>
            </a:r>
            <a:r>
              <a:rPr lang="en-US" baseline="30000" dirty="0" smtClean="0"/>
              <a:t>rd</a:t>
            </a:r>
            <a:r>
              <a:rPr lang="en-US" baseline="0" dirty="0" smtClean="0"/>
              <a:t> years of the project, on hypothetical accident scenarios in Europe and on the Fukushima accident. </a:t>
            </a:r>
          </a:p>
          <a:p>
            <a:r>
              <a:rPr lang="en-US" baseline="0" dirty="0" smtClean="0"/>
              <a:t>The 3</a:t>
            </a:r>
            <a:r>
              <a:rPr lang="en-US" baseline="30000" dirty="0" smtClean="0"/>
              <a:t>rd</a:t>
            </a:r>
            <a:r>
              <a:rPr lang="en-US" baseline="0" dirty="0" smtClean="0"/>
              <a:t> task was related to food chain uncertainty propagation, and recommendations for the use of ensemble calculations in an emergency response context.</a:t>
            </a:r>
          </a:p>
        </p:txBody>
      </p:sp>
      <p:sp>
        <p:nvSpPr>
          <p:cNvPr id="4" name="Espace réservé du numéro de diapositive 3"/>
          <p:cNvSpPr>
            <a:spLocks noGrp="1"/>
          </p:cNvSpPr>
          <p:nvPr>
            <p:ph type="sldNum" sz="quarter" idx="10"/>
          </p:nvPr>
        </p:nvSpPr>
        <p:spPr/>
        <p:txBody>
          <a:bodyPr/>
          <a:lstStyle/>
          <a:p>
            <a:pPr>
              <a:defRPr/>
            </a:pPr>
            <a:fld id="{273505CB-137A-4393-9AF1-32156F1C8D2F}" type="slidenum">
              <a:rPr lang="fr-FR" smtClean="0"/>
              <a:pPr>
                <a:defRPr/>
              </a:pPr>
              <a:t>3</a:t>
            </a:fld>
            <a:endParaRPr lang="fr-FR"/>
          </a:p>
        </p:txBody>
      </p:sp>
    </p:spTree>
    <p:extLst>
      <p:ext uri="{BB962C8B-B14F-4D97-AF65-F5344CB8AC3E}">
        <p14:creationId xmlns:p14="http://schemas.microsoft.com/office/powerpoint/2010/main" val="2678897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Corresponding</a:t>
            </a:r>
            <a:r>
              <a:rPr lang="fr-FR" dirty="0" smtClean="0"/>
              <a:t> to</a:t>
            </a:r>
            <a:r>
              <a:rPr lang="fr-FR" baseline="0" dirty="0" smtClean="0"/>
              <a:t> the 3 </a:t>
            </a:r>
            <a:r>
              <a:rPr lang="fr-FR" baseline="0" dirty="0" err="1" smtClean="0"/>
              <a:t>tasks</a:t>
            </a:r>
            <a:r>
              <a:rPr lang="fr-FR" baseline="0" dirty="0" smtClean="0"/>
              <a:t>, </a:t>
            </a:r>
            <a:r>
              <a:rPr lang="fr-FR" baseline="0" dirty="0" err="1" smtClean="0"/>
              <a:t>were</a:t>
            </a:r>
            <a:r>
              <a:rPr lang="fr-FR" baseline="0" dirty="0" smtClean="0"/>
              <a:t> 5 </a:t>
            </a:r>
            <a:r>
              <a:rPr lang="fr-FR" baseline="0" dirty="0" err="1" smtClean="0"/>
              <a:t>different</a:t>
            </a:r>
            <a:r>
              <a:rPr lang="fr-FR" baseline="0" dirty="0" smtClean="0"/>
              <a:t> </a:t>
            </a:r>
            <a:r>
              <a:rPr lang="fr-FR" baseline="0" dirty="0" err="1" smtClean="0"/>
              <a:t>deliverables</a:t>
            </a:r>
            <a:r>
              <a:rPr lang="fr-FR" baseline="0" dirty="0" smtClean="0"/>
              <a:t>. I </a:t>
            </a:r>
            <a:r>
              <a:rPr lang="fr-FR" baseline="0" dirty="0" err="1" smtClean="0"/>
              <a:t>will</a:t>
            </a:r>
            <a:r>
              <a:rPr lang="fr-FR" baseline="0" dirty="0" smtClean="0"/>
              <a:t> talk about </a:t>
            </a:r>
            <a:r>
              <a:rPr lang="fr-FR" baseline="0" dirty="0" err="1" smtClean="0"/>
              <a:t>some</a:t>
            </a:r>
            <a:r>
              <a:rPr lang="fr-FR" baseline="0" dirty="0" smtClean="0"/>
              <a:t> of </a:t>
            </a:r>
            <a:r>
              <a:rPr lang="fr-FR" baseline="0" dirty="0" err="1" smtClean="0"/>
              <a:t>them</a:t>
            </a:r>
            <a:r>
              <a:rPr lang="fr-FR" baseline="0" dirty="0" smtClean="0"/>
              <a:t> </a:t>
            </a:r>
            <a:r>
              <a:rPr lang="fr-FR" baseline="0" dirty="0" err="1" smtClean="0"/>
              <a:t>later</a:t>
            </a:r>
            <a:r>
              <a:rPr lang="fr-FR" baseline="0" dirty="0" smtClean="0"/>
              <a:t>, but </a:t>
            </a:r>
            <a:r>
              <a:rPr lang="fr-FR" baseline="0" dirty="0" err="1" smtClean="0"/>
              <a:t>now</a:t>
            </a:r>
            <a:r>
              <a:rPr lang="fr-FR" baseline="0" dirty="0" smtClean="0"/>
              <a:t>, let me go back to </a:t>
            </a:r>
            <a:r>
              <a:rPr lang="fr-FR" baseline="0" dirty="0" err="1" smtClean="0"/>
              <a:t>task</a:t>
            </a:r>
            <a:r>
              <a:rPr lang="fr-FR" baseline="0" dirty="0" smtClean="0"/>
              <a:t> 1.1.</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4</a:t>
            </a:fld>
            <a:endParaRPr lang="de-DE"/>
          </a:p>
        </p:txBody>
      </p:sp>
    </p:spTree>
    <p:extLst>
      <p:ext uri="{BB962C8B-B14F-4D97-AF65-F5344CB8AC3E}">
        <p14:creationId xmlns:p14="http://schemas.microsoft.com/office/powerpoint/2010/main" val="3039346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As I </a:t>
            </a:r>
            <a:r>
              <a:rPr lang="fr-FR" dirty="0" err="1" smtClean="0"/>
              <a:t>said</a:t>
            </a:r>
            <a:r>
              <a:rPr lang="fr-FR" dirty="0" smtClean="0"/>
              <a:t>, one</a:t>
            </a:r>
            <a:r>
              <a:rPr lang="fr-FR" baseline="0" dirty="0" smtClean="0"/>
              <a:t> of the major sources of </a:t>
            </a:r>
            <a:r>
              <a:rPr lang="fr-FR" baseline="0" dirty="0" err="1" smtClean="0"/>
              <a:t>uncertainties</a:t>
            </a:r>
            <a:r>
              <a:rPr lang="fr-FR" baseline="0" dirty="0" smtClean="0"/>
              <a:t> are </a:t>
            </a:r>
            <a:r>
              <a:rPr lang="fr-FR" baseline="0" dirty="0" err="1" smtClean="0"/>
              <a:t>meteorological</a:t>
            </a:r>
            <a:r>
              <a:rPr lang="fr-FR" baseline="0" dirty="0" smtClean="0"/>
              <a:t> </a:t>
            </a:r>
            <a:r>
              <a:rPr lang="fr-FR" baseline="0" dirty="0" err="1" smtClean="0"/>
              <a:t>forecasts</a:t>
            </a:r>
            <a:r>
              <a:rPr lang="fr-FR" baseline="0" dirty="0" smtClean="0"/>
              <a:t>; </a:t>
            </a:r>
            <a:r>
              <a:rPr lang="fr-FR" baseline="0" dirty="0" err="1" smtClean="0"/>
              <a:t>fortunately</a:t>
            </a:r>
            <a:r>
              <a:rPr lang="fr-FR" baseline="0" dirty="0" smtClean="0"/>
              <a:t>, </a:t>
            </a:r>
            <a:r>
              <a:rPr lang="fr-FR" baseline="0" dirty="0" err="1" smtClean="0"/>
              <a:t>weather</a:t>
            </a:r>
            <a:r>
              <a:rPr lang="fr-FR" baseline="0" dirty="0" smtClean="0"/>
              <a:t> offices have </a:t>
            </a:r>
            <a:r>
              <a:rPr lang="fr-FR" baseline="0" dirty="0" err="1" smtClean="0"/>
              <a:t>developed</a:t>
            </a:r>
            <a:r>
              <a:rPr lang="fr-FR" baseline="0" dirty="0" smtClean="0"/>
              <a:t> </a:t>
            </a:r>
            <a:r>
              <a:rPr lang="fr-FR" baseline="0" dirty="0" err="1" smtClean="0"/>
              <a:t>methods</a:t>
            </a:r>
            <a:r>
              <a:rPr lang="fr-FR" baseline="0" dirty="0" smtClean="0"/>
              <a:t> to </a:t>
            </a:r>
            <a:r>
              <a:rPr lang="fr-FR" baseline="0" dirty="0" err="1" smtClean="0"/>
              <a:t>take</a:t>
            </a:r>
            <a:r>
              <a:rPr lang="fr-FR" baseline="0" dirty="0" smtClean="0"/>
              <a:t> </a:t>
            </a:r>
            <a:r>
              <a:rPr lang="fr-FR" baseline="0" dirty="0" err="1" smtClean="0"/>
              <a:t>into</a:t>
            </a:r>
            <a:r>
              <a:rPr lang="fr-FR" baseline="0" dirty="0" smtClean="0"/>
              <a:t> </a:t>
            </a:r>
            <a:r>
              <a:rPr lang="fr-FR" baseline="0" dirty="0" err="1" smtClean="0"/>
              <a:t>account</a:t>
            </a:r>
            <a:r>
              <a:rPr lang="fr-FR" baseline="0" dirty="0" smtClean="0"/>
              <a:t> the </a:t>
            </a:r>
            <a:r>
              <a:rPr lang="fr-FR" baseline="0" dirty="0" err="1" smtClean="0"/>
              <a:t>uncertainties</a:t>
            </a:r>
            <a:r>
              <a:rPr lang="fr-FR" baseline="0" dirty="0" smtClean="0"/>
              <a:t>: </a:t>
            </a:r>
            <a:r>
              <a:rPr lang="fr-FR" baseline="0" dirty="0" err="1" smtClean="0"/>
              <a:t>they</a:t>
            </a:r>
            <a:r>
              <a:rPr lang="fr-FR" baseline="0" dirty="0" smtClean="0"/>
              <a:t> </a:t>
            </a:r>
            <a:r>
              <a:rPr lang="fr-FR" baseline="0" dirty="0" err="1" smtClean="0"/>
              <a:t>rely</a:t>
            </a:r>
            <a:r>
              <a:rPr lang="fr-FR" baseline="0" dirty="0" smtClean="0"/>
              <a:t> on </a:t>
            </a:r>
            <a:r>
              <a:rPr lang="fr-FR" baseline="0" dirty="0" err="1" smtClean="0"/>
              <a:t>meteorological</a:t>
            </a:r>
            <a:r>
              <a:rPr lang="fr-FR" baseline="0" dirty="0" smtClean="0"/>
              <a:t> ensembles, </a:t>
            </a:r>
            <a:r>
              <a:rPr lang="fr-FR" baseline="0" dirty="0" err="1" smtClean="0"/>
              <a:t>that</a:t>
            </a:r>
            <a:r>
              <a:rPr lang="fr-FR" baseline="0" dirty="0" smtClean="0"/>
              <a:t> </a:t>
            </a:r>
            <a:r>
              <a:rPr lang="fr-FR" baseline="0" dirty="0" err="1" smtClean="0"/>
              <a:t>is</a:t>
            </a:r>
            <a:r>
              <a:rPr lang="fr-FR" baseline="0" dirty="0" smtClean="0"/>
              <a:t>, an ensemble of « possible future states of the </a:t>
            </a:r>
            <a:r>
              <a:rPr lang="fr-FR" baseline="0" dirty="0" err="1" smtClean="0"/>
              <a:t>atmosphere</a:t>
            </a:r>
            <a:r>
              <a:rPr lang="fr-FR" baseline="0" dirty="0" smtClean="0"/>
              <a:t> » (</a:t>
            </a:r>
            <a:r>
              <a:rPr lang="fr-FR" baseline="0" dirty="0" err="1" smtClean="0"/>
              <a:t>instead</a:t>
            </a:r>
            <a:r>
              <a:rPr lang="fr-FR" baseline="0" dirty="0" smtClean="0"/>
              <a:t> of a single one), </a:t>
            </a:r>
            <a:r>
              <a:rPr lang="fr-FR" baseline="0" dirty="0" err="1" smtClean="0"/>
              <a:t>that</a:t>
            </a:r>
            <a:r>
              <a:rPr lang="fr-FR" baseline="0" dirty="0" smtClean="0"/>
              <a:t> </a:t>
            </a:r>
            <a:r>
              <a:rPr lang="fr-FR" baseline="0" dirty="0" err="1" smtClean="0"/>
              <a:t>result</a:t>
            </a:r>
            <a:r>
              <a:rPr lang="fr-FR" baseline="0" dirty="0" smtClean="0"/>
              <a:t> in a </a:t>
            </a:r>
            <a:r>
              <a:rPr lang="fr-FR" baseline="0" dirty="0" err="1" smtClean="0"/>
              <a:t>probabilistic</a:t>
            </a:r>
            <a:r>
              <a:rPr lang="fr-FR" baseline="0" dirty="0" smtClean="0"/>
              <a:t> </a:t>
            </a:r>
            <a:r>
              <a:rPr lang="fr-FR" baseline="0" dirty="0" err="1" smtClean="0"/>
              <a:t>forecast</a:t>
            </a:r>
            <a:r>
              <a:rPr lang="fr-FR" baseline="0" dirty="0" smtClean="0"/>
              <a:t>. </a:t>
            </a:r>
          </a:p>
          <a:p>
            <a:r>
              <a:rPr lang="fr-FR" baseline="0" dirty="0" err="1" smtClean="0"/>
              <a:t>Early</a:t>
            </a:r>
            <a:r>
              <a:rPr lang="fr-FR" baseline="0" dirty="0" smtClean="0"/>
              <a:t> in the </a:t>
            </a:r>
            <a:r>
              <a:rPr lang="fr-FR" baseline="0" dirty="0" err="1" smtClean="0"/>
              <a:t>project</a:t>
            </a:r>
            <a:r>
              <a:rPr lang="fr-FR" baseline="0" dirty="0" smtClean="0"/>
              <a:t>, </a:t>
            </a:r>
            <a:r>
              <a:rPr lang="fr-FR" baseline="0" dirty="0" err="1" smtClean="0"/>
              <a:t>we</a:t>
            </a:r>
            <a:r>
              <a:rPr lang="fr-FR" baseline="0" dirty="0" smtClean="0"/>
              <a:t> </a:t>
            </a:r>
            <a:r>
              <a:rPr lang="fr-FR" baseline="0" dirty="0" err="1" smtClean="0"/>
              <a:t>organised</a:t>
            </a:r>
            <a:r>
              <a:rPr lang="fr-FR" baseline="0" dirty="0" smtClean="0"/>
              <a:t> a workshop </a:t>
            </a:r>
            <a:r>
              <a:rPr lang="fr-FR" baseline="0" dirty="0" err="1" smtClean="0"/>
              <a:t>bringing</a:t>
            </a:r>
            <a:r>
              <a:rPr lang="fr-FR" baseline="0" dirty="0" smtClean="0"/>
              <a:t> </a:t>
            </a:r>
            <a:r>
              <a:rPr lang="fr-FR" baseline="0" dirty="0" err="1" smtClean="0"/>
              <a:t>together</a:t>
            </a:r>
            <a:r>
              <a:rPr lang="fr-FR" baseline="0" dirty="0" smtClean="0"/>
              <a:t> WP1 </a:t>
            </a:r>
            <a:r>
              <a:rPr lang="fr-FR" baseline="0" dirty="0" err="1" smtClean="0"/>
              <a:t>members</a:t>
            </a:r>
            <a:r>
              <a:rPr lang="fr-FR" baseline="0" dirty="0" smtClean="0"/>
              <a:t> and </a:t>
            </a:r>
            <a:r>
              <a:rPr lang="fr-FR" baseline="0" dirty="0" err="1" smtClean="0"/>
              <a:t>specialists</a:t>
            </a:r>
            <a:r>
              <a:rPr lang="fr-FR" baseline="0" dirty="0" smtClean="0"/>
              <a:t> of </a:t>
            </a:r>
            <a:r>
              <a:rPr lang="fr-FR" baseline="0" dirty="0" err="1" smtClean="0"/>
              <a:t>weather</a:t>
            </a:r>
            <a:r>
              <a:rPr lang="fr-FR" baseline="0" dirty="0" smtClean="0"/>
              <a:t> </a:t>
            </a:r>
            <a:r>
              <a:rPr lang="fr-FR" baseline="0" dirty="0" err="1" smtClean="0"/>
              <a:t>forecast</a:t>
            </a:r>
            <a:r>
              <a:rPr lang="fr-FR" baseline="0" dirty="0" smtClean="0"/>
              <a:t>, to </a:t>
            </a:r>
            <a:r>
              <a:rPr lang="fr-FR" baseline="0" dirty="0" err="1" smtClean="0"/>
              <a:t>discuss</a:t>
            </a:r>
            <a:r>
              <a:rPr lang="fr-FR" baseline="0" dirty="0" smtClean="0"/>
              <a:t> issues </a:t>
            </a:r>
            <a:r>
              <a:rPr lang="fr-FR" baseline="0" dirty="0" err="1" smtClean="0"/>
              <a:t>such</a:t>
            </a:r>
            <a:r>
              <a:rPr lang="fr-FR" baseline="0" dirty="0" smtClean="0"/>
              <a:t> as…</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5</a:t>
            </a:fld>
            <a:endParaRPr lang="de-DE"/>
          </a:p>
        </p:txBody>
      </p:sp>
    </p:spTree>
    <p:extLst>
      <p:ext uri="{BB962C8B-B14F-4D97-AF65-F5344CB8AC3E}">
        <p14:creationId xmlns:p14="http://schemas.microsoft.com/office/powerpoint/2010/main" val="2922176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a:t>
            </a:r>
            <a:r>
              <a:rPr lang="fr-FR" baseline="0" dirty="0" smtClean="0"/>
              <a:t> go </a:t>
            </a:r>
            <a:r>
              <a:rPr lang="fr-FR" baseline="0" dirty="0" err="1" smtClean="0"/>
              <a:t>further</a:t>
            </a:r>
            <a:r>
              <a:rPr lang="fr-FR" baseline="0" dirty="0" smtClean="0"/>
              <a:t> on the topic as </a:t>
            </a:r>
            <a:r>
              <a:rPr lang="fr-FR" baseline="0" dirty="0" err="1" smtClean="0"/>
              <a:t>well</a:t>
            </a:r>
            <a:r>
              <a:rPr lang="fr-FR" baseline="0" dirty="0" smtClean="0"/>
              <a:t> as ST and model </a:t>
            </a:r>
            <a:r>
              <a:rPr lang="fr-FR" baseline="0" dirty="0" err="1" smtClean="0"/>
              <a:t>uncertainties</a:t>
            </a:r>
            <a:r>
              <a:rPr lang="fr-FR" baseline="0" dirty="0" smtClean="0"/>
              <a:t>, I </a:t>
            </a:r>
            <a:r>
              <a:rPr lang="fr-FR" baseline="0" dirty="0" err="1" smtClean="0"/>
              <a:t>refer</a:t>
            </a:r>
            <a:r>
              <a:rPr lang="fr-FR" baseline="0" dirty="0" smtClean="0"/>
              <a:t> </a:t>
            </a:r>
            <a:r>
              <a:rPr lang="fr-FR" baseline="0" dirty="0" err="1" smtClean="0"/>
              <a:t>you</a:t>
            </a:r>
            <a:r>
              <a:rPr lang="fr-FR" baseline="0" dirty="0" smtClean="0"/>
              <a:t> to </a:t>
            </a:r>
            <a:r>
              <a:rPr lang="fr-FR" baseline="0" dirty="0" err="1" smtClean="0"/>
              <a:t>deliverable</a:t>
            </a:r>
            <a:r>
              <a:rPr lang="fr-FR" baseline="0" dirty="0" smtClean="0"/>
              <a:t> D9.1 « guidelines… » </a:t>
            </a:r>
            <a:r>
              <a:rPr lang="fr-FR" baseline="0" dirty="0" err="1" smtClean="0"/>
              <a:t>which</a:t>
            </a:r>
            <a:r>
              <a:rPr lang="fr-FR" baseline="0" dirty="0" smtClean="0"/>
              <a:t> </a:t>
            </a:r>
            <a:r>
              <a:rPr lang="fr-FR" baseline="0" dirty="0" err="1" smtClean="0"/>
              <a:t>consists</a:t>
            </a:r>
            <a:r>
              <a:rPr lang="fr-FR" baseline="0" dirty="0" smtClean="0"/>
              <a:t> in 5 </a:t>
            </a:r>
            <a:r>
              <a:rPr lang="fr-FR" baseline="0" dirty="0" err="1" smtClean="0"/>
              <a:t>separate</a:t>
            </a:r>
            <a:r>
              <a:rPr lang="fr-FR" baseline="0" dirty="0" smtClean="0"/>
              <a:t> reports </a:t>
            </a:r>
            <a:r>
              <a:rPr lang="fr-FR" baseline="0" dirty="0" err="1" smtClean="0"/>
              <a:t>with</a:t>
            </a:r>
            <a:r>
              <a:rPr lang="fr-FR" baseline="0" dirty="0" smtClean="0"/>
              <a:t> </a:t>
            </a:r>
            <a:r>
              <a:rPr lang="fr-FR" baseline="0" dirty="0" err="1" smtClean="0"/>
              <a:t>different</a:t>
            </a:r>
            <a:r>
              <a:rPr lang="fr-FR" baseline="0" dirty="0" smtClean="0"/>
              <a:t> lead </a:t>
            </a:r>
            <a:r>
              <a:rPr lang="fr-FR" baseline="0" dirty="0" err="1" smtClean="0"/>
              <a:t>authors</a:t>
            </a:r>
            <a:r>
              <a:rPr lang="fr-FR" baseline="0" dirty="0" smtClean="0"/>
              <a:t>, </a:t>
            </a:r>
            <a:r>
              <a:rPr lang="fr-FR" baseline="0" dirty="0" err="1" smtClean="0"/>
              <a:t>each</a:t>
            </a:r>
            <a:r>
              <a:rPr lang="fr-FR" baseline="0" dirty="0" smtClean="0"/>
              <a:t> report </a:t>
            </a:r>
            <a:r>
              <a:rPr lang="fr-FR" baseline="0" dirty="0" err="1" smtClean="0"/>
              <a:t>describing</a:t>
            </a:r>
            <a:r>
              <a:rPr lang="fr-FR" baseline="0" dirty="0" smtClean="0"/>
              <a:t> a </a:t>
            </a:r>
            <a:r>
              <a:rPr lang="fr-FR" baseline="0" dirty="0" err="1" smtClean="0"/>
              <a:t>particular</a:t>
            </a:r>
            <a:r>
              <a:rPr lang="fr-FR" baseline="0" dirty="0" smtClean="0"/>
              <a:t> source of </a:t>
            </a:r>
            <a:r>
              <a:rPr lang="fr-FR" baseline="0" dirty="0" err="1" smtClean="0"/>
              <a:t>uncertainties</a:t>
            </a:r>
            <a:r>
              <a:rPr lang="fr-FR" baseline="0" dirty="0" smtClean="0"/>
              <a:t> and how to </a:t>
            </a:r>
            <a:r>
              <a:rPr lang="fr-FR" baseline="0" dirty="0" err="1" smtClean="0"/>
              <a:t>take</a:t>
            </a:r>
            <a:r>
              <a:rPr lang="fr-FR" baseline="0" dirty="0" smtClean="0"/>
              <a:t> </a:t>
            </a:r>
            <a:r>
              <a:rPr lang="fr-FR" baseline="0" dirty="0" err="1" smtClean="0"/>
              <a:t>them</a:t>
            </a:r>
            <a:r>
              <a:rPr lang="fr-FR" baseline="0" dirty="0" smtClean="0"/>
              <a:t> </a:t>
            </a:r>
            <a:r>
              <a:rPr lang="fr-FR" baseline="0" dirty="0" err="1" smtClean="0"/>
              <a:t>into</a:t>
            </a:r>
            <a:r>
              <a:rPr lang="fr-FR" baseline="0" dirty="0" smtClean="0"/>
              <a:t> </a:t>
            </a:r>
            <a:r>
              <a:rPr lang="fr-FR" baseline="0" dirty="0" err="1" smtClean="0"/>
              <a:t>account</a:t>
            </a:r>
            <a:r>
              <a:rPr lang="fr-FR" baseline="0" dirty="0" smtClean="0"/>
              <a:t>.</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6</a:t>
            </a:fld>
            <a:endParaRPr lang="de-DE"/>
          </a:p>
        </p:txBody>
      </p:sp>
    </p:spTree>
    <p:extLst>
      <p:ext uri="{BB962C8B-B14F-4D97-AF65-F5344CB8AC3E}">
        <p14:creationId xmlns:p14="http://schemas.microsoft.com/office/powerpoint/2010/main" val="281145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Now</a:t>
            </a:r>
            <a:r>
              <a:rPr lang="fr-FR" dirty="0" smtClean="0"/>
              <a:t>, the </a:t>
            </a:r>
            <a:r>
              <a:rPr lang="fr-FR" dirty="0" err="1" smtClean="0"/>
              <a:t>following</a:t>
            </a:r>
            <a:r>
              <a:rPr lang="fr-FR" dirty="0" smtClean="0"/>
              <a:t> </a:t>
            </a:r>
            <a:r>
              <a:rPr lang="fr-FR" dirty="0" err="1" smtClean="0"/>
              <a:t>task</a:t>
            </a:r>
            <a:r>
              <a:rPr lang="fr-FR" dirty="0" smtClean="0"/>
              <a:t> </a:t>
            </a:r>
            <a:r>
              <a:rPr lang="fr-FR" dirty="0" err="1" smtClean="0"/>
              <a:t>consisted</a:t>
            </a:r>
            <a:r>
              <a:rPr lang="fr-FR" dirty="0" smtClean="0"/>
              <a:t> in </a:t>
            </a:r>
            <a:r>
              <a:rPr lang="fr-FR" dirty="0" err="1" smtClean="0"/>
              <a:t>taking</a:t>
            </a:r>
            <a:r>
              <a:rPr lang="fr-FR" dirty="0" smtClean="0"/>
              <a:t> </a:t>
            </a:r>
            <a:r>
              <a:rPr lang="fr-FR" dirty="0" err="1" smtClean="0"/>
              <a:t>these</a:t>
            </a:r>
            <a:r>
              <a:rPr lang="fr-FR" dirty="0" smtClean="0"/>
              <a:t> input </a:t>
            </a:r>
            <a:r>
              <a:rPr lang="fr-FR" dirty="0" err="1" smtClean="0"/>
              <a:t>uncertainties</a:t>
            </a:r>
            <a:r>
              <a:rPr lang="fr-FR" dirty="0" smtClean="0"/>
              <a:t> and </a:t>
            </a:r>
            <a:r>
              <a:rPr lang="fr-FR" dirty="0" err="1" smtClean="0"/>
              <a:t>propagating</a:t>
            </a:r>
            <a:r>
              <a:rPr lang="fr-FR" dirty="0" smtClean="0"/>
              <a:t> </a:t>
            </a:r>
            <a:r>
              <a:rPr lang="fr-FR" dirty="0" err="1" smtClean="0"/>
              <a:t>them</a:t>
            </a:r>
            <a:r>
              <a:rPr lang="fr-FR" dirty="0" smtClean="0"/>
              <a:t> </a:t>
            </a:r>
            <a:r>
              <a:rPr lang="fr-FR" dirty="0" err="1" smtClean="0"/>
              <a:t>through</a:t>
            </a:r>
            <a:r>
              <a:rPr lang="fr-FR" baseline="0" dirty="0" smtClean="0"/>
              <a:t> </a:t>
            </a:r>
            <a:r>
              <a:rPr lang="fr-FR" baseline="0" dirty="0" err="1" smtClean="0"/>
              <a:t>ADMs</a:t>
            </a:r>
            <a:r>
              <a:rPr lang="fr-FR" baseline="0" dirty="0" smtClean="0"/>
              <a:t>. This </a:t>
            </a:r>
            <a:r>
              <a:rPr lang="fr-FR" baseline="0" dirty="0" err="1" smtClean="0"/>
              <a:t>was</a:t>
            </a:r>
            <a:r>
              <a:rPr lang="fr-FR" baseline="0" dirty="0" smtClean="0"/>
              <a:t> </a:t>
            </a:r>
            <a:r>
              <a:rPr lang="fr-FR" baseline="0" dirty="0" err="1" smtClean="0"/>
              <a:t>done</a:t>
            </a:r>
            <a:r>
              <a:rPr lang="fr-FR" baseline="0" dirty="0" smtClean="0"/>
              <a:t> for </a:t>
            </a:r>
            <a:r>
              <a:rPr lang="fr-FR" baseline="0" dirty="0" err="1" smtClean="0"/>
              <a:t>different</a:t>
            </a:r>
            <a:r>
              <a:rPr lang="fr-FR" baseline="0" dirty="0" smtClean="0"/>
              <a:t> case </a:t>
            </a:r>
            <a:r>
              <a:rPr lang="fr-FR" baseline="0" dirty="0" err="1" smtClean="0"/>
              <a:t>studies</a:t>
            </a:r>
            <a:r>
              <a:rPr lang="fr-FR" baseline="0" dirty="0" smtClean="0"/>
              <a:t>. </a:t>
            </a:r>
            <a:r>
              <a:rPr lang="fr-FR" baseline="0" dirty="0" err="1" smtClean="0"/>
              <a:t>Each</a:t>
            </a:r>
            <a:r>
              <a:rPr lang="fr-FR" baseline="0" dirty="0" smtClean="0"/>
              <a:t> time, a « scenario » </a:t>
            </a:r>
            <a:r>
              <a:rPr lang="fr-FR" baseline="0" dirty="0" err="1" smtClean="0"/>
              <a:t>consisted</a:t>
            </a:r>
            <a:r>
              <a:rPr lang="fr-FR" baseline="0" dirty="0" smtClean="0"/>
              <a:t> in </a:t>
            </a:r>
            <a:r>
              <a:rPr lang="fr-FR" baseline="0" dirty="0" err="1" smtClean="0"/>
              <a:t>defining</a:t>
            </a:r>
            <a:r>
              <a:rPr lang="fr-FR" baseline="0" dirty="0" smtClean="0"/>
              <a:t> a </a:t>
            </a:r>
            <a:r>
              <a:rPr lang="fr-FR" baseline="0" dirty="0" err="1" smtClean="0"/>
              <a:t>meteorological</a:t>
            </a:r>
            <a:r>
              <a:rPr lang="fr-FR" baseline="0" dirty="0" smtClean="0"/>
              <a:t> scenario (i.e. a date </a:t>
            </a:r>
            <a:r>
              <a:rPr lang="fr-FR" baseline="0" dirty="0" err="1" smtClean="0"/>
              <a:t>with</a:t>
            </a:r>
            <a:r>
              <a:rPr lang="fr-FR" baseline="0" dirty="0" smtClean="0"/>
              <a:t> / </a:t>
            </a:r>
            <a:r>
              <a:rPr lang="fr-FR" baseline="0" dirty="0" err="1" smtClean="0"/>
              <a:t>without</a:t>
            </a:r>
            <a:r>
              <a:rPr lang="fr-FR" baseline="0" dirty="0" smtClean="0"/>
              <a:t> </a:t>
            </a:r>
            <a:r>
              <a:rPr lang="fr-FR" baseline="0" dirty="0" err="1" smtClean="0"/>
              <a:t>rain</a:t>
            </a:r>
            <a:r>
              <a:rPr lang="fr-FR" baseline="0" dirty="0" smtClean="0"/>
              <a:t>, high or </a:t>
            </a:r>
            <a:r>
              <a:rPr lang="fr-FR" baseline="0" dirty="0" err="1" smtClean="0"/>
              <a:t>low</a:t>
            </a:r>
            <a:r>
              <a:rPr lang="fr-FR" baseline="0" dirty="0" smtClean="0"/>
              <a:t> </a:t>
            </a:r>
            <a:r>
              <a:rPr lang="fr-FR" baseline="0" dirty="0" err="1" smtClean="0"/>
              <a:t>variability</a:t>
            </a:r>
            <a:r>
              <a:rPr lang="fr-FR" baseline="0" dirty="0" smtClean="0"/>
              <a:t> in </a:t>
            </a:r>
            <a:r>
              <a:rPr lang="fr-FR" baseline="0" dirty="0" err="1" smtClean="0"/>
              <a:t>wind</a:t>
            </a:r>
            <a:r>
              <a:rPr lang="fr-FR" baseline="0" dirty="0" smtClean="0"/>
              <a:t> direction…) and a release scenario (i.e. release time, </a:t>
            </a:r>
            <a:r>
              <a:rPr lang="fr-FR" baseline="0" dirty="0" err="1" smtClean="0"/>
              <a:t>quantity</a:t>
            </a:r>
            <a:r>
              <a:rPr lang="fr-FR" baseline="0" dirty="0" smtClean="0"/>
              <a:t>, composition, and </a:t>
            </a:r>
            <a:r>
              <a:rPr lang="fr-FR" baseline="0" dirty="0" err="1" smtClean="0"/>
              <a:t>associated</a:t>
            </a:r>
            <a:r>
              <a:rPr lang="fr-FR" baseline="0" dirty="0" smtClean="0"/>
              <a:t> </a:t>
            </a:r>
            <a:r>
              <a:rPr lang="fr-FR" baseline="0" dirty="0" err="1" smtClean="0"/>
              <a:t>uncertainties</a:t>
            </a:r>
            <a:r>
              <a:rPr lang="fr-FR" baseline="0" dirty="0" smtClean="0"/>
              <a:t>). </a:t>
            </a:r>
            <a:r>
              <a:rPr lang="fr-FR" baseline="0" dirty="0" err="1" smtClean="0"/>
              <a:t>Then</a:t>
            </a:r>
            <a:r>
              <a:rPr lang="fr-FR" baseline="0" dirty="0" smtClean="0"/>
              <a:t>, participants to the case </a:t>
            </a:r>
            <a:r>
              <a:rPr lang="fr-FR" baseline="0" dirty="0" err="1" smtClean="0"/>
              <a:t>study</a:t>
            </a:r>
            <a:r>
              <a:rPr lang="fr-FR" baseline="0" dirty="0" smtClean="0"/>
              <a:t> </a:t>
            </a:r>
            <a:r>
              <a:rPr lang="fr-FR" baseline="0" dirty="0" err="1" smtClean="0"/>
              <a:t>used</a:t>
            </a:r>
            <a:r>
              <a:rPr lang="fr-FR" baseline="0" dirty="0" smtClean="0"/>
              <a:t> </a:t>
            </a:r>
            <a:r>
              <a:rPr lang="fr-FR" baseline="0" dirty="0" err="1" smtClean="0"/>
              <a:t>their</a:t>
            </a:r>
            <a:r>
              <a:rPr lang="fr-FR" baseline="0" dirty="0" smtClean="0"/>
              <a:t> </a:t>
            </a:r>
            <a:r>
              <a:rPr lang="fr-FR" baseline="0" dirty="0" err="1" smtClean="0"/>
              <a:t>own</a:t>
            </a:r>
            <a:r>
              <a:rPr lang="fr-FR" baseline="0" dirty="0" smtClean="0"/>
              <a:t> </a:t>
            </a:r>
            <a:r>
              <a:rPr lang="fr-FR" baseline="0" dirty="0" err="1" smtClean="0"/>
              <a:t>ADMs</a:t>
            </a:r>
            <a:r>
              <a:rPr lang="fr-FR" baseline="0" dirty="0" smtClean="0"/>
              <a:t> to </a:t>
            </a:r>
            <a:r>
              <a:rPr lang="fr-FR" baseline="0" dirty="0" err="1" smtClean="0"/>
              <a:t>propagate</a:t>
            </a:r>
            <a:r>
              <a:rPr lang="fr-FR" baseline="0" dirty="0" smtClean="0"/>
              <a:t> </a:t>
            </a:r>
            <a:r>
              <a:rPr lang="fr-FR" baseline="0" dirty="0" err="1" smtClean="0"/>
              <a:t>these</a:t>
            </a:r>
            <a:r>
              <a:rPr lang="fr-FR" baseline="0" dirty="0" smtClean="0"/>
              <a:t> </a:t>
            </a:r>
            <a:r>
              <a:rPr lang="fr-FR" baseline="0" dirty="0" err="1" smtClean="0"/>
              <a:t>uncertainties</a:t>
            </a:r>
            <a:r>
              <a:rPr lang="fr-FR" baseline="0" dirty="0" smtClean="0"/>
              <a:t>. The </a:t>
            </a:r>
            <a:r>
              <a:rPr lang="fr-FR" baseline="0" dirty="0" err="1" smtClean="0"/>
              <a:t>task</a:t>
            </a:r>
            <a:r>
              <a:rPr lang="fr-FR" baseline="0" dirty="0" smtClean="0"/>
              <a:t> leader </a:t>
            </a:r>
            <a:r>
              <a:rPr lang="fr-FR" baseline="0" dirty="0" err="1" smtClean="0"/>
              <a:t>then</a:t>
            </a:r>
            <a:r>
              <a:rPr lang="fr-FR" baseline="0" dirty="0" smtClean="0"/>
              <a:t> </a:t>
            </a:r>
            <a:r>
              <a:rPr lang="fr-FR" baseline="0" dirty="0" err="1" smtClean="0"/>
              <a:t>collected</a:t>
            </a:r>
            <a:r>
              <a:rPr lang="fr-FR" baseline="0" dirty="0" smtClean="0"/>
              <a:t> and </a:t>
            </a:r>
            <a:r>
              <a:rPr lang="fr-FR" baseline="0" dirty="0" err="1" smtClean="0"/>
              <a:t>analysed</a:t>
            </a:r>
            <a:r>
              <a:rPr lang="fr-FR" baseline="0" dirty="0" smtClean="0"/>
              <a:t> the </a:t>
            </a:r>
            <a:r>
              <a:rPr lang="fr-FR" baseline="0" dirty="0" err="1" smtClean="0"/>
              <a:t>results</a:t>
            </a:r>
            <a:r>
              <a:rPr lang="fr-FR" baseline="0" dirty="0" smtClean="0"/>
              <a:t>.</a:t>
            </a:r>
          </a:p>
          <a:p>
            <a:r>
              <a:rPr lang="fr-FR" baseline="0" dirty="0" smtClean="0"/>
              <a:t>It </a:t>
            </a:r>
            <a:r>
              <a:rPr lang="fr-FR" baseline="0" dirty="0" err="1" smtClean="0"/>
              <a:t>is</a:t>
            </a:r>
            <a:r>
              <a:rPr lang="fr-FR" baseline="0" dirty="0" smtClean="0"/>
              <a:t> </a:t>
            </a:r>
            <a:r>
              <a:rPr lang="fr-FR" baseline="0" dirty="0" err="1" smtClean="0"/>
              <a:t>like</a:t>
            </a:r>
            <a:r>
              <a:rPr lang="fr-FR" baseline="0" dirty="0" smtClean="0"/>
              <a:t> an inter-</a:t>
            </a:r>
            <a:r>
              <a:rPr lang="fr-FR" baseline="0" dirty="0" err="1" smtClean="0"/>
              <a:t>comparison</a:t>
            </a:r>
            <a:r>
              <a:rPr lang="fr-FR" baseline="0" dirty="0" smtClean="0"/>
              <a:t> </a:t>
            </a:r>
            <a:r>
              <a:rPr lang="fr-FR" baseline="0" dirty="0" err="1" smtClean="0"/>
              <a:t>exercise</a:t>
            </a:r>
            <a:r>
              <a:rPr lang="fr-FR" baseline="0" dirty="0" smtClean="0"/>
              <a:t>, </a:t>
            </a:r>
            <a:r>
              <a:rPr lang="fr-FR" baseline="0" dirty="0" err="1" smtClean="0"/>
              <a:t>except</a:t>
            </a:r>
            <a:r>
              <a:rPr lang="fr-FR" baseline="0" dirty="0" smtClean="0"/>
              <a:t> </a:t>
            </a:r>
            <a:r>
              <a:rPr lang="fr-FR" baseline="0" dirty="0" err="1" smtClean="0"/>
              <a:t>that</a:t>
            </a:r>
            <a:r>
              <a:rPr lang="fr-FR" baseline="0" dirty="0" smtClean="0"/>
              <a:t> </a:t>
            </a:r>
            <a:r>
              <a:rPr lang="fr-FR" baseline="0" dirty="0" err="1" smtClean="0"/>
              <a:t>instead</a:t>
            </a:r>
            <a:r>
              <a:rPr lang="fr-FR" baseline="0" dirty="0" smtClean="0"/>
              <a:t> of </a:t>
            </a:r>
            <a:r>
              <a:rPr lang="fr-FR" baseline="0" dirty="0" err="1" smtClean="0"/>
              <a:t>each</a:t>
            </a:r>
            <a:r>
              <a:rPr lang="fr-FR" baseline="0" dirty="0" smtClean="0"/>
              <a:t> participant </a:t>
            </a:r>
            <a:r>
              <a:rPr lang="fr-FR" baseline="0" dirty="0" err="1" smtClean="0"/>
              <a:t>having</a:t>
            </a:r>
            <a:r>
              <a:rPr lang="fr-FR" baseline="0" dirty="0" smtClean="0"/>
              <a:t> one single output, </a:t>
            </a:r>
            <a:r>
              <a:rPr lang="fr-FR" baseline="0" dirty="0" err="1" smtClean="0"/>
              <a:t>they</a:t>
            </a:r>
            <a:r>
              <a:rPr lang="fr-FR" baseline="0" dirty="0" smtClean="0"/>
              <a:t> </a:t>
            </a:r>
            <a:r>
              <a:rPr lang="fr-FR" baseline="0" dirty="0" err="1" smtClean="0"/>
              <a:t>each</a:t>
            </a:r>
            <a:r>
              <a:rPr lang="fr-FR" baseline="0" dirty="0" smtClean="0"/>
              <a:t> </a:t>
            </a:r>
            <a:r>
              <a:rPr lang="fr-FR" baseline="0" dirty="0" err="1" smtClean="0"/>
              <a:t>had</a:t>
            </a:r>
            <a:r>
              <a:rPr lang="fr-FR" baseline="0" dirty="0" smtClean="0"/>
              <a:t> </a:t>
            </a:r>
            <a:r>
              <a:rPr lang="fr-FR" baseline="0" dirty="0" err="1" smtClean="0"/>
              <a:t>several</a:t>
            </a:r>
            <a:r>
              <a:rPr lang="fr-FR" baseline="0" dirty="0" smtClean="0"/>
              <a:t> </a:t>
            </a:r>
            <a:r>
              <a:rPr lang="fr-FR" baseline="0" dirty="0" err="1" smtClean="0"/>
              <a:t>tens</a:t>
            </a:r>
            <a:r>
              <a:rPr lang="fr-FR" baseline="0" dirty="0" smtClean="0"/>
              <a:t> or </a:t>
            </a:r>
            <a:r>
              <a:rPr lang="fr-FR" baseline="0" dirty="0" err="1" smtClean="0"/>
              <a:t>hundreds</a:t>
            </a:r>
            <a:r>
              <a:rPr lang="fr-FR" baseline="0" dirty="0" smtClean="0"/>
              <a:t> of simulations! </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7</a:t>
            </a:fld>
            <a:endParaRPr lang="de-DE"/>
          </a:p>
        </p:txBody>
      </p:sp>
    </p:spTree>
    <p:extLst>
      <p:ext uri="{BB962C8B-B14F-4D97-AF65-F5344CB8AC3E}">
        <p14:creationId xmlns:p14="http://schemas.microsoft.com/office/powerpoint/2010/main" val="440089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Here</a:t>
            </a:r>
            <a:r>
              <a:rPr lang="fr-FR" dirty="0" smtClean="0"/>
              <a:t> </a:t>
            </a:r>
            <a:r>
              <a:rPr lang="fr-FR" dirty="0" err="1" smtClean="0"/>
              <a:t>is</a:t>
            </a:r>
            <a:r>
              <a:rPr lang="fr-FR" dirty="0" smtClean="0"/>
              <a:t> a </a:t>
            </a:r>
            <a:r>
              <a:rPr lang="fr-FR" dirty="0" err="1" smtClean="0"/>
              <a:t>synthesis</a:t>
            </a:r>
            <a:r>
              <a:rPr lang="fr-FR" dirty="0" smtClean="0"/>
              <a:t> of all the case </a:t>
            </a:r>
            <a:r>
              <a:rPr lang="fr-FR" dirty="0" err="1" smtClean="0"/>
              <a:t>studies</a:t>
            </a:r>
            <a:r>
              <a:rPr lang="fr-FR" baseline="0" dirty="0" smtClean="0"/>
              <a:t> </a:t>
            </a:r>
            <a:r>
              <a:rPr lang="fr-FR" baseline="0" dirty="0" err="1" smtClean="0"/>
              <a:t>carried</a:t>
            </a:r>
            <a:r>
              <a:rPr lang="fr-FR" baseline="0" dirty="0" smtClean="0"/>
              <a:t> out </a:t>
            </a:r>
            <a:r>
              <a:rPr lang="fr-FR" baseline="0" dirty="0" err="1" smtClean="0"/>
              <a:t>during</a:t>
            </a:r>
            <a:r>
              <a:rPr lang="fr-FR" baseline="0" dirty="0" smtClean="0"/>
              <a:t> the </a:t>
            </a:r>
            <a:r>
              <a:rPr lang="fr-FR" baseline="0" dirty="0" err="1" smtClean="0"/>
              <a:t>project</a:t>
            </a:r>
            <a:r>
              <a:rPr lang="fr-FR" baseline="0" dirty="0" smtClean="0"/>
              <a:t>. </a:t>
            </a:r>
            <a:r>
              <a:rPr lang="fr-FR" baseline="0" dirty="0" err="1" smtClean="0"/>
              <a:t>Apart</a:t>
            </a:r>
            <a:r>
              <a:rPr lang="fr-FR" baseline="0" dirty="0" smtClean="0"/>
              <a:t> </a:t>
            </a:r>
            <a:r>
              <a:rPr lang="fr-FR" baseline="0" dirty="0" err="1" smtClean="0"/>
              <a:t>from</a:t>
            </a:r>
            <a:r>
              <a:rPr lang="fr-FR" baseline="0" dirty="0" smtClean="0"/>
              <a:t> Fukushima, </a:t>
            </a:r>
            <a:r>
              <a:rPr lang="fr-FR" baseline="0" dirty="0" err="1" smtClean="0"/>
              <a:t>there</a:t>
            </a:r>
            <a:r>
              <a:rPr lang="fr-FR" baseline="0" dirty="0" smtClean="0"/>
              <a:t> </a:t>
            </a:r>
            <a:r>
              <a:rPr lang="fr-FR" baseline="0" dirty="0" err="1" smtClean="0"/>
              <a:t>were</a:t>
            </a:r>
            <a:r>
              <a:rPr lang="fr-FR" baseline="0" dirty="0" smtClean="0"/>
              <a:t> 2 </a:t>
            </a:r>
            <a:r>
              <a:rPr lang="fr-FR" baseline="0" dirty="0" err="1" smtClean="0"/>
              <a:t>different</a:t>
            </a:r>
            <a:r>
              <a:rPr lang="fr-FR" baseline="0" dirty="0" smtClean="0"/>
              <a:t> case </a:t>
            </a:r>
            <a:r>
              <a:rPr lang="fr-FR" baseline="0" dirty="0" err="1" smtClean="0"/>
              <a:t>studies</a:t>
            </a:r>
            <a:r>
              <a:rPr lang="fr-FR" baseline="0" dirty="0" smtClean="0"/>
              <a:t>, and one of </a:t>
            </a:r>
            <a:r>
              <a:rPr lang="fr-FR" baseline="0" dirty="0" err="1" smtClean="0"/>
              <a:t>them</a:t>
            </a:r>
            <a:r>
              <a:rPr lang="fr-FR" baseline="0" dirty="0" smtClean="0"/>
              <a:t>, the REM case </a:t>
            </a:r>
            <a:r>
              <a:rPr lang="fr-FR" baseline="0" dirty="0" err="1" smtClean="0"/>
              <a:t>study</a:t>
            </a:r>
            <a:r>
              <a:rPr lang="fr-FR" baseline="0" dirty="0" smtClean="0"/>
              <a:t>, </a:t>
            </a:r>
            <a:r>
              <a:rPr lang="fr-FR" baseline="0" dirty="0" err="1" smtClean="0"/>
              <a:t>consisted</a:t>
            </a:r>
            <a:r>
              <a:rPr lang="fr-FR" baseline="0" dirty="0" smtClean="0"/>
              <a:t> </a:t>
            </a:r>
            <a:r>
              <a:rPr lang="fr-FR" baseline="0" dirty="0" err="1" smtClean="0"/>
              <a:t>itself</a:t>
            </a:r>
            <a:r>
              <a:rPr lang="fr-FR" baseline="0" dirty="0" smtClean="0"/>
              <a:t> in 3 </a:t>
            </a:r>
            <a:r>
              <a:rPr lang="fr-FR" baseline="0" dirty="0" err="1" smtClean="0"/>
              <a:t>different</a:t>
            </a:r>
            <a:r>
              <a:rPr lang="fr-FR" baseline="0" dirty="0" smtClean="0"/>
              <a:t> scenarios. </a:t>
            </a:r>
            <a:r>
              <a:rPr lang="fr-FR" baseline="0" dirty="0" err="1" smtClean="0"/>
              <a:t>Each</a:t>
            </a:r>
            <a:r>
              <a:rPr lang="fr-FR" baseline="0" dirty="0" smtClean="0"/>
              <a:t> case </a:t>
            </a:r>
            <a:r>
              <a:rPr lang="fr-FR" baseline="0" dirty="0" err="1" smtClean="0"/>
              <a:t>study</a:t>
            </a:r>
            <a:r>
              <a:rPr lang="fr-FR" baseline="0" dirty="0" smtClean="0"/>
              <a:t> </a:t>
            </a:r>
            <a:r>
              <a:rPr lang="fr-FR" baseline="0" dirty="0" err="1" smtClean="0"/>
              <a:t>had</a:t>
            </a:r>
            <a:r>
              <a:rPr lang="fr-FR" baseline="0" dirty="0" smtClean="0"/>
              <a:t> </a:t>
            </a:r>
            <a:r>
              <a:rPr lang="fr-FR" baseline="0" dirty="0" err="1" smtClean="0"/>
              <a:t>several</a:t>
            </a:r>
            <a:r>
              <a:rPr lang="fr-FR" baseline="0" dirty="0" smtClean="0"/>
              <a:t> participants and </a:t>
            </a:r>
            <a:r>
              <a:rPr lang="fr-FR" baseline="0" dirty="0" err="1" smtClean="0"/>
              <a:t>different</a:t>
            </a:r>
            <a:r>
              <a:rPr lang="fr-FR" baseline="0" dirty="0" smtClean="0"/>
              <a:t> </a:t>
            </a:r>
            <a:r>
              <a:rPr lang="fr-FR" baseline="0" dirty="0" err="1" smtClean="0"/>
              <a:t>meteorological</a:t>
            </a:r>
            <a:r>
              <a:rPr lang="fr-FR" baseline="0" dirty="0" smtClean="0"/>
              <a:t> and release </a:t>
            </a:r>
            <a:r>
              <a:rPr lang="fr-FR" baseline="0" dirty="0" err="1" smtClean="0"/>
              <a:t>characteristics</a:t>
            </a:r>
            <a:r>
              <a:rPr lang="fr-FR" baseline="0" dirty="0" smtClean="0"/>
              <a:t>.</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8</a:t>
            </a:fld>
            <a:endParaRPr lang="de-DE"/>
          </a:p>
        </p:txBody>
      </p:sp>
    </p:spTree>
    <p:extLst>
      <p:ext uri="{BB962C8B-B14F-4D97-AF65-F5344CB8AC3E}">
        <p14:creationId xmlns:p14="http://schemas.microsoft.com/office/powerpoint/2010/main" val="1176703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To analyse</a:t>
            </a:r>
            <a:r>
              <a:rPr lang="fr-FR" baseline="0" dirty="0" smtClean="0"/>
              <a:t> </a:t>
            </a:r>
            <a:r>
              <a:rPr lang="fr-FR" baseline="0" dirty="0" err="1" smtClean="0"/>
              <a:t>this</a:t>
            </a:r>
            <a:r>
              <a:rPr lang="fr-FR" baseline="0" dirty="0" smtClean="0"/>
              <a:t> </a:t>
            </a:r>
            <a:r>
              <a:rPr lang="fr-FR" baseline="0" dirty="0" err="1" smtClean="0"/>
              <a:t>huge</a:t>
            </a:r>
            <a:r>
              <a:rPr lang="fr-FR" baseline="0" dirty="0" smtClean="0"/>
              <a:t> </a:t>
            </a:r>
            <a:r>
              <a:rPr lang="fr-FR" baseline="0" dirty="0" err="1" smtClean="0"/>
              <a:t>amount</a:t>
            </a:r>
            <a:r>
              <a:rPr lang="fr-FR" baseline="0" dirty="0" smtClean="0"/>
              <a:t> of data, </a:t>
            </a:r>
            <a:r>
              <a:rPr lang="fr-FR" baseline="0" dirty="0" err="1" smtClean="0"/>
              <a:t>we</a:t>
            </a:r>
            <a:r>
              <a:rPr lang="fr-FR" baseline="0" dirty="0" smtClean="0"/>
              <a:t> </a:t>
            </a:r>
            <a:r>
              <a:rPr lang="fr-FR" baseline="0" dirty="0" err="1" smtClean="0"/>
              <a:t>organized</a:t>
            </a:r>
            <a:r>
              <a:rPr lang="fr-FR" baseline="0" dirty="0" smtClean="0"/>
              <a:t> </a:t>
            </a:r>
            <a:r>
              <a:rPr lang="fr-FR" baseline="0" dirty="0" err="1" smtClean="0"/>
              <a:t>another</a:t>
            </a:r>
            <a:r>
              <a:rPr lang="fr-FR" baseline="0" dirty="0" smtClean="0"/>
              <a:t> workshop, </a:t>
            </a:r>
            <a:r>
              <a:rPr lang="fr-FR" baseline="0" dirty="0" err="1" smtClean="0"/>
              <a:t>this</a:t>
            </a:r>
            <a:r>
              <a:rPr lang="fr-FR" baseline="0" dirty="0" smtClean="0"/>
              <a:t> time on ensemble </a:t>
            </a:r>
            <a:r>
              <a:rPr lang="fr-FR" baseline="0" dirty="0" err="1" smtClean="0"/>
              <a:t>analysis</a:t>
            </a:r>
            <a:r>
              <a:rPr lang="fr-FR" baseline="0" dirty="0" smtClean="0"/>
              <a:t> and visualisation, </a:t>
            </a:r>
            <a:r>
              <a:rPr lang="fr-FR" baseline="0" dirty="0" err="1" smtClean="0"/>
              <a:t>which</a:t>
            </a:r>
            <a:r>
              <a:rPr lang="fr-FR" baseline="0" dirty="0" smtClean="0"/>
              <a:t> </a:t>
            </a:r>
            <a:r>
              <a:rPr lang="fr-FR" baseline="0" dirty="0" err="1" smtClean="0"/>
              <a:t>brought</a:t>
            </a:r>
            <a:r>
              <a:rPr lang="fr-FR" baseline="0" dirty="0" smtClean="0"/>
              <a:t> </a:t>
            </a:r>
            <a:r>
              <a:rPr lang="fr-FR" baseline="0" dirty="0" err="1" smtClean="0"/>
              <a:t>together</a:t>
            </a:r>
            <a:r>
              <a:rPr lang="fr-FR" baseline="0" dirty="0" smtClean="0"/>
              <a:t> people </a:t>
            </a:r>
            <a:r>
              <a:rPr lang="fr-FR" baseline="0" dirty="0" err="1" smtClean="0"/>
              <a:t>from</a:t>
            </a:r>
            <a:r>
              <a:rPr lang="fr-FR" baseline="0" dirty="0" smtClean="0"/>
              <a:t> WP1, 5 and 6….</a:t>
            </a:r>
          </a:p>
          <a:p>
            <a:r>
              <a:rPr lang="fr-FR" baseline="0" dirty="0" smtClean="0"/>
              <a:t>In the </a:t>
            </a:r>
            <a:r>
              <a:rPr lang="fr-FR" baseline="0" dirty="0" err="1" smtClean="0"/>
              <a:t>following</a:t>
            </a:r>
            <a:r>
              <a:rPr lang="fr-FR" baseline="0" dirty="0" smtClean="0"/>
              <a:t> </a:t>
            </a:r>
            <a:r>
              <a:rPr lang="fr-FR" baseline="0" dirty="0" err="1" smtClean="0"/>
              <a:t>presentations</a:t>
            </a:r>
            <a:r>
              <a:rPr lang="fr-FR" baseline="0" dirty="0" smtClean="0"/>
              <a:t>, </a:t>
            </a:r>
            <a:r>
              <a:rPr lang="fr-FR" baseline="0" dirty="0" err="1" smtClean="0"/>
              <a:t>you</a:t>
            </a:r>
            <a:r>
              <a:rPr lang="fr-FR" baseline="0" dirty="0" smtClean="0"/>
              <a:t> </a:t>
            </a:r>
            <a:r>
              <a:rPr lang="fr-FR" baseline="0" dirty="0" err="1" smtClean="0"/>
              <a:t>will</a:t>
            </a:r>
            <a:r>
              <a:rPr lang="fr-FR" baseline="0" dirty="0" smtClean="0"/>
              <a:t> </a:t>
            </a:r>
            <a:r>
              <a:rPr lang="fr-FR" baseline="0" dirty="0" err="1" smtClean="0"/>
              <a:t>see</a:t>
            </a:r>
            <a:r>
              <a:rPr lang="fr-FR" baseline="0" dirty="0" smtClean="0"/>
              <a:t> a panel of </a:t>
            </a:r>
            <a:r>
              <a:rPr lang="fr-FR" baseline="0" dirty="0" err="1" smtClean="0"/>
              <a:t>different</a:t>
            </a:r>
            <a:r>
              <a:rPr lang="fr-FR" baseline="0" dirty="0" smtClean="0"/>
              <a:t> </a:t>
            </a:r>
            <a:r>
              <a:rPr lang="fr-FR" baseline="0" dirty="0" err="1" smtClean="0"/>
              <a:t>ways</a:t>
            </a:r>
            <a:r>
              <a:rPr lang="fr-FR" baseline="0" dirty="0" smtClean="0"/>
              <a:t> of </a:t>
            </a:r>
            <a:r>
              <a:rPr lang="fr-FR" baseline="0" dirty="0" err="1" smtClean="0"/>
              <a:t>visualizing</a:t>
            </a:r>
            <a:r>
              <a:rPr lang="fr-FR" baseline="0" dirty="0" smtClean="0"/>
              <a:t> </a:t>
            </a:r>
            <a:r>
              <a:rPr lang="fr-FR" baseline="0" dirty="0" err="1" smtClean="0"/>
              <a:t>uncertainties</a:t>
            </a:r>
            <a:r>
              <a:rPr lang="fr-FR" baseline="0" smtClean="0"/>
              <a:t>.</a:t>
            </a:r>
            <a:endParaRPr lang="fr-FR" dirty="0"/>
          </a:p>
        </p:txBody>
      </p:sp>
      <p:sp>
        <p:nvSpPr>
          <p:cNvPr id="4" name="Espace réservé du pied de page 3"/>
          <p:cNvSpPr>
            <a:spLocks noGrp="1"/>
          </p:cNvSpPr>
          <p:nvPr>
            <p:ph type="ftr" sz="quarter" idx="10"/>
          </p:nvPr>
        </p:nvSpPr>
        <p:spPr/>
        <p:txBody>
          <a:bodyPr/>
          <a:lstStyle/>
          <a:p>
            <a:pPr>
              <a:defRPr/>
            </a:pPr>
            <a:r>
              <a:rPr lang="de-DE" altLang="de-DE" smtClean="0"/>
              <a:t>Prof. Dr. Max Mustermann | </a:t>
            </a:r>
            <a:br>
              <a:rPr lang="de-DE" altLang="de-DE" smtClean="0"/>
            </a:br>
            <a:r>
              <a:rPr lang="de-DE" altLang="de-DE" smtClean="0"/>
              <a:t>Name of Faculty</a:t>
            </a:r>
            <a:endParaRPr lang="de-DE" altLang="de-DE"/>
          </a:p>
        </p:txBody>
      </p:sp>
      <p:sp>
        <p:nvSpPr>
          <p:cNvPr id="5" name="Espace réservé du numéro de diapositive 4"/>
          <p:cNvSpPr>
            <a:spLocks noGrp="1"/>
          </p:cNvSpPr>
          <p:nvPr>
            <p:ph type="sldNum" sz="quarter" idx="11"/>
          </p:nvPr>
        </p:nvSpPr>
        <p:spPr/>
        <p:txBody>
          <a:bodyPr/>
          <a:lstStyle/>
          <a:p>
            <a:pPr>
              <a:defRPr/>
            </a:pPr>
            <a:fld id="{25DE03B1-5FE7-4C70-9B16-DF4E7BA88A0C}" type="slidenum">
              <a:rPr lang="de-DE" smtClean="0"/>
              <a:pPr>
                <a:defRPr/>
              </a:pPr>
              <a:t>9</a:t>
            </a:fld>
            <a:endParaRPr lang="de-DE"/>
          </a:p>
        </p:txBody>
      </p:sp>
    </p:spTree>
    <p:extLst>
      <p:ext uri="{BB962C8B-B14F-4D97-AF65-F5344CB8AC3E}">
        <p14:creationId xmlns:p14="http://schemas.microsoft.com/office/powerpoint/2010/main" val="26949968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smtClean="0">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timing>
    <p:tnLst>
      <p:par>
        <p:cTn id="1" dur="indefinite" restart="never" nodeType="tmRoot"/>
      </p:par>
    </p:tnLst>
  </p:timing>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GB"/>
          </a:p>
        </p:txBody>
      </p:sp>
      <p:sp>
        <p:nvSpPr>
          <p:cNvPr id="11" name="Slide Number Placeholder 10"/>
          <p:cNvSpPr>
            <a:spLocks noGrp="1"/>
          </p:cNvSpPr>
          <p:nvPr>
            <p:ph type="sldNum" sz="quarter" idx="10"/>
          </p:nvPr>
        </p:nvSpPr>
        <p:spPr>
          <a:xfrm>
            <a:off x="3851910" y="6403090"/>
            <a:ext cx="1436370" cy="366183"/>
          </a:xfrm>
          <a:prstGeom prst="rect">
            <a:avLst/>
          </a:prstGeom>
        </p:spPr>
        <p:txBody>
          <a:bodyPr/>
          <a:lstStyle/>
          <a:p>
            <a:fld id="{E5F9FE41-C8F9-47EF-94C3-C489748B47D0}" type="slidenum">
              <a:rPr lang="en-GB" smtClean="0"/>
              <a:pPr/>
              <a:t>‹N°›</a:t>
            </a:fld>
            <a:endParaRPr lang="en-GB" dirty="0"/>
          </a:p>
        </p:txBody>
      </p:sp>
    </p:spTree>
    <p:extLst>
      <p:ext uri="{BB962C8B-B14F-4D97-AF65-F5344CB8AC3E}">
        <p14:creationId xmlns:p14="http://schemas.microsoft.com/office/powerpoint/2010/main" val="264708586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06506354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p14="http://schemas.microsoft.com/office/powerpoint/2010/main" val="1247746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346921761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p14="http://schemas.microsoft.com/office/powerpoint/2010/main" val="62290471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smtClean="0"/>
              <a:t>Click to add title</a:t>
            </a:r>
          </a:p>
        </p:txBody>
      </p:sp>
      <p:pic>
        <p:nvPicPr>
          <p:cNvPr id="1026" name="Picture 9" descr="II_rahmen_neu_folge"/>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smtClean="0"/>
              <a:t>Click to add text</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smtClean="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pPr eaLnBrk="1" hangingPunct="1">
                <a:spcBef>
                  <a:spcPct val="50000"/>
                </a:spcBef>
                <a:defRPr/>
              </a:pPr>
              <a:t>‹N°›</a:t>
            </a:fld>
            <a:endParaRPr lang="de-DE" altLang="de-DE" sz="900" b="1" dirty="0" smtClean="0"/>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C3537D76-9062-4DA0-8EE2-55FF8FCB1371}" type="datetime1">
              <a:rPr lang="de-DE" altLang="de-DE" sz="900" smtClean="0"/>
              <a:pPr eaLnBrk="1" hangingPunct="1">
                <a:defRPr/>
              </a:pPr>
              <a:t>01.12.2019</a:t>
            </a:fld>
            <a:endParaRPr lang="de-DE" altLang="de-DE" sz="900" dirty="0" smtClean="0"/>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smtClean="0"/>
          </a:p>
        </p:txBody>
      </p:sp>
      <p:pic>
        <p:nvPicPr>
          <p:cNvPr id="11" name="Picture 1" descr="image00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6"/>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smtClean="0">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smtClean="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6" r:id="rId12"/>
  </p:sldLayoutIdLst>
  <p:timing>
    <p:tnLst>
      <p:par>
        <p:cTn id="1" dur="indefinite" restart="never" nodeType="tmRoot"/>
      </p:par>
    </p:tnLst>
  </p:timing>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8"/>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8"/>
        </a:buBlip>
        <a:defRPr>
          <a:solidFill>
            <a:schemeClr val="tx1"/>
          </a:solidFill>
          <a:latin typeface="+mn-lt"/>
        </a:defRPr>
      </a:lvl2pPr>
      <a:lvl3pPr marL="1209675" indent="-276225" algn="l" rtl="0" eaLnBrk="1" fontAlgn="base" hangingPunct="1">
        <a:spcBef>
          <a:spcPct val="20000"/>
        </a:spcBef>
        <a:spcAft>
          <a:spcPct val="0"/>
        </a:spcAft>
        <a:buFontTx/>
        <a:buBlip>
          <a:blip r:embed="rId18"/>
        </a:buBlip>
        <a:defRPr sz="1600">
          <a:solidFill>
            <a:schemeClr val="tx1"/>
          </a:solidFill>
          <a:latin typeface="+mn-lt"/>
        </a:defRPr>
      </a:lvl3pPr>
      <a:lvl4pPr marL="1657350" indent="-276225" algn="l" rtl="0" eaLnBrk="1" fontAlgn="base" hangingPunct="1">
        <a:spcBef>
          <a:spcPct val="20000"/>
        </a:spcBef>
        <a:spcAft>
          <a:spcPct val="0"/>
        </a:spcAft>
        <a:buFontTx/>
        <a:buBlip>
          <a:blip r:embed="rId18"/>
        </a:buBlip>
        <a:defRPr sz="1600">
          <a:solidFill>
            <a:schemeClr val="tx1"/>
          </a:solidFill>
          <a:latin typeface="+mn-lt"/>
        </a:defRPr>
      </a:lvl4pPr>
      <a:lvl5pPr marL="2095500" indent="-276225" algn="l" rtl="0" eaLnBrk="1" fontAlgn="base" hangingPunct="1">
        <a:spcBef>
          <a:spcPct val="20000"/>
        </a:spcBef>
        <a:spcAft>
          <a:spcPct val="0"/>
        </a:spcAft>
        <a:buFontTx/>
        <a:buBlip>
          <a:blip r:embed="rId18"/>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9"/>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9"/>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9"/>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9"/>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www.concert-h2020.eu/en/Publications" TargetMode="External"/><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hyperlink" Target="http://www.concert-h2020.eu/en/Publication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5.gif"/><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95288" y="1412875"/>
            <a:ext cx="8389937" cy="5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90000"/>
              </a:lnSpc>
            </a:pPr>
            <a:r>
              <a:rPr lang="en-US" altLang="de-DE" sz="2600" b="1" dirty="0" smtClean="0">
                <a:solidFill>
                  <a:schemeClr val="tx2"/>
                </a:solidFill>
              </a:rPr>
              <a:t>CONFIDENCE WP1</a:t>
            </a:r>
          </a:p>
          <a:p>
            <a:pPr algn="ctr" eaLnBrk="1" hangingPunct="1">
              <a:lnSpc>
                <a:spcPct val="90000"/>
              </a:lnSpc>
            </a:pPr>
            <a:r>
              <a:rPr lang="en-US" altLang="de-DE" sz="2600" b="1" dirty="0" smtClean="0">
                <a:solidFill>
                  <a:schemeClr val="tx2"/>
                </a:solidFill>
              </a:rPr>
              <a:t>Overview</a:t>
            </a:r>
            <a:endParaRPr lang="en-US" altLang="de-DE" sz="2200" b="1" dirty="0">
              <a:solidFill>
                <a:schemeClr val="tx2"/>
              </a:solidFill>
            </a:endParaRPr>
          </a:p>
        </p:txBody>
      </p:sp>
      <p:sp>
        <p:nvSpPr>
          <p:cNvPr id="3075" name="Rectangle 3"/>
          <p:cNvSpPr>
            <a:spLocks noChangeArrowheads="1"/>
          </p:cNvSpPr>
          <p:nvPr/>
        </p:nvSpPr>
        <p:spPr bwMode="auto">
          <a:xfrm>
            <a:off x="396875" y="2349500"/>
            <a:ext cx="83708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Blip>
                <a:blip r:embed="rId3"/>
              </a:buBlip>
              <a:defRPr sz="2000">
                <a:solidFill>
                  <a:schemeClr val="tx1"/>
                </a:solidFill>
                <a:latin typeface="Arial" charset="0"/>
              </a:defRPr>
            </a:lvl1pPr>
            <a:lvl2pPr marL="742950" indent="-285750">
              <a:spcBef>
                <a:spcPct val="20000"/>
              </a:spcBef>
              <a:buBlip>
                <a:blip r:embed="rId4"/>
              </a:buBlip>
              <a:defRPr>
                <a:solidFill>
                  <a:schemeClr val="tx1"/>
                </a:solidFill>
                <a:latin typeface="Arial" charset="0"/>
              </a:defRPr>
            </a:lvl2pPr>
            <a:lvl3pPr marL="1143000" indent="-228600">
              <a:spcBef>
                <a:spcPct val="20000"/>
              </a:spcBef>
              <a:buBlip>
                <a:blip r:embed="rId5"/>
              </a:buBlip>
              <a:defRPr sz="1600">
                <a:solidFill>
                  <a:schemeClr val="tx1"/>
                </a:solidFill>
                <a:latin typeface="Arial" charset="0"/>
              </a:defRPr>
            </a:lvl3pPr>
            <a:lvl4pPr marL="1600200" indent="-228600">
              <a:spcBef>
                <a:spcPct val="20000"/>
              </a:spcBef>
              <a:buBlip>
                <a:blip r:embed="rId5"/>
              </a:buBlip>
              <a:defRPr sz="1600">
                <a:solidFill>
                  <a:schemeClr val="tx1"/>
                </a:solidFill>
                <a:latin typeface="Arial" charset="0"/>
              </a:defRPr>
            </a:lvl4pPr>
            <a:lvl5pPr marL="2057400" indent="-228600">
              <a:spcBef>
                <a:spcPct val="20000"/>
              </a:spcBef>
              <a:buBlip>
                <a:blip r:embed="rId5"/>
              </a:buBlip>
              <a:defRPr sz="1600">
                <a:solidFill>
                  <a:schemeClr val="tx1"/>
                </a:solidFill>
                <a:latin typeface="Arial" charset="0"/>
              </a:defRPr>
            </a:lvl5pPr>
            <a:lvl6pPr marL="2514600" indent="-228600" fontAlgn="base">
              <a:spcBef>
                <a:spcPct val="20000"/>
              </a:spcBef>
              <a:spcAft>
                <a:spcPct val="0"/>
              </a:spcAft>
              <a:buBlip>
                <a:blip r:embed="rId5"/>
              </a:buBlip>
              <a:defRPr sz="1600">
                <a:solidFill>
                  <a:schemeClr val="tx1"/>
                </a:solidFill>
                <a:latin typeface="Arial" charset="0"/>
              </a:defRPr>
            </a:lvl6pPr>
            <a:lvl7pPr marL="2971800" indent="-228600" fontAlgn="base">
              <a:spcBef>
                <a:spcPct val="20000"/>
              </a:spcBef>
              <a:spcAft>
                <a:spcPct val="0"/>
              </a:spcAft>
              <a:buBlip>
                <a:blip r:embed="rId5"/>
              </a:buBlip>
              <a:defRPr sz="1600">
                <a:solidFill>
                  <a:schemeClr val="tx1"/>
                </a:solidFill>
                <a:latin typeface="Arial" charset="0"/>
              </a:defRPr>
            </a:lvl7pPr>
            <a:lvl8pPr marL="3429000" indent="-228600" fontAlgn="base">
              <a:spcBef>
                <a:spcPct val="20000"/>
              </a:spcBef>
              <a:spcAft>
                <a:spcPct val="0"/>
              </a:spcAft>
              <a:buBlip>
                <a:blip r:embed="rId5"/>
              </a:buBlip>
              <a:defRPr sz="1600">
                <a:solidFill>
                  <a:schemeClr val="tx1"/>
                </a:solidFill>
                <a:latin typeface="Arial" charset="0"/>
              </a:defRPr>
            </a:lvl8pPr>
            <a:lvl9pPr marL="3886200" indent="-228600" fontAlgn="base">
              <a:spcBef>
                <a:spcPct val="20000"/>
              </a:spcBef>
              <a:spcAft>
                <a:spcPct val="0"/>
              </a:spcAft>
              <a:buBlip>
                <a:blip r:embed="rId5"/>
              </a:buBlip>
              <a:defRPr sz="1600">
                <a:solidFill>
                  <a:schemeClr val="tx1"/>
                </a:solidFill>
                <a:latin typeface="Arial" charset="0"/>
              </a:defRPr>
            </a:lvl9pPr>
          </a:lstStyle>
          <a:p>
            <a:pPr algn="ctr" eaLnBrk="1" hangingPunct="1">
              <a:spcBef>
                <a:spcPct val="50000"/>
              </a:spcBef>
              <a:buNone/>
            </a:pPr>
            <a:r>
              <a:rPr lang="de-DE" altLang="de-DE" sz="1600" noProof="1" smtClean="0"/>
              <a:t>Irène Korsakissok, IRSN</a:t>
            </a:r>
          </a:p>
        </p:txBody>
      </p:sp>
      <p:pic>
        <p:nvPicPr>
          <p:cNvPr id="3" name="Grafik 2"/>
          <p:cNvPicPr>
            <a:picLocks noChangeAspect="1"/>
          </p:cNvPicPr>
          <p:nvPr/>
        </p:nvPicPr>
        <p:blipFill>
          <a:blip r:embed="rId6"/>
          <a:stretch>
            <a:fillRect/>
          </a:stretch>
        </p:blipFill>
        <p:spPr>
          <a:xfrm>
            <a:off x="251520" y="234008"/>
            <a:ext cx="2068066" cy="675705"/>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350422"/>
            <a:ext cx="7344816" cy="907795"/>
          </a:xfrm>
        </p:spPr>
        <p:txBody>
          <a:bodyPr/>
          <a:lstStyle/>
          <a:p>
            <a:r>
              <a:rPr lang="fr-FR" dirty="0" err="1" smtClean="0"/>
              <a:t>Tasks</a:t>
            </a:r>
            <a:r>
              <a:rPr lang="fr-FR" dirty="0" smtClean="0"/>
              <a:t> 1.2 and 1.3</a:t>
            </a:r>
            <a:br>
              <a:rPr lang="fr-FR" dirty="0" smtClean="0"/>
            </a:br>
            <a:r>
              <a:rPr lang="fr-FR" dirty="0" err="1" smtClean="0"/>
              <a:t>Uncertainty</a:t>
            </a:r>
            <a:r>
              <a:rPr lang="fr-FR" dirty="0" smtClean="0"/>
              <a:t> propagation </a:t>
            </a:r>
            <a:r>
              <a:rPr lang="fr-FR" dirty="0" err="1" smtClean="0"/>
              <a:t>results</a:t>
            </a:r>
            <a:r>
              <a:rPr lang="fr-FR" dirty="0" smtClean="0"/>
              <a:t> and </a:t>
            </a:r>
            <a:r>
              <a:rPr lang="fr-FR" dirty="0" err="1" smtClean="0"/>
              <a:t>operational</a:t>
            </a:r>
            <a:r>
              <a:rPr lang="fr-FR" dirty="0" smtClean="0"/>
              <a:t> guidelines</a:t>
            </a:r>
            <a:endParaRPr lang="fr-FR" dirty="0"/>
          </a:p>
        </p:txBody>
      </p:sp>
      <p:sp>
        <p:nvSpPr>
          <p:cNvPr id="6" name="Rectangle 5"/>
          <p:cNvSpPr/>
          <p:nvPr/>
        </p:nvSpPr>
        <p:spPr>
          <a:xfrm>
            <a:off x="395536" y="1571768"/>
            <a:ext cx="3280924" cy="3801447"/>
          </a:xfrm>
          <a:prstGeom prst="rect">
            <a:avLst/>
          </a:prstGeom>
          <a:noFill/>
          <a:ln w="9525">
            <a:solidFill>
              <a:schemeClr val="tx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fr-FR"/>
          </a:p>
        </p:txBody>
      </p:sp>
      <p:sp>
        <p:nvSpPr>
          <p:cNvPr id="12" name="Rectangle 11"/>
          <p:cNvSpPr/>
          <p:nvPr/>
        </p:nvSpPr>
        <p:spPr>
          <a:xfrm>
            <a:off x="50765" y="5761943"/>
            <a:ext cx="4737259" cy="369332"/>
          </a:xfrm>
          <a:prstGeom prst="rect">
            <a:avLst/>
          </a:prstGeom>
        </p:spPr>
        <p:txBody>
          <a:bodyPr wrap="none">
            <a:spAutoFit/>
          </a:bodyPr>
          <a:lstStyle/>
          <a:p>
            <a:r>
              <a:rPr lang="fr-FR" dirty="0">
                <a:hlinkClick r:id="rId3"/>
              </a:rPr>
              <a:t>http://www.concert-h2020.eu/en/Publications</a:t>
            </a:r>
            <a:endParaRPr lang="fr-FR" dirty="0"/>
          </a:p>
        </p:txBody>
      </p:sp>
      <p:sp>
        <p:nvSpPr>
          <p:cNvPr id="13" name="Flèche droite 12"/>
          <p:cNvSpPr/>
          <p:nvPr/>
        </p:nvSpPr>
        <p:spPr>
          <a:xfrm>
            <a:off x="3752561" y="2954414"/>
            <a:ext cx="334496" cy="2035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p:cNvPicPr>
            <a:picLocks noChangeAspect="1"/>
          </p:cNvPicPr>
          <p:nvPr/>
        </p:nvPicPr>
        <p:blipFill>
          <a:blip r:embed="rId4"/>
          <a:stretch>
            <a:fillRect/>
          </a:stretch>
        </p:blipFill>
        <p:spPr>
          <a:xfrm>
            <a:off x="513180" y="1700808"/>
            <a:ext cx="3025578" cy="3504177"/>
          </a:xfrm>
          <a:prstGeom prst="rect">
            <a:avLst/>
          </a:prstGeom>
        </p:spPr>
      </p:pic>
      <p:pic>
        <p:nvPicPr>
          <p:cNvPr id="15" name="Image 14"/>
          <p:cNvPicPr>
            <a:picLocks noChangeAspect="1"/>
          </p:cNvPicPr>
          <p:nvPr/>
        </p:nvPicPr>
        <p:blipFill>
          <a:blip r:embed="rId5"/>
          <a:stretch>
            <a:fillRect/>
          </a:stretch>
        </p:blipFill>
        <p:spPr>
          <a:xfrm>
            <a:off x="4212240" y="1052736"/>
            <a:ext cx="2520000" cy="1683500"/>
          </a:xfrm>
          <a:prstGeom prst="rect">
            <a:avLst/>
          </a:prstGeom>
          <a:ln>
            <a:solidFill>
              <a:schemeClr val="tx1"/>
            </a:solidFill>
          </a:ln>
          <a:scene3d>
            <a:camera prst="isometricLeftDown">
              <a:rot lat="1080000" lon="1560000" rev="0"/>
            </a:camera>
            <a:lightRig rig="threePt" dir="t"/>
          </a:scene3d>
        </p:spPr>
      </p:pic>
      <p:pic>
        <p:nvPicPr>
          <p:cNvPr id="16" name="Image 15"/>
          <p:cNvPicPr>
            <a:picLocks noChangeAspect="1"/>
          </p:cNvPicPr>
          <p:nvPr/>
        </p:nvPicPr>
        <p:blipFill>
          <a:blip r:embed="rId6"/>
          <a:stretch>
            <a:fillRect/>
          </a:stretch>
        </p:blipFill>
        <p:spPr>
          <a:xfrm>
            <a:off x="4205290" y="2701709"/>
            <a:ext cx="2520000" cy="1531967"/>
          </a:xfrm>
          <a:prstGeom prst="rect">
            <a:avLst/>
          </a:prstGeom>
          <a:ln>
            <a:solidFill>
              <a:schemeClr val="tx1"/>
            </a:solidFill>
          </a:ln>
          <a:scene3d>
            <a:camera prst="isometricLeftDown">
              <a:rot lat="1080000" lon="1560000" rev="0"/>
            </a:camera>
            <a:lightRig rig="threePt" dir="t"/>
          </a:scene3d>
        </p:spPr>
      </p:pic>
      <p:pic>
        <p:nvPicPr>
          <p:cNvPr id="17" name="Image 16"/>
          <p:cNvPicPr>
            <a:picLocks noChangeAspect="1"/>
          </p:cNvPicPr>
          <p:nvPr/>
        </p:nvPicPr>
        <p:blipFill>
          <a:blip r:embed="rId7"/>
          <a:stretch>
            <a:fillRect/>
          </a:stretch>
        </p:blipFill>
        <p:spPr>
          <a:xfrm>
            <a:off x="4205290" y="4193153"/>
            <a:ext cx="2520000" cy="1908579"/>
          </a:xfrm>
          <a:prstGeom prst="rect">
            <a:avLst/>
          </a:prstGeom>
          <a:ln>
            <a:solidFill>
              <a:schemeClr val="tx1"/>
            </a:solidFill>
          </a:ln>
          <a:scene3d>
            <a:camera prst="isometricLeftDown">
              <a:rot lat="1080000" lon="1560000" rev="0"/>
            </a:camera>
            <a:lightRig rig="threePt" dir="t"/>
          </a:scene3d>
        </p:spPr>
      </p:pic>
      <p:pic>
        <p:nvPicPr>
          <p:cNvPr id="18" name="Image 17"/>
          <p:cNvPicPr>
            <a:picLocks noChangeAspect="1"/>
          </p:cNvPicPr>
          <p:nvPr/>
        </p:nvPicPr>
        <p:blipFill>
          <a:blip r:embed="rId8"/>
          <a:stretch>
            <a:fillRect/>
          </a:stretch>
        </p:blipFill>
        <p:spPr>
          <a:xfrm>
            <a:off x="6588504" y="1877801"/>
            <a:ext cx="2520000" cy="1092000"/>
          </a:xfrm>
          <a:prstGeom prst="rect">
            <a:avLst/>
          </a:prstGeom>
          <a:ln>
            <a:solidFill>
              <a:schemeClr val="tx1"/>
            </a:solidFill>
          </a:ln>
          <a:scene3d>
            <a:camera prst="isometricLeftDown">
              <a:rot lat="1080000" lon="1560000" rev="0"/>
            </a:camera>
            <a:lightRig rig="threePt" dir="t"/>
          </a:scene3d>
        </p:spPr>
      </p:pic>
      <p:pic>
        <p:nvPicPr>
          <p:cNvPr id="19" name="Image 18"/>
          <p:cNvPicPr>
            <a:picLocks noChangeAspect="1"/>
          </p:cNvPicPr>
          <p:nvPr/>
        </p:nvPicPr>
        <p:blipFill>
          <a:blip r:embed="rId9"/>
          <a:stretch>
            <a:fillRect/>
          </a:stretch>
        </p:blipFill>
        <p:spPr>
          <a:xfrm>
            <a:off x="6563376" y="3021216"/>
            <a:ext cx="2520000" cy="1872597"/>
          </a:xfrm>
          <a:prstGeom prst="rect">
            <a:avLst/>
          </a:prstGeom>
          <a:ln>
            <a:solidFill>
              <a:schemeClr val="tx1"/>
            </a:solidFill>
          </a:ln>
          <a:scene3d>
            <a:camera prst="isometricLeftDown">
              <a:rot lat="1080000" lon="1560000" rev="0"/>
            </a:camera>
            <a:lightRig rig="threePt" dir="t"/>
          </a:scene3d>
        </p:spPr>
      </p:pic>
    </p:spTree>
    <p:extLst>
      <p:ext uri="{BB962C8B-B14F-4D97-AF65-F5344CB8AC3E}">
        <p14:creationId xmlns:p14="http://schemas.microsoft.com/office/powerpoint/2010/main" val="712412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 calcmode="lin" valueType="num">
                                      <p:cBhvr>
                                        <p:cTn id="17" dur="1000" fill="hold"/>
                                        <p:tgtEl>
                                          <p:spTgt spid="18"/>
                                        </p:tgtEl>
                                        <p:attrNameLst>
                                          <p:attrName>style.rotation</p:attrName>
                                        </p:attrNameLst>
                                      </p:cBhvr>
                                      <p:tavLst>
                                        <p:tav tm="0">
                                          <p:val>
                                            <p:fltVal val="90"/>
                                          </p:val>
                                        </p:tav>
                                        <p:tav tm="100000">
                                          <p:val>
                                            <p:fltVal val="0"/>
                                          </p:val>
                                        </p:tav>
                                      </p:tavLst>
                                    </p:anim>
                                    <p:animEffect transition="in" filter="fade">
                                      <p:cBhvr>
                                        <p:cTn id="18" dur="1000"/>
                                        <p:tgtEl>
                                          <p:spTgt spid="18"/>
                                        </p:tgtEl>
                                      </p:cBhvr>
                                    </p:animEffect>
                                  </p:childTnLst>
                                </p:cTn>
                              </p:par>
                              <p:par>
                                <p:cTn id="19" presetID="3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par>
                                <p:cTn id="25" presetID="3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1000" fill="hold"/>
                                        <p:tgtEl>
                                          <p:spTgt spid="16"/>
                                        </p:tgtEl>
                                        <p:attrNameLst>
                                          <p:attrName>ppt_w</p:attrName>
                                        </p:attrNameLst>
                                      </p:cBhvr>
                                      <p:tavLst>
                                        <p:tav tm="0">
                                          <p:val>
                                            <p:fltVal val="0"/>
                                          </p:val>
                                        </p:tav>
                                        <p:tav tm="100000">
                                          <p:val>
                                            <p:strVal val="#ppt_w"/>
                                          </p:val>
                                        </p:tav>
                                      </p:tavLst>
                                    </p:anim>
                                    <p:anim calcmode="lin" valueType="num">
                                      <p:cBhvr>
                                        <p:cTn id="28" dur="1000" fill="hold"/>
                                        <p:tgtEl>
                                          <p:spTgt spid="16"/>
                                        </p:tgtEl>
                                        <p:attrNameLst>
                                          <p:attrName>ppt_h</p:attrName>
                                        </p:attrNameLst>
                                      </p:cBhvr>
                                      <p:tavLst>
                                        <p:tav tm="0">
                                          <p:val>
                                            <p:fltVal val="0"/>
                                          </p:val>
                                        </p:tav>
                                        <p:tav tm="100000">
                                          <p:val>
                                            <p:strVal val="#ppt_h"/>
                                          </p:val>
                                        </p:tav>
                                      </p:tavLst>
                                    </p:anim>
                                    <p:anim calcmode="lin" valueType="num">
                                      <p:cBhvr>
                                        <p:cTn id="29" dur="1000" fill="hold"/>
                                        <p:tgtEl>
                                          <p:spTgt spid="16"/>
                                        </p:tgtEl>
                                        <p:attrNameLst>
                                          <p:attrName>style.rotation</p:attrName>
                                        </p:attrNameLst>
                                      </p:cBhvr>
                                      <p:tavLst>
                                        <p:tav tm="0">
                                          <p:val>
                                            <p:fltVal val="90"/>
                                          </p:val>
                                        </p:tav>
                                        <p:tav tm="100000">
                                          <p:val>
                                            <p:fltVal val="0"/>
                                          </p:val>
                                        </p:tav>
                                      </p:tavLst>
                                    </p:anim>
                                    <p:animEffect transition="in" filter="fade">
                                      <p:cBhvr>
                                        <p:cTn id="30" dur="1000"/>
                                        <p:tgtEl>
                                          <p:spTgt spid="16"/>
                                        </p:tgtEl>
                                      </p:cBhvr>
                                    </p:animEffect>
                                  </p:childTnLst>
                                </p:cTn>
                              </p:par>
                              <p:par>
                                <p:cTn id="31" presetID="3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 calcmode="lin" valueType="num">
                                      <p:cBhvr>
                                        <p:cTn id="35" dur="1000" fill="hold"/>
                                        <p:tgtEl>
                                          <p:spTgt spid="17"/>
                                        </p:tgtEl>
                                        <p:attrNameLst>
                                          <p:attrName>style.rotation</p:attrName>
                                        </p:attrNameLst>
                                      </p:cBhvr>
                                      <p:tavLst>
                                        <p:tav tm="0">
                                          <p:val>
                                            <p:fltVal val="90"/>
                                          </p:val>
                                        </p:tav>
                                        <p:tav tm="100000">
                                          <p:val>
                                            <p:fltVal val="0"/>
                                          </p:val>
                                        </p:tav>
                                      </p:tavLst>
                                    </p:anim>
                                    <p:animEffect transition="in" filter="fade">
                                      <p:cBhvr>
                                        <p:cTn id="36" dur="1000"/>
                                        <p:tgtEl>
                                          <p:spTgt spid="17"/>
                                        </p:tgtEl>
                                      </p:cBhvr>
                                    </p:animEffect>
                                  </p:childTnLst>
                                </p:cTn>
                              </p:par>
                              <p:par>
                                <p:cTn id="37" presetID="3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fltVal val="0"/>
                                          </p:val>
                                        </p:tav>
                                        <p:tav tm="100000">
                                          <p:val>
                                            <p:strVal val="#ppt_w"/>
                                          </p:val>
                                        </p:tav>
                                      </p:tavLst>
                                    </p:anim>
                                    <p:anim calcmode="lin" valueType="num">
                                      <p:cBhvr>
                                        <p:cTn id="40" dur="1000" fill="hold"/>
                                        <p:tgtEl>
                                          <p:spTgt spid="19"/>
                                        </p:tgtEl>
                                        <p:attrNameLst>
                                          <p:attrName>ppt_h</p:attrName>
                                        </p:attrNameLst>
                                      </p:cBhvr>
                                      <p:tavLst>
                                        <p:tav tm="0">
                                          <p:val>
                                            <p:fltVal val="0"/>
                                          </p:val>
                                        </p:tav>
                                        <p:tav tm="100000">
                                          <p:val>
                                            <p:strVal val="#ppt_h"/>
                                          </p:val>
                                        </p:tav>
                                      </p:tavLst>
                                    </p:anim>
                                    <p:anim calcmode="lin" valueType="num">
                                      <p:cBhvr>
                                        <p:cTn id="41" dur="1000" fill="hold"/>
                                        <p:tgtEl>
                                          <p:spTgt spid="19"/>
                                        </p:tgtEl>
                                        <p:attrNameLst>
                                          <p:attrName>style.rotation</p:attrName>
                                        </p:attrNameLst>
                                      </p:cBhvr>
                                      <p:tavLst>
                                        <p:tav tm="0">
                                          <p:val>
                                            <p:fltVal val="90"/>
                                          </p:val>
                                        </p:tav>
                                        <p:tav tm="100000">
                                          <p:val>
                                            <p:fltVal val="0"/>
                                          </p:val>
                                        </p:tav>
                                      </p:tavLst>
                                    </p:anim>
                                    <p:animEffect transition="in" filter="fade">
                                      <p:cBhvr>
                                        <p:cTn id="42"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re 41"/>
          <p:cNvSpPr>
            <a:spLocks noGrp="1"/>
          </p:cNvSpPr>
          <p:nvPr>
            <p:ph type="title"/>
          </p:nvPr>
        </p:nvSpPr>
        <p:spPr/>
        <p:txBody>
          <a:bodyPr/>
          <a:lstStyle/>
          <a:p>
            <a:r>
              <a:rPr lang="fr-FR" dirty="0" err="1" smtClean="0"/>
              <a:t>Dissemination</a:t>
            </a:r>
            <a:endParaRPr lang="fr-FR" dirty="0"/>
          </a:p>
        </p:txBody>
      </p:sp>
      <p:sp>
        <p:nvSpPr>
          <p:cNvPr id="2" name="Espace réservé du contenu 1"/>
          <p:cNvSpPr>
            <a:spLocks noGrp="1"/>
          </p:cNvSpPr>
          <p:nvPr>
            <p:ph idx="1"/>
          </p:nvPr>
        </p:nvSpPr>
        <p:spPr>
          <a:xfrm>
            <a:off x="392113" y="1198563"/>
            <a:ext cx="8356600" cy="4678709"/>
          </a:xfrm>
        </p:spPr>
        <p:txBody>
          <a:bodyPr/>
          <a:lstStyle/>
          <a:p>
            <a:pPr>
              <a:buFont typeface="Wingdings" panose="05000000000000000000" pitchFamily="2" charset="2"/>
              <a:buChar char="§"/>
            </a:pPr>
            <a:r>
              <a:rPr lang="en-GB" dirty="0" smtClean="0"/>
              <a:t>NKS seminar on ensemble dispersion, Copenhagen (Denmark), September 2018: </a:t>
            </a:r>
            <a:r>
              <a:rPr lang="en-GB" i="1" dirty="0" smtClean="0">
                <a:solidFill>
                  <a:schemeClr val="accent1"/>
                </a:solidFill>
              </a:rPr>
              <a:t>invited presentation</a:t>
            </a:r>
          </a:p>
          <a:p>
            <a:pPr>
              <a:buFont typeface="Wingdings" panose="05000000000000000000" pitchFamily="2" charset="2"/>
              <a:buChar char="§"/>
            </a:pPr>
            <a:r>
              <a:rPr lang="en-GB" dirty="0" smtClean="0"/>
              <a:t>19th NERIS workshop, Roskilde (Denmark), April 2019</a:t>
            </a:r>
          </a:p>
          <a:p>
            <a:pPr>
              <a:buFont typeface="Wingdings" panose="05000000000000000000" pitchFamily="2" charset="2"/>
              <a:buChar char="§"/>
            </a:pPr>
            <a:r>
              <a:rPr lang="en-GB" dirty="0" smtClean="0"/>
              <a:t>19th HARMO conference, Bruges (Belgium), June 2019</a:t>
            </a:r>
          </a:p>
          <a:p>
            <a:pPr lvl="1">
              <a:buFont typeface="Wingdings" panose="05000000000000000000" pitchFamily="2" charset="2"/>
              <a:buChar char="§"/>
            </a:pPr>
            <a:r>
              <a:rPr lang="en-GB" b="1" dirty="0" smtClean="0">
                <a:solidFill>
                  <a:schemeClr val="accent1"/>
                </a:solidFill>
              </a:rPr>
              <a:t>special session </a:t>
            </a:r>
            <a:r>
              <a:rPr lang="en-GB" dirty="0" smtClean="0"/>
              <a:t>on ensembles organized by CONFIDENCE WP1</a:t>
            </a:r>
          </a:p>
          <a:p>
            <a:pPr lvl="1">
              <a:buFont typeface="Wingdings" panose="05000000000000000000" pitchFamily="2" charset="2"/>
              <a:buChar char="§"/>
            </a:pPr>
            <a:r>
              <a:rPr lang="en-GB" dirty="0"/>
              <a:t>9</a:t>
            </a:r>
            <a:r>
              <a:rPr lang="en-GB" dirty="0" smtClean="0"/>
              <a:t> presentations, including 6 from CONFIDENCE WP1 members</a:t>
            </a:r>
          </a:p>
          <a:p>
            <a:pPr lvl="1">
              <a:buFont typeface="Wingdings" panose="05000000000000000000" pitchFamily="2" charset="2"/>
              <a:buChar char="§"/>
            </a:pPr>
            <a:r>
              <a:rPr lang="en-GB" dirty="0" smtClean="0"/>
              <a:t>Conference proceedings </a:t>
            </a:r>
          </a:p>
          <a:p>
            <a:pPr>
              <a:buFont typeface="Wingdings" panose="05000000000000000000" pitchFamily="2" charset="2"/>
              <a:buChar char="§"/>
            </a:pPr>
            <a:r>
              <a:rPr lang="en-GB" dirty="0" smtClean="0"/>
              <a:t>Workshop on ensemble dispersion organized by </a:t>
            </a:r>
            <a:r>
              <a:rPr lang="en-GB" dirty="0" err="1" smtClean="0"/>
              <a:t>MeteoSwiss</a:t>
            </a:r>
            <a:r>
              <a:rPr lang="en-GB" dirty="0" smtClean="0"/>
              <a:t>, Zurich (Swiss), August 2019:  </a:t>
            </a:r>
            <a:r>
              <a:rPr lang="en-GB" i="1" dirty="0">
                <a:solidFill>
                  <a:schemeClr val="accent1"/>
                </a:solidFill>
              </a:rPr>
              <a:t>invited </a:t>
            </a:r>
            <a:r>
              <a:rPr lang="en-GB" i="1" dirty="0" smtClean="0">
                <a:solidFill>
                  <a:schemeClr val="accent1"/>
                </a:solidFill>
              </a:rPr>
              <a:t>presentation</a:t>
            </a:r>
          </a:p>
          <a:p>
            <a:pPr>
              <a:buFont typeface="Wingdings" panose="05000000000000000000" pitchFamily="2" charset="2"/>
              <a:buChar char="§"/>
            </a:pPr>
            <a:r>
              <a:rPr lang="en-GB" i="1" dirty="0" smtClean="0">
                <a:solidFill>
                  <a:schemeClr val="accent1"/>
                </a:solidFill>
              </a:rPr>
              <a:t>Radioprotection special issue</a:t>
            </a:r>
          </a:p>
          <a:p>
            <a:pPr>
              <a:buFont typeface="Wingdings" panose="05000000000000000000" pitchFamily="2" charset="2"/>
              <a:buChar char="§"/>
            </a:pPr>
            <a:r>
              <a:rPr lang="en-GB" i="1" dirty="0" smtClean="0">
                <a:solidFill>
                  <a:schemeClr val="accent1"/>
                </a:solidFill>
              </a:rPr>
              <a:t>CONFIDENCE dissemination workshop: following…</a:t>
            </a:r>
          </a:p>
          <a:p>
            <a:pPr lvl="1">
              <a:buFont typeface="Wingdings" panose="05000000000000000000" pitchFamily="2" charset="2"/>
              <a:buChar char="§"/>
            </a:pPr>
            <a:r>
              <a:rPr lang="en-GB" dirty="0" smtClean="0"/>
              <a:t>Presentations of meteorological and source term uncertainties (task 1.1)</a:t>
            </a:r>
          </a:p>
          <a:p>
            <a:pPr lvl="1">
              <a:buFont typeface="Wingdings" panose="05000000000000000000" pitchFamily="2" charset="2"/>
              <a:buChar char="§"/>
            </a:pPr>
            <a:r>
              <a:rPr lang="en-GB" dirty="0" smtClean="0"/>
              <a:t>Presentations of results from the 3 case studies (task 1.2)</a:t>
            </a:r>
          </a:p>
          <a:p>
            <a:pPr lvl="1">
              <a:buFont typeface="Wingdings" panose="05000000000000000000" pitchFamily="2" charset="2"/>
              <a:buChar char="§"/>
            </a:pPr>
            <a:r>
              <a:rPr lang="en-GB" dirty="0" smtClean="0"/>
              <a:t>Synthesis of operational recommendations (task 1.3)</a:t>
            </a:r>
          </a:p>
          <a:p>
            <a:pPr lvl="1">
              <a:buFont typeface="Wingdings" panose="05000000000000000000" pitchFamily="2" charset="2"/>
              <a:buChar char="§"/>
            </a:pPr>
            <a:r>
              <a:rPr lang="en-GB" dirty="0" smtClean="0"/>
              <a:t>Further information on posters!</a:t>
            </a:r>
          </a:p>
        </p:txBody>
      </p:sp>
    </p:spTree>
    <p:extLst>
      <p:ext uri="{BB962C8B-B14F-4D97-AF65-F5344CB8AC3E}">
        <p14:creationId xmlns:p14="http://schemas.microsoft.com/office/powerpoint/2010/main" val="2098508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extLst>
              <p:ext uri="{D42A27DB-BD31-4B8C-83A1-F6EECF244321}">
                <p14:modId xmlns:p14="http://schemas.microsoft.com/office/powerpoint/2010/main" val="2475377628"/>
              </p:ext>
            </p:extLst>
          </p:nvPr>
        </p:nvGraphicFramePr>
        <p:xfrm>
          <a:off x="4559854" y="1103544"/>
          <a:ext cx="3980694" cy="5269620"/>
        </p:xfrm>
        <a:graphic>
          <a:graphicData uri="http://schemas.openxmlformats.org/drawingml/2006/table">
            <a:tbl>
              <a:tblPr firstRow="1" firstCol="1">
                <a:tableStyleId>{5C22544A-7EE6-4342-B048-85BDC9FD1C3A}</a:tableStyleId>
              </a:tblPr>
              <a:tblGrid>
                <a:gridCol w="895662"/>
                <a:gridCol w="1016950"/>
                <a:gridCol w="2068082"/>
              </a:tblGrid>
              <a:tr h="361104">
                <a:tc>
                  <a:txBody>
                    <a:bodyPr/>
                    <a:lstStyle/>
                    <a:p>
                      <a:pPr algn="ctr" fontAlgn="b"/>
                      <a:r>
                        <a:rPr lang="fr-FR" sz="1000" u="none" strike="noStrike" dirty="0" smtClean="0">
                          <a:solidFill>
                            <a:schemeClr val="bg1"/>
                          </a:solidFill>
                          <a:effectLst/>
                        </a:rPr>
                        <a:t>Country (8)</a:t>
                      </a:r>
                      <a:endParaRPr lang="fr-FR" sz="1000" b="1" i="0" u="none" strike="noStrike" dirty="0">
                        <a:solidFill>
                          <a:schemeClr val="bg1"/>
                        </a:solidFill>
                        <a:effectLst/>
                        <a:latin typeface="Calibri"/>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fontAlgn="b"/>
                      <a:r>
                        <a:rPr lang="fr-FR" sz="1000" u="none" strike="noStrike" dirty="0" smtClean="0">
                          <a:solidFill>
                            <a:schemeClr val="bg1"/>
                          </a:solidFill>
                          <a:effectLst/>
                        </a:rPr>
                        <a:t>Participant (13)</a:t>
                      </a:r>
                      <a:endParaRPr lang="fr-FR" sz="1000" b="1" i="0" u="none" strike="noStrike" dirty="0">
                        <a:solidFill>
                          <a:schemeClr val="bg1"/>
                        </a:solidFill>
                        <a:effectLst/>
                        <a:latin typeface="Calibri"/>
                      </a:endParaRPr>
                    </a:p>
                  </a:txBody>
                  <a:tcPr marL="8760" marR="8760" marT="8760" marB="0" anchor="ctr">
                    <a:lnT w="12700" cap="flat" cmpd="sng" algn="ctr">
                      <a:solidFill>
                        <a:schemeClr val="tx1"/>
                      </a:solidFill>
                      <a:prstDash val="solid"/>
                      <a:round/>
                      <a:headEnd type="none" w="med" len="med"/>
                      <a:tailEnd type="none" w="med" len="med"/>
                    </a:lnT>
                  </a:tcPr>
                </a:tc>
                <a:tc>
                  <a:txBody>
                    <a:bodyPr/>
                    <a:lstStyle/>
                    <a:p>
                      <a:pPr algn="ctr" fontAlgn="b"/>
                      <a:r>
                        <a:rPr lang="fr-FR" sz="1000" u="none" strike="noStrike" dirty="0">
                          <a:solidFill>
                            <a:schemeClr val="bg1"/>
                          </a:solidFill>
                          <a:effectLst/>
                        </a:rPr>
                        <a:t>Contact</a:t>
                      </a:r>
                      <a:endParaRPr lang="fr-FR" sz="1000" b="1" i="0" u="none" strike="noStrike" dirty="0">
                        <a:solidFill>
                          <a:schemeClr val="bg1"/>
                        </a:solidFill>
                        <a:effectLst/>
                        <a:latin typeface="Calibri"/>
                      </a:endParaRPr>
                    </a:p>
                  </a:txBody>
                  <a:tcPr marL="8760" marR="8760" marT="876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562022">
                <a:tc rowSpan="2">
                  <a:txBody>
                    <a:bodyPr/>
                    <a:lstStyle/>
                    <a:p>
                      <a:pPr algn="ctr" fontAlgn="ctr"/>
                      <a:r>
                        <a:rPr lang="fr-FR" sz="1000" u="none" strike="noStrike" dirty="0">
                          <a:effectLst/>
                          <a:latin typeface="Calibri" panose="020F0502020204030204" pitchFamily="34" charset="0"/>
                        </a:rPr>
                        <a:t>France</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rowSpan="2">
                  <a:txBody>
                    <a:bodyPr/>
                    <a:lstStyle/>
                    <a:p>
                      <a:pPr algn="l" fontAlgn="ctr"/>
                      <a:r>
                        <a:rPr lang="fr-FR" sz="1000" u="none" strike="noStrike" dirty="0">
                          <a:effectLst/>
                          <a:latin typeface="Calibri" panose="020F0502020204030204" pitchFamily="34" charset="0"/>
                        </a:rPr>
                        <a:t>IRSN</a:t>
                      </a:r>
                      <a:endParaRPr lang="fr-FR" sz="1000" b="0" i="0" u="none" strike="noStrike" dirty="0">
                        <a:solidFill>
                          <a:srgbClr val="000000"/>
                        </a:solidFill>
                        <a:effectLst/>
                        <a:latin typeface="Calibri" panose="020F0502020204030204" pitchFamily="34" charset="0"/>
                      </a:endParaRPr>
                    </a:p>
                  </a:txBody>
                  <a:tcPr marL="8760" marR="8760" marT="8760" marB="0" anchor="ctr">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a:effectLst/>
                          <a:latin typeface="Calibri" panose="020F0502020204030204" pitchFamily="34" charset="0"/>
                        </a:rPr>
                        <a:t>Irène </a:t>
                      </a:r>
                      <a:r>
                        <a:rPr lang="fr-FR" sz="1000" u="none" strike="noStrike" dirty="0" err="1">
                          <a:effectLst/>
                          <a:latin typeface="Calibri" panose="020F0502020204030204" pitchFamily="34" charset="0"/>
                        </a:rPr>
                        <a:t>Korsakissok</a:t>
                      </a:r>
                      <a:r>
                        <a:rPr lang="fr-FR" sz="1000" u="none" strike="noStrike" dirty="0">
                          <a:effectLst/>
                          <a:latin typeface="Calibri" panose="020F0502020204030204" pitchFamily="34" charset="0"/>
                        </a:rPr>
                        <a:t> </a:t>
                      </a:r>
                      <a:r>
                        <a:rPr lang="fr-FR" sz="1000" u="none" strike="noStrike" dirty="0" smtClean="0">
                          <a:effectLst/>
                          <a:latin typeface="Calibri" panose="020F0502020204030204" pitchFamily="34" charset="0"/>
                        </a:rPr>
                        <a:t>(lead)</a:t>
                      </a:r>
                    </a:p>
                    <a:p>
                      <a:pPr algn="l" fontAlgn="b"/>
                      <a:r>
                        <a:rPr lang="fr-FR" sz="1000" b="0" i="0" u="none" strike="noStrike" dirty="0" smtClean="0">
                          <a:solidFill>
                            <a:srgbClr val="000000"/>
                          </a:solidFill>
                          <a:effectLst/>
                          <a:latin typeface="Calibri" panose="020F0502020204030204" pitchFamily="34" charset="0"/>
                        </a:rPr>
                        <a:t>Karine Chevalier </a:t>
                      </a:r>
                      <a:r>
                        <a:rPr lang="fr-FR" sz="1000" b="0" i="0" u="none" strike="noStrike" dirty="0" err="1" smtClean="0">
                          <a:solidFill>
                            <a:srgbClr val="000000"/>
                          </a:solidFill>
                          <a:effectLst/>
                          <a:latin typeface="Calibri" panose="020F0502020204030204" pitchFamily="34" charset="0"/>
                        </a:rPr>
                        <a:t>Jabet</a:t>
                      </a:r>
                      <a:endParaRPr lang="fr-FR" sz="1000" b="0" i="0" u="none" strike="noStrike" dirty="0" smtClean="0">
                        <a:solidFill>
                          <a:srgbClr val="000000"/>
                        </a:solidFill>
                        <a:effectLst/>
                        <a:latin typeface="Calibri" panose="020F0502020204030204" pitchFamily="34" charset="0"/>
                      </a:endParaRPr>
                    </a:p>
                    <a:p>
                      <a:pPr algn="l" fontAlgn="b"/>
                      <a:r>
                        <a:rPr lang="fr-FR" sz="1000" b="0" i="0" u="none" strike="noStrike" baseline="0" dirty="0" smtClean="0">
                          <a:solidFill>
                            <a:srgbClr val="000000"/>
                          </a:solidFill>
                          <a:effectLst/>
                          <a:latin typeface="Calibri" panose="020F0502020204030204" pitchFamily="34" charset="0"/>
                        </a:rPr>
                        <a:t>Damien Didier </a:t>
                      </a:r>
                    </a:p>
                    <a:p>
                      <a:pPr algn="l" fontAlgn="b"/>
                      <a:r>
                        <a:rPr lang="fr-FR" sz="1000" b="0" i="0" u="none" strike="noStrike" baseline="0" dirty="0" smtClean="0">
                          <a:solidFill>
                            <a:srgbClr val="000000"/>
                          </a:solidFill>
                          <a:effectLst/>
                          <a:latin typeface="Calibri" panose="020F0502020204030204" pitchFamily="34" charset="0"/>
                        </a:rPr>
                        <a:t>Anne Mathieu </a:t>
                      </a:r>
                    </a:p>
                  </a:txBody>
                  <a:tcPr marL="8760" marR="8760" marT="8760" marB="0" anchor="ctr">
                    <a:lnR w="12700" cap="flat" cmpd="sng" algn="ctr">
                      <a:solidFill>
                        <a:schemeClr val="tx1"/>
                      </a:solidFill>
                      <a:prstDash val="solid"/>
                      <a:round/>
                      <a:headEnd type="none" w="med" len="med"/>
                      <a:tailEnd type="none" w="med" len="med"/>
                    </a:lnR>
                  </a:tcPr>
                </a:tc>
              </a:tr>
              <a:tr h="201463">
                <a:tc vMerge="1">
                  <a:txBody>
                    <a:bodyPr/>
                    <a:lstStyle/>
                    <a:p>
                      <a:endParaRPr lang="fr-FR"/>
                    </a:p>
                  </a:txBody>
                  <a:tcPr/>
                </a:tc>
                <a:tc vMerge="1">
                  <a:txBody>
                    <a:bodyPr/>
                    <a:lstStyle/>
                    <a:p>
                      <a:endParaRPr lang="fr-FR"/>
                    </a:p>
                  </a:txBody>
                  <a:tcPr/>
                </a:tc>
                <a:tc>
                  <a:txBody>
                    <a:bodyPr/>
                    <a:lstStyle/>
                    <a:p>
                      <a:pPr algn="l" fontAlgn="b"/>
                      <a:r>
                        <a:rPr lang="fr-FR" sz="1000" u="none" strike="noStrike" dirty="0" smtClean="0">
                          <a:effectLst/>
                          <a:latin typeface="Calibri" panose="020F0502020204030204" pitchFamily="34" charset="0"/>
                        </a:rPr>
                        <a:t>Raphaël </a:t>
                      </a:r>
                      <a:r>
                        <a:rPr lang="fr-FR" sz="1000" u="none" strike="noStrike" dirty="0" err="1" smtClean="0">
                          <a:effectLst/>
                          <a:latin typeface="Calibri" panose="020F0502020204030204" pitchFamily="34" charset="0"/>
                        </a:rPr>
                        <a:t>Périllat</a:t>
                      </a:r>
                      <a:r>
                        <a:rPr lang="fr-FR" sz="1000" u="none" strike="noStrike" dirty="0" smtClean="0">
                          <a:effectLst/>
                          <a:latin typeface="Calibri" panose="020F0502020204030204" pitchFamily="34" charset="0"/>
                        </a:rPr>
                        <a:t> (PHIMECA)</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1463">
                <a:tc rowSpan="2">
                  <a:txBody>
                    <a:bodyPr/>
                    <a:lstStyle/>
                    <a:p>
                      <a:pPr algn="ctr" fontAlgn="ctr"/>
                      <a:r>
                        <a:rPr lang="fr-FR" sz="1000" u="none" strike="noStrike" dirty="0">
                          <a:effectLst/>
                          <a:latin typeface="Calibri" panose="020F0502020204030204" pitchFamily="34" charset="0"/>
                        </a:rPr>
                        <a:t>Germany</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a:effectLst/>
                          <a:latin typeface="Calibri" panose="020F0502020204030204" pitchFamily="34" charset="0"/>
                        </a:rPr>
                        <a:t>KIT</a:t>
                      </a:r>
                      <a:endParaRPr lang="fr-FR" sz="1000" b="0" i="0" u="none" strike="noStrike" dirty="0">
                        <a:solidFill>
                          <a:srgbClr val="000000"/>
                        </a:solidFill>
                        <a:effectLst/>
                        <a:latin typeface="Calibri" panose="020F0502020204030204" pitchFamily="34" charset="0"/>
                      </a:endParaRPr>
                    </a:p>
                  </a:txBody>
                  <a:tcPr marL="8760" marR="8760" marT="8760" marB="0" anchor="b">
                    <a:lnT w="12700" cap="flat" cmpd="sng" algn="ctr">
                      <a:solidFill>
                        <a:schemeClr val="tx1"/>
                      </a:solidFill>
                      <a:prstDash val="solid"/>
                      <a:round/>
                      <a:headEnd type="none" w="med" len="med"/>
                      <a:tailEnd type="none" w="med" len="med"/>
                    </a:lnT>
                  </a:tcPr>
                </a:tc>
                <a:tc>
                  <a:txBody>
                    <a:bodyPr/>
                    <a:lstStyle/>
                    <a:p>
                      <a:pPr algn="l" fontAlgn="b"/>
                      <a:r>
                        <a:rPr lang="fr-FR" sz="1000" u="none" strike="noStrike" dirty="0">
                          <a:effectLst/>
                          <a:latin typeface="Calibri" panose="020F0502020204030204" pitchFamily="34" charset="0"/>
                        </a:rPr>
                        <a:t>Wolfgang </a:t>
                      </a:r>
                      <a:r>
                        <a:rPr lang="fr-FR" sz="1000" u="none" strike="noStrike" dirty="0" err="1">
                          <a:effectLst/>
                          <a:latin typeface="Calibri" panose="020F0502020204030204" pitchFamily="34" charset="0"/>
                        </a:rPr>
                        <a:t>Raskob</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463">
                <a:tc vMerge="1">
                  <a:txBody>
                    <a:bodyPr/>
                    <a:lstStyle/>
                    <a:p>
                      <a:endParaRPr lang="fr-FR"/>
                    </a:p>
                  </a:txBody>
                  <a:tcPr/>
                </a:tc>
                <a:tc>
                  <a:txBody>
                    <a:bodyPr/>
                    <a:lstStyle/>
                    <a:p>
                      <a:pPr algn="l" fontAlgn="b"/>
                      <a:r>
                        <a:rPr lang="fr-FR" sz="1000" u="none" strike="noStrike" dirty="0" err="1">
                          <a:effectLst/>
                          <a:latin typeface="Calibri" panose="020F0502020204030204" pitchFamily="34" charset="0"/>
                        </a:rPr>
                        <a:t>BfS</a:t>
                      </a:r>
                      <a:endParaRPr lang="fr-FR" sz="1000" b="0" i="0" u="none" strike="noStrike" dirty="0">
                        <a:solidFill>
                          <a:srgbClr val="000000"/>
                        </a:solidFill>
                        <a:effectLst/>
                        <a:latin typeface="Calibri" panose="020F0502020204030204" pitchFamily="34" charset="0"/>
                      </a:endParaRPr>
                    </a:p>
                  </a:txBody>
                  <a:tcPr marL="8760" marR="8760" marT="8760" marB="0" anchor="b">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a:effectLst/>
                          <a:latin typeface="Calibri" panose="020F0502020204030204" pitchFamily="34" charset="0"/>
                        </a:rPr>
                        <a:t>Florian Gering </a:t>
                      </a:r>
                      <a:endParaRPr lang="fr-FR" sz="1000" u="none" strike="noStrike" dirty="0" smtClean="0">
                        <a:effectLst/>
                        <a:latin typeface="Calibri" panose="020F0502020204030204" pitchFamily="34" charset="0"/>
                      </a:endParaRPr>
                    </a:p>
                    <a:p>
                      <a:pPr algn="l" fontAlgn="b"/>
                      <a:r>
                        <a:rPr lang="fr-FR" sz="1000" b="0" i="0" u="none" strike="noStrike" dirty="0" smtClean="0">
                          <a:solidFill>
                            <a:srgbClr val="000000"/>
                          </a:solidFill>
                          <a:effectLst/>
                          <a:latin typeface="Calibri" panose="020F0502020204030204" pitchFamily="34" charset="0"/>
                        </a:rPr>
                        <a:t>Thomas Hamburger</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1463">
                <a:tc>
                  <a:txBody>
                    <a:bodyPr/>
                    <a:lstStyle/>
                    <a:p>
                      <a:pPr algn="ctr" fontAlgn="b"/>
                      <a:r>
                        <a:rPr lang="fr-FR" sz="1000" u="none" strike="noStrike" dirty="0" err="1">
                          <a:effectLst/>
                          <a:latin typeface="Calibri" panose="020F0502020204030204" pitchFamily="34" charset="0"/>
                        </a:rPr>
                        <a:t>Greece</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smtClean="0">
                          <a:effectLst/>
                          <a:latin typeface="Calibri" panose="020F0502020204030204" pitchFamily="34" charset="0"/>
                        </a:rPr>
                        <a:t>EEAE</a:t>
                      </a:r>
                      <a:endParaRPr lang="fr-FR" sz="1000" b="0" i="0" u="none" strike="noStrike" dirty="0">
                        <a:solidFill>
                          <a:srgbClr val="000000"/>
                        </a:solidFill>
                        <a:effectLst/>
                        <a:latin typeface="Calibri" panose="020F0502020204030204" pitchFamily="34" charset="0"/>
                      </a:endParaRPr>
                    </a:p>
                  </a:txBody>
                  <a:tcPr marL="8760" marR="8760" marT="876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err="1">
                          <a:effectLst/>
                          <a:latin typeface="Calibri" panose="020F0502020204030204" pitchFamily="34" charset="0"/>
                        </a:rPr>
                        <a:t>Spyros</a:t>
                      </a:r>
                      <a:r>
                        <a:rPr lang="fr-FR" sz="1000" u="none" strike="noStrike" dirty="0">
                          <a:effectLst/>
                          <a:latin typeface="Calibri" panose="020F0502020204030204" pitchFamily="34" charset="0"/>
                        </a:rPr>
                        <a:t> </a:t>
                      </a:r>
                      <a:r>
                        <a:rPr lang="fr-FR" sz="1000" u="none" strike="noStrike" dirty="0" err="1">
                          <a:effectLst/>
                          <a:latin typeface="Calibri" panose="020F0502020204030204" pitchFamily="34" charset="0"/>
                        </a:rPr>
                        <a:t>Andronopoulos</a:t>
                      </a:r>
                      <a:r>
                        <a:rPr lang="fr-FR" sz="1000" u="none" strike="noStrike" dirty="0">
                          <a:effectLst/>
                          <a:latin typeface="Calibri" panose="020F0502020204030204" pitchFamily="34" charset="0"/>
                        </a:rPr>
                        <a:t> </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1463">
                <a:tc rowSpan="3">
                  <a:txBody>
                    <a:bodyPr/>
                    <a:lstStyle/>
                    <a:p>
                      <a:pPr algn="ctr" fontAlgn="ctr"/>
                      <a:r>
                        <a:rPr lang="fr-FR" sz="1000" u="none" strike="noStrike" dirty="0" err="1">
                          <a:effectLst/>
                          <a:latin typeface="Calibri" panose="020F0502020204030204" pitchFamily="34" charset="0"/>
                        </a:rPr>
                        <a:t>Norway</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a:effectLst/>
                          <a:latin typeface="Calibri" panose="020F0502020204030204" pitchFamily="34" charset="0"/>
                        </a:rPr>
                        <a:t>NMBU</a:t>
                      </a:r>
                      <a:endParaRPr lang="fr-FR" sz="1000" b="0" i="0" u="none" strike="noStrike" dirty="0">
                        <a:solidFill>
                          <a:srgbClr val="000000"/>
                        </a:solidFill>
                        <a:effectLst/>
                        <a:latin typeface="Calibri" panose="020F0502020204030204" pitchFamily="34" charset="0"/>
                      </a:endParaRPr>
                    </a:p>
                  </a:txBody>
                  <a:tcPr marL="8760" marR="8760" marT="8760" marB="0" anchor="b">
                    <a:lnT w="12700" cap="flat" cmpd="sng" algn="ctr">
                      <a:solidFill>
                        <a:schemeClr val="tx1"/>
                      </a:solidFill>
                      <a:prstDash val="solid"/>
                      <a:round/>
                      <a:headEnd type="none" w="med" len="med"/>
                      <a:tailEnd type="none" w="med" len="med"/>
                    </a:lnT>
                  </a:tcPr>
                </a:tc>
                <a:tc>
                  <a:txBody>
                    <a:bodyPr/>
                    <a:lstStyle/>
                    <a:p>
                      <a:pPr algn="l" fontAlgn="b"/>
                      <a:r>
                        <a:rPr lang="fr-FR" sz="1000" u="none" strike="noStrike" dirty="0">
                          <a:effectLst/>
                          <a:latin typeface="Calibri" panose="020F0502020204030204" pitchFamily="34" charset="0"/>
                        </a:rPr>
                        <a:t>Deborah Oughton</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463">
                <a:tc vMerge="1">
                  <a:txBody>
                    <a:bodyPr/>
                    <a:lstStyle/>
                    <a:p>
                      <a:endParaRPr lang="fr-FR"/>
                    </a:p>
                  </a:txBody>
                  <a:tcPr/>
                </a:tc>
                <a:tc>
                  <a:txBody>
                    <a:bodyPr/>
                    <a:lstStyle/>
                    <a:p>
                      <a:pPr algn="l" fontAlgn="b"/>
                      <a:r>
                        <a:rPr lang="fr-FR" sz="1000" u="none" strike="noStrike" dirty="0">
                          <a:effectLst/>
                          <a:latin typeface="Calibri" panose="020F0502020204030204" pitchFamily="34" charset="0"/>
                        </a:rPr>
                        <a:t>NMI-MET</a:t>
                      </a:r>
                      <a:endParaRPr lang="fr-FR" sz="1000" b="0" i="0" u="none" strike="noStrike" dirty="0">
                        <a:solidFill>
                          <a:srgbClr val="000000"/>
                        </a:solidFill>
                        <a:effectLst/>
                        <a:latin typeface="Calibri" panose="020F0502020204030204" pitchFamily="34" charset="0"/>
                      </a:endParaRPr>
                    </a:p>
                  </a:txBody>
                  <a:tcPr marL="8760" marR="8760" marT="8760" marB="0" anchor="b"/>
                </a:tc>
                <a:tc>
                  <a:txBody>
                    <a:bodyPr/>
                    <a:lstStyle/>
                    <a:p>
                      <a:pPr algn="l" fontAlgn="b"/>
                      <a:r>
                        <a:rPr lang="fr-FR" sz="1000" u="none" strike="noStrike" dirty="0" err="1" smtClean="0">
                          <a:effectLst/>
                          <a:latin typeface="Calibri" panose="020F0502020204030204" pitchFamily="34" charset="0"/>
                        </a:rPr>
                        <a:t>Heiko</a:t>
                      </a:r>
                      <a:r>
                        <a:rPr lang="fr-FR" sz="1000" u="none" strike="noStrike" baseline="0" dirty="0" smtClean="0">
                          <a:effectLst/>
                          <a:latin typeface="Calibri" panose="020F0502020204030204" pitchFamily="34" charset="0"/>
                        </a:rPr>
                        <a:t> Klein</a:t>
                      </a:r>
                    </a:p>
                    <a:p>
                      <a:pPr algn="l" fontAlgn="b"/>
                      <a:r>
                        <a:rPr lang="fr-FR" sz="1000" b="0" i="0" u="none" strike="noStrike" baseline="0" dirty="0" smtClean="0">
                          <a:solidFill>
                            <a:srgbClr val="000000"/>
                          </a:solidFill>
                          <a:effectLst/>
                          <a:latin typeface="Calibri" panose="020F0502020204030204" pitchFamily="34" charset="0"/>
                        </a:rPr>
                        <a:t>Erik Berge</a:t>
                      </a:r>
                    </a:p>
                    <a:p>
                      <a:pPr algn="l" fontAlgn="b"/>
                      <a:r>
                        <a:rPr lang="fr-FR" sz="1000" b="0" i="0" u="none" strike="noStrike" baseline="0" dirty="0" smtClean="0">
                          <a:solidFill>
                            <a:srgbClr val="000000"/>
                          </a:solidFill>
                          <a:effectLst/>
                          <a:latin typeface="Calibri" panose="020F0502020204030204" pitchFamily="34" charset="0"/>
                        </a:rPr>
                        <a:t>Magnus Ulimoen</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tcPr>
                </a:tc>
              </a:tr>
              <a:tr h="201463">
                <a:tc vMerge="1">
                  <a:txBody>
                    <a:bodyPr/>
                    <a:lstStyle/>
                    <a:p>
                      <a:endParaRPr lang="fr-FR"/>
                    </a:p>
                  </a:txBody>
                  <a:tcPr/>
                </a:tc>
                <a:tc>
                  <a:txBody>
                    <a:bodyPr/>
                    <a:lstStyle/>
                    <a:p>
                      <a:pPr algn="l" fontAlgn="b"/>
                      <a:r>
                        <a:rPr lang="fr-FR" sz="1000" u="none" strike="noStrike" dirty="0" smtClean="0">
                          <a:effectLst/>
                          <a:latin typeface="Calibri" panose="020F0502020204030204" pitchFamily="34" charset="0"/>
                        </a:rPr>
                        <a:t>NSA</a:t>
                      </a:r>
                      <a:endParaRPr lang="fr-FR" sz="1000" b="0" i="0" u="none" strike="noStrike" dirty="0">
                        <a:solidFill>
                          <a:srgbClr val="000000"/>
                        </a:solidFill>
                        <a:effectLst/>
                        <a:latin typeface="Calibri" panose="020F0502020204030204" pitchFamily="34" charset="0"/>
                      </a:endParaRPr>
                    </a:p>
                  </a:txBody>
                  <a:tcPr marL="8760" marR="8760" marT="8760" marB="0" anchor="b">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a:effectLst/>
                          <a:latin typeface="Calibri" panose="020F0502020204030204" pitchFamily="34" charset="0"/>
                        </a:rPr>
                        <a:t>Jan Erik </a:t>
                      </a:r>
                      <a:r>
                        <a:rPr lang="fr-FR" sz="1000" u="none" strike="noStrike" dirty="0" err="1">
                          <a:effectLst/>
                          <a:latin typeface="Calibri" panose="020F0502020204030204" pitchFamily="34" charset="0"/>
                        </a:rPr>
                        <a:t>Dyve</a:t>
                      </a:r>
                      <a:r>
                        <a:rPr lang="fr-FR" sz="1000" u="none" strike="noStrike" dirty="0">
                          <a:effectLst/>
                          <a:latin typeface="Calibri" panose="020F0502020204030204" pitchFamily="34" charset="0"/>
                        </a:rPr>
                        <a:t> </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1463">
                <a:tc rowSpan="4">
                  <a:txBody>
                    <a:bodyPr/>
                    <a:lstStyle/>
                    <a:p>
                      <a:pPr algn="ctr" fontAlgn="ctr"/>
                      <a:r>
                        <a:rPr lang="fr-FR" sz="1000" u="none" strike="noStrike" dirty="0">
                          <a:effectLst/>
                          <a:latin typeface="Calibri" panose="020F0502020204030204" pitchFamily="34" charset="0"/>
                        </a:rPr>
                        <a:t>UK</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ctr"/>
                      <a:r>
                        <a:rPr lang="fr-FR" sz="1000" u="none" strike="noStrike" dirty="0">
                          <a:effectLst/>
                          <a:latin typeface="Calibri" panose="020F0502020204030204" pitchFamily="34" charset="0"/>
                        </a:rPr>
                        <a:t>PHE</a:t>
                      </a:r>
                      <a:endParaRPr lang="fr-FR" sz="1000" b="0" i="0" u="none" strike="noStrike" dirty="0">
                        <a:solidFill>
                          <a:srgbClr val="000000"/>
                        </a:solidFill>
                        <a:effectLst/>
                        <a:latin typeface="Calibri" panose="020F0502020204030204" pitchFamily="34" charset="0"/>
                      </a:endParaRPr>
                    </a:p>
                  </a:txBody>
                  <a:tcPr marL="8760" marR="8760" marT="8760" marB="0" anchor="ctr">
                    <a:lnT w="12700" cap="flat" cmpd="sng" algn="ctr">
                      <a:solidFill>
                        <a:schemeClr val="tx1"/>
                      </a:solidFill>
                      <a:prstDash val="solid"/>
                      <a:round/>
                      <a:headEnd type="none" w="med" len="med"/>
                      <a:tailEnd type="none" w="med" len="med"/>
                    </a:lnT>
                  </a:tcPr>
                </a:tc>
                <a:tc>
                  <a:txBody>
                    <a:bodyPr/>
                    <a:lstStyle/>
                    <a:p>
                      <a:pPr algn="l" fontAlgn="b"/>
                      <a:r>
                        <a:rPr lang="fr-FR" sz="1000" u="none" strike="noStrike" dirty="0">
                          <a:effectLst/>
                          <a:latin typeface="Calibri" panose="020F0502020204030204" pitchFamily="34" charset="0"/>
                        </a:rPr>
                        <a:t>Stephanie </a:t>
                      </a:r>
                      <a:r>
                        <a:rPr lang="fr-FR" sz="1000" u="none" strike="noStrike" dirty="0" err="1">
                          <a:effectLst/>
                          <a:latin typeface="Calibri" panose="020F0502020204030204" pitchFamily="34" charset="0"/>
                        </a:rPr>
                        <a:t>Haywood</a:t>
                      </a:r>
                      <a:r>
                        <a:rPr lang="fr-FR" sz="1000" u="none" strike="noStrike" dirty="0">
                          <a:effectLst/>
                          <a:latin typeface="Calibri" panose="020F0502020204030204" pitchFamily="34" charset="0"/>
                        </a:rPr>
                        <a:t> </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463">
                <a:tc vMerge="1">
                  <a:txBody>
                    <a:bodyPr/>
                    <a:lstStyle/>
                    <a:p>
                      <a:endParaRPr lang="fr-FR"/>
                    </a:p>
                  </a:txBody>
                  <a:tcPr/>
                </a:tc>
                <a:tc vMerge="1">
                  <a:txBody>
                    <a:bodyPr/>
                    <a:lstStyle/>
                    <a:p>
                      <a:endParaRPr lang="fr-FR"/>
                    </a:p>
                  </a:txBody>
                  <a:tcPr/>
                </a:tc>
                <a:tc>
                  <a:txBody>
                    <a:bodyPr/>
                    <a:lstStyle/>
                    <a:p>
                      <a:pPr algn="l" fontAlgn="b"/>
                      <a:r>
                        <a:rPr lang="fr-FR" sz="1000" u="none" strike="noStrike" dirty="0">
                          <a:effectLst/>
                          <a:latin typeface="Calibri" panose="020F0502020204030204" pitchFamily="34" charset="0"/>
                        </a:rPr>
                        <a:t>Peter </a:t>
                      </a:r>
                      <a:r>
                        <a:rPr lang="fr-FR" sz="1000" u="none" strike="noStrike" dirty="0" smtClean="0">
                          <a:effectLst/>
                          <a:latin typeface="Calibri" panose="020F0502020204030204" pitchFamily="34" charset="0"/>
                        </a:rPr>
                        <a:t>Bedwell</a:t>
                      </a:r>
                    </a:p>
                    <a:p>
                      <a:pPr algn="l" fontAlgn="b"/>
                      <a:r>
                        <a:rPr lang="fr-FR" sz="1000" b="0" i="0" u="none" strike="noStrike" dirty="0" smtClean="0">
                          <a:solidFill>
                            <a:srgbClr val="000000"/>
                          </a:solidFill>
                          <a:effectLst/>
                          <a:latin typeface="Calibri" panose="020F0502020204030204" pitchFamily="34" charset="0"/>
                        </a:rPr>
                        <a:t>Joseph</a:t>
                      </a:r>
                      <a:r>
                        <a:rPr lang="fr-FR" sz="1000" b="0" i="0" u="none" strike="noStrike" baseline="0" dirty="0" smtClean="0">
                          <a:solidFill>
                            <a:srgbClr val="000000"/>
                          </a:solidFill>
                          <a:effectLst/>
                          <a:latin typeface="Calibri" panose="020F0502020204030204" pitchFamily="34" charset="0"/>
                        </a:rPr>
                        <a:t> </a:t>
                      </a:r>
                      <a:r>
                        <a:rPr lang="fr-FR" sz="1000" b="0" i="0" u="none" strike="noStrike" baseline="0" dirty="0" err="1" smtClean="0">
                          <a:solidFill>
                            <a:srgbClr val="000000"/>
                          </a:solidFill>
                          <a:effectLst/>
                          <a:latin typeface="Calibri" panose="020F0502020204030204" pitchFamily="34" charset="0"/>
                        </a:rPr>
                        <a:t>Wellings</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tcPr>
                </a:tc>
              </a:tr>
              <a:tr h="201463">
                <a:tc vMerge="1">
                  <a:txBody>
                    <a:bodyPr/>
                    <a:lstStyle/>
                    <a:p>
                      <a:endParaRPr lang="fr-FR"/>
                    </a:p>
                  </a:txBody>
                  <a:tcPr/>
                </a:tc>
                <a:tc rowSpan="2">
                  <a:txBody>
                    <a:bodyPr/>
                    <a:lstStyle/>
                    <a:p>
                      <a:pPr algn="l" fontAlgn="ctr"/>
                      <a:r>
                        <a:rPr lang="fr-FR" sz="1000" u="none" strike="noStrike">
                          <a:effectLst/>
                          <a:latin typeface="Calibri" panose="020F0502020204030204" pitchFamily="34" charset="0"/>
                        </a:rPr>
                        <a:t>UK MET</a:t>
                      </a:r>
                      <a:endParaRPr lang="fr-FR" sz="1000" b="0" i="0" u="none" strike="noStrike">
                        <a:solidFill>
                          <a:srgbClr val="000000"/>
                        </a:solidFill>
                        <a:effectLst/>
                        <a:latin typeface="Calibri" panose="020F0502020204030204" pitchFamily="34" charset="0"/>
                      </a:endParaRPr>
                    </a:p>
                  </a:txBody>
                  <a:tcPr marL="8760" marR="8760" marT="8760" marB="0" anchor="ctr">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a:effectLst/>
                          <a:latin typeface="Calibri" panose="020F0502020204030204" pitchFamily="34" charset="0"/>
                        </a:rPr>
                        <a:t>Susan </a:t>
                      </a:r>
                      <a:r>
                        <a:rPr lang="fr-FR" sz="1000" u="none" strike="noStrike" dirty="0" err="1">
                          <a:effectLst/>
                          <a:latin typeface="Calibri" panose="020F0502020204030204" pitchFamily="34" charset="0"/>
                        </a:rPr>
                        <a:t>Leadbetter</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tcPr>
                </a:tc>
              </a:tr>
              <a:tr h="201463">
                <a:tc vMerge="1">
                  <a:txBody>
                    <a:bodyPr/>
                    <a:lstStyle/>
                    <a:p>
                      <a:endParaRPr lang="fr-FR"/>
                    </a:p>
                  </a:txBody>
                  <a:tcPr/>
                </a:tc>
                <a:tc vMerge="1">
                  <a:txBody>
                    <a:bodyPr/>
                    <a:lstStyle/>
                    <a:p>
                      <a:endParaRPr lang="fr-FR"/>
                    </a:p>
                  </a:txBody>
                  <a:tcPr/>
                </a:tc>
                <a:tc>
                  <a:txBody>
                    <a:bodyPr/>
                    <a:lstStyle/>
                    <a:p>
                      <a:pPr algn="l" fontAlgn="b"/>
                      <a:r>
                        <a:rPr lang="fr-FR" sz="1000" u="none" strike="noStrike" dirty="0" smtClean="0">
                          <a:effectLst/>
                          <a:latin typeface="Calibri" panose="020F0502020204030204" pitchFamily="34" charset="0"/>
                        </a:rPr>
                        <a:t>Andrew Jones</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1463">
                <a:tc>
                  <a:txBody>
                    <a:bodyPr/>
                    <a:lstStyle/>
                    <a:p>
                      <a:pPr algn="ctr" fontAlgn="ctr"/>
                      <a:r>
                        <a:rPr lang="fr-FR" sz="1000" u="none" strike="noStrike" dirty="0" err="1">
                          <a:effectLst/>
                          <a:latin typeface="Calibri" panose="020F0502020204030204" pitchFamily="34" charset="0"/>
                        </a:rPr>
                        <a:t>Denmark</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fr-FR" sz="1000" u="none" strike="noStrike" dirty="0">
                          <a:effectLst/>
                          <a:latin typeface="Calibri" panose="020F0502020204030204" pitchFamily="34" charset="0"/>
                        </a:rPr>
                        <a:t>DTU</a:t>
                      </a:r>
                      <a:endParaRPr lang="fr-FR" sz="1000" b="0" i="0" u="none" strike="noStrike" dirty="0">
                        <a:solidFill>
                          <a:srgbClr val="000000"/>
                        </a:solidFill>
                        <a:effectLst/>
                        <a:latin typeface="Calibri" panose="020F0502020204030204" pitchFamily="34" charset="0"/>
                      </a:endParaRPr>
                    </a:p>
                  </a:txBody>
                  <a:tcPr marL="8760" marR="8760" marT="876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smtClean="0">
                          <a:effectLst/>
                          <a:latin typeface="Calibri" panose="020F0502020204030204" pitchFamily="34" charset="0"/>
                        </a:rPr>
                        <a:t>Andrey</a:t>
                      </a:r>
                      <a:r>
                        <a:rPr lang="fr-FR" sz="1000" u="none" strike="noStrike" baseline="0" dirty="0" smtClean="0">
                          <a:effectLst/>
                          <a:latin typeface="Calibri" panose="020F0502020204030204" pitchFamily="34" charset="0"/>
                        </a:rPr>
                        <a:t> Sogachev</a:t>
                      </a:r>
                    </a:p>
                    <a:p>
                      <a:pPr algn="l" fontAlgn="b"/>
                      <a:r>
                        <a:rPr lang="fr-FR" sz="1000" b="0" i="0" u="none" strike="noStrike" baseline="0" dirty="0" err="1" smtClean="0">
                          <a:solidFill>
                            <a:srgbClr val="000000"/>
                          </a:solidFill>
                          <a:effectLst/>
                          <a:latin typeface="Calibri" panose="020F0502020204030204" pitchFamily="34" charset="0"/>
                        </a:rPr>
                        <a:t>Poul</a:t>
                      </a:r>
                      <a:r>
                        <a:rPr lang="fr-FR" sz="1000" b="0" i="0" u="none" strike="noStrike" baseline="0" dirty="0" smtClean="0">
                          <a:solidFill>
                            <a:srgbClr val="000000"/>
                          </a:solidFill>
                          <a:effectLst/>
                          <a:latin typeface="Calibri" panose="020F0502020204030204" pitchFamily="34" charset="0"/>
                        </a:rPr>
                        <a:t> </a:t>
                      </a:r>
                      <a:r>
                        <a:rPr lang="fr-FR" sz="1000" b="0" i="0" u="none" strike="noStrike" baseline="0" dirty="0" err="1" smtClean="0">
                          <a:solidFill>
                            <a:srgbClr val="000000"/>
                          </a:solidFill>
                          <a:effectLst/>
                          <a:latin typeface="Calibri" panose="020F0502020204030204" pitchFamily="34" charset="0"/>
                        </a:rPr>
                        <a:t>Astrup</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1463">
                <a:tc rowSpan="4">
                  <a:txBody>
                    <a:bodyPr/>
                    <a:lstStyle/>
                    <a:p>
                      <a:pPr algn="ctr" fontAlgn="ctr"/>
                      <a:r>
                        <a:rPr lang="fr-FR" sz="1000" u="none" strike="noStrike" dirty="0" err="1">
                          <a:effectLst/>
                          <a:latin typeface="Calibri" panose="020F0502020204030204" pitchFamily="34" charset="0"/>
                        </a:rPr>
                        <a:t>Netherlands</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ctr"/>
                      <a:r>
                        <a:rPr lang="fr-FR" sz="1000" u="none" strike="noStrike" dirty="0">
                          <a:effectLst/>
                          <a:latin typeface="Calibri" panose="020F0502020204030204" pitchFamily="34" charset="0"/>
                        </a:rPr>
                        <a:t>RIVM</a:t>
                      </a:r>
                      <a:endParaRPr lang="fr-FR" sz="1000" b="0" i="0" u="none" strike="noStrike" dirty="0">
                        <a:solidFill>
                          <a:srgbClr val="000000"/>
                        </a:solidFill>
                        <a:effectLst/>
                        <a:latin typeface="Calibri" panose="020F0502020204030204" pitchFamily="34" charset="0"/>
                      </a:endParaRPr>
                    </a:p>
                  </a:txBody>
                  <a:tcPr marL="8760" marR="8760" marT="8760" marB="0" anchor="ctr">
                    <a:lnT w="12700" cap="flat" cmpd="sng" algn="ctr">
                      <a:solidFill>
                        <a:schemeClr val="tx1"/>
                      </a:solidFill>
                      <a:prstDash val="solid"/>
                      <a:round/>
                      <a:headEnd type="none" w="med" len="med"/>
                      <a:tailEnd type="none" w="med" len="med"/>
                    </a:lnT>
                  </a:tcPr>
                </a:tc>
                <a:tc>
                  <a:txBody>
                    <a:bodyPr/>
                    <a:lstStyle/>
                    <a:p>
                      <a:pPr algn="l" fontAlgn="b"/>
                      <a:r>
                        <a:rPr lang="fr-FR" sz="1000" u="none" strike="noStrike" dirty="0">
                          <a:effectLst/>
                          <a:latin typeface="Calibri" panose="020F0502020204030204" pitchFamily="34" charset="0"/>
                        </a:rPr>
                        <a:t>Chris </a:t>
                      </a:r>
                      <a:r>
                        <a:rPr lang="fr-FR" sz="1000" u="none" strike="noStrike" dirty="0" err="1" smtClean="0">
                          <a:effectLst/>
                          <a:latin typeface="Calibri" panose="020F0502020204030204" pitchFamily="34" charset="0"/>
                        </a:rPr>
                        <a:t>Twenhöfel</a:t>
                      </a:r>
                      <a:r>
                        <a:rPr lang="fr-FR" sz="1000" u="none" strike="noStrike" dirty="0" smtClean="0">
                          <a:effectLst/>
                          <a:latin typeface="Calibri" panose="020F0502020204030204" pitchFamily="34" charset="0"/>
                        </a:rPr>
                        <a:t> </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1463">
                <a:tc vMerge="1">
                  <a:txBody>
                    <a:bodyPr/>
                    <a:lstStyle/>
                    <a:p>
                      <a:endParaRPr lang="fr-FR"/>
                    </a:p>
                  </a:txBody>
                  <a:tcPr/>
                </a:tc>
                <a:tc vMerge="1">
                  <a:txBody>
                    <a:bodyPr/>
                    <a:lstStyle/>
                    <a:p>
                      <a:endParaRPr lang="fr-FR"/>
                    </a:p>
                  </a:txBody>
                  <a:tcPr/>
                </a:tc>
                <a:tc>
                  <a:txBody>
                    <a:bodyPr/>
                    <a:lstStyle/>
                    <a:p>
                      <a:pPr algn="l" fontAlgn="b"/>
                      <a:r>
                        <a:rPr lang="fr-FR" sz="1000" u="none" strike="noStrike" dirty="0">
                          <a:effectLst/>
                          <a:latin typeface="Calibri" panose="020F0502020204030204" pitchFamily="34" charset="0"/>
                        </a:rPr>
                        <a:t>Jasper Tomas</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tcPr>
                </a:tc>
              </a:tr>
              <a:tr h="201463">
                <a:tc vMerge="1">
                  <a:txBody>
                    <a:bodyPr/>
                    <a:lstStyle/>
                    <a:p>
                      <a:endParaRPr lang="fr-FR"/>
                    </a:p>
                  </a:txBody>
                  <a:tcPr/>
                </a:tc>
                <a:tc rowSpan="2">
                  <a:txBody>
                    <a:bodyPr/>
                    <a:lstStyle/>
                    <a:p>
                      <a:pPr algn="l" fontAlgn="ctr"/>
                      <a:r>
                        <a:rPr lang="fr-FR" sz="1000" u="none" strike="noStrike">
                          <a:effectLst/>
                          <a:latin typeface="Calibri" panose="020F0502020204030204" pitchFamily="34" charset="0"/>
                        </a:rPr>
                        <a:t>KNMI</a:t>
                      </a:r>
                      <a:endParaRPr lang="fr-FR" sz="1000" b="0" i="0" u="none" strike="noStrike">
                        <a:solidFill>
                          <a:srgbClr val="000000"/>
                        </a:solidFill>
                        <a:effectLst/>
                        <a:latin typeface="Calibri" panose="020F0502020204030204" pitchFamily="34" charset="0"/>
                      </a:endParaRPr>
                    </a:p>
                  </a:txBody>
                  <a:tcPr marL="8760" marR="8760" marT="8760" marB="0" anchor="ctr">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err="1">
                          <a:effectLst/>
                          <a:latin typeface="Calibri" panose="020F0502020204030204" pitchFamily="34" charset="0"/>
                        </a:rPr>
                        <a:t>Gertie</a:t>
                      </a:r>
                      <a:r>
                        <a:rPr lang="fr-FR" sz="1000" u="none" strike="noStrike" dirty="0">
                          <a:effectLst/>
                          <a:latin typeface="Calibri" panose="020F0502020204030204" pitchFamily="34" charset="0"/>
                        </a:rPr>
                        <a:t> </a:t>
                      </a:r>
                      <a:r>
                        <a:rPr lang="fr-FR" sz="1000" u="none" strike="noStrike" dirty="0" err="1">
                          <a:effectLst/>
                          <a:latin typeface="Calibri" panose="020F0502020204030204" pitchFamily="34" charset="0"/>
                        </a:rPr>
                        <a:t>Geertsema</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tcPr>
                </a:tc>
              </a:tr>
              <a:tr h="201463">
                <a:tc vMerge="1">
                  <a:txBody>
                    <a:bodyPr/>
                    <a:lstStyle/>
                    <a:p>
                      <a:endParaRPr lang="fr-FR"/>
                    </a:p>
                  </a:txBody>
                  <a:tcPr/>
                </a:tc>
                <a:tc vMerge="1">
                  <a:txBody>
                    <a:bodyPr/>
                    <a:lstStyle/>
                    <a:p>
                      <a:endParaRPr lang="fr-FR"/>
                    </a:p>
                  </a:txBody>
                  <a:tcPr/>
                </a:tc>
                <a:tc>
                  <a:txBody>
                    <a:bodyPr/>
                    <a:lstStyle/>
                    <a:p>
                      <a:pPr algn="l" fontAlgn="b"/>
                      <a:r>
                        <a:rPr lang="fr-FR" sz="1000" u="none" strike="noStrike" dirty="0">
                          <a:effectLst/>
                          <a:latin typeface="Calibri" panose="020F0502020204030204" pitchFamily="34" charset="0"/>
                        </a:rPr>
                        <a:t>Hans de </a:t>
                      </a:r>
                      <a:r>
                        <a:rPr lang="fr-FR" sz="1000" u="none" strike="noStrike" dirty="0" err="1">
                          <a:effectLst/>
                          <a:latin typeface="Calibri" panose="020F0502020204030204" pitchFamily="34" charset="0"/>
                        </a:rPr>
                        <a:t>Vries</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1463">
                <a:tc>
                  <a:txBody>
                    <a:bodyPr/>
                    <a:lstStyle/>
                    <a:p>
                      <a:pPr algn="ctr" fontAlgn="b"/>
                      <a:r>
                        <a:rPr lang="fr-FR" sz="1000" u="none" strike="noStrike" dirty="0" err="1">
                          <a:effectLst/>
                          <a:latin typeface="Calibri" panose="020F0502020204030204" pitchFamily="34" charset="0"/>
                        </a:rPr>
                        <a:t>Hungary</a:t>
                      </a:r>
                      <a:endParaRPr lang="fr-FR" sz="1000" b="0" i="0" u="none" strike="noStrike" dirty="0">
                        <a:solidFill>
                          <a:srgbClr val="000000"/>
                        </a:solidFill>
                        <a:effectLst/>
                        <a:latin typeface="Calibri" panose="020F0502020204030204" pitchFamily="34" charset="0"/>
                      </a:endParaRPr>
                    </a:p>
                  </a:txBody>
                  <a:tcPr marL="8760" marR="8760" marT="876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smtClean="0">
                          <a:effectLst/>
                          <a:latin typeface="Calibri" panose="020F0502020204030204" pitchFamily="34" charset="0"/>
                        </a:rPr>
                        <a:t>MTA EK</a:t>
                      </a:r>
                      <a:endParaRPr lang="fr-FR" sz="1000" b="0" i="0" u="none" strike="noStrike" dirty="0">
                        <a:solidFill>
                          <a:srgbClr val="000000"/>
                        </a:solidFill>
                        <a:effectLst/>
                        <a:latin typeface="Calibri" panose="020F0502020204030204" pitchFamily="34" charset="0"/>
                      </a:endParaRPr>
                    </a:p>
                  </a:txBody>
                  <a:tcPr marL="8760" marR="8760" marT="876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fr-FR" sz="1000" u="none" strike="noStrike" dirty="0" err="1" smtClean="0">
                          <a:effectLst/>
                          <a:latin typeface="Calibri" panose="020F0502020204030204" pitchFamily="34" charset="0"/>
                        </a:rPr>
                        <a:t>Csilla</a:t>
                      </a:r>
                      <a:r>
                        <a:rPr lang="fr-FR" sz="1000" u="none" strike="noStrike" dirty="0" smtClean="0">
                          <a:effectLst/>
                          <a:latin typeface="Calibri" panose="020F0502020204030204" pitchFamily="34" charset="0"/>
                        </a:rPr>
                        <a:t> </a:t>
                      </a:r>
                      <a:r>
                        <a:rPr lang="fr-FR" sz="1000" u="none" strike="noStrike" dirty="0" err="1" smtClean="0">
                          <a:effectLst/>
                          <a:latin typeface="Calibri" panose="020F0502020204030204" pitchFamily="34" charset="0"/>
                        </a:rPr>
                        <a:t>Rudas</a:t>
                      </a:r>
                      <a:endParaRPr lang="fr-FR" sz="1000" u="none" strike="noStrike" dirty="0" smtClean="0">
                        <a:effectLst/>
                        <a:latin typeface="Calibri" panose="020F0502020204030204" pitchFamily="34" charset="0"/>
                      </a:endParaRPr>
                    </a:p>
                    <a:p>
                      <a:pPr algn="l" fontAlgn="b"/>
                      <a:r>
                        <a:rPr lang="fr-FR" sz="1000" u="none" strike="noStrike" dirty="0" smtClean="0">
                          <a:effectLst/>
                          <a:latin typeface="Calibri" panose="020F0502020204030204" pitchFamily="34" charset="0"/>
                        </a:rPr>
                        <a:t>Péter </a:t>
                      </a:r>
                      <a:r>
                        <a:rPr lang="fr-FR" sz="1000" u="none" strike="noStrike" dirty="0" err="1" smtClean="0">
                          <a:effectLst/>
                          <a:latin typeface="Calibri" panose="020F0502020204030204" pitchFamily="34" charset="0"/>
                        </a:rPr>
                        <a:t>Szántó</a:t>
                      </a:r>
                      <a:endParaRPr lang="fr-FR" sz="1000" u="none" strike="noStrike" dirty="0" smtClean="0">
                        <a:effectLst/>
                        <a:latin typeface="Calibri" panose="020F0502020204030204" pitchFamily="34" charset="0"/>
                      </a:endParaRPr>
                    </a:p>
                    <a:p>
                      <a:pPr algn="l" fontAlgn="b"/>
                      <a:r>
                        <a:rPr lang="fr-FR" sz="1000" u="none" strike="noStrike" dirty="0" err="1" smtClean="0">
                          <a:effectLst/>
                          <a:latin typeface="Calibri" panose="020F0502020204030204" pitchFamily="34" charset="0"/>
                        </a:rPr>
                        <a:t>Tamás</a:t>
                      </a:r>
                      <a:r>
                        <a:rPr lang="fr-FR" sz="1000" u="none" strike="noStrike" dirty="0" smtClean="0">
                          <a:effectLst/>
                          <a:latin typeface="Calibri" panose="020F0502020204030204" pitchFamily="34" charset="0"/>
                        </a:rPr>
                        <a:t> </a:t>
                      </a:r>
                      <a:r>
                        <a:rPr lang="fr-FR" sz="1000" u="none" strike="noStrike" dirty="0" err="1" smtClean="0">
                          <a:effectLst/>
                          <a:latin typeface="Calibri" panose="020F0502020204030204" pitchFamily="34" charset="0"/>
                        </a:rPr>
                        <a:t>Pázmándi</a:t>
                      </a:r>
                      <a:endParaRPr lang="fr-FR" sz="1000" b="0" i="0" u="none" strike="noStrike" dirty="0">
                        <a:solidFill>
                          <a:srgbClr val="000000"/>
                        </a:solidFill>
                        <a:effectLst/>
                        <a:latin typeface="Calibri" panose="020F0502020204030204" pitchFamily="34" charset="0"/>
                      </a:endParaRPr>
                    </a:p>
                  </a:txBody>
                  <a:tcPr marL="8760" marR="8760" marT="8760" marB="0"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33" name="Grafik 11"/>
          <p:cNvPicPr/>
          <p:nvPr/>
        </p:nvPicPr>
        <p:blipFill>
          <a:blip r:embed="rId3"/>
          <a:stretch>
            <a:fillRect/>
          </a:stretch>
        </p:blipFill>
        <p:spPr>
          <a:xfrm>
            <a:off x="827584" y="4005064"/>
            <a:ext cx="2654182" cy="2132091"/>
          </a:xfrm>
          <a:prstGeom prst="rect">
            <a:avLst/>
          </a:prstGeom>
        </p:spPr>
      </p:pic>
      <p:sp>
        <p:nvSpPr>
          <p:cNvPr id="34" name="Rectangle 8"/>
          <p:cNvSpPr txBox="1">
            <a:spLocks noChangeArrowheads="1"/>
          </p:cNvSpPr>
          <p:nvPr/>
        </p:nvSpPr>
        <p:spPr bwMode="auto">
          <a:xfrm>
            <a:off x="113267" y="441515"/>
            <a:ext cx="4386726" cy="395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0" tIns="45720" rIns="91440" bIns="45720" numCol="1" anchor="t"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Trebuchet MS" pitchFamily="34" charset="0"/>
              </a:defRPr>
            </a:lvl2pPr>
            <a:lvl3pPr algn="l" rtl="0" eaLnBrk="0" fontAlgn="base" hangingPunct="0">
              <a:spcBef>
                <a:spcPct val="0"/>
              </a:spcBef>
              <a:spcAft>
                <a:spcPct val="0"/>
              </a:spcAft>
              <a:defRPr sz="4000">
                <a:solidFill>
                  <a:schemeClr val="tx2"/>
                </a:solidFill>
                <a:latin typeface="Trebuchet MS" pitchFamily="34" charset="0"/>
              </a:defRPr>
            </a:lvl3pPr>
            <a:lvl4pPr algn="l" rtl="0" eaLnBrk="0" fontAlgn="base" hangingPunct="0">
              <a:spcBef>
                <a:spcPct val="0"/>
              </a:spcBef>
              <a:spcAft>
                <a:spcPct val="0"/>
              </a:spcAft>
              <a:defRPr sz="4000">
                <a:solidFill>
                  <a:schemeClr val="tx2"/>
                </a:solidFill>
                <a:latin typeface="Trebuchet MS" pitchFamily="34" charset="0"/>
              </a:defRPr>
            </a:lvl4pPr>
            <a:lvl5pPr algn="l" rtl="0" eaLnBrk="0" fontAlgn="base" hangingPunct="0">
              <a:spcBef>
                <a:spcPct val="0"/>
              </a:spcBef>
              <a:spcAft>
                <a:spcPct val="0"/>
              </a:spcAft>
              <a:defRPr sz="4000">
                <a:solidFill>
                  <a:schemeClr val="tx2"/>
                </a:solidFill>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a:lstStyle>
          <a:p>
            <a:pPr eaLnBrk="1" hangingPunct="1"/>
            <a:r>
              <a:rPr lang="fr-FR" altLang="fr-FR" sz="2400" b="1" kern="0" dirty="0" smtClean="0"/>
              <a:t>The CONFIDENCE </a:t>
            </a:r>
            <a:r>
              <a:rPr lang="fr-FR" altLang="fr-FR" sz="2400" b="1" kern="0" dirty="0" err="1" smtClean="0"/>
              <a:t>project</a:t>
            </a:r>
            <a:r>
              <a:rPr lang="fr-FR" altLang="fr-FR" sz="2400" b="1" kern="0" dirty="0" smtClean="0"/>
              <a:t> </a:t>
            </a:r>
          </a:p>
        </p:txBody>
      </p:sp>
      <p:sp>
        <p:nvSpPr>
          <p:cNvPr id="35" name="Rectangle 9"/>
          <p:cNvSpPr txBox="1">
            <a:spLocks noChangeArrowheads="1"/>
          </p:cNvSpPr>
          <p:nvPr/>
        </p:nvSpPr>
        <p:spPr bwMode="auto">
          <a:xfrm>
            <a:off x="134636" y="1035633"/>
            <a:ext cx="4425218" cy="116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6213" indent="-176213" algn="l" rtl="0" eaLnBrk="0" fontAlgn="base" hangingPunct="0">
              <a:lnSpc>
                <a:spcPts val="2400"/>
              </a:lnSpc>
              <a:spcBef>
                <a:spcPct val="100000"/>
              </a:spcBef>
              <a:spcAft>
                <a:spcPct val="0"/>
              </a:spcAft>
              <a:buClr>
                <a:schemeClr val="tx2"/>
              </a:buClr>
              <a:buSzPct val="75000"/>
              <a:buFont typeface="Arial" charset="0"/>
              <a:buChar char="▌"/>
              <a:defRPr sz="2100">
                <a:solidFill>
                  <a:schemeClr val="tx1"/>
                </a:solidFill>
                <a:latin typeface="+mn-lt"/>
                <a:ea typeface="+mn-ea"/>
                <a:cs typeface="+mn-cs"/>
              </a:defRPr>
            </a:lvl1pPr>
            <a:lvl2pPr marL="719138" indent="-176213" algn="l" rtl="0" eaLnBrk="0" fontAlgn="base" hangingPunct="0">
              <a:lnSpc>
                <a:spcPts val="2400"/>
              </a:lnSpc>
              <a:spcBef>
                <a:spcPct val="0"/>
              </a:spcBef>
              <a:spcAft>
                <a:spcPct val="0"/>
              </a:spcAft>
              <a:buClr>
                <a:schemeClr val="tx1"/>
              </a:buClr>
              <a:buSzPct val="90000"/>
              <a:buFont typeface="Wingdings" pitchFamily="2" charset="2"/>
              <a:buChar char="§"/>
              <a:defRPr sz="1600">
                <a:solidFill>
                  <a:schemeClr val="tx1"/>
                </a:solidFill>
                <a:latin typeface="+mn-lt"/>
              </a:defRPr>
            </a:lvl2pPr>
            <a:lvl3pPr marL="1065213" indent="-166688" algn="l" rtl="0" eaLnBrk="0" fontAlgn="base" hangingPunct="0">
              <a:lnSpc>
                <a:spcPts val="2400"/>
              </a:lnSpc>
              <a:spcBef>
                <a:spcPct val="0"/>
              </a:spcBef>
              <a:spcAft>
                <a:spcPct val="0"/>
              </a:spcAft>
              <a:buSzPct val="90000"/>
              <a:buFont typeface="Wingdings" pitchFamily="2" charset="2"/>
              <a:buChar char="§"/>
              <a:defRPr sz="1600">
                <a:solidFill>
                  <a:schemeClr val="tx1"/>
                </a:solidFill>
                <a:latin typeface="+mn-lt"/>
              </a:defRPr>
            </a:lvl3pPr>
            <a:lvl4pPr marL="1473200" indent="-228600" algn="l" rtl="0" eaLnBrk="0" fontAlgn="base" hangingPunct="0">
              <a:lnSpc>
                <a:spcPts val="2400"/>
              </a:lnSpc>
              <a:spcBef>
                <a:spcPct val="0"/>
              </a:spcBef>
              <a:spcAft>
                <a:spcPct val="0"/>
              </a:spcAft>
              <a:buChar char="–"/>
              <a:defRPr sz="1600">
                <a:solidFill>
                  <a:schemeClr val="tx1"/>
                </a:solidFill>
                <a:latin typeface="+mn-lt"/>
              </a:defRPr>
            </a:lvl4pPr>
            <a:lvl5pPr marL="1881188" indent="-228600" algn="l" rtl="0" eaLnBrk="0" fontAlgn="base" hangingPunct="0">
              <a:lnSpc>
                <a:spcPts val="2400"/>
              </a:lnSpc>
              <a:spcBef>
                <a:spcPct val="0"/>
              </a:spcBef>
              <a:spcAft>
                <a:spcPct val="0"/>
              </a:spcAft>
              <a:buChar char="»"/>
              <a:defRPr sz="1600">
                <a:solidFill>
                  <a:schemeClr val="tx1"/>
                </a:solidFill>
                <a:latin typeface="+mn-lt"/>
              </a:defRPr>
            </a:lvl5pPr>
            <a:lvl6pPr marL="2338388" indent="-228600" algn="l" rtl="0" fontAlgn="base">
              <a:lnSpc>
                <a:spcPts val="2400"/>
              </a:lnSpc>
              <a:spcBef>
                <a:spcPct val="0"/>
              </a:spcBef>
              <a:spcAft>
                <a:spcPct val="0"/>
              </a:spcAft>
              <a:buChar char="»"/>
              <a:defRPr sz="1600">
                <a:solidFill>
                  <a:schemeClr val="tx1"/>
                </a:solidFill>
                <a:latin typeface="+mn-lt"/>
              </a:defRPr>
            </a:lvl6pPr>
            <a:lvl7pPr marL="2795588" indent="-228600" algn="l" rtl="0" fontAlgn="base">
              <a:lnSpc>
                <a:spcPts val="2400"/>
              </a:lnSpc>
              <a:spcBef>
                <a:spcPct val="0"/>
              </a:spcBef>
              <a:spcAft>
                <a:spcPct val="0"/>
              </a:spcAft>
              <a:buChar char="»"/>
              <a:defRPr sz="1600">
                <a:solidFill>
                  <a:schemeClr val="tx1"/>
                </a:solidFill>
                <a:latin typeface="+mn-lt"/>
              </a:defRPr>
            </a:lvl7pPr>
            <a:lvl8pPr marL="3252788" indent="-228600" algn="l" rtl="0" fontAlgn="base">
              <a:lnSpc>
                <a:spcPts val="2400"/>
              </a:lnSpc>
              <a:spcBef>
                <a:spcPct val="0"/>
              </a:spcBef>
              <a:spcAft>
                <a:spcPct val="0"/>
              </a:spcAft>
              <a:buChar char="»"/>
              <a:defRPr sz="1600">
                <a:solidFill>
                  <a:schemeClr val="tx1"/>
                </a:solidFill>
                <a:latin typeface="+mn-lt"/>
              </a:defRPr>
            </a:lvl8pPr>
            <a:lvl9pPr marL="3709988" indent="-228600" algn="l" rtl="0" fontAlgn="base">
              <a:lnSpc>
                <a:spcPts val="2400"/>
              </a:lnSpc>
              <a:spcBef>
                <a:spcPct val="0"/>
              </a:spcBef>
              <a:spcAft>
                <a:spcPct val="0"/>
              </a:spcAft>
              <a:buChar char="»"/>
              <a:defRPr sz="1600">
                <a:solidFill>
                  <a:schemeClr val="tx1"/>
                </a:solidFill>
                <a:latin typeface="+mn-lt"/>
              </a:defRPr>
            </a:lvl9pPr>
          </a:lstStyle>
          <a:p>
            <a:pPr marL="0" indent="0">
              <a:lnSpc>
                <a:spcPct val="100000"/>
              </a:lnSpc>
              <a:spcBef>
                <a:spcPts val="1200"/>
              </a:spcBef>
              <a:spcAft>
                <a:spcPts val="600"/>
              </a:spcAft>
              <a:buNone/>
            </a:pPr>
            <a:r>
              <a:rPr lang="en-US" sz="1400" dirty="0" smtClean="0">
                <a:solidFill>
                  <a:schemeClr val="tx2"/>
                </a:solidFill>
                <a:latin typeface="+mj-lt"/>
              </a:rPr>
              <a:t>7 work packages </a:t>
            </a:r>
            <a:r>
              <a:rPr lang="en-US" sz="1400" dirty="0" smtClean="0">
                <a:latin typeface="+mj-lt"/>
              </a:rPr>
              <a:t>(WPs)</a:t>
            </a:r>
          </a:p>
          <a:p>
            <a:pPr marL="0" indent="0">
              <a:lnSpc>
                <a:spcPct val="100000"/>
              </a:lnSpc>
              <a:spcBef>
                <a:spcPts val="1200"/>
              </a:spcBef>
              <a:spcAft>
                <a:spcPts val="600"/>
              </a:spcAft>
              <a:buNone/>
            </a:pPr>
            <a:r>
              <a:rPr lang="en-US" sz="1400" dirty="0" smtClean="0">
                <a:solidFill>
                  <a:schemeClr val="tx2"/>
                </a:solidFill>
                <a:latin typeface="+mj-lt"/>
                <a:cs typeface="Calibri"/>
              </a:rPr>
              <a:t>WP1: </a:t>
            </a:r>
            <a:r>
              <a:rPr lang="en-US" sz="1400" dirty="0" smtClean="0">
                <a:latin typeface="+mj-lt"/>
                <a:cs typeface="Calibri"/>
              </a:rPr>
              <a:t>uncertainties in the </a:t>
            </a:r>
            <a:r>
              <a:rPr lang="en-US" sz="1400" b="1" dirty="0" smtClean="0">
                <a:solidFill>
                  <a:schemeClr val="accent1"/>
                </a:solidFill>
                <a:latin typeface="+mj-lt"/>
                <a:cs typeface="Calibri"/>
              </a:rPr>
              <a:t>pre and early release phase</a:t>
            </a:r>
            <a:r>
              <a:rPr lang="en-US" sz="1400" dirty="0" smtClean="0">
                <a:latin typeface="+mj-lt"/>
                <a:cs typeface="Calibri"/>
              </a:rPr>
              <a:t> </a:t>
            </a:r>
          </a:p>
          <a:p>
            <a:pPr lvl="1">
              <a:lnSpc>
                <a:spcPct val="100000"/>
              </a:lnSpc>
              <a:spcBef>
                <a:spcPts val="1200"/>
              </a:spcBef>
              <a:spcAft>
                <a:spcPts val="600"/>
              </a:spcAft>
            </a:pPr>
            <a:endParaRPr lang="en-US" sz="1400" dirty="0" smtClean="0">
              <a:latin typeface="+mj-lt"/>
              <a:cs typeface="Calibri"/>
            </a:endParaRPr>
          </a:p>
        </p:txBody>
      </p:sp>
      <p:sp>
        <p:nvSpPr>
          <p:cNvPr id="37" name="Flèche droite 36"/>
          <p:cNvSpPr/>
          <p:nvPr/>
        </p:nvSpPr>
        <p:spPr>
          <a:xfrm>
            <a:off x="4232886" y="1520788"/>
            <a:ext cx="326968"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p:cNvSpPr/>
          <p:nvPr/>
        </p:nvSpPr>
        <p:spPr>
          <a:xfrm>
            <a:off x="4826961" y="346725"/>
            <a:ext cx="2841383" cy="461665"/>
          </a:xfrm>
          <a:prstGeom prst="rect">
            <a:avLst/>
          </a:prstGeom>
        </p:spPr>
        <p:txBody>
          <a:bodyPr wrap="square">
            <a:spAutoFit/>
          </a:bodyPr>
          <a:lstStyle/>
          <a:p>
            <a:pPr lvl="1">
              <a:lnSpc>
                <a:spcPct val="100000"/>
              </a:lnSpc>
              <a:spcBef>
                <a:spcPts val="1200"/>
              </a:spcBef>
              <a:spcAft>
                <a:spcPts val="600"/>
              </a:spcAft>
            </a:pPr>
            <a:r>
              <a:rPr lang="en-US" sz="2400" b="1" dirty="0" smtClean="0">
                <a:solidFill>
                  <a:schemeClr val="tx2"/>
                </a:solidFill>
                <a:latin typeface="+mj-lt"/>
                <a:cs typeface="Calibri"/>
              </a:rPr>
              <a:t>WP1 members</a:t>
            </a:r>
            <a:endParaRPr lang="en-US" sz="2400" b="1" dirty="0">
              <a:solidFill>
                <a:schemeClr val="tx2"/>
              </a:solidFill>
              <a:latin typeface="+mj-lt"/>
              <a:cs typeface="Calibri"/>
            </a:endParaRPr>
          </a:p>
        </p:txBody>
      </p:sp>
      <p:sp>
        <p:nvSpPr>
          <p:cNvPr id="2" name="Rectangle 1"/>
          <p:cNvSpPr/>
          <p:nvPr/>
        </p:nvSpPr>
        <p:spPr>
          <a:xfrm>
            <a:off x="254961" y="2112993"/>
            <a:ext cx="4101015" cy="1846659"/>
          </a:xfrm>
          <a:prstGeom prst="rect">
            <a:avLst/>
          </a:prstGeom>
        </p:spPr>
        <p:txBody>
          <a:bodyPr wrap="square">
            <a:spAutoFit/>
          </a:bodyPr>
          <a:lstStyle/>
          <a:p>
            <a:pPr marL="285750" indent="-285750">
              <a:spcBef>
                <a:spcPts val="1200"/>
              </a:spcBef>
              <a:spcAft>
                <a:spcPts val="600"/>
              </a:spcAft>
              <a:buFont typeface="Arial" panose="020B0604020202020204" pitchFamily="34" charset="0"/>
              <a:buChar char="•"/>
            </a:pPr>
            <a:r>
              <a:rPr lang="en-US" sz="1400" dirty="0" smtClean="0">
                <a:cs typeface="Calibri"/>
              </a:rPr>
              <a:t>High uncertainties: lack of / partial information on facility events, forecast errors…</a:t>
            </a:r>
          </a:p>
          <a:p>
            <a:pPr marL="285750" indent="-285750">
              <a:spcBef>
                <a:spcPts val="1200"/>
              </a:spcBef>
              <a:spcAft>
                <a:spcPts val="600"/>
              </a:spcAft>
              <a:buFont typeface="Arial" panose="020B0604020202020204" pitchFamily="34" charset="0"/>
              <a:buChar char="•"/>
            </a:pPr>
            <a:r>
              <a:rPr lang="en-US" sz="1400" dirty="0" smtClean="0">
                <a:cs typeface="Calibri"/>
              </a:rPr>
              <a:t>Use </a:t>
            </a:r>
            <a:r>
              <a:rPr lang="en-US" sz="1400" dirty="0">
                <a:cs typeface="Calibri"/>
              </a:rPr>
              <a:t>of </a:t>
            </a:r>
            <a:r>
              <a:rPr lang="en-US" sz="1400" dirty="0">
                <a:solidFill>
                  <a:schemeClr val="accent1"/>
                </a:solidFill>
                <a:cs typeface="Calibri"/>
              </a:rPr>
              <a:t>atmospheric dispersion simulations </a:t>
            </a:r>
            <a:r>
              <a:rPr lang="en-US" sz="1400" dirty="0">
                <a:cs typeface="Calibri"/>
              </a:rPr>
              <a:t>(no observations available)</a:t>
            </a:r>
          </a:p>
          <a:p>
            <a:pPr marL="285750" indent="-285750">
              <a:spcBef>
                <a:spcPts val="1200"/>
              </a:spcBef>
              <a:spcAft>
                <a:spcPts val="600"/>
              </a:spcAft>
              <a:buFont typeface="Arial" panose="020B0604020202020204" pitchFamily="34" charset="0"/>
              <a:buChar char="•"/>
            </a:pPr>
            <a:r>
              <a:rPr lang="en-US" sz="1400" dirty="0">
                <a:cs typeface="Calibri"/>
              </a:rPr>
              <a:t>Input for other WPs (with the limit of timing between different tasks)</a:t>
            </a:r>
          </a:p>
        </p:txBody>
      </p:sp>
    </p:spTree>
    <p:extLst>
      <p:ext uri="{BB962C8B-B14F-4D97-AF65-F5344CB8AC3E}">
        <p14:creationId xmlns:p14="http://schemas.microsoft.com/office/powerpoint/2010/main" val="1343599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500"/>
                                        <p:tgtEl>
                                          <p:spTgt spid="5"/>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90456" y="4071986"/>
            <a:ext cx="8674032" cy="1200234"/>
          </a:xfrm>
          <a:prstGeom prst="rect">
            <a:avLst/>
          </a:pr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2" name="Rectangle 1"/>
          <p:cNvSpPr/>
          <p:nvPr/>
        </p:nvSpPr>
        <p:spPr>
          <a:xfrm>
            <a:off x="290456" y="1052736"/>
            <a:ext cx="8674032" cy="1436518"/>
          </a:xfrm>
          <a:prstGeom prst="rect">
            <a:avLst/>
          </a:prstGeom>
          <a:solidFill>
            <a:schemeClr val="accent6">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9" name="Rectangle 8"/>
          <p:cNvSpPr txBox="1">
            <a:spLocks noChangeArrowheads="1"/>
          </p:cNvSpPr>
          <p:nvPr/>
        </p:nvSpPr>
        <p:spPr bwMode="auto">
          <a:xfrm>
            <a:off x="290456" y="476672"/>
            <a:ext cx="2520975" cy="5587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72000" tIns="45720" rIns="91440" bIns="45720" numCol="1" anchor="t" anchorCtr="0" compatLnSpc="1">
            <a:prstTxWarp prst="textNoShape">
              <a:avLst/>
            </a:prstTxWarp>
          </a:bodyPr>
          <a:lstStyle>
            <a:lvl1pPr algn="l" rtl="0" eaLnBrk="0" fontAlgn="base" hangingPunct="0">
              <a:spcBef>
                <a:spcPct val="0"/>
              </a:spcBef>
              <a:spcAft>
                <a:spcPct val="0"/>
              </a:spcAft>
              <a:defRPr sz="40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Trebuchet MS" pitchFamily="34" charset="0"/>
              </a:defRPr>
            </a:lvl2pPr>
            <a:lvl3pPr algn="l" rtl="0" eaLnBrk="0" fontAlgn="base" hangingPunct="0">
              <a:spcBef>
                <a:spcPct val="0"/>
              </a:spcBef>
              <a:spcAft>
                <a:spcPct val="0"/>
              </a:spcAft>
              <a:defRPr sz="4000">
                <a:solidFill>
                  <a:schemeClr val="tx2"/>
                </a:solidFill>
                <a:latin typeface="Trebuchet MS" pitchFamily="34" charset="0"/>
              </a:defRPr>
            </a:lvl3pPr>
            <a:lvl4pPr algn="l" rtl="0" eaLnBrk="0" fontAlgn="base" hangingPunct="0">
              <a:spcBef>
                <a:spcPct val="0"/>
              </a:spcBef>
              <a:spcAft>
                <a:spcPct val="0"/>
              </a:spcAft>
              <a:defRPr sz="4000">
                <a:solidFill>
                  <a:schemeClr val="tx2"/>
                </a:solidFill>
                <a:latin typeface="Trebuchet MS" pitchFamily="34" charset="0"/>
              </a:defRPr>
            </a:lvl4pPr>
            <a:lvl5pPr algn="l" rtl="0" eaLnBrk="0" fontAlgn="base" hangingPunct="0">
              <a:spcBef>
                <a:spcPct val="0"/>
              </a:spcBef>
              <a:spcAft>
                <a:spcPct val="0"/>
              </a:spcAft>
              <a:defRPr sz="4000">
                <a:solidFill>
                  <a:schemeClr val="tx2"/>
                </a:solidFill>
                <a:latin typeface="Trebuchet MS" pitchFamily="34" charset="0"/>
              </a:defRPr>
            </a:lvl5pPr>
            <a:lvl6pPr marL="457200" algn="l" rtl="0" fontAlgn="base">
              <a:spcBef>
                <a:spcPct val="0"/>
              </a:spcBef>
              <a:spcAft>
                <a:spcPct val="0"/>
              </a:spcAft>
              <a:defRPr sz="4000">
                <a:solidFill>
                  <a:schemeClr val="tx2"/>
                </a:solidFill>
                <a:latin typeface="Trebuchet MS" pitchFamily="34" charset="0"/>
              </a:defRPr>
            </a:lvl6pPr>
            <a:lvl7pPr marL="914400" algn="l" rtl="0" fontAlgn="base">
              <a:spcBef>
                <a:spcPct val="0"/>
              </a:spcBef>
              <a:spcAft>
                <a:spcPct val="0"/>
              </a:spcAft>
              <a:defRPr sz="4000">
                <a:solidFill>
                  <a:schemeClr val="tx2"/>
                </a:solidFill>
                <a:latin typeface="Trebuchet MS" pitchFamily="34" charset="0"/>
              </a:defRPr>
            </a:lvl7pPr>
            <a:lvl8pPr marL="1371600" algn="l" rtl="0" fontAlgn="base">
              <a:spcBef>
                <a:spcPct val="0"/>
              </a:spcBef>
              <a:spcAft>
                <a:spcPct val="0"/>
              </a:spcAft>
              <a:defRPr sz="4000">
                <a:solidFill>
                  <a:schemeClr val="tx2"/>
                </a:solidFill>
                <a:latin typeface="Trebuchet MS" pitchFamily="34" charset="0"/>
              </a:defRPr>
            </a:lvl8pPr>
            <a:lvl9pPr marL="1828800" algn="l" rtl="0" fontAlgn="base">
              <a:spcBef>
                <a:spcPct val="0"/>
              </a:spcBef>
              <a:spcAft>
                <a:spcPct val="0"/>
              </a:spcAft>
              <a:defRPr sz="4000">
                <a:solidFill>
                  <a:schemeClr val="tx2"/>
                </a:solidFill>
                <a:latin typeface="Trebuchet MS" pitchFamily="34" charset="0"/>
              </a:defRPr>
            </a:lvl9pPr>
          </a:lstStyle>
          <a:p>
            <a:pPr eaLnBrk="1" hangingPunct="1"/>
            <a:r>
              <a:rPr lang="fr-FR" altLang="fr-FR" sz="2400" b="1" kern="0" dirty="0" smtClean="0">
                <a:latin typeface="+mn-lt"/>
              </a:rPr>
              <a:t>WP1: </a:t>
            </a:r>
            <a:r>
              <a:rPr lang="fr-FR" altLang="fr-FR" sz="2400" b="1" kern="0" dirty="0" err="1" smtClean="0">
                <a:latin typeface="+mn-lt"/>
              </a:rPr>
              <a:t>tasks</a:t>
            </a:r>
            <a:endParaRPr lang="fr-FR" altLang="fr-FR" sz="2400" b="1" kern="0" dirty="0" smtClean="0">
              <a:latin typeface="+mn-lt"/>
            </a:endParaRPr>
          </a:p>
        </p:txBody>
      </p:sp>
      <p:sp>
        <p:nvSpPr>
          <p:cNvPr id="11" name="Rectangle 10"/>
          <p:cNvSpPr/>
          <p:nvPr/>
        </p:nvSpPr>
        <p:spPr>
          <a:xfrm>
            <a:off x="521198" y="5538020"/>
            <a:ext cx="1760535" cy="527885"/>
          </a:xfrm>
          <a:prstGeom prst="rect">
            <a:avLst/>
          </a:prstGeom>
          <a:solidFill>
            <a:schemeClr val="accent6">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solidFill>
                  <a:sysClr val="windowText" lastClr="000000"/>
                </a:solidFill>
              </a:rPr>
              <a:t>2017</a:t>
            </a:r>
            <a:endParaRPr lang="fr-FR" sz="1600" dirty="0">
              <a:solidFill>
                <a:sysClr val="windowText" lastClr="000000"/>
              </a:solidFill>
            </a:endParaRPr>
          </a:p>
        </p:txBody>
      </p:sp>
      <p:sp>
        <p:nvSpPr>
          <p:cNvPr id="13" name="Rectangle 12"/>
          <p:cNvSpPr/>
          <p:nvPr/>
        </p:nvSpPr>
        <p:spPr>
          <a:xfrm>
            <a:off x="290456" y="2708920"/>
            <a:ext cx="8674032" cy="1246368"/>
          </a:xfrm>
          <a:prstGeom prst="rect">
            <a:avLst/>
          </a:prstGeom>
          <a:solidFill>
            <a:schemeClr val="accent3">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14" name="Rectangle 13"/>
          <p:cNvSpPr/>
          <p:nvPr/>
        </p:nvSpPr>
        <p:spPr>
          <a:xfrm>
            <a:off x="3211075" y="5528496"/>
            <a:ext cx="1760535" cy="527885"/>
          </a:xfrm>
          <a:prstGeom prst="rect">
            <a:avLst/>
          </a:prstGeom>
          <a:solidFill>
            <a:schemeClr val="accent3">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solidFill>
                  <a:sysClr val="windowText" lastClr="000000"/>
                </a:solidFill>
              </a:rPr>
              <a:t>2018/2019</a:t>
            </a:r>
            <a:endParaRPr lang="fr-FR" sz="1600" dirty="0">
              <a:solidFill>
                <a:sysClr val="windowText" lastClr="000000"/>
              </a:solidFill>
            </a:endParaRPr>
          </a:p>
        </p:txBody>
      </p:sp>
      <p:sp>
        <p:nvSpPr>
          <p:cNvPr id="15" name="Rectangle 14"/>
          <p:cNvSpPr/>
          <p:nvPr/>
        </p:nvSpPr>
        <p:spPr>
          <a:xfrm>
            <a:off x="5617679" y="5538020"/>
            <a:ext cx="1760535" cy="527885"/>
          </a:xfrm>
          <a:prstGeom prst="rect">
            <a:avLst/>
          </a:pr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smtClean="0">
                <a:solidFill>
                  <a:sysClr val="windowText" lastClr="000000"/>
                </a:solidFill>
              </a:rPr>
              <a:t>2019</a:t>
            </a:r>
            <a:endParaRPr lang="fr-FR" sz="1600" dirty="0">
              <a:solidFill>
                <a:sysClr val="windowText" lastClr="000000"/>
              </a:solidFill>
            </a:endParaRPr>
          </a:p>
        </p:txBody>
      </p:sp>
      <p:sp>
        <p:nvSpPr>
          <p:cNvPr id="27" name="Rectangle 9"/>
          <p:cNvSpPr txBox="1">
            <a:spLocks noChangeArrowheads="1"/>
          </p:cNvSpPr>
          <p:nvPr/>
        </p:nvSpPr>
        <p:spPr bwMode="auto">
          <a:xfrm>
            <a:off x="35497" y="1050658"/>
            <a:ext cx="8928991" cy="38261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6213" indent="-176213" algn="l" rtl="0" eaLnBrk="0" fontAlgn="base" hangingPunct="0">
              <a:lnSpc>
                <a:spcPts val="2400"/>
              </a:lnSpc>
              <a:spcBef>
                <a:spcPct val="100000"/>
              </a:spcBef>
              <a:spcAft>
                <a:spcPct val="0"/>
              </a:spcAft>
              <a:buClr>
                <a:schemeClr val="tx2"/>
              </a:buClr>
              <a:buSzPct val="75000"/>
              <a:buFont typeface="Arial" charset="0"/>
              <a:buChar char="▌"/>
              <a:defRPr sz="2100">
                <a:solidFill>
                  <a:schemeClr val="tx1"/>
                </a:solidFill>
                <a:latin typeface="+mn-lt"/>
                <a:ea typeface="+mn-ea"/>
                <a:cs typeface="+mn-cs"/>
              </a:defRPr>
            </a:lvl1pPr>
            <a:lvl2pPr marL="719138" indent="-176213" algn="l" rtl="0" eaLnBrk="0" fontAlgn="base" hangingPunct="0">
              <a:lnSpc>
                <a:spcPts val="2400"/>
              </a:lnSpc>
              <a:spcBef>
                <a:spcPct val="0"/>
              </a:spcBef>
              <a:spcAft>
                <a:spcPct val="0"/>
              </a:spcAft>
              <a:buClr>
                <a:schemeClr val="tx1"/>
              </a:buClr>
              <a:buSzPct val="90000"/>
              <a:buFont typeface="Wingdings" pitchFamily="2" charset="2"/>
              <a:buChar char="§"/>
              <a:defRPr sz="1600">
                <a:solidFill>
                  <a:schemeClr val="tx1"/>
                </a:solidFill>
                <a:latin typeface="+mn-lt"/>
              </a:defRPr>
            </a:lvl2pPr>
            <a:lvl3pPr marL="1065213" indent="-166688" algn="l" rtl="0" eaLnBrk="0" fontAlgn="base" hangingPunct="0">
              <a:lnSpc>
                <a:spcPts val="2400"/>
              </a:lnSpc>
              <a:spcBef>
                <a:spcPct val="0"/>
              </a:spcBef>
              <a:spcAft>
                <a:spcPct val="0"/>
              </a:spcAft>
              <a:buSzPct val="90000"/>
              <a:buFont typeface="Wingdings" pitchFamily="2" charset="2"/>
              <a:buChar char="§"/>
              <a:defRPr sz="1600">
                <a:solidFill>
                  <a:schemeClr val="tx1"/>
                </a:solidFill>
                <a:latin typeface="+mn-lt"/>
              </a:defRPr>
            </a:lvl3pPr>
            <a:lvl4pPr marL="1473200" indent="-228600" algn="l" rtl="0" eaLnBrk="0" fontAlgn="base" hangingPunct="0">
              <a:lnSpc>
                <a:spcPts val="2400"/>
              </a:lnSpc>
              <a:spcBef>
                <a:spcPct val="0"/>
              </a:spcBef>
              <a:spcAft>
                <a:spcPct val="0"/>
              </a:spcAft>
              <a:buChar char="–"/>
              <a:defRPr sz="1600">
                <a:solidFill>
                  <a:schemeClr val="tx1"/>
                </a:solidFill>
                <a:latin typeface="+mn-lt"/>
              </a:defRPr>
            </a:lvl4pPr>
            <a:lvl5pPr marL="1881188" indent="-228600" algn="l" rtl="0" eaLnBrk="0" fontAlgn="base" hangingPunct="0">
              <a:lnSpc>
                <a:spcPts val="2400"/>
              </a:lnSpc>
              <a:spcBef>
                <a:spcPct val="0"/>
              </a:spcBef>
              <a:spcAft>
                <a:spcPct val="0"/>
              </a:spcAft>
              <a:buChar char="»"/>
              <a:defRPr sz="1600">
                <a:solidFill>
                  <a:schemeClr val="tx1"/>
                </a:solidFill>
                <a:latin typeface="+mn-lt"/>
              </a:defRPr>
            </a:lvl5pPr>
            <a:lvl6pPr marL="2338388" indent="-228600" algn="l" rtl="0" fontAlgn="base">
              <a:lnSpc>
                <a:spcPts val="2400"/>
              </a:lnSpc>
              <a:spcBef>
                <a:spcPct val="0"/>
              </a:spcBef>
              <a:spcAft>
                <a:spcPct val="0"/>
              </a:spcAft>
              <a:buChar char="»"/>
              <a:defRPr sz="1600">
                <a:solidFill>
                  <a:schemeClr val="tx1"/>
                </a:solidFill>
                <a:latin typeface="+mn-lt"/>
              </a:defRPr>
            </a:lvl6pPr>
            <a:lvl7pPr marL="2795588" indent="-228600" algn="l" rtl="0" fontAlgn="base">
              <a:lnSpc>
                <a:spcPts val="2400"/>
              </a:lnSpc>
              <a:spcBef>
                <a:spcPct val="0"/>
              </a:spcBef>
              <a:spcAft>
                <a:spcPct val="0"/>
              </a:spcAft>
              <a:buChar char="»"/>
              <a:defRPr sz="1600">
                <a:solidFill>
                  <a:schemeClr val="tx1"/>
                </a:solidFill>
                <a:latin typeface="+mn-lt"/>
              </a:defRPr>
            </a:lvl7pPr>
            <a:lvl8pPr marL="3252788" indent="-228600" algn="l" rtl="0" fontAlgn="base">
              <a:lnSpc>
                <a:spcPts val="2400"/>
              </a:lnSpc>
              <a:spcBef>
                <a:spcPct val="0"/>
              </a:spcBef>
              <a:spcAft>
                <a:spcPct val="0"/>
              </a:spcAft>
              <a:buChar char="»"/>
              <a:defRPr sz="1600">
                <a:solidFill>
                  <a:schemeClr val="tx1"/>
                </a:solidFill>
                <a:latin typeface="+mn-lt"/>
              </a:defRPr>
            </a:lvl8pPr>
            <a:lvl9pPr marL="3709988" indent="-228600" algn="l" rtl="0" fontAlgn="base">
              <a:lnSpc>
                <a:spcPts val="2400"/>
              </a:lnSpc>
              <a:spcBef>
                <a:spcPct val="0"/>
              </a:spcBef>
              <a:spcAft>
                <a:spcPct val="0"/>
              </a:spcAft>
              <a:buChar char="»"/>
              <a:defRPr sz="1600">
                <a:solidFill>
                  <a:schemeClr val="tx1"/>
                </a:solidFill>
                <a:latin typeface="+mn-lt"/>
              </a:defRPr>
            </a:lvl9pPr>
          </a:lstStyle>
          <a:p>
            <a:pPr marL="0" indent="0" eaLnBrk="1" fontAlgn="b" hangingPunct="1">
              <a:lnSpc>
                <a:spcPct val="100000"/>
              </a:lnSpc>
              <a:spcBef>
                <a:spcPts val="0"/>
              </a:spcBef>
              <a:spcAft>
                <a:spcPts val="0"/>
              </a:spcAft>
              <a:buClrTx/>
              <a:buSzTx/>
              <a:buNone/>
              <a:defRPr/>
            </a:pPr>
            <a:r>
              <a:rPr lang="en-US" sz="1600" b="1" dirty="0" smtClean="0">
                <a:solidFill>
                  <a:schemeClr val="tx2"/>
                </a:solidFill>
              </a:rPr>
              <a:t>   1.1 Analyzing </a:t>
            </a:r>
            <a:r>
              <a:rPr lang="en-US" sz="1600" b="1" dirty="0">
                <a:solidFill>
                  <a:schemeClr val="tx2"/>
                </a:solidFill>
              </a:rPr>
              <a:t>and ranking sources of </a:t>
            </a:r>
            <a:r>
              <a:rPr lang="en-US" sz="1600" b="1" dirty="0" smtClean="0">
                <a:solidFill>
                  <a:schemeClr val="tx2"/>
                </a:solidFill>
              </a:rPr>
              <a:t>uncertainties</a:t>
            </a: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Using ensemble data for meteorological uncertainties </a:t>
            </a:r>
            <a:r>
              <a:rPr lang="en-US" sz="1400" dirty="0" smtClean="0">
                <a:solidFill>
                  <a:schemeClr val="accent1"/>
                </a:solidFill>
              </a:rPr>
              <a:t>(Lead: S. </a:t>
            </a:r>
            <a:r>
              <a:rPr lang="en-US" sz="1400" dirty="0" err="1" smtClean="0">
                <a:solidFill>
                  <a:schemeClr val="accent1"/>
                </a:solidFill>
              </a:rPr>
              <a:t>Leadbetter</a:t>
            </a:r>
            <a:r>
              <a:rPr lang="en-US" sz="1400" dirty="0" smtClean="0">
                <a:solidFill>
                  <a:schemeClr val="accent1"/>
                </a:solidFill>
              </a:rPr>
              <a:t>, </a:t>
            </a:r>
            <a:r>
              <a:rPr lang="en-US" sz="1400" dirty="0" err="1" smtClean="0">
                <a:solidFill>
                  <a:schemeClr val="accent1"/>
                </a:solidFill>
              </a:rPr>
              <a:t>MetOffice</a:t>
            </a:r>
            <a:r>
              <a:rPr lang="en-US" sz="1400" dirty="0" smtClean="0">
                <a:solidFill>
                  <a:schemeClr val="accent1"/>
                </a:solidFill>
              </a:rPr>
              <a:t>)</a:t>
            </a: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Using </a:t>
            </a:r>
            <a:r>
              <a:rPr lang="en-US" sz="1500" dirty="0">
                <a:solidFill>
                  <a:sysClr val="windowText" lastClr="000000"/>
                </a:solidFill>
              </a:rPr>
              <a:t>meteorological measurements to reduce </a:t>
            </a:r>
            <a:r>
              <a:rPr lang="en-US" sz="1500" dirty="0" smtClean="0">
                <a:solidFill>
                  <a:sysClr val="windowText" lastClr="000000"/>
                </a:solidFill>
              </a:rPr>
              <a:t>uncertainties</a:t>
            </a:r>
            <a:r>
              <a:rPr lang="en-US" sz="1400" dirty="0" smtClean="0">
                <a:solidFill>
                  <a:schemeClr val="accent1"/>
                </a:solidFill>
              </a:rPr>
              <a:t> (Lead: S. </a:t>
            </a:r>
            <a:r>
              <a:rPr lang="en-US" sz="1400" dirty="0" err="1" smtClean="0">
                <a:solidFill>
                  <a:schemeClr val="accent1"/>
                </a:solidFill>
              </a:rPr>
              <a:t>Andronopoulos</a:t>
            </a:r>
            <a:r>
              <a:rPr lang="en-US" sz="1400" dirty="0" smtClean="0">
                <a:solidFill>
                  <a:schemeClr val="accent1"/>
                </a:solidFill>
              </a:rPr>
              <a:t>, EEAE)</a:t>
            </a:r>
            <a:endParaRPr lang="fr-FR" sz="1400" dirty="0">
              <a:solidFill>
                <a:schemeClr val="accent1"/>
              </a:solidFill>
            </a:endParaRP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Uncertainties </a:t>
            </a:r>
            <a:r>
              <a:rPr lang="en-US" sz="1500" dirty="0">
                <a:solidFill>
                  <a:sysClr val="windowText" lastClr="000000"/>
                </a:solidFill>
              </a:rPr>
              <a:t>related to source </a:t>
            </a:r>
            <a:r>
              <a:rPr lang="en-US" sz="1500" dirty="0" smtClean="0">
                <a:solidFill>
                  <a:sysClr val="windowText" lastClr="000000"/>
                </a:solidFill>
              </a:rPr>
              <a:t>term </a:t>
            </a:r>
            <a:r>
              <a:rPr lang="en-US" sz="1400" dirty="0" smtClean="0">
                <a:solidFill>
                  <a:schemeClr val="accent1"/>
                </a:solidFill>
              </a:rPr>
              <a:t>(Lead: A Mathieu, IRSN) </a:t>
            </a:r>
          </a:p>
          <a:p>
            <a:pPr marL="1000125" lvl="1" indent="-457200" eaLnBrk="1" fontAlgn="b" hangingPunct="1">
              <a:lnSpc>
                <a:spcPct val="100000"/>
              </a:lnSpc>
              <a:spcBef>
                <a:spcPts val="0"/>
              </a:spcBef>
              <a:spcAft>
                <a:spcPts val="0"/>
              </a:spcAft>
              <a:buClrTx/>
              <a:buSzTx/>
              <a:buFont typeface="+mj-lt"/>
              <a:buAutoNum type="arabicPeriod"/>
              <a:defRPr/>
            </a:pPr>
            <a:r>
              <a:rPr lang="en-US" sz="1500" dirty="0">
                <a:solidFill>
                  <a:sysClr val="windowText" lastClr="000000"/>
                </a:solidFill>
              </a:rPr>
              <a:t>Uncertainties related to models </a:t>
            </a:r>
            <a:r>
              <a:rPr lang="en-US" sz="1400" dirty="0" smtClean="0">
                <a:solidFill>
                  <a:schemeClr val="accent1"/>
                </a:solidFill>
              </a:rPr>
              <a:t>(Lead: P. </a:t>
            </a:r>
            <a:r>
              <a:rPr lang="en-US" sz="1400" dirty="0" err="1" smtClean="0">
                <a:solidFill>
                  <a:schemeClr val="accent1"/>
                </a:solidFill>
              </a:rPr>
              <a:t>Bedwell</a:t>
            </a:r>
            <a:r>
              <a:rPr lang="en-US" sz="1400" dirty="0" smtClean="0">
                <a:solidFill>
                  <a:schemeClr val="accent1"/>
                </a:solidFill>
              </a:rPr>
              <a:t> and J. </a:t>
            </a:r>
            <a:r>
              <a:rPr lang="en-US" sz="1400" dirty="0" err="1" smtClean="0">
                <a:solidFill>
                  <a:schemeClr val="accent1"/>
                </a:solidFill>
              </a:rPr>
              <a:t>Wellings</a:t>
            </a:r>
            <a:r>
              <a:rPr lang="en-US" sz="1400" dirty="0" smtClean="0">
                <a:solidFill>
                  <a:schemeClr val="accent1"/>
                </a:solidFill>
              </a:rPr>
              <a:t>, PHE)</a:t>
            </a:r>
          </a:p>
          <a:p>
            <a:pPr marL="0" indent="0" eaLnBrk="1" fontAlgn="b" hangingPunct="1">
              <a:lnSpc>
                <a:spcPct val="100000"/>
              </a:lnSpc>
              <a:spcBef>
                <a:spcPts val="0"/>
              </a:spcBef>
              <a:spcAft>
                <a:spcPts val="0"/>
              </a:spcAft>
              <a:buClrTx/>
              <a:buSzTx/>
              <a:buNone/>
              <a:defRPr/>
            </a:pPr>
            <a:endParaRPr lang="en-US" sz="1600" dirty="0" smtClean="0">
              <a:solidFill>
                <a:schemeClr val="tx2"/>
              </a:solidFill>
            </a:endParaRPr>
          </a:p>
          <a:p>
            <a:pPr marL="0" indent="0" eaLnBrk="1" fontAlgn="b" hangingPunct="1">
              <a:lnSpc>
                <a:spcPct val="100000"/>
              </a:lnSpc>
              <a:spcBef>
                <a:spcPts val="0"/>
              </a:spcBef>
              <a:spcAft>
                <a:spcPts val="0"/>
              </a:spcAft>
              <a:buClrTx/>
              <a:buSzTx/>
              <a:buNone/>
              <a:defRPr/>
            </a:pPr>
            <a:endParaRPr lang="en-US" sz="1600" dirty="0" smtClean="0">
              <a:solidFill>
                <a:schemeClr val="tx2"/>
              </a:solidFill>
            </a:endParaRPr>
          </a:p>
          <a:p>
            <a:pPr marL="0" indent="0" eaLnBrk="1" fontAlgn="b" hangingPunct="1">
              <a:lnSpc>
                <a:spcPct val="100000"/>
              </a:lnSpc>
              <a:spcBef>
                <a:spcPts val="0"/>
              </a:spcBef>
              <a:spcAft>
                <a:spcPts val="0"/>
              </a:spcAft>
              <a:buClrTx/>
              <a:buSzTx/>
              <a:buNone/>
              <a:defRPr/>
            </a:pPr>
            <a:r>
              <a:rPr lang="en-US" sz="1600" b="1" dirty="0" smtClean="0">
                <a:solidFill>
                  <a:schemeClr val="tx2"/>
                </a:solidFill>
              </a:rPr>
              <a:t>   1.2 Uncertainty </a:t>
            </a:r>
            <a:r>
              <a:rPr lang="en-US" sz="1600" b="1" dirty="0">
                <a:solidFill>
                  <a:schemeClr val="tx2"/>
                </a:solidFill>
              </a:rPr>
              <a:t>propagation and </a:t>
            </a:r>
            <a:r>
              <a:rPr lang="en-US" sz="1600" b="1" dirty="0" smtClean="0">
                <a:solidFill>
                  <a:schemeClr val="tx2"/>
                </a:solidFill>
              </a:rPr>
              <a:t>analysis</a:t>
            </a: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Hypothetical accident scenarios in Europe: the REM case </a:t>
            </a:r>
            <a:r>
              <a:rPr lang="en-US" sz="1400" dirty="0" smtClean="0">
                <a:solidFill>
                  <a:schemeClr val="accent1"/>
                </a:solidFill>
              </a:rPr>
              <a:t>(</a:t>
            </a:r>
            <a:r>
              <a:rPr lang="en-US" sz="1400" dirty="0" smtClean="0">
                <a:solidFill>
                  <a:schemeClr val="accent1"/>
                </a:solidFill>
              </a:rPr>
              <a:t>Lead: I. </a:t>
            </a:r>
            <a:r>
              <a:rPr lang="en-US" sz="1400" dirty="0" err="1" smtClean="0">
                <a:solidFill>
                  <a:schemeClr val="accent1"/>
                </a:solidFill>
              </a:rPr>
              <a:t>Korsakissok</a:t>
            </a:r>
            <a:r>
              <a:rPr lang="en-US" sz="1400" dirty="0" smtClean="0">
                <a:solidFill>
                  <a:schemeClr val="accent1"/>
                </a:solidFill>
              </a:rPr>
              <a:t>, </a:t>
            </a:r>
            <a:r>
              <a:rPr lang="en-US" sz="1400" dirty="0" smtClean="0">
                <a:solidFill>
                  <a:schemeClr val="accent1"/>
                </a:solidFill>
              </a:rPr>
              <a:t>IRSN)</a:t>
            </a:r>
            <a:endParaRPr lang="en-US" sz="1400" dirty="0">
              <a:solidFill>
                <a:schemeClr val="accent1"/>
              </a:solidFill>
            </a:endParaRP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Hypothetical accident </a:t>
            </a:r>
            <a:r>
              <a:rPr lang="en-US" sz="1500" dirty="0">
                <a:solidFill>
                  <a:sysClr val="windowText" lastClr="000000"/>
                </a:solidFill>
              </a:rPr>
              <a:t>scenarios in Europe: the </a:t>
            </a:r>
            <a:r>
              <a:rPr lang="en-US" sz="1500" dirty="0" smtClean="0">
                <a:solidFill>
                  <a:sysClr val="windowText" lastClr="000000"/>
                </a:solidFill>
              </a:rPr>
              <a:t>Western Norway case </a:t>
            </a:r>
            <a:r>
              <a:rPr lang="en-US" sz="1400" dirty="0">
                <a:solidFill>
                  <a:schemeClr val="accent1"/>
                </a:solidFill>
              </a:rPr>
              <a:t>(Lead: </a:t>
            </a:r>
            <a:r>
              <a:rPr lang="en-US" sz="1400" dirty="0" err="1" smtClean="0">
                <a:solidFill>
                  <a:schemeClr val="accent1"/>
                </a:solidFill>
              </a:rPr>
              <a:t>Heiko</a:t>
            </a:r>
            <a:r>
              <a:rPr lang="en-US" sz="1400" dirty="0" smtClean="0">
                <a:solidFill>
                  <a:schemeClr val="accent1"/>
                </a:solidFill>
              </a:rPr>
              <a:t> Klein and Erik Berge, NMI </a:t>
            </a:r>
            <a:r>
              <a:rPr lang="en-US" sz="1400" dirty="0" smtClean="0">
                <a:solidFill>
                  <a:schemeClr val="accent1"/>
                </a:solidFill>
              </a:rPr>
              <a:t>MET)</a:t>
            </a:r>
            <a:endParaRPr lang="en-US" sz="1400" dirty="0">
              <a:solidFill>
                <a:schemeClr val="accent1"/>
              </a:solidFill>
            </a:endParaRP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Comparisons </a:t>
            </a:r>
            <a:r>
              <a:rPr lang="en-US" sz="1500" dirty="0">
                <a:solidFill>
                  <a:sysClr val="windowText" lastClr="000000"/>
                </a:solidFill>
              </a:rPr>
              <a:t>to observations </a:t>
            </a:r>
            <a:r>
              <a:rPr lang="en-US" sz="1500" dirty="0" smtClean="0">
                <a:solidFill>
                  <a:sysClr val="windowText" lastClr="000000"/>
                </a:solidFill>
              </a:rPr>
              <a:t>and indicators to assess the quality of an ensemble: the </a:t>
            </a:r>
            <a:r>
              <a:rPr lang="en-US" sz="1500" dirty="0">
                <a:solidFill>
                  <a:sysClr val="windowText" lastClr="000000"/>
                </a:solidFill>
              </a:rPr>
              <a:t>Fukushima case </a:t>
            </a:r>
            <a:r>
              <a:rPr lang="en-US" sz="1400" dirty="0">
                <a:solidFill>
                  <a:schemeClr val="accent1"/>
                </a:solidFill>
              </a:rPr>
              <a:t>(Lead: </a:t>
            </a:r>
            <a:r>
              <a:rPr lang="en-US" sz="1400" dirty="0" smtClean="0">
                <a:solidFill>
                  <a:schemeClr val="accent1"/>
                </a:solidFill>
              </a:rPr>
              <a:t>I. </a:t>
            </a:r>
            <a:r>
              <a:rPr lang="en-US" sz="1400" dirty="0" err="1" smtClean="0">
                <a:solidFill>
                  <a:schemeClr val="accent1"/>
                </a:solidFill>
              </a:rPr>
              <a:t>Korsakissok</a:t>
            </a:r>
            <a:r>
              <a:rPr lang="en-US" sz="1400" dirty="0" smtClean="0">
                <a:solidFill>
                  <a:schemeClr val="accent1"/>
                </a:solidFill>
              </a:rPr>
              <a:t>, IRSN</a:t>
            </a:r>
            <a:r>
              <a:rPr lang="en-US" sz="1400" dirty="0" smtClean="0">
                <a:solidFill>
                  <a:schemeClr val="accent1"/>
                </a:solidFill>
              </a:rPr>
              <a:t>)</a:t>
            </a:r>
            <a:endParaRPr lang="en-US" sz="1400" dirty="0" smtClean="0">
              <a:solidFill>
                <a:schemeClr val="tx2"/>
              </a:solidFill>
            </a:endParaRPr>
          </a:p>
          <a:p>
            <a:pPr marL="0" indent="0" eaLnBrk="1" fontAlgn="b" hangingPunct="1">
              <a:lnSpc>
                <a:spcPct val="100000"/>
              </a:lnSpc>
              <a:spcBef>
                <a:spcPts val="0"/>
              </a:spcBef>
              <a:spcAft>
                <a:spcPts val="0"/>
              </a:spcAft>
              <a:buClrTx/>
              <a:buSzTx/>
              <a:buNone/>
              <a:defRPr/>
            </a:pPr>
            <a:endParaRPr lang="en-US" sz="1600" dirty="0" smtClean="0">
              <a:solidFill>
                <a:schemeClr val="tx2"/>
              </a:solidFill>
            </a:endParaRPr>
          </a:p>
          <a:p>
            <a:pPr marL="0" indent="0" eaLnBrk="1" fontAlgn="b" hangingPunct="1">
              <a:lnSpc>
                <a:spcPct val="100000"/>
              </a:lnSpc>
              <a:spcBef>
                <a:spcPts val="0"/>
              </a:spcBef>
              <a:spcAft>
                <a:spcPts val="0"/>
              </a:spcAft>
              <a:buClrTx/>
              <a:buSzTx/>
              <a:buNone/>
              <a:defRPr/>
            </a:pPr>
            <a:r>
              <a:rPr lang="en-US" sz="1600" b="1" dirty="0" smtClean="0">
                <a:solidFill>
                  <a:schemeClr val="tx2"/>
                </a:solidFill>
              </a:rPr>
              <a:t>   1.3</a:t>
            </a:r>
            <a:r>
              <a:rPr lang="en-US" sz="1600" b="1" dirty="0">
                <a:solidFill>
                  <a:schemeClr val="tx2"/>
                </a:solidFill>
              </a:rPr>
              <a:t> Emergency response and dose </a:t>
            </a:r>
            <a:r>
              <a:rPr lang="en-US" sz="1600" b="1" dirty="0" smtClean="0">
                <a:solidFill>
                  <a:schemeClr val="tx2"/>
                </a:solidFill>
              </a:rPr>
              <a:t>assessment</a:t>
            </a: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Food chain uncertainty propagation </a:t>
            </a:r>
            <a:r>
              <a:rPr lang="en-US" sz="1400" dirty="0" smtClean="0">
                <a:solidFill>
                  <a:schemeClr val="accent1"/>
                </a:solidFill>
              </a:rPr>
              <a:t>(Lead: T. Hamburger, </a:t>
            </a:r>
            <a:r>
              <a:rPr lang="en-US" sz="1400" dirty="0" err="1" smtClean="0">
                <a:solidFill>
                  <a:schemeClr val="accent1"/>
                </a:solidFill>
              </a:rPr>
              <a:t>BfS</a:t>
            </a:r>
            <a:r>
              <a:rPr lang="en-US" sz="1400" dirty="0" smtClean="0">
                <a:solidFill>
                  <a:schemeClr val="accent1"/>
                </a:solidFill>
              </a:rPr>
              <a:t>)</a:t>
            </a: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Recommendations </a:t>
            </a:r>
            <a:r>
              <a:rPr lang="en-US" sz="1500" dirty="0">
                <a:solidFill>
                  <a:sysClr val="windowText" lastClr="000000"/>
                </a:solidFill>
              </a:rPr>
              <a:t>and operational methodology in an emergency </a:t>
            </a:r>
            <a:r>
              <a:rPr lang="en-US" sz="1500" dirty="0" smtClean="0">
                <a:solidFill>
                  <a:sysClr val="windowText" lastClr="000000"/>
                </a:solidFill>
              </a:rPr>
              <a:t>context </a:t>
            </a:r>
            <a:r>
              <a:rPr lang="en-US" sz="1400" dirty="0" smtClean="0">
                <a:solidFill>
                  <a:schemeClr val="accent1"/>
                </a:solidFill>
              </a:rPr>
              <a:t>(Lead: P. </a:t>
            </a:r>
            <a:r>
              <a:rPr lang="en-US" sz="1400" dirty="0" err="1" smtClean="0">
                <a:solidFill>
                  <a:schemeClr val="accent1"/>
                </a:solidFill>
              </a:rPr>
              <a:t>Bedwell</a:t>
            </a:r>
            <a:r>
              <a:rPr lang="en-US" sz="1400" dirty="0" smtClean="0">
                <a:solidFill>
                  <a:schemeClr val="accent1"/>
                </a:solidFill>
              </a:rPr>
              <a:t>, PHE)</a:t>
            </a:r>
          </a:p>
          <a:p>
            <a:pPr marL="0" indent="0" eaLnBrk="1" fontAlgn="b" hangingPunct="1">
              <a:lnSpc>
                <a:spcPct val="100000"/>
              </a:lnSpc>
              <a:spcBef>
                <a:spcPts val="0"/>
              </a:spcBef>
              <a:spcAft>
                <a:spcPts val="0"/>
              </a:spcAft>
              <a:buClrTx/>
              <a:buSzTx/>
              <a:buNone/>
              <a:defRPr/>
            </a:pPr>
            <a:endParaRPr lang="en-US" sz="1600" dirty="0">
              <a:solidFill>
                <a:schemeClr val="tx2">
                  <a:lumMod val="50000"/>
                </a:schemeClr>
              </a:solidFill>
            </a:endParaRPr>
          </a:p>
        </p:txBody>
      </p:sp>
    </p:spTree>
    <p:extLst>
      <p:ext uri="{BB962C8B-B14F-4D97-AF65-F5344CB8AC3E}">
        <p14:creationId xmlns:p14="http://schemas.microsoft.com/office/powerpoint/2010/main" val="216199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P spid="11"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WP1: deliverables</a:t>
            </a:r>
            <a:endParaRPr lang="en-GB" dirty="0"/>
          </a:p>
        </p:txBody>
      </p:sp>
      <p:graphicFrame>
        <p:nvGraphicFramePr>
          <p:cNvPr id="5" name="Tableau 4"/>
          <p:cNvGraphicFramePr>
            <a:graphicFrameLocks noGrp="1"/>
          </p:cNvGraphicFramePr>
          <p:nvPr>
            <p:extLst>
              <p:ext uri="{D42A27DB-BD31-4B8C-83A1-F6EECF244321}">
                <p14:modId xmlns:p14="http://schemas.microsoft.com/office/powerpoint/2010/main" val="1368999643"/>
              </p:ext>
            </p:extLst>
          </p:nvPr>
        </p:nvGraphicFramePr>
        <p:xfrm>
          <a:off x="110533" y="1165598"/>
          <a:ext cx="8932985" cy="5041185"/>
        </p:xfrm>
        <a:graphic>
          <a:graphicData uri="http://schemas.openxmlformats.org/drawingml/2006/table">
            <a:tbl>
              <a:tblPr firstRow="1" bandCol="1">
                <a:tableStyleId>{5C22544A-7EE6-4342-B048-85BDC9FD1C3A}</a:tableStyleId>
              </a:tblPr>
              <a:tblGrid>
                <a:gridCol w="1055077"/>
                <a:gridCol w="5205046"/>
                <a:gridCol w="1115367"/>
                <a:gridCol w="1557495"/>
              </a:tblGrid>
              <a:tr h="291609">
                <a:tc>
                  <a:txBody>
                    <a:bodyPr/>
                    <a:lstStyle/>
                    <a:p>
                      <a:pPr algn="ctr" fontAlgn="b"/>
                      <a:r>
                        <a:rPr lang="en-US" sz="1400" b="0" u="none" strike="noStrike" noProof="0" dirty="0" smtClean="0">
                          <a:effectLst/>
                          <a:latin typeface="+mn-lt"/>
                        </a:rPr>
                        <a:t>Task</a:t>
                      </a:r>
                      <a:endParaRPr lang="en-US" sz="1400" b="0" i="0" u="none" strike="noStrike" noProof="0" dirty="0">
                        <a:solidFill>
                          <a:srgbClr val="FFFFFF"/>
                        </a:solidFill>
                        <a:effectLst/>
                        <a:latin typeface="+mn-lt"/>
                      </a:endParaRPr>
                    </a:p>
                  </a:txBody>
                  <a:tcPr marL="9525" marR="9525" marT="9525" marB="0" anchor="ctr">
                    <a:solidFill>
                      <a:schemeClr val="accent1"/>
                    </a:solidFill>
                  </a:tcPr>
                </a:tc>
                <a:tc>
                  <a:txBody>
                    <a:bodyPr/>
                    <a:lstStyle/>
                    <a:p>
                      <a:pPr algn="ctr" fontAlgn="b"/>
                      <a:r>
                        <a:rPr lang="en-US" sz="1400" b="0" u="none" strike="noStrike" noProof="0" dirty="0" smtClean="0">
                          <a:effectLst/>
                          <a:latin typeface="+mn-lt"/>
                        </a:rPr>
                        <a:t>Deliverable</a:t>
                      </a:r>
                      <a:endParaRPr lang="en-US" sz="1400" b="0" i="0" u="none" strike="noStrike" noProof="0" dirty="0">
                        <a:solidFill>
                          <a:srgbClr val="FFFFFF"/>
                        </a:solidFill>
                        <a:effectLst/>
                        <a:latin typeface="+mn-lt"/>
                      </a:endParaRPr>
                    </a:p>
                  </a:txBody>
                  <a:tcPr marL="9525" marR="9525" marT="9525" marB="0" anchor="ctr">
                    <a:solidFill>
                      <a:schemeClr val="accent1"/>
                    </a:solidFill>
                  </a:tcPr>
                </a:tc>
                <a:tc>
                  <a:txBody>
                    <a:bodyPr/>
                    <a:lstStyle/>
                    <a:p>
                      <a:pPr algn="ctr" fontAlgn="b"/>
                      <a:r>
                        <a:rPr lang="en-US" sz="1400" b="0" u="none" strike="noStrike" noProof="0" dirty="0" smtClean="0">
                          <a:effectLst/>
                          <a:latin typeface="+mn-lt"/>
                        </a:rPr>
                        <a:t>Lead</a:t>
                      </a:r>
                      <a:endParaRPr lang="en-US" sz="1400" b="0" i="0" u="none" strike="noStrike" noProof="0" dirty="0">
                        <a:solidFill>
                          <a:srgbClr val="FFFFFF"/>
                        </a:solidFill>
                        <a:effectLst/>
                        <a:latin typeface="+mn-lt"/>
                      </a:endParaRPr>
                    </a:p>
                  </a:txBody>
                  <a:tcPr marL="9525" marR="9525" marT="9525" marB="0" anchor="ctr">
                    <a:solidFill>
                      <a:schemeClr val="accent1"/>
                    </a:solidFill>
                  </a:tcPr>
                </a:tc>
                <a:tc>
                  <a:txBody>
                    <a:bodyPr/>
                    <a:lstStyle/>
                    <a:p>
                      <a:pPr algn="ctr" fontAlgn="b"/>
                      <a:r>
                        <a:rPr lang="en-US" sz="1400" b="0" u="none" strike="noStrike" noProof="0" dirty="0" smtClean="0">
                          <a:effectLst/>
                          <a:latin typeface="+mn-lt"/>
                        </a:rPr>
                        <a:t>Date</a:t>
                      </a:r>
                      <a:endParaRPr lang="en-US" sz="1400" b="0" i="0" u="none" strike="noStrike" noProof="0" dirty="0">
                        <a:solidFill>
                          <a:srgbClr val="FFFFFF"/>
                        </a:solidFill>
                        <a:effectLst/>
                        <a:latin typeface="+mn-lt"/>
                      </a:endParaRPr>
                    </a:p>
                  </a:txBody>
                  <a:tcPr marL="9525" marR="9525" marT="9525" marB="0" anchor="ctr">
                    <a:solidFill>
                      <a:schemeClr val="accent1"/>
                    </a:solidFill>
                  </a:tcPr>
                </a:tc>
              </a:tr>
              <a:tr h="291609">
                <a:tc rowSpan="3">
                  <a:txBody>
                    <a:bodyPr/>
                    <a:lstStyle/>
                    <a:p>
                      <a:pPr algn="ctr" fontAlgn="ctr"/>
                      <a:r>
                        <a:rPr lang="en-US" sz="1400" b="0" u="none" strike="noStrike" noProof="0" dirty="0" smtClean="0">
                          <a:solidFill>
                            <a:schemeClr val="tx2">
                              <a:lumMod val="50000"/>
                            </a:schemeClr>
                          </a:solidFill>
                          <a:effectLst/>
                          <a:latin typeface="+mn-lt"/>
                        </a:rPr>
                        <a:t>Task 1.1</a:t>
                      </a:r>
                    </a:p>
                  </a:txBody>
                  <a:tcPr marL="9525" marR="9525" marT="9525" marB="0" anchor="ctr">
                    <a:solidFill>
                      <a:schemeClr val="accent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1400" b="0" u="none" strike="noStrike" noProof="0" dirty="0" smtClean="0">
                          <a:solidFill>
                            <a:schemeClr val="tx2">
                              <a:lumMod val="50000"/>
                            </a:schemeClr>
                          </a:solidFill>
                          <a:effectLst/>
                          <a:latin typeface="+mn-lt"/>
                        </a:rPr>
                        <a:t> Analyzing and ranking sources of uncertainties</a:t>
                      </a:r>
                      <a:endParaRPr lang="en-US" sz="1400" b="0" i="0" u="none" strike="noStrike" noProof="0" dirty="0" smtClean="0">
                        <a:solidFill>
                          <a:schemeClr val="tx2">
                            <a:lumMod val="50000"/>
                          </a:schemeClr>
                        </a:solidFill>
                        <a:effectLst/>
                        <a:latin typeface="+mn-lt"/>
                      </a:endParaRPr>
                    </a:p>
                  </a:txBody>
                  <a:tcPr marL="9525" marR="9525" marT="9525" marB="0" anchor="ctr">
                    <a:solidFill>
                      <a:schemeClr val="accent1"/>
                    </a:solidFill>
                  </a:tcPr>
                </a:tc>
                <a:tc>
                  <a:txBody>
                    <a:bodyPr/>
                    <a:lstStyle/>
                    <a:p>
                      <a:pPr algn="l" fontAlgn="b"/>
                      <a:endParaRPr lang="en-US" sz="1400" b="0" i="0" u="none" strike="noStrike" noProof="0" dirty="0">
                        <a:solidFill>
                          <a:schemeClr val="tx2">
                            <a:lumMod val="50000"/>
                          </a:schemeClr>
                        </a:solidFill>
                        <a:effectLst/>
                        <a:latin typeface="+mn-lt"/>
                      </a:endParaRPr>
                    </a:p>
                  </a:txBody>
                  <a:tcPr marL="9525" marR="9525" marT="9525" marB="0" anchor="ctr">
                    <a:solidFill>
                      <a:schemeClr val="accent1"/>
                    </a:solidFill>
                  </a:tcPr>
                </a:tc>
                <a:tc>
                  <a:txBody>
                    <a:bodyPr/>
                    <a:lstStyle/>
                    <a:p>
                      <a:pPr algn="l" fontAlgn="b"/>
                      <a:r>
                        <a:rPr lang="en-US" sz="1400" u="none" strike="noStrike" noProof="0" dirty="0" smtClean="0">
                          <a:effectLst/>
                          <a:latin typeface="+mn-lt"/>
                        </a:rPr>
                        <a:t> </a:t>
                      </a:r>
                      <a:endParaRPr lang="en-US" sz="1400" b="0" i="0" u="none" strike="noStrike" noProof="0" dirty="0">
                        <a:solidFill>
                          <a:srgbClr val="9C6500"/>
                        </a:solidFill>
                        <a:effectLst/>
                        <a:latin typeface="+mn-lt"/>
                      </a:endParaRPr>
                    </a:p>
                  </a:txBody>
                  <a:tcPr marL="9525" marR="9525" marT="9525" marB="0" anchor="b">
                    <a:solidFill>
                      <a:schemeClr val="accent1"/>
                    </a:solidFill>
                  </a:tcPr>
                </a:tc>
              </a:tr>
              <a:tr h="583219">
                <a:tc vMerge="1">
                  <a:txBody>
                    <a:bodyPr/>
                    <a:lstStyle/>
                    <a:p>
                      <a:endParaRPr lang="fr-FR"/>
                    </a:p>
                  </a:txBody>
                  <a:tcPr/>
                </a:tc>
                <a:tc>
                  <a:txBody>
                    <a:bodyPr/>
                    <a:lstStyle/>
                    <a:p>
                      <a:pPr algn="l" fontAlgn="ctr"/>
                      <a:r>
                        <a:rPr lang="en-US" sz="1400" u="none" strike="noStrike" noProof="0" dirty="0">
                          <a:effectLst/>
                          <a:latin typeface="+mn-lt"/>
                        </a:rPr>
                        <a:t>D1.1 Guidelines ranking uncertainties for atmospheric dispersion</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effectLst/>
                          <a:latin typeface="+mn-lt"/>
                        </a:rPr>
                        <a:t>IRSN</a:t>
                      </a:r>
                      <a:r>
                        <a:rPr lang="en-US" sz="1200" u="none" strike="noStrike" noProof="0" dirty="0" smtClean="0">
                          <a:effectLst/>
                          <a:latin typeface="+mn-lt"/>
                        </a:rPr>
                        <a:t> </a:t>
                      </a:r>
                      <a:r>
                        <a:rPr lang="en-US" sz="1400" u="none" strike="noStrike" noProof="0" dirty="0" smtClean="0">
                          <a:effectLst/>
                          <a:latin typeface="+mn-lt"/>
                        </a:rPr>
                        <a:t>(with subtask</a:t>
                      </a:r>
                      <a:r>
                        <a:rPr lang="en-US" sz="1400" u="none" strike="noStrike" baseline="0" noProof="0" dirty="0" smtClean="0">
                          <a:effectLst/>
                          <a:latin typeface="+mn-lt"/>
                        </a:rPr>
                        <a:t> leaders)</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effectLst/>
                          <a:latin typeface="+mn-lt"/>
                        </a:rPr>
                        <a:t>M12 (24/12/2017)</a:t>
                      </a:r>
                      <a:endParaRPr lang="en-US" sz="1400" b="0" i="0" u="none" strike="noStrike" noProof="0" dirty="0">
                        <a:solidFill>
                          <a:srgbClr val="000000"/>
                        </a:solidFill>
                        <a:effectLst/>
                        <a:latin typeface="+mn-lt"/>
                      </a:endParaRPr>
                    </a:p>
                  </a:txBody>
                  <a:tcPr marL="9525" marR="9525" marT="9525" marB="0" anchor="ctr"/>
                </a:tc>
              </a:tr>
              <a:tr h="527813">
                <a:tc vMerge="1">
                  <a:txBody>
                    <a:bodyPr/>
                    <a:lstStyle/>
                    <a:p>
                      <a:endParaRPr lang="fr-FR"/>
                    </a:p>
                  </a:txBody>
                  <a:tcPr/>
                </a:tc>
                <a:tc>
                  <a:txBody>
                    <a:bodyPr/>
                    <a:lstStyle/>
                    <a:p>
                      <a:pPr algn="l" fontAlgn="ctr"/>
                      <a:r>
                        <a:rPr lang="en-US" sz="1400" u="none" strike="noStrike" noProof="0" dirty="0">
                          <a:effectLst/>
                          <a:latin typeface="+mn-lt"/>
                        </a:rPr>
                        <a:t>D1.2 Published dataset of meteorological ensemble data</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effectLst/>
                          <a:latin typeface="+mn-lt"/>
                        </a:rPr>
                        <a:t>UK Met Office</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solidFill>
                            <a:schemeClr val="tx1"/>
                          </a:solidFill>
                          <a:effectLst/>
                          <a:latin typeface="+mn-lt"/>
                        </a:rPr>
                        <a:t>M06 (23/06/2017)</a:t>
                      </a:r>
                      <a:endParaRPr lang="en-US" sz="1400" b="0" i="0" u="none" strike="noStrike" noProof="0" dirty="0">
                        <a:solidFill>
                          <a:schemeClr val="tx1"/>
                        </a:solidFill>
                        <a:effectLst/>
                        <a:latin typeface="+mn-lt"/>
                      </a:endParaRPr>
                    </a:p>
                  </a:txBody>
                  <a:tcPr marL="9525" marR="9525" marT="9525" marB="0" anchor="ctr"/>
                </a:tc>
              </a:tr>
              <a:tr h="291609">
                <a:tc rowSpan="3">
                  <a:txBody>
                    <a:bodyPr/>
                    <a:lstStyle/>
                    <a:p>
                      <a:pPr algn="ctr" fontAlgn="ctr"/>
                      <a:r>
                        <a:rPr lang="en-US" sz="1400" b="0" u="none" strike="noStrike" noProof="0" dirty="0" smtClean="0">
                          <a:solidFill>
                            <a:schemeClr val="tx2">
                              <a:lumMod val="50000"/>
                            </a:schemeClr>
                          </a:solidFill>
                          <a:effectLst/>
                          <a:latin typeface="+mn-lt"/>
                        </a:rPr>
                        <a:t>Task 1.2</a:t>
                      </a:r>
                    </a:p>
                  </a:txBody>
                  <a:tcPr marL="9525" marR="9525" marT="9525" marB="0" anchor="ctr">
                    <a:solidFill>
                      <a:schemeClr val="accent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b="0" u="none" strike="noStrike" noProof="0" dirty="0" smtClean="0">
                          <a:solidFill>
                            <a:schemeClr val="tx2">
                              <a:lumMod val="50000"/>
                            </a:schemeClr>
                          </a:solidFill>
                          <a:effectLst/>
                          <a:latin typeface="+mn-lt"/>
                        </a:rPr>
                        <a:t> Uncertainty propagation and analysis</a:t>
                      </a:r>
                      <a:endParaRPr lang="en-US" sz="1400" b="0" i="0" u="none" strike="noStrike" noProof="0" dirty="0" smtClean="0">
                        <a:solidFill>
                          <a:schemeClr val="tx2">
                            <a:lumMod val="50000"/>
                          </a:schemeClr>
                        </a:solidFill>
                        <a:effectLst/>
                        <a:latin typeface="+mn-lt"/>
                      </a:endParaRPr>
                    </a:p>
                  </a:txBody>
                  <a:tcPr marL="9525" marR="9525" marT="9525" marB="0" anchor="ctr">
                    <a:solidFill>
                      <a:schemeClr val="accent1"/>
                    </a:solidFill>
                  </a:tcPr>
                </a:tc>
                <a:tc>
                  <a:txBody>
                    <a:bodyPr/>
                    <a:lstStyle/>
                    <a:p>
                      <a:pPr algn="l" fontAlgn="ctr"/>
                      <a:endParaRPr lang="en-US" sz="1400" b="0" i="0" u="none" strike="noStrike" noProof="0" dirty="0">
                        <a:solidFill>
                          <a:schemeClr val="tx2">
                            <a:lumMod val="50000"/>
                          </a:schemeClr>
                        </a:solidFill>
                        <a:effectLst/>
                        <a:latin typeface="+mn-lt"/>
                      </a:endParaRPr>
                    </a:p>
                  </a:txBody>
                  <a:tcPr marL="9525" marR="9525" marT="9525" marB="0" anchor="ctr">
                    <a:solidFill>
                      <a:schemeClr val="accent1"/>
                    </a:solidFill>
                  </a:tcPr>
                </a:tc>
                <a:tc>
                  <a:txBody>
                    <a:bodyPr/>
                    <a:lstStyle/>
                    <a:p>
                      <a:pPr algn="l" fontAlgn="ctr"/>
                      <a:r>
                        <a:rPr lang="en-US" sz="1400" u="none" strike="noStrike" noProof="0" dirty="0" smtClean="0">
                          <a:solidFill>
                            <a:schemeClr val="tx1"/>
                          </a:solidFill>
                          <a:effectLst/>
                          <a:latin typeface="+mn-lt"/>
                        </a:rPr>
                        <a:t> </a:t>
                      </a:r>
                      <a:endParaRPr lang="en-US" sz="1400" b="0" i="0" u="none" strike="noStrike" noProof="0" dirty="0">
                        <a:solidFill>
                          <a:schemeClr val="tx1"/>
                        </a:solidFill>
                        <a:effectLst/>
                        <a:latin typeface="+mn-lt"/>
                      </a:endParaRPr>
                    </a:p>
                  </a:txBody>
                  <a:tcPr marL="9525" marR="9525" marT="9525" marB="0" anchor="ctr">
                    <a:solidFill>
                      <a:schemeClr val="accent1"/>
                    </a:solidFill>
                  </a:tcPr>
                </a:tc>
              </a:tr>
              <a:tr h="1041045">
                <a:tc vMerge="1">
                  <a:txBody>
                    <a:bodyPr/>
                    <a:lstStyle/>
                    <a:p>
                      <a:endParaRPr lang="fr-FR"/>
                    </a:p>
                  </a:txBody>
                  <a:tcPr/>
                </a:tc>
                <a:tc>
                  <a:txBody>
                    <a:bodyPr/>
                    <a:lstStyle/>
                    <a:p>
                      <a:pPr algn="l" fontAlgn="ctr"/>
                      <a:r>
                        <a:rPr lang="en-US" sz="1400" u="none" strike="noStrike" noProof="0" dirty="0">
                          <a:effectLst/>
                          <a:latin typeface="+mn-lt"/>
                        </a:rPr>
                        <a:t>D1.3 Published set of probability maps of threshold exceedance for scenarios provided to WP4-6</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effectLst/>
                          <a:latin typeface="+mn-lt"/>
                        </a:rPr>
                        <a:t>IRSN </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solidFill>
                            <a:schemeClr val="tx1"/>
                          </a:solidFill>
                          <a:effectLst/>
                          <a:latin typeface="+mn-lt"/>
                        </a:rPr>
                        <a:t>M06 (23/06/2017) &amp; M24 (24/12/2018)</a:t>
                      </a:r>
                      <a:endParaRPr lang="en-US" sz="1400" b="0" i="0" u="none" strike="noStrike" noProof="0" dirty="0">
                        <a:solidFill>
                          <a:schemeClr val="tx1"/>
                        </a:solidFill>
                        <a:effectLst/>
                        <a:latin typeface="+mn-lt"/>
                      </a:endParaRPr>
                    </a:p>
                  </a:txBody>
                  <a:tcPr marL="9525" marR="9525" marT="9525" marB="0" anchor="ctr"/>
                </a:tc>
              </a:tr>
              <a:tr h="871857">
                <a:tc vMerge="1">
                  <a:txBody>
                    <a:bodyPr/>
                    <a:lstStyle/>
                    <a:p>
                      <a:endParaRPr lang="fr-FR"/>
                    </a:p>
                  </a:txBody>
                  <a:tcPr/>
                </a:tc>
                <a:tc>
                  <a:txBody>
                    <a:bodyPr/>
                    <a:lstStyle/>
                    <a:p>
                      <a:pPr algn="l" fontAlgn="ctr"/>
                      <a:r>
                        <a:rPr lang="en-US" sz="1400" u="none" strike="noStrike" noProof="0" dirty="0">
                          <a:effectLst/>
                          <a:latin typeface="+mn-lt"/>
                        </a:rPr>
                        <a:t>D1.4 Guidelines for the use of ensemble calculations in an operational context, indicators to assess the quality of uncertainty modeling and ensemble calculations, and tools for ensemble calculation in emergency response</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b="0" i="0" u="none" strike="noStrike" noProof="0" dirty="0" smtClean="0">
                          <a:solidFill>
                            <a:schemeClr val="dk1"/>
                          </a:solidFill>
                          <a:effectLst/>
                          <a:latin typeface="+mn-lt"/>
                        </a:rPr>
                        <a:t>IRSN </a:t>
                      </a:r>
                      <a:r>
                        <a:rPr lang="en-US" sz="1400" u="none" strike="noStrike" noProof="0" dirty="0" smtClean="0">
                          <a:effectLst/>
                          <a:latin typeface="+mn-lt"/>
                        </a:rPr>
                        <a:t> (with subtask</a:t>
                      </a:r>
                      <a:r>
                        <a:rPr lang="en-US" sz="1400" u="none" strike="noStrike" baseline="0" noProof="0" dirty="0" smtClean="0">
                          <a:effectLst/>
                          <a:latin typeface="+mn-lt"/>
                        </a:rPr>
                        <a:t> leaders)</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effectLst/>
                          <a:latin typeface="+mn-lt"/>
                        </a:rPr>
                        <a:t>M34 (24/10/2019)</a:t>
                      </a:r>
                      <a:endParaRPr lang="en-US" sz="1400" b="0" i="0" u="none" strike="noStrike" noProof="0" dirty="0">
                        <a:solidFill>
                          <a:srgbClr val="000000"/>
                        </a:solidFill>
                        <a:effectLst/>
                        <a:latin typeface="+mn-lt"/>
                      </a:endParaRPr>
                    </a:p>
                  </a:txBody>
                  <a:tcPr marL="9525" marR="9525" marT="9525" marB="0" anchor="ctr"/>
                </a:tc>
              </a:tr>
              <a:tr h="291609">
                <a:tc rowSpan="2">
                  <a:txBody>
                    <a:bodyPr/>
                    <a:lstStyle/>
                    <a:p>
                      <a:pPr algn="ctr" fontAlgn="ctr"/>
                      <a:r>
                        <a:rPr lang="en-US" sz="1400" b="0" u="none" strike="noStrike" noProof="0" dirty="0" smtClean="0">
                          <a:solidFill>
                            <a:schemeClr val="tx2">
                              <a:lumMod val="50000"/>
                            </a:schemeClr>
                          </a:solidFill>
                          <a:effectLst/>
                          <a:latin typeface="+mn-lt"/>
                        </a:rPr>
                        <a:t>Task 1.3</a:t>
                      </a:r>
                    </a:p>
                  </a:txBody>
                  <a:tcPr marL="9525" marR="9525" marT="9525" marB="0" anchor="ctr">
                    <a:solidFill>
                      <a:schemeClr val="accent1"/>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sz="1400" b="0" u="none" strike="noStrike" noProof="0" dirty="0" smtClean="0">
                          <a:solidFill>
                            <a:schemeClr val="tx2">
                              <a:lumMod val="50000"/>
                            </a:schemeClr>
                          </a:solidFill>
                          <a:effectLst/>
                          <a:latin typeface="+mn-lt"/>
                        </a:rPr>
                        <a:t> Emergency response and dose assessment</a:t>
                      </a:r>
                      <a:endParaRPr lang="en-US" sz="1400" b="0" i="0" u="none" strike="noStrike" noProof="0" dirty="0" smtClean="0">
                        <a:solidFill>
                          <a:schemeClr val="tx2">
                            <a:lumMod val="50000"/>
                          </a:schemeClr>
                        </a:solidFill>
                        <a:effectLst/>
                        <a:latin typeface="+mn-lt"/>
                      </a:endParaRPr>
                    </a:p>
                  </a:txBody>
                  <a:tcPr marL="9525" marR="9525" marT="9525" marB="0" anchor="ctr">
                    <a:solidFill>
                      <a:schemeClr val="accent1"/>
                    </a:solidFill>
                  </a:tcPr>
                </a:tc>
                <a:tc>
                  <a:txBody>
                    <a:bodyPr/>
                    <a:lstStyle/>
                    <a:p>
                      <a:pPr algn="l" fontAlgn="ctr"/>
                      <a:endParaRPr lang="en-US" sz="1400" b="0" i="0" u="none" strike="noStrike" noProof="0" dirty="0">
                        <a:solidFill>
                          <a:schemeClr val="tx2">
                            <a:lumMod val="50000"/>
                          </a:schemeClr>
                        </a:solidFill>
                        <a:effectLst/>
                        <a:latin typeface="+mn-lt"/>
                      </a:endParaRPr>
                    </a:p>
                  </a:txBody>
                  <a:tcPr marL="9525" marR="9525" marT="9525" marB="0" anchor="ctr">
                    <a:solidFill>
                      <a:schemeClr val="accent1"/>
                    </a:solidFill>
                  </a:tcPr>
                </a:tc>
                <a:tc>
                  <a:txBody>
                    <a:bodyPr/>
                    <a:lstStyle/>
                    <a:p>
                      <a:pPr algn="l" fontAlgn="ctr"/>
                      <a:r>
                        <a:rPr lang="en-US" sz="1400" b="0" u="none" strike="noStrike" noProof="0" dirty="0" smtClean="0">
                          <a:solidFill>
                            <a:schemeClr val="tx2">
                              <a:lumMod val="50000"/>
                            </a:schemeClr>
                          </a:solidFill>
                          <a:effectLst/>
                          <a:latin typeface="+mn-lt"/>
                        </a:rPr>
                        <a:t> </a:t>
                      </a:r>
                      <a:endParaRPr lang="en-US" sz="1400" b="0" i="0" u="none" strike="noStrike" noProof="0" dirty="0">
                        <a:solidFill>
                          <a:schemeClr val="tx2">
                            <a:lumMod val="50000"/>
                          </a:schemeClr>
                        </a:solidFill>
                        <a:effectLst/>
                        <a:latin typeface="+mn-lt"/>
                      </a:endParaRPr>
                    </a:p>
                  </a:txBody>
                  <a:tcPr marL="9525" marR="9525" marT="9525" marB="0" anchor="ctr">
                    <a:solidFill>
                      <a:schemeClr val="accent1"/>
                    </a:solidFill>
                  </a:tcPr>
                </a:tc>
              </a:tr>
              <a:tr h="784429">
                <a:tc vMerge="1">
                  <a:txBody>
                    <a:bodyPr/>
                    <a:lstStyle/>
                    <a:p>
                      <a:endParaRPr lang="fr-FR"/>
                    </a:p>
                  </a:txBody>
                  <a:tcPr/>
                </a:tc>
                <a:tc>
                  <a:txBody>
                    <a:bodyPr/>
                    <a:lstStyle/>
                    <a:p>
                      <a:pPr algn="l" fontAlgn="ctr"/>
                      <a:r>
                        <a:rPr lang="en-US" sz="1400" u="none" strike="noStrike" noProof="0" dirty="0">
                          <a:effectLst/>
                          <a:latin typeface="+mn-lt"/>
                        </a:rPr>
                        <a:t>D1.5 Software tool which allows the propagation of uncertainties up to the dose assessment models</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err="1" smtClean="0">
                          <a:effectLst/>
                          <a:latin typeface="+mn-lt"/>
                        </a:rPr>
                        <a:t>BfS</a:t>
                      </a:r>
                      <a:endParaRPr lang="en-US" sz="1400" b="0" i="0" u="none" strike="noStrike" noProof="0" dirty="0">
                        <a:solidFill>
                          <a:srgbClr val="000000"/>
                        </a:solidFill>
                        <a:effectLst/>
                        <a:latin typeface="+mn-lt"/>
                      </a:endParaRPr>
                    </a:p>
                  </a:txBody>
                  <a:tcPr marL="9525" marR="9525" marT="9525" marB="0" anchor="ctr"/>
                </a:tc>
                <a:tc>
                  <a:txBody>
                    <a:bodyPr/>
                    <a:lstStyle/>
                    <a:p>
                      <a:pPr algn="l" fontAlgn="ctr"/>
                      <a:r>
                        <a:rPr lang="en-US" sz="1400" u="none" strike="noStrike" noProof="0" dirty="0" smtClean="0">
                          <a:effectLst/>
                          <a:latin typeface="+mn-lt"/>
                        </a:rPr>
                        <a:t>M34 (24/10/2019)</a:t>
                      </a:r>
                      <a:endParaRPr lang="en-US" sz="1400" b="0" i="0" u="none" strike="noStrike" noProof="0" dirty="0">
                        <a:solidFill>
                          <a:srgbClr val="000000"/>
                        </a:solidFill>
                        <a:effectLst/>
                        <a:latin typeface="+mn-lt"/>
                      </a:endParaRPr>
                    </a:p>
                  </a:txBody>
                  <a:tcPr marL="9525" marR="9525" marT="9525" marB="0" anchor="ctr"/>
                </a:tc>
              </a:tr>
            </a:tbl>
          </a:graphicData>
        </a:graphic>
      </p:graphicFrame>
    </p:spTree>
    <p:extLst>
      <p:ext uri="{BB962C8B-B14F-4D97-AF65-F5344CB8AC3E}">
        <p14:creationId xmlns:p14="http://schemas.microsoft.com/office/powerpoint/2010/main" val="1275694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0525" y="922809"/>
            <a:ext cx="6911975" cy="561975"/>
          </a:xfrm>
        </p:spPr>
        <p:txBody>
          <a:bodyPr/>
          <a:lstStyle/>
          <a:p>
            <a:r>
              <a:rPr lang="en-GB" b="0" dirty="0" smtClean="0">
                <a:solidFill>
                  <a:schemeClr val="accent1"/>
                </a:solidFill>
              </a:rPr>
              <a:t>Ensembles Workshop – Paris, June 2017</a:t>
            </a:r>
            <a:endParaRPr lang="en-GB" b="0" dirty="0">
              <a:solidFill>
                <a:schemeClr val="accent1"/>
              </a:solidFill>
            </a:endParaRPr>
          </a:p>
        </p:txBody>
      </p:sp>
      <p:sp>
        <p:nvSpPr>
          <p:cNvPr id="2" name="Content Placeholder 1"/>
          <p:cNvSpPr>
            <a:spLocks noGrp="1"/>
          </p:cNvSpPr>
          <p:nvPr>
            <p:ph idx="1"/>
          </p:nvPr>
        </p:nvSpPr>
        <p:spPr>
          <a:xfrm>
            <a:off x="252000" y="2527888"/>
            <a:ext cx="4428083" cy="3277376"/>
          </a:xfrm>
        </p:spPr>
        <p:txBody>
          <a:bodyPr>
            <a:normAutofit/>
          </a:bodyPr>
          <a:lstStyle/>
          <a:p>
            <a:pPr marL="476250" lvl="1" indent="0">
              <a:buClr>
                <a:schemeClr val="accent1"/>
              </a:buClr>
              <a:buNone/>
            </a:pPr>
            <a:endParaRPr lang="en-GB" sz="1600" dirty="0" smtClean="0">
              <a:latin typeface="+mj-lt"/>
            </a:endParaRPr>
          </a:p>
          <a:p>
            <a:pPr lvl="1">
              <a:spcAft>
                <a:spcPts val="600"/>
              </a:spcAft>
              <a:buClr>
                <a:schemeClr val="accent1"/>
              </a:buClr>
              <a:buFont typeface="Wingdings" panose="05000000000000000000" pitchFamily="2" charset="2"/>
              <a:buChar char="§"/>
            </a:pPr>
            <a:r>
              <a:rPr lang="en-GB" sz="1600" dirty="0" smtClean="0">
                <a:latin typeface="+mj-lt"/>
              </a:rPr>
              <a:t>How </a:t>
            </a:r>
            <a:r>
              <a:rPr lang="en-GB" sz="1600" dirty="0" smtClean="0">
                <a:latin typeface="+mj-lt"/>
              </a:rPr>
              <a:t>well do </a:t>
            </a:r>
            <a:r>
              <a:rPr lang="en-GB" sz="1600" dirty="0" smtClean="0">
                <a:latin typeface="+mj-lt"/>
              </a:rPr>
              <a:t>ensembles </a:t>
            </a:r>
            <a:r>
              <a:rPr lang="en-GB" sz="1600" dirty="0">
                <a:latin typeface="+mj-lt"/>
              </a:rPr>
              <a:t>represent the uncertainty in the meteorology?</a:t>
            </a:r>
          </a:p>
          <a:p>
            <a:pPr lvl="1">
              <a:spcAft>
                <a:spcPts val="600"/>
              </a:spcAft>
              <a:buClr>
                <a:schemeClr val="accent1"/>
              </a:buClr>
              <a:buFont typeface="Wingdings" panose="05000000000000000000" pitchFamily="2" charset="2"/>
              <a:buChar char="§"/>
            </a:pPr>
            <a:r>
              <a:rPr lang="en-GB" sz="1600" dirty="0" smtClean="0">
                <a:latin typeface="+mj-lt"/>
              </a:rPr>
              <a:t>Do </a:t>
            </a:r>
            <a:r>
              <a:rPr lang="en-GB" sz="1600" dirty="0">
                <a:latin typeface="+mj-lt"/>
              </a:rPr>
              <a:t>ensembles represent the uncertainty in </a:t>
            </a:r>
            <a:r>
              <a:rPr lang="en-GB" sz="1600" dirty="0" smtClean="0">
                <a:latin typeface="+mj-lt"/>
              </a:rPr>
              <a:t>variables </a:t>
            </a:r>
            <a:r>
              <a:rPr lang="en-GB" sz="1600" dirty="0">
                <a:latin typeface="+mj-lt"/>
              </a:rPr>
              <a:t>of interest for dispersion models?</a:t>
            </a:r>
          </a:p>
          <a:p>
            <a:pPr lvl="1">
              <a:spcAft>
                <a:spcPts val="600"/>
              </a:spcAft>
              <a:buClr>
                <a:schemeClr val="accent1"/>
              </a:buClr>
              <a:buFont typeface="Wingdings" panose="05000000000000000000" pitchFamily="2" charset="2"/>
              <a:buChar char="§"/>
            </a:pPr>
            <a:r>
              <a:rPr lang="en-GB" sz="1600" dirty="0" smtClean="0">
                <a:latin typeface="+mj-lt"/>
              </a:rPr>
              <a:t>Are additional meteorological perturbations necessary for dispersion modelling?</a:t>
            </a:r>
            <a:endParaRPr lang="en-GB" sz="1600" dirty="0">
              <a:latin typeface="+mj-lt"/>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5862" t="22682" r="4390" b="19081"/>
          <a:stretch/>
        </p:blipFill>
        <p:spPr>
          <a:xfrm>
            <a:off x="4999610" y="3926198"/>
            <a:ext cx="3820862" cy="2183942"/>
          </a:xfrm>
          <a:prstGeom prst="rect">
            <a:avLst/>
          </a:prstGeom>
        </p:spPr>
      </p:pic>
      <p:grpSp>
        <p:nvGrpSpPr>
          <p:cNvPr id="6" name="Group 5"/>
          <p:cNvGrpSpPr>
            <a:grpSpLocks noChangeAspect="1"/>
          </p:cNvGrpSpPr>
          <p:nvPr/>
        </p:nvGrpSpPr>
        <p:grpSpPr>
          <a:xfrm>
            <a:off x="4992870" y="1815109"/>
            <a:ext cx="3899130" cy="1996967"/>
            <a:chOff x="0" y="0"/>
            <a:chExt cx="7200900" cy="3024187"/>
          </a:xfrm>
        </p:grpSpPr>
        <p:grpSp>
          <p:nvGrpSpPr>
            <p:cNvPr id="7" name="Group 6"/>
            <p:cNvGrpSpPr>
              <a:grpSpLocks/>
            </p:cNvGrpSpPr>
            <p:nvPr/>
          </p:nvGrpSpPr>
          <p:grpSpPr bwMode="auto">
            <a:xfrm>
              <a:off x="0" y="0"/>
              <a:ext cx="7200900" cy="3024187"/>
              <a:chOff x="0" y="0"/>
              <a:chExt cx="4536" cy="1905"/>
            </a:xfrm>
          </p:grpSpPr>
          <p:sp>
            <p:nvSpPr>
              <p:cNvPr id="37" name="Rectangle 36"/>
              <p:cNvSpPr>
                <a:spLocks noChangeArrowheads="1"/>
              </p:cNvSpPr>
              <p:nvPr/>
            </p:nvSpPr>
            <p:spPr bwMode="auto">
              <a:xfrm>
                <a:off x="0" y="0"/>
                <a:ext cx="1950" cy="1905"/>
              </a:xfrm>
              <a:prstGeom prst="rect">
                <a:avLst/>
              </a:prstGeom>
              <a:noFill/>
              <a:ln w="19050">
                <a:solidFill>
                  <a:srgbClr val="9CA299"/>
                </a:solidFill>
                <a:miter lim="800000"/>
                <a:headEnd/>
                <a:tailEnd/>
              </a:ln>
              <a:effectLst/>
            </p:spPr>
            <p:txBody>
              <a:bodyPr wrap="none" anchor="ctr"/>
              <a:lstStyle/>
              <a:p>
                <a:endParaRPr lang="en-GB"/>
              </a:p>
            </p:txBody>
          </p:sp>
          <p:sp>
            <p:nvSpPr>
              <p:cNvPr id="38" name="Rectangle 37"/>
              <p:cNvSpPr>
                <a:spLocks noChangeArrowheads="1"/>
              </p:cNvSpPr>
              <p:nvPr/>
            </p:nvSpPr>
            <p:spPr bwMode="auto">
              <a:xfrm>
                <a:off x="2586" y="0"/>
                <a:ext cx="1950" cy="1905"/>
              </a:xfrm>
              <a:prstGeom prst="rect">
                <a:avLst/>
              </a:prstGeom>
              <a:noFill/>
              <a:ln w="19050">
                <a:solidFill>
                  <a:srgbClr val="9CA299"/>
                </a:solidFill>
                <a:miter lim="800000"/>
                <a:headEnd/>
                <a:tailEnd/>
              </a:ln>
              <a:effectLst/>
            </p:spPr>
            <p:txBody>
              <a:bodyPr wrap="none" anchor="ctr"/>
              <a:lstStyle/>
              <a:p>
                <a:endParaRPr lang="en-GB"/>
              </a:p>
            </p:txBody>
          </p:sp>
        </p:grpSp>
        <p:sp>
          <p:nvSpPr>
            <p:cNvPr id="8" name="Text Box 6"/>
            <p:cNvSpPr txBox="1">
              <a:spLocks noChangeArrowheads="1"/>
            </p:cNvSpPr>
            <p:nvPr/>
          </p:nvSpPr>
          <p:spPr bwMode="auto">
            <a:xfrm>
              <a:off x="144545" y="155376"/>
              <a:ext cx="2811462" cy="690245"/>
            </a:xfrm>
            <a:prstGeom prst="rect">
              <a:avLst/>
            </a:prstGeom>
            <a:noFill/>
            <a:ln w="9525">
              <a:noFill/>
              <a:miter lim="800000"/>
              <a:headEnd/>
              <a:tailEnd/>
            </a:ln>
            <a:effectLst/>
          </p:spPr>
          <p:txBody>
            <a:bodyPr wrap="square">
              <a:noAutofit/>
            </a:bodyPr>
            <a:lstStyle/>
            <a:p>
              <a:pPr algn="ctr" fontAlgn="base">
                <a:spcBef>
                  <a:spcPts val="960"/>
                </a:spcBef>
                <a:spcAft>
                  <a:spcPts val="0"/>
                </a:spcAft>
              </a:pPr>
              <a:r>
                <a:rPr lang="en-GB" sz="1000" b="1" kern="1200" dirty="0">
                  <a:solidFill>
                    <a:srgbClr val="323E4F"/>
                  </a:solidFill>
                  <a:effectLst/>
                  <a:latin typeface="Arial" panose="020B0604020202020204" pitchFamily="34" charset="0"/>
                  <a:ea typeface="MS PGothic" panose="020B0600070205080204" pitchFamily="34" charset="-128"/>
                  <a:cs typeface="MS PGothic" panose="020B0600070205080204" pitchFamily="34" charset="-128"/>
                </a:rPr>
                <a:t>Atmospheric state at present time</a:t>
              </a:r>
              <a:endParaRPr lang="en-GB" sz="1200" dirty="0">
                <a:effectLst/>
                <a:latin typeface="Times New Roman" panose="02020603050405020304" pitchFamily="18" charset="0"/>
                <a:ea typeface="Times New Roman" panose="02020603050405020304" pitchFamily="18" charset="0"/>
              </a:endParaRPr>
            </a:p>
          </p:txBody>
        </p:sp>
        <p:sp>
          <p:nvSpPr>
            <p:cNvPr id="9" name="Text Box 7"/>
            <p:cNvSpPr txBox="1">
              <a:spLocks noChangeArrowheads="1"/>
            </p:cNvSpPr>
            <p:nvPr/>
          </p:nvSpPr>
          <p:spPr bwMode="auto">
            <a:xfrm>
              <a:off x="4239128" y="143768"/>
              <a:ext cx="2827918" cy="690245"/>
            </a:xfrm>
            <a:prstGeom prst="rect">
              <a:avLst/>
            </a:prstGeom>
            <a:noFill/>
            <a:ln w="9525">
              <a:noFill/>
              <a:miter lim="800000"/>
              <a:headEnd/>
              <a:tailEnd/>
            </a:ln>
            <a:effectLst/>
          </p:spPr>
          <p:txBody>
            <a:bodyPr wrap="square">
              <a:noAutofit/>
            </a:bodyPr>
            <a:lstStyle/>
            <a:p>
              <a:pPr algn="ctr" fontAlgn="base">
                <a:spcBef>
                  <a:spcPts val="960"/>
                </a:spcBef>
                <a:spcAft>
                  <a:spcPts val="0"/>
                </a:spcAft>
              </a:pPr>
              <a:r>
                <a:rPr lang="en-GB" sz="1000" b="1" kern="1200" dirty="0">
                  <a:solidFill>
                    <a:srgbClr val="323E4F"/>
                  </a:solidFill>
                  <a:effectLst/>
                  <a:latin typeface="Arial" panose="020B0604020202020204" pitchFamily="34" charset="0"/>
                  <a:ea typeface="MS PGothic" panose="020B0600070205080204" pitchFamily="34" charset="-128"/>
                  <a:cs typeface="MS PGothic" panose="020B0600070205080204" pitchFamily="34" charset="-128"/>
                </a:rPr>
                <a:t>Atmospheric state at future time</a:t>
              </a:r>
              <a:endParaRPr lang="en-GB" sz="1200" dirty="0">
                <a:effectLst/>
                <a:latin typeface="Times New Roman" panose="02020603050405020304" pitchFamily="18" charset="0"/>
                <a:ea typeface="Times New Roman" panose="02020603050405020304" pitchFamily="18" charset="0"/>
              </a:endParaRPr>
            </a:p>
          </p:txBody>
        </p:sp>
        <p:sp>
          <p:nvSpPr>
            <p:cNvPr id="10" name="Freeform 9"/>
            <p:cNvSpPr>
              <a:spLocks/>
            </p:cNvSpPr>
            <p:nvPr/>
          </p:nvSpPr>
          <p:spPr bwMode="auto">
            <a:xfrm>
              <a:off x="1224186" y="1151433"/>
              <a:ext cx="720725" cy="936625"/>
            </a:xfrm>
            <a:custGeom>
              <a:avLst/>
              <a:gdLst/>
              <a:ahLst/>
              <a:cxnLst>
                <a:cxn ang="0">
                  <a:pos x="197" y="673"/>
                </a:cxn>
                <a:cxn ang="0">
                  <a:pos x="60" y="582"/>
                </a:cxn>
                <a:cxn ang="0">
                  <a:pos x="15" y="400"/>
                </a:cxn>
                <a:cxn ang="0">
                  <a:pos x="151" y="264"/>
                </a:cxn>
                <a:cxn ang="0">
                  <a:pos x="197" y="38"/>
                </a:cxn>
                <a:cxn ang="0">
                  <a:pos x="378" y="38"/>
                </a:cxn>
                <a:cxn ang="0">
                  <a:pos x="514" y="219"/>
                </a:cxn>
                <a:cxn ang="0">
                  <a:pos x="469" y="446"/>
                </a:cxn>
                <a:cxn ang="0">
                  <a:pos x="469" y="627"/>
                </a:cxn>
                <a:cxn ang="0">
                  <a:pos x="333" y="718"/>
                </a:cxn>
              </a:cxnLst>
              <a:rect l="0" t="0" r="r" b="b"/>
              <a:pathLst>
                <a:path w="529" h="718">
                  <a:moveTo>
                    <a:pt x="197" y="673"/>
                  </a:moveTo>
                  <a:cubicBezTo>
                    <a:pt x="143" y="650"/>
                    <a:pt x="90" y="628"/>
                    <a:pt x="60" y="582"/>
                  </a:cubicBezTo>
                  <a:cubicBezTo>
                    <a:pt x="30" y="536"/>
                    <a:pt x="0" y="453"/>
                    <a:pt x="15" y="400"/>
                  </a:cubicBezTo>
                  <a:cubicBezTo>
                    <a:pt x="30" y="347"/>
                    <a:pt x="121" y="324"/>
                    <a:pt x="151" y="264"/>
                  </a:cubicBezTo>
                  <a:cubicBezTo>
                    <a:pt x="181" y="204"/>
                    <a:pt x="159" y="76"/>
                    <a:pt x="197" y="38"/>
                  </a:cubicBezTo>
                  <a:cubicBezTo>
                    <a:pt x="235" y="0"/>
                    <a:pt x="325" y="8"/>
                    <a:pt x="378" y="38"/>
                  </a:cubicBezTo>
                  <a:cubicBezTo>
                    <a:pt x="431" y="68"/>
                    <a:pt x="499" y="151"/>
                    <a:pt x="514" y="219"/>
                  </a:cubicBezTo>
                  <a:cubicBezTo>
                    <a:pt x="529" y="287"/>
                    <a:pt x="476" y="378"/>
                    <a:pt x="469" y="446"/>
                  </a:cubicBezTo>
                  <a:cubicBezTo>
                    <a:pt x="462" y="514"/>
                    <a:pt x="492" y="582"/>
                    <a:pt x="469" y="627"/>
                  </a:cubicBezTo>
                  <a:cubicBezTo>
                    <a:pt x="446" y="672"/>
                    <a:pt x="389" y="695"/>
                    <a:pt x="333" y="718"/>
                  </a:cubicBezTo>
                </a:path>
              </a:pathLst>
            </a:custGeom>
            <a:gradFill flip="none" rotWithShape="1">
              <a:gsLst>
                <a:gs pos="70000">
                  <a:srgbClr val="9CA299">
                    <a:lumMod val="20000"/>
                    <a:lumOff val="80000"/>
                  </a:srgbClr>
                </a:gs>
                <a:gs pos="20000">
                  <a:srgbClr val="000000">
                    <a:lumMod val="50000"/>
                    <a:lumOff val="50000"/>
                  </a:srgbClr>
                </a:gs>
              </a:gsLst>
              <a:path path="circle">
                <a:fillToRect l="50000" t="50000" r="50000" b="50000"/>
              </a:path>
              <a:tileRect/>
            </a:gradFill>
            <a:ln w="9525" cap="flat" cmpd="sng">
              <a:noFill/>
              <a:prstDash val="solid"/>
              <a:round/>
              <a:headEnd/>
              <a:tailEnd/>
            </a:ln>
            <a:effectLst/>
          </p:spPr>
          <p:txBody>
            <a:bodyPr/>
            <a:lstStyle/>
            <a:p>
              <a:endParaRPr lang="en-GB"/>
            </a:p>
          </p:txBody>
        </p:sp>
        <p:sp>
          <p:nvSpPr>
            <p:cNvPr id="11" name="Freeform 10"/>
            <p:cNvSpPr>
              <a:spLocks/>
            </p:cNvSpPr>
            <p:nvPr/>
          </p:nvSpPr>
          <p:spPr bwMode="auto">
            <a:xfrm>
              <a:off x="5184626" y="935409"/>
              <a:ext cx="1152525" cy="1511300"/>
            </a:xfrm>
            <a:custGeom>
              <a:avLst/>
              <a:gdLst/>
              <a:ahLst/>
              <a:cxnLst>
                <a:cxn ang="0">
                  <a:pos x="214" y="935"/>
                </a:cxn>
                <a:cxn ang="0">
                  <a:pos x="33" y="857"/>
                </a:cxn>
                <a:cxn ang="0">
                  <a:pos x="14" y="639"/>
                </a:cxn>
                <a:cxn ang="0">
                  <a:pos x="102" y="423"/>
                </a:cxn>
                <a:cxn ang="0">
                  <a:pos x="209" y="135"/>
                </a:cxn>
                <a:cxn ang="0">
                  <a:pos x="630" y="47"/>
                </a:cxn>
                <a:cxn ang="0">
                  <a:pos x="550" y="415"/>
                </a:cxn>
                <a:cxn ang="0">
                  <a:pos x="559" y="676"/>
                </a:cxn>
                <a:cxn ang="0">
                  <a:pos x="414" y="887"/>
                </a:cxn>
              </a:cxnLst>
              <a:rect l="0" t="0" r="r" b="b"/>
              <a:pathLst>
                <a:path w="687" h="935">
                  <a:moveTo>
                    <a:pt x="214" y="935"/>
                  </a:moveTo>
                  <a:cubicBezTo>
                    <a:pt x="185" y="922"/>
                    <a:pt x="66" y="906"/>
                    <a:pt x="33" y="857"/>
                  </a:cubicBezTo>
                  <a:cubicBezTo>
                    <a:pt x="0" y="808"/>
                    <a:pt x="3" y="711"/>
                    <a:pt x="14" y="639"/>
                  </a:cubicBezTo>
                  <a:cubicBezTo>
                    <a:pt x="25" y="567"/>
                    <a:pt x="70" y="507"/>
                    <a:pt x="102" y="423"/>
                  </a:cubicBezTo>
                  <a:cubicBezTo>
                    <a:pt x="134" y="339"/>
                    <a:pt x="121" y="198"/>
                    <a:pt x="209" y="135"/>
                  </a:cubicBezTo>
                  <a:cubicBezTo>
                    <a:pt x="297" y="72"/>
                    <a:pt x="573" y="0"/>
                    <a:pt x="630" y="47"/>
                  </a:cubicBezTo>
                  <a:cubicBezTo>
                    <a:pt x="687" y="94"/>
                    <a:pt x="562" y="310"/>
                    <a:pt x="550" y="415"/>
                  </a:cubicBezTo>
                  <a:cubicBezTo>
                    <a:pt x="538" y="520"/>
                    <a:pt x="582" y="597"/>
                    <a:pt x="559" y="676"/>
                  </a:cubicBezTo>
                  <a:cubicBezTo>
                    <a:pt x="536" y="755"/>
                    <a:pt x="444" y="843"/>
                    <a:pt x="414" y="887"/>
                  </a:cubicBezTo>
                </a:path>
              </a:pathLst>
            </a:custGeom>
            <a:gradFill rotWithShape="1">
              <a:gsLst>
                <a:gs pos="70000">
                  <a:srgbClr val="9CA299">
                    <a:lumMod val="20000"/>
                    <a:lumOff val="80000"/>
                  </a:srgbClr>
                </a:gs>
                <a:gs pos="20000">
                  <a:srgbClr val="000000">
                    <a:lumMod val="50000"/>
                    <a:lumOff val="50000"/>
                  </a:srgbClr>
                </a:gs>
              </a:gsLst>
              <a:path path="circle">
                <a:fillToRect l="50000" t="50000" r="50000" b="50000"/>
              </a:path>
            </a:gradFill>
            <a:ln w="9525" cap="flat" cmpd="sng">
              <a:noFill/>
              <a:prstDash val="solid"/>
              <a:round/>
              <a:headEnd/>
              <a:tailEnd/>
            </a:ln>
            <a:effectLst/>
          </p:spPr>
          <p:txBody>
            <a:bodyPr/>
            <a:lstStyle/>
            <a:p>
              <a:endParaRPr lang="en-GB"/>
            </a:p>
          </p:txBody>
        </p:sp>
        <p:grpSp>
          <p:nvGrpSpPr>
            <p:cNvPr id="12" name="Group 11"/>
            <p:cNvGrpSpPr>
              <a:grpSpLocks/>
            </p:cNvGrpSpPr>
            <p:nvPr/>
          </p:nvGrpSpPr>
          <p:grpSpPr bwMode="auto">
            <a:xfrm>
              <a:off x="720061" y="2595274"/>
              <a:ext cx="2093920" cy="422276"/>
              <a:chOff x="720722" y="2592387"/>
              <a:chExt cx="1319" cy="266"/>
            </a:xfrm>
          </p:grpSpPr>
          <p:sp>
            <p:nvSpPr>
              <p:cNvPr id="35" name="AutoShape 15"/>
              <p:cNvSpPr>
                <a:spLocks noChangeArrowheads="1"/>
              </p:cNvSpPr>
              <p:nvPr/>
            </p:nvSpPr>
            <p:spPr bwMode="auto">
              <a:xfrm>
                <a:off x="720725" y="2592432"/>
                <a:ext cx="91" cy="91"/>
              </a:xfrm>
              <a:prstGeom prst="flowChartConnector">
                <a:avLst/>
              </a:prstGeom>
              <a:solidFill>
                <a:srgbClr val="FF0000"/>
              </a:solidFill>
              <a:ln w="9525" algn="ctr">
                <a:noFill/>
                <a:round/>
                <a:headEnd/>
                <a:tailEnd/>
              </a:ln>
              <a:effectLst/>
            </p:spPr>
            <p:txBody>
              <a:bodyPr wrap="none" anchor="ctr"/>
              <a:lstStyle/>
              <a:p>
                <a:endParaRPr lang="en-GB"/>
              </a:p>
            </p:txBody>
          </p:sp>
          <p:sp>
            <p:nvSpPr>
              <p:cNvPr id="36" name="Text Box 16"/>
              <p:cNvSpPr txBox="1">
                <a:spLocks noChangeArrowheads="1"/>
              </p:cNvSpPr>
              <p:nvPr/>
            </p:nvSpPr>
            <p:spPr bwMode="auto">
              <a:xfrm>
                <a:off x="720722" y="2592387"/>
                <a:ext cx="1319" cy="266"/>
              </a:xfrm>
              <a:prstGeom prst="rect">
                <a:avLst/>
              </a:prstGeom>
              <a:noFill/>
              <a:ln w="9525" algn="ctr">
                <a:noFill/>
                <a:miter lim="800000"/>
                <a:headEnd/>
                <a:tailEnd/>
              </a:ln>
              <a:effectLst/>
            </p:spPr>
            <p:txBody>
              <a:bodyPr wrap="square">
                <a:noAutofit/>
              </a:bodyPr>
              <a:lstStyle/>
              <a:p>
                <a:pPr fontAlgn="base">
                  <a:lnSpc>
                    <a:spcPct val="85000"/>
                  </a:lnSpc>
                  <a:spcAft>
                    <a:spcPts val="0"/>
                  </a:spcAft>
                </a:pPr>
                <a:r>
                  <a:rPr lang="en-GB" sz="1000" kern="1200" dirty="0">
                    <a:solidFill>
                      <a:srgbClr val="767171"/>
                    </a:solidFill>
                    <a:effectLst/>
                    <a:latin typeface="Arial" panose="020B0604020202020204" pitchFamily="34" charset="0"/>
                    <a:ea typeface="MS PGothic" panose="020B0600070205080204" pitchFamily="34" charset="-128"/>
                    <a:cs typeface="MS PGothic" panose="020B0600070205080204" pitchFamily="34" charset="-128"/>
                  </a:rPr>
                  <a:t>True state</a:t>
                </a:r>
                <a:endParaRPr lang="en-GB" sz="1000" dirty="0">
                  <a:effectLst/>
                  <a:latin typeface="Times New Roman" panose="02020603050405020304" pitchFamily="18" charset="0"/>
                  <a:ea typeface="Times New Roman" panose="02020603050405020304" pitchFamily="18" charset="0"/>
                </a:endParaRPr>
              </a:p>
            </p:txBody>
          </p:sp>
        </p:grpSp>
        <p:grpSp>
          <p:nvGrpSpPr>
            <p:cNvPr id="13" name="Group 12"/>
            <p:cNvGrpSpPr>
              <a:grpSpLocks/>
            </p:cNvGrpSpPr>
            <p:nvPr/>
          </p:nvGrpSpPr>
          <p:grpSpPr bwMode="auto">
            <a:xfrm>
              <a:off x="144575" y="2279449"/>
              <a:ext cx="3238501" cy="403226"/>
              <a:chOff x="144463" y="2303445"/>
              <a:chExt cx="2040" cy="254"/>
            </a:xfrm>
          </p:grpSpPr>
          <p:sp>
            <p:nvSpPr>
              <p:cNvPr id="32" name="AutoShape 18"/>
              <p:cNvSpPr>
                <a:spLocks noChangeArrowheads="1"/>
              </p:cNvSpPr>
              <p:nvPr/>
            </p:nvSpPr>
            <p:spPr bwMode="auto">
              <a:xfrm>
                <a:off x="144463" y="2303507"/>
                <a:ext cx="98" cy="91"/>
              </a:xfrm>
              <a:prstGeom prst="flowChartSummingJunction">
                <a:avLst/>
              </a:prstGeom>
              <a:solidFill>
                <a:srgbClr val="CCFF33">
                  <a:lumMod val="75000"/>
                </a:srgbClr>
              </a:solidFill>
              <a:ln w="25400">
                <a:solidFill>
                  <a:srgbClr val="333333"/>
                </a:solidFill>
                <a:round/>
                <a:headEnd/>
                <a:tailEnd/>
              </a:ln>
              <a:effectLst/>
            </p:spPr>
            <p:txBody>
              <a:bodyPr wrap="none" anchor="ctr"/>
              <a:lstStyle/>
              <a:p>
                <a:endParaRPr lang="en-GB"/>
              </a:p>
            </p:txBody>
          </p:sp>
          <p:sp>
            <p:nvSpPr>
              <p:cNvPr id="33" name="Text Box 19"/>
              <p:cNvSpPr txBox="1">
                <a:spLocks noChangeArrowheads="1"/>
              </p:cNvSpPr>
              <p:nvPr/>
            </p:nvSpPr>
            <p:spPr bwMode="auto">
              <a:xfrm>
                <a:off x="144825" y="2303445"/>
                <a:ext cx="1678" cy="254"/>
              </a:xfrm>
              <a:prstGeom prst="rect">
                <a:avLst/>
              </a:prstGeom>
              <a:noFill/>
              <a:ln w="9525" algn="ctr">
                <a:noFill/>
                <a:miter lim="800000"/>
                <a:headEnd/>
                <a:tailEnd/>
              </a:ln>
              <a:effectLst/>
            </p:spPr>
            <p:txBody>
              <a:bodyPr wrap="square">
                <a:noAutofit/>
              </a:bodyPr>
              <a:lstStyle/>
              <a:p>
                <a:pPr fontAlgn="base">
                  <a:lnSpc>
                    <a:spcPct val="85000"/>
                  </a:lnSpc>
                  <a:spcAft>
                    <a:spcPts val="0"/>
                  </a:spcAft>
                </a:pPr>
                <a:r>
                  <a:rPr lang="en-GB" sz="1000" kern="1200" dirty="0">
                    <a:solidFill>
                      <a:srgbClr val="767171"/>
                    </a:solidFill>
                    <a:effectLst/>
                    <a:latin typeface="Arial" panose="020B0604020202020204" pitchFamily="34" charset="0"/>
                    <a:ea typeface="MS PGothic" panose="020B0600070205080204" pitchFamily="34" charset="-128"/>
                    <a:cs typeface="MS PGothic" panose="020B0600070205080204" pitchFamily="34" charset="-128"/>
                  </a:rPr>
                  <a:t>Ensemble members</a:t>
                </a:r>
                <a:endParaRPr lang="en-GB" sz="1000" dirty="0">
                  <a:effectLst/>
                  <a:latin typeface="Times New Roman" panose="02020603050405020304" pitchFamily="18" charset="0"/>
                  <a:ea typeface="Times New Roman" panose="02020603050405020304" pitchFamily="18" charset="0"/>
                </a:endParaRPr>
              </a:p>
            </p:txBody>
          </p:sp>
          <p:sp>
            <p:nvSpPr>
              <p:cNvPr id="34" name="AutoShape 20"/>
              <p:cNvSpPr>
                <a:spLocks noChangeArrowheads="1"/>
              </p:cNvSpPr>
              <p:nvPr/>
            </p:nvSpPr>
            <p:spPr bwMode="auto">
              <a:xfrm>
                <a:off x="144644" y="2303507"/>
                <a:ext cx="98" cy="91"/>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grpSp>
        <p:sp>
          <p:nvSpPr>
            <p:cNvPr id="14" name="AutoShape 20"/>
            <p:cNvSpPr>
              <a:spLocks noChangeArrowheads="1"/>
            </p:cNvSpPr>
            <p:nvPr/>
          </p:nvSpPr>
          <p:spPr bwMode="auto">
            <a:xfrm>
              <a:off x="720130" y="2375569"/>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15" name="AutoShape 15"/>
            <p:cNvSpPr>
              <a:spLocks noChangeArrowheads="1"/>
            </p:cNvSpPr>
            <p:nvPr/>
          </p:nvSpPr>
          <p:spPr bwMode="auto">
            <a:xfrm>
              <a:off x="1584226" y="1583481"/>
              <a:ext cx="144463" cy="144463"/>
            </a:xfrm>
            <a:prstGeom prst="flowChartConnector">
              <a:avLst/>
            </a:prstGeom>
            <a:solidFill>
              <a:srgbClr val="FF0000"/>
            </a:solidFill>
            <a:ln w="9525" algn="ctr">
              <a:noFill/>
              <a:round/>
              <a:headEnd/>
              <a:tailEnd/>
            </a:ln>
            <a:effectLst/>
          </p:spPr>
          <p:txBody>
            <a:bodyPr wrap="none" anchor="ctr"/>
            <a:lstStyle/>
            <a:p>
              <a:endParaRPr lang="en-GB"/>
            </a:p>
          </p:txBody>
        </p:sp>
        <p:sp>
          <p:nvSpPr>
            <p:cNvPr id="16" name="AutoShape 15"/>
            <p:cNvSpPr>
              <a:spLocks noChangeArrowheads="1"/>
            </p:cNvSpPr>
            <p:nvPr/>
          </p:nvSpPr>
          <p:spPr bwMode="auto">
            <a:xfrm>
              <a:off x="5544666" y="1799505"/>
              <a:ext cx="144463" cy="144463"/>
            </a:xfrm>
            <a:prstGeom prst="flowChartConnector">
              <a:avLst/>
            </a:prstGeom>
            <a:solidFill>
              <a:srgbClr val="FF0000"/>
            </a:solidFill>
            <a:ln w="9525" algn="ctr">
              <a:noFill/>
              <a:round/>
              <a:headEnd/>
              <a:tailEnd/>
            </a:ln>
            <a:effectLst/>
          </p:spPr>
          <p:txBody>
            <a:bodyPr wrap="none" anchor="ctr"/>
            <a:lstStyle/>
            <a:p>
              <a:endParaRPr lang="en-GB"/>
            </a:p>
          </p:txBody>
        </p:sp>
        <p:sp>
          <p:nvSpPr>
            <p:cNvPr id="17" name="Freeform 16"/>
            <p:cNvSpPr/>
            <p:nvPr/>
          </p:nvSpPr>
          <p:spPr bwMode="auto">
            <a:xfrm>
              <a:off x="1646959" y="1523163"/>
              <a:ext cx="3969715" cy="353290"/>
            </a:xfrm>
            <a:custGeom>
              <a:avLst/>
              <a:gdLst>
                <a:gd name="connsiteX0" fmla="*/ 0 w 4084320"/>
                <a:gd name="connsiteY0" fmla="*/ 131618 h 353290"/>
                <a:gd name="connsiteX1" fmla="*/ 739833 w 4084320"/>
                <a:gd name="connsiteY1" fmla="*/ 6927 h 353290"/>
                <a:gd name="connsiteX2" fmla="*/ 1654233 w 4084320"/>
                <a:gd name="connsiteY2" fmla="*/ 90054 h 353290"/>
                <a:gd name="connsiteX3" fmla="*/ 2552007 w 4084320"/>
                <a:gd name="connsiteY3" fmla="*/ 306185 h 353290"/>
                <a:gd name="connsiteX4" fmla="*/ 3325091 w 4084320"/>
                <a:gd name="connsiteY4" fmla="*/ 214745 h 353290"/>
                <a:gd name="connsiteX5" fmla="*/ 3973484 w 4084320"/>
                <a:gd name="connsiteY5" fmla="*/ 331123 h 353290"/>
                <a:gd name="connsiteX6" fmla="*/ 3990109 w 4084320"/>
                <a:gd name="connsiteY6" fmla="*/ 347749 h 3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4320" h="353290">
                  <a:moveTo>
                    <a:pt x="0" y="131618"/>
                  </a:moveTo>
                  <a:cubicBezTo>
                    <a:pt x="232064" y="72736"/>
                    <a:pt x="464128" y="13854"/>
                    <a:pt x="739833" y="6927"/>
                  </a:cubicBezTo>
                  <a:cubicBezTo>
                    <a:pt x="1015538" y="0"/>
                    <a:pt x="1352204" y="40178"/>
                    <a:pt x="1654233" y="90054"/>
                  </a:cubicBezTo>
                  <a:cubicBezTo>
                    <a:pt x="1956262" y="139930"/>
                    <a:pt x="2273531" y="285403"/>
                    <a:pt x="2552007" y="306185"/>
                  </a:cubicBezTo>
                  <a:cubicBezTo>
                    <a:pt x="2830483" y="326967"/>
                    <a:pt x="3088178" y="210589"/>
                    <a:pt x="3325091" y="214745"/>
                  </a:cubicBezTo>
                  <a:cubicBezTo>
                    <a:pt x="3562004" y="218901"/>
                    <a:pt x="3862648" y="308956"/>
                    <a:pt x="3973484" y="331123"/>
                  </a:cubicBezTo>
                  <a:cubicBezTo>
                    <a:pt x="4084320" y="353290"/>
                    <a:pt x="4037214" y="350519"/>
                    <a:pt x="3990109" y="347749"/>
                  </a:cubicBezTo>
                </a:path>
              </a:pathLst>
            </a:custGeom>
            <a:noFill/>
            <a:ln w="12700" cap="flat" cmpd="sng" algn="ctr">
              <a:solidFill>
                <a:srgbClr val="FF0000"/>
              </a:solidFill>
              <a:prstDash val="sysDot"/>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18" name="AutoShape 18"/>
            <p:cNvSpPr>
              <a:spLocks noChangeArrowheads="1"/>
            </p:cNvSpPr>
            <p:nvPr/>
          </p:nvSpPr>
          <p:spPr bwMode="auto">
            <a:xfrm>
              <a:off x="1512218" y="1439465"/>
              <a:ext cx="155575" cy="144463"/>
            </a:xfrm>
            <a:prstGeom prst="flowChartSummingJunction">
              <a:avLst/>
            </a:prstGeom>
            <a:solidFill>
              <a:srgbClr val="CCFF33">
                <a:lumMod val="75000"/>
              </a:srgbClr>
            </a:solidFill>
            <a:ln w="25400">
              <a:solidFill>
                <a:srgbClr val="333333"/>
              </a:solidFill>
              <a:round/>
              <a:headEnd/>
              <a:tailEnd/>
            </a:ln>
            <a:effectLst/>
          </p:spPr>
          <p:txBody>
            <a:bodyPr wrap="none" anchor="ctr"/>
            <a:lstStyle/>
            <a:p>
              <a:endParaRPr lang="en-GB"/>
            </a:p>
          </p:txBody>
        </p:sp>
        <p:sp>
          <p:nvSpPr>
            <p:cNvPr id="19" name="AutoShape 18"/>
            <p:cNvSpPr>
              <a:spLocks noChangeArrowheads="1"/>
            </p:cNvSpPr>
            <p:nvPr/>
          </p:nvSpPr>
          <p:spPr bwMode="auto">
            <a:xfrm>
              <a:off x="5688682" y="1583481"/>
              <a:ext cx="155575" cy="144463"/>
            </a:xfrm>
            <a:prstGeom prst="flowChartSummingJunction">
              <a:avLst/>
            </a:prstGeom>
            <a:solidFill>
              <a:srgbClr val="CCFF33">
                <a:lumMod val="75000"/>
              </a:srgbClr>
            </a:solidFill>
            <a:ln w="25400">
              <a:solidFill>
                <a:srgbClr val="333333"/>
              </a:solidFill>
              <a:round/>
              <a:headEnd/>
              <a:tailEnd/>
            </a:ln>
            <a:effectLst/>
          </p:spPr>
          <p:txBody>
            <a:bodyPr wrap="none" anchor="ctr"/>
            <a:lstStyle/>
            <a:p>
              <a:endParaRPr lang="en-GB"/>
            </a:p>
          </p:txBody>
        </p:sp>
        <p:sp>
          <p:nvSpPr>
            <p:cNvPr id="20" name="AutoShape 20"/>
            <p:cNvSpPr>
              <a:spLocks noChangeArrowheads="1"/>
            </p:cNvSpPr>
            <p:nvPr/>
          </p:nvSpPr>
          <p:spPr bwMode="auto">
            <a:xfrm>
              <a:off x="1656234" y="1871513"/>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21" name="AutoShape 20"/>
            <p:cNvSpPr>
              <a:spLocks noChangeArrowheads="1"/>
            </p:cNvSpPr>
            <p:nvPr/>
          </p:nvSpPr>
          <p:spPr bwMode="auto">
            <a:xfrm>
              <a:off x="1656234" y="1223441"/>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22" name="AutoShape 20"/>
            <p:cNvSpPr>
              <a:spLocks noChangeArrowheads="1"/>
            </p:cNvSpPr>
            <p:nvPr/>
          </p:nvSpPr>
          <p:spPr bwMode="auto">
            <a:xfrm>
              <a:off x="1368202" y="1799505"/>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23" name="AutoShape 20"/>
            <p:cNvSpPr>
              <a:spLocks noChangeArrowheads="1"/>
            </p:cNvSpPr>
            <p:nvPr/>
          </p:nvSpPr>
          <p:spPr bwMode="auto">
            <a:xfrm>
              <a:off x="5328642" y="2087537"/>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24" name="AutoShape 20"/>
            <p:cNvSpPr>
              <a:spLocks noChangeArrowheads="1"/>
            </p:cNvSpPr>
            <p:nvPr/>
          </p:nvSpPr>
          <p:spPr bwMode="auto">
            <a:xfrm>
              <a:off x="5904706" y="1079425"/>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25" name="AutoShape 20"/>
            <p:cNvSpPr>
              <a:spLocks noChangeArrowheads="1"/>
            </p:cNvSpPr>
            <p:nvPr/>
          </p:nvSpPr>
          <p:spPr bwMode="auto">
            <a:xfrm>
              <a:off x="5832698" y="2015529"/>
              <a:ext cx="155575" cy="144463"/>
            </a:xfrm>
            <a:prstGeom prst="flowChartSummingJunction">
              <a:avLst/>
            </a:prstGeom>
            <a:solidFill>
              <a:srgbClr val="CCFF33">
                <a:lumMod val="75000"/>
              </a:srgbClr>
            </a:solidFill>
            <a:ln w="12700">
              <a:solidFill>
                <a:srgbClr val="333333"/>
              </a:solidFill>
              <a:round/>
              <a:headEnd/>
              <a:tailEnd/>
            </a:ln>
            <a:effectLst/>
          </p:spPr>
          <p:txBody>
            <a:bodyPr wrap="none" anchor="ctr"/>
            <a:lstStyle/>
            <a:p>
              <a:endParaRPr lang="en-GB"/>
            </a:p>
          </p:txBody>
        </p:sp>
        <p:sp>
          <p:nvSpPr>
            <p:cNvPr id="26" name="Freeform 25"/>
            <p:cNvSpPr/>
            <p:nvPr/>
          </p:nvSpPr>
          <p:spPr bwMode="auto">
            <a:xfrm>
              <a:off x="1656234" y="1427464"/>
              <a:ext cx="4032448" cy="228025"/>
            </a:xfrm>
            <a:custGeom>
              <a:avLst/>
              <a:gdLst>
                <a:gd name="connsiteX0" fmla="*/ 0 w 4084320"/>
                <a:gd name="connsiteY0" fmla="*/ 131618 h 353290"/>
                <a:gd name="connsiteX1" fmla="*/ 739833 w 4084320"/>
                <a:gd name="connsiteY1" fmla="*/ 6927 h 353290"/>
                <a:gd name="connsiteX2" fmla="*/ 1654233 w 4084320"/>
                <a:gd name="connsiteY2" fmla="*/ 90054 h 353290"/>
                <a:gd name="connsiteX3" fmla="*/ 2552007 w 4084320"/>
                <a:gd name="connsiteY3" fmla="*/ 306185 h 353290"/>
                <a:gd name="connsiteX4" fmla="*/ 3325091 w 4084320"/>
                <a:gd name="connsiteY4" fmla="*/ 214745 h 353290"/>
                <a:gd name="connsiteX5" fmla="*/ 3973484 w 4084320"/>
                <a:gd name="connsiteY5" fmla="*/ 331123 h 353290"/>
                <a:gd name="connsiteX6" fmla="*/ 3990109 w 4084320"/>
                <a:gd name="connsiteY6" fmla="*/ 347749 h 353290"/>
                <a:gd name="connsiteX0" fmla="*/ 0 w 4084320"/>
                <a:gd name="connsiteY0" fmla="*/ 68592 h 290264"/>
                <a:gd name="connsiteX1" fmla="*/ 814955 w 4084320"/>
                <a:gd name="connsiteY1" fmla="*/ 80990 h 290264"/>
                <a:gd name="connsiteX2" fmla="*/ 1654233 w 4084320"/>
                <a:gd name="connsiteY2" fmla="*/ 27028 h 290264"/>
                <a:gd name="connsiteX3" fmla="*/ 2552007 w 4084320"/>
                <a:gd name="connsiteY3" fmla="*/ 243159 h 290264"/>
                <a:gd name="connsiteX4" fmla="*/ 3325091 w 4084320"/>
                <a:gd name="connsiteY4" fmla="*/ 151719 h 290264"/>
                <a:gd name="connsiteX5" fmla="*/ 3973484 w 4084320"/>
                <a:gd name="connsiteY5" fmla="*/ 268097 h 290264"/>
                <a:gd name="connsiteX6" fmla="*/ 3990109 w 4084320"/>
                <a:gd name="connsiteY6" fmla="*/ 284723 h 290264"/>
                <a:gd name="connsiteX0" fmla="*/ 0 w 4084320"/>
                <a:gd name="connsiteY0" fmla="*/ 58882 h 314332"/>
                <a:gd name="connsiteX1" fmla="*/ 814955 w 4084320"/>
                <a:gd name="connsiteY1" fmla="*/ 71280 h 314332"/>
                <a:gd name="connsiteX2" fmla="*/ 1926258 w 4084320"/>
                <a:gd name="connsiteY2" fmla="*/ 287304 h 314332"/>
                <a:gd name="connsiteX3" fmla="*/ 2552007 w 4084320"/>
                <a:gd name="connsiteY3" fmla="*/ 233449 h 314332"/>
                <a:gd name="connsiteX4" fmla="*/ 3325091 w 4084320"/>
                <a:gd name="connsiteY4" fmla="*/ 142009 h 314332"/>
                <a:gd name="connsiteX5" fmla="*/ 3973484 w 4084320"/>
                <a:gd name="connsiteY5" fmla="*/ 258387 h 314332"/>
                <a:gd name="connsiteX6" fmla="*/ 3990109 w 4084320"/>
                <a:gd name="connsiteY6" fmla="*/ 275013 h 314332"/>
                <a:gd name="connsiteX0" fmla="*/ 0 w 4084320"/>
                <a:gd name="connsiteY0" fmla="*/ 58882 h 311307"/>
                <a:gd name="connsiteX1" fmla="*/ 814955 w 4084320"/>
                <a:gd name="connsiteY1" fmla="*/ 71280 h 311307"/>
                <a:gd name="connsiteX2" fmla="*/ 1926258 w 4084320"/>
                <a:gd name="connsiteY2" fmla="*/ 287304 h 311307"/>
                <a:gd name="connsiteX3" fmla="*/ 2593040 w 4084320"/>
                <a:gd name="connsiteY3" fmla="*/ 215296 h 311307"/>
                <a:gd name="connsiteX4" fmla="*/ 3325091 w 4084320"/>
                <a:gd name="connsiteY4" fmla="*/ 142009 h 311307"/>
                <a:gd name="connsiteX5" fmla="*/ 3973484 w 4084320"/>
                <a:gd name="connsiteY5" fmla="*/ 258387 h 311307"/>
                <a:gd name="connsiteX6" fmla="*/ 3990109 w 4084320"/>
                <a:gd name="connsiteY6" fmla="*/ 275013 h 311307"/>
                <a:gd name="connsiteX0" fmla="*/ 0 w 4084320"/>
                <a:gd name="connsiteY0" fmla="*/ 58882 h 311308"/>
                <a:gd name="connsiteX1" fmla="*/ 814955 w 4084320"/>
                <a:gd name="connsiteY1" fmla="*/ 71280 h 311308"/>
                <a:gd name="connsiteX2" fmla="*/ 1852171 w 4084320"/>
                <a:gd name="connsiteY2" fmla="*/ 287305 h 311308"/>
                <a:gd name="connsiteX3" fmla="*/ 2593040 w 4084320"/>
                <a:gd name="connsiteY3" fmla="*/ 215296 h 311308"/>
                <a:gd name="connsiteX4" fmla="*/ 3325091 w 4084320"/>
                <a:gd name="connsiteY4" fmla="*/ 142009 h 311308"/>
                <a:gd name="connsiteX5" fmla="*/ 3973484 w 4084320"/>
                <a:gd name="connsiteY5" fmla="*/ 258387 h 311308"/>
                <a:gd name="connsiteX6" fmla="*/ 3990109 w 4084320"/>
                <a:gd name="connsiteY6" fmla="*/ 275013 h 311308"/>
                <a:gd name="connsiteX0" fmla="*/ 0 w 4082850"/>
                <a:gd name="connsiteY0" fmla="*/ 58882 h 366494"/>
                <a:gd name="connsiteX1" fmla="*/ 814955 w 4082850"/>
                <a:gd name="connsiteY1" fmla="*/ 71280 h 366494"/>
                <a:gd name="connsiteX2" fmla="*/ 1852171 w 4082850"/>
                <a:gd name="connsiteY2" fmla="*/ 287305 h 366494"/>
                <a:gd name="connsiteX3" fmla="*/ 2593040 w 4082850"/>
                <a:gd name="connsiteY3" fmla="*/ 215296 h 366494"/>
                <a:gd name="connsiteX4" fmla="*/ 3333909 w 4082850"/>
                <a:gd name="connsiteY4" fmla="*/ 359312 h 366494"/>
                <a:gd name="connsiteX5" fmla="*/ 3973484 w 4082850"/>
                <a:gd name="connsiteY5" fmla="*/ 258387 h 366494"/>
                <a:gd name="connsiteX6" fmla="*/ 3990109 w 4082850"/>
                <a:gd name="connsiteY6" fmla="*/ 275013 h 366494"/>
                <a:gd name="connsiteX0" fmla="*/ 0 w 4082850"/>
                <a:gd name="connsiteY0" fmla="*/ 58882 h 376133"/>
                <a:gd name="connsiteX1" fmla="*/ 814955 w 4082850"/>
                <a:gd name="connsiteY1" fmla="*/ 71280 h 376133"/>
                <a:gd name="connsiteX2" fmla="*/ 1852171 w 4082850"/>
                <a:gd name="connsiteY2" fmla="*/ 287305 h 376133"/>
                <a:gd name="connsiteX3" fmla="*/ 2593040 w 4082850"/>
                <a:gd name="connsiteY3" fmla="*/ 359312 h 376133"/>
                <a:gd name="connsiteX4" fmla="*/ 3333909 w 4082850"/>
                <a:gd name="connsiteY4" fmla="*/ 359312 h 376133"/>
                <a:gd name="connsiteX5" fmla="*/ 3973484 w 4082850"/>
                <a:gd name="connsiteY5" fmla="*/ 258387 h 376133"/>
                <a:gd name="connsiteX6" fmla="*/ 3990109 w 4082850"/>
                <a:gd name="connsiteY6" fmla="*/ 275013 h 376133"/>
                <a:gd name="connsiteX0" fmla="*/ 0 w 4082850"/>
                <a:gd name="connsiteY0" fmla="*/ 96952 h 414203"/>
                <a:gd name="connsiteX1" fmla="*/ 889042 w 4082850"/>
                <a:gd name="connsiteY1" fmla="*/ 38070 h 414203"/>
                <a:gd name="connsiteX2" fmla="*/ 1852171 w 4082850"/>
                <a:gd name="connsiteY2" fmla="*/ 325375 h 414203"/>
                <a:gd name="connsiteX3" fmla="*/ 2593040 w 4082850"/>
                <a:gd name="connsiteY3" fmla="*/ 397382 h 414203"/>
                <a:gd name="connsiteX4" fmla="*/ 3333909 w 4082850"/>
                <a:gd name="connsiteY4" fmla="*/ 397382 h 414203"/>
                <a:gd name="connsiteX5" fmla="*/ 3973484 w 4082850"/>
                <a:gd name="connsiteY5" fmla="*/ 296457 h 414203"/>
                <a:gd name="connsiteX6" fmla="*/ 3990109 w 4082850"/>
                <a:gd name="connsiteY6" fmla="*/ 313083 h 414203"/>
                <a:gd name="connsiteX0" fmla="*/ 0 w 4082850"/>
                <a:gd name="connsiteY0" fmla="*/ 107891 h 412016"/>
                <a:gd name="connsiteX1" fmla="*/ 889042 w 4082850"/>
                <a:gd name="connsiteY1" fmla="*/ 35883 h 412016"/>
                <a:gd name="connsiteX2" fmla="*/ 1852171 w 4082850"/>
                <a:gd name="connsiteY2" fmla="*/ 323188 h 412016"/>
                <a:gd name="connsiteX3" fmla="*/ 2593040 w 4082850"/>
                <a:gd name="connsiteY3" fmla="*/ 395195 h 412016"/>
                <a:gd name="connsiteX4" fmla="*/ 3333909 w 4082850"/>
                <a:gd name="connsiteY4" fmla="*/ 395195 h 412016"/>
                <a:gd name="connsiteX5" fmla="*/ 3973484 w 4082850"/>
                <a:gd name="connsiteY5" fmla="*/ 294270 h 412016"/>
                <a:gd name="connsiteX6" fmla="*/ 3990109 w 4082850"/>
                <a:gd name="connsiteY6" fmla="*/ 310896 h 412016"/>
                <a:gd name="connsiteX0" fmla="*/ 74087 w 4156937"/>
                <a:gd name="connsiteY0" fmla="*/ 107891 h 412016"/>
                <a:gd name="connsiteX1" fmla="*/ 148174 w 4156937"/>
                <a:gd name="connsiteY1" fmla="*/ 107890 h 412016"/>
                <a:gd name="connsiteX2" fmla="*/ 963129 w 4156937"/>
                <a:gd name="connsiteY2" fmla="*/ 35883 h 412016"/>
                <a:gd name="connsiteX3" fmla="*/ 1926258 w 4156937"/>
                <a:gd name="connsiteY3" fmla="*/ 323188 h 412016"/>
                <a:gd name="connsiteX4" fmla="*/ 2667127 w 4156937"/>
                <a:gd name="connsiteY4" fmla="*/ 395195 h 412016"/>
                <a:gd name="connsiteX5" fmla="*/ 3407996 w 4156937"/>
                <a:gd name="connsiteY5" fmla="*/ 395195 h 412016"/>
                <a:gd name="connsiteX6" fmla="*/ 4047571 w 4156937"/>
                <a:gd name="connsiteY6" fmla="*/ 294270 h 412016"/>
                <a:gd name="connsiteX7" fmla="*/ 4064196 w 4156937"/>
                <a:gd name="connsiteY7" fmla="*/ 310896 h 412016"/>
                <a:gd name="connsiteX0" fmla="*/ 0 w 4008763"/>
                <a:gd name="connsiteY0" fmla="*/ 107890 h 412016"/>
                <a:gd name="connsiteX1" fmla="*/ 0 w 4008763"/>
                <a:gd name="connsiteY1" fmla="*/ 107890 h 412016"/>
                <a:gd name="connsiteX2" fmla="*/ 814955 w 4008763"/>
                <a:gd name="connsiteY2" fmla="*/ 35883 h 412016"/>
                <a:gd name="connsiteX3" fmla="*/ 1778084 w 4008763"/>
                <a:gd name="connsiteY3" fmla="*/ 323188 h 412016"/>
                <a:gd name="connsiteX4" fmla="*/ 2518953 w 4008763"/>
                <a:gd name="connsiteY4" fmla="*/ 395195 h 412016"/>
                <a:gd name="connsiteX5" fmla="*/ 3259822 w 4008763"/>
                <a:gd name="connsiteY5" fmla="*/ 395195 h 412016"/>
                <a:gd name="connsiteX6" fmla="*/ 3899397 w 4008763"/>
                <a:gd name="connsiteY6" fmla="*/ 294270 h 412016"/>
                <a:gd name="connsiteX7" fmla="*/ 3916022 w 4008763"/>
                <a:gd name="connsiteY7" fmla="*/ 310896 h 412016"/>
                <a:gd name="connsiteX0" fmla="*/ 74087 w 4082850"/>
                <a:gd name="connsiteY0" fmla="*/ 107890 h 412016"/>
                <a:gd name="connsiteX1" fmla="*/ 0 w 4082850"/>
                <a:gd name="connsiteY1" fmla="*/ 107890 h 412016"/>
                <a:gd name="connsiteX2" fmla="*/ 889042 w 4082850"/>
                <a:gd name="connsiteY2" fmla="*/ 35883 h 412016"/>
                <a:gd name="connsiteX3" fmla="*/ 1852171 w 4082850"/>
                <a:gd name="connsiteY3" fmla="*/ 323188 h 412016"/>
                <a:gd name="connsiteX4" fmla="*/ 2593040 w 4082850"/>
                <a:gd name="connsiteY4" fmla="*/ 395195 h 412016"/>
                <a:gd name="connsiteX5" fmla="*/ 3333909 w 4082850"/>
                <a:gd name="connsiteY5" fmla="*/ 395195 h 412016"/>
                <a:gd name="connsiteX6" fmla="*/ 3973484 w 4082850"/>
                <a:gd name="connsiteY6" fmla="*/ 294270 h 412016"/>
                <a:gd name="connsiteX7" fmla="*/ 3990109 w 4082850"/>
                <a:gd name="connsiteY7" fmla="*/ 310896 h 412016"/>
                <a:gd name="connsiteX0" fmla="*/ 74087 w 4082850"/>
                <a:gd name="connsiteY0" fmla="*/ 107890 h 412016"/>
                <a:gd name="connsiteX1" fmla="*/ 0 w 4082850"/>
                <a:gd name="connsiteY1" fmla="*/ 107890 h 412016"/>
                <a:gd name="connsiteX2" fmla="*/ 889042 w 4082850"/>
                <a:gd name="connsiteY2" fmla="*/ 35883 h 412016"/>
                <a:gd name="connsiteX3" fmla="*/ 1852171 w 4082850"/>
                <a:gd name="connsiteY3" fmla="*/ 323188 h 412016"/>
                <a:gd name="connsiteX4" fmla="*/ 2593040 w 4082850"/>
                <a:gd name="connsiteY4" fmla="*/ 395195 h 412016"/>
                <a:gd name="connsiteX5" fmla="*/ 3333909 w 4082850"/>
                <a:gd name="connsiteY5" fmla="*/ 395195 h 412016"/>
                <a:gd name="connsiteX6" fmla="*/ 3973484 w 4082850"/>
                <a:gd name="connsiteY6" fmla="*/ 294270 h 412016"/>
                <a:gd name="connsiteX7" fmla="*/ 3990109 w 4082850"/>
                <a:gd name="connsiteY7" fmla="*/ 310896 h 412016"/>
                <a:gd name="connsiteX0" fmla="*/ 74087 w 4082850"/>
                <a:gd name="connsiteY0" fmla="*/ 107890 h 412016"/>
                <a:gd name="connsiteX1" fmla="*/ 0 w 4082850"/>
                <a:gd name="connsiteY1" fmla="*/ 107890 h 412016"/>
                <a:gd name="connsiteX2" fmla="*/ 889042 w 4082850"/>
                <a:gd name="connsiteY2" fmla="*/ 35883 h 412016"/>
                <a:gd name="connsiteX3" fmla="*/ 1852171 w 4082850"/>
                <a:gd name="connsiteY3" fmla="*/ 323188 h 412016"/>
                <a:gd name="connsiteX4" fmla="*/ 2593040 w 4082850"/>
                <a:gd name="connsiteY4" fmla="*/ 395195 h 412016"/>
                <a:gd name="connsiteX5" fmla="*/ 3333909 w 4082850"/>
                <a:gd name="connsiteY5" fmla="*/ 395195 h 412016"/>
                <a:gd name="connsiteX6" fmla="*/ 3973484 w 4082850"/>
                <a:gd name="connsiteY6" fmla="*/ 294270 h 412016"/>
                <a:gd name="connsiteX7" fmla="*/ 3990109 w 4082850"/>
                <a:gd name="connsiteY7" fmla="*/ 310896 h 412016"/>
                <a:gd name="connsiteX0" fmla="*/ 74087 w 4082850"/>
                <a:gd name="connsiteY0" fmla="*/ 107890 h 412016"/>
                <a:gd name="connsiteX1" fmla="*/ 0 w 4082850"/>
                <a:gd name="connsiteY1" fmla="*/ 107890 h 412016"/>
                <a:gd name="connsiteX2" fmla="*/ 0 w 4082850"/>
                <a:gd name="connsiteY2" fmla="*/ 107890 h 412016"/>
                <a:gd name="connsiteX3" fmla="*/ 889042 w 4082850"/>
                <a:gd name="connsiteY3" fmla="*/ 35883 h 412016"/>
                <a:gd name="connsiteX4" fmla="*/ 1852171 w 4082850"/>
                <a:gd name="connsiteY4" fmla="*/ 323188 h 412016"/>
                <a:gd name="connsiteX5" fmla="*/ 2593040 w 4082850"/>
                <a:gd name="connsiteY5" fmla="*/ 395195 h 412016"/>
                <a:gd name="connsiteX6" fmla="*/ 3333909 w 4082850"/>
                <a:gd name="connsiteY6" fmla="*/ 395195 h 412016"/>
                <a:gd name="connsiteX7" fmla="*/ 3973484 w 4082850"/>
                <a:gd name="connsiteY7" fmla="*/ 294270 h 412016"/>
                <a:gd name="connsiteX8" fmla="*/ 3990109 w 4082850"/>
                <a:gd name="connsiteY8" fmla="*/ 310896 h 412016"/>
                <a:gd name="connsiteX0" fmla="*/ 74087 w 4082850"/>
                <a:gd name="connsiteY0" fmla="*/ 84008 h 407196"/>
                <a:gd name="connsiteX1" fmla="*/ 0 w 4082850"/>
                <a:gd name="connsiteY1" fmla="*/ 84008 h 407196"/>
                <a:gd name="connsiteX2" fmla="*/ 0 w 4082850"/>
                <a:gd name="connsiteY2" fmla="*/ 84008 h 407196"/>
                <a:gd name="connsiteX3" fmla="*/ 889042 w 4082850"/>
                <a:gd name="connsiteY3" fmla="*/ 12001 h 407196"/>
                <a:gd name="connsiteX4" fmla="*/ 2000345 w 4082850"/>
                <a:gd name="connsiteY4" fmla="*/ 156016 h 407196"/>
                <a:gd name="connsiteX5" fmla="*/ 2593040 w 4082850"/>
                <a:gd name="connsiteY5" fmla="*/ 371313 h 407196"/>
                <a:gd name="connsiteX6" fmla="*/ 3333909 w 4082850"/>
                <a:gd name="connsiteY6" fmla="*/ 371313 h 407196"/>
                <a:gd name="connsiteX7" fmla="*/ 3973484 w 4082850"/>
                <a:gd name="connsiteY7" fmla="*/ 270388 h 407196"/>
                <a:gd name="connsiteX8" fmla="*/ 3990109 w 4082850"/>
                <a:gd name="connsiteY8" fmla="*/ 287014 h 407196"/>
                <a:gd name="connsiteX0" fmla="*/ 74087 w 4082850"/>
                <a:gd name="connsiteY0" fmla="*/ 84008 h 378374"/>
                <a:gd name="connsiteX1" fmla="*/ 0 w 4082850"/>
                <a:gd name="connsiteY1" fmla="*/ 84008 h 378374"/>
                <a:gd name="connsiteX2" fmla="*/ 0 w 4082850"/>
                <a:gd name="connsiteY2" fmla="*/ 84008 h 378374"/>
                <a:gd name="connsiteX3" fmla="*/ 889042 w 4082850"/>
                <a:gd name="connsiteY3" fmla="*/ 12001 h 378374"/>
                <a:gd name="connsiteX4" fmla="*/ 2000345 w 4082850"/>
                <a:gd name="connsiteY4" fmla="*/ 156016 h 378374"/>
                <a:gd name="connsiteX5" fmla="*/ 2741214 w 4082850"/>
                <a:gd name="connsiteY5" fmla="*/ 228024 h 378374"/>
                <a:gd name="connsiteX6" fmla="*/ 3333909 w 4082850"/>
                <a:gd name="connsiteY6" fmla="*/ 371313 h 378374"/>
                <a:gd name="connsiteX7" fmla="*/ 3973484 w 4082850"/>
                <a:gd name="connsiteY7" fmla="*/ 270388 h 378374"/>
                <a:gd name="connsiteX8" fmla="*/ 3990109 w 4082850"/>
                <a:gd name="connsiteY8" fmla="*/ 287014 h 378374"/>
                <a:gd name="connsiteX0" fmla="*/ 74087 w 4037214"/>
                <a:gd name="connsiteY0" fmla="*/ 84008 h 292221"/>
                <a:gd name="connsiteX1" fmla="*/ 0 w 4037214"/>
                <a:gd name="connsiteY1" fmla="*/ 84008 h 292221"/>
                <a:gd name="connsiteX2" fmla="*/ 0 w 4037214"/>
                <a:gd name="connsiteY2" fmla="*/ 84008 h 292221"/>
                <a:gd name="connsiteX3" fmla="*/ 889042 w 4037214"/>
                <a:gd name="connsiteY3" fmla="*/ 12001 h 292221"/>
                <a:gd name="connsiteX4" fmla="*/ 2000345 w 4037214"/>
                <a:gd name="connsiteY4" fmla="*/ 156016 h 292221"/>
                <a:gd name="connsiteX5" fmla="*/ 2741214 w 4037214"/>
                <a:gd name="connsiteY5" fmla="*/ 228024 h 292221"/>
                <a:gd name="connsiteX6" fmla="*/ 3630256 w 4037214"/>
                <a:gd name="connsiteY6" fmla="*/ 156016 h 292221"/>
                <a:gd name="connsiteX7" fmla="*/ 3973484 w 4037214"/>
                <a:gd name="connsiteY7" fmla="*/ 270388 h 292221"/>
                <a:gd name="connsiteX8" fmla="*/ 3990109 w 4037214"/>
                <a:gd name="connsiteY8" fmla="*/ 287014 h 292221"/>
                <a:gd name="connsiteX0" fmla="*/ 74087 w 4195970"/>
                <a:gd name="connsiteY0" fmla="*/ 84008 h 270388"/>
                <a:gd name="connsiteX1" fmla="*/ 0 w 4195970"/>
                <a:gd name="connsiteY1" fmla="*/ 84008 h 270388"/>
                <a:gd name="connsiteX2" fmla="*/ 0 w 4195970"/>
                <a:gd name="connsiteY2" fmla="*/ 84008 h 270388"/>
                <a:gd name="connsiteX3" fmla="*/ 889042 w 4195970"/>
                <a:gd name="connsiteY3" fmla="*/ 12001 h 270388"/>
                <a:gd name="connsiteX4" fmla="*/ 2000345 w 4195970"/>
                <a:gd name="connsiteY4" fmla="*/ 156016 h 270388"/>
                <a:gd name="connsiteX5" fmla="*/ 2741214 w 4195970"/>
                <a:gd name="connsiteY5" fmla="*/ 228024 h 270388"/>
                <a:gd name="connsiteX6" fmla="*/ 3630256 w 4195970"/>
                <a:gd name="connsiteY6" fmla="*/ 156016 h 270388"/>
                <a:gd name="connsiteX7" fmla="*/ 3973484 w 4195970"/>
                <a:gd name="connsiteY7" fmla="*/ 270388 h 270388"/>
                <a:gd name="connsiteX8" fmla="*/ 4148865 w 4195970"/>
                <a:gd name="connsiteY8" fmla="*/ 156017 h 270388"/>
                <a:gd name="connsiteX0" fmla="*/ 74087 w 4195970"/>
                <a:gd name="connsiteY0" fmla="*/ 84008 h 228024"/>
                <a:gd name="connsiteX1" fmla="*/ 0 w 4195970"/>
                <a:gd name="connsiteY1" fmla="*/ 84008 h 228024"/>
                <a:gd name="connsiteX2" fmla="*/ 0 w 4195970"/>
                <a:gd name="connsiteY2" fmla="*/ 84008 h 228024"/>
                <a:gd name="connsiteX3" fmla="*/ 889042 w 4195970"/>
                <a:gd name="connsiteY3" fmla="*/ 12001 h 228024"/>
                <a:gd name="connsiteX4" fmla="*/ 2000345 w 4195970"/>
                <a:gd name="connsiteY4" fmla="*/ 156016 h 228024"/>
                <a:gd name="connsiteX5" fmla="*/ 2741214 w 4195970"/>
                <a:gd name="connsiteY5" fmla="*/ 228024 h 228024"/>
                <a:gd name="connsiteX6" fmla="*/ 3630256 w 4195970"/>
                <a:gd name="connsiteY6" fmla="*/ 156016 h 228024"/>
                <a:gd name="connsiteX7" fmla="*/ 3926604 w 4195970"/>
                <a:gd name="connsiteY7" fmla="*/ 156017 h 228024"/>
                <a:gd name="connsiteX8" fmla="*/ 4148865 w 4195970"/>
                <a:gd name="connsiteY8" fmla="*/ 156017 h 228024"/>
                <a:gd name="connsiteX0" fmla="*/ 74087 w 4270056"/>
                <a:gd name="connsiteY0" fmla="*/ 84008 h 230795"/>
                <a:gd name="connsiteX1" fmla="*/ 0 w 4270056"/>
                <a:gd name="connsiteY1" fmla="*/ 84008 h 230795"/>
                <a:gd name="connsiteX2" fmla="*/ 0 w 4270056"/>
                <a:gd name="connsiteY2" fmla="*/ 84008 h 230795"/>
                <a:gd name="connsiteX3" fmla="*/ 889042 w 4270056"/>
                <a:gd name="connsiteY3" fmla="*/ 12001 h 230795"/>
                <a:gd name="connsiteX4" fmla="*/ 2000345 w 4270056"/>
                <a:gd name="connsiteY4" fmla="*/ 156016 h 230795"/>
                <a:gd name="connsiteX5" fmla="*/ 2741214 w 4270056"/>
                <a:gd name="connsiteY5" fmla="*/ 228024 h 230795"/>
                <a:gd name="connsiteX6" fmla="*/ 3630256 w 4270056"/>
                <a:gd name="connsiteY6" fmla="*/ 156016 h 230795"/>
                <a:gd name="connsiteX7" fmla="*/ 3926604 w 4270056"/>
                <a:gd name="connsiteY7" fmla="*/ 156017 h 230795"/>
                <a:gd name="connsiteX8" fmla="*/ 4222951 w 4270056"/>
                <a:gd name="connsiteY8" fmla="*/ 228025 h 230795"/>
                <a:gd name="connsiteX0" fmla="*/ 74087 w 4222951"/>
                <a:gd name="connsiteY0" fmla="*/ 84008 h 228025"/>
                <a:gd name="connsiteX1" fmla="*/ 0 w 4222951"/>
                <a:gd name="connsiteY1" fmla="*/ 84008 h 228025"/>
                <a:gd name="connsiteX2" fmla="*/ 0 w 4222951"/>
                <a:gd name="connsiteY2" fmla="*/ 84008 h 228025"/>
                <a:gd name="connsiteX3" fmla="*/ 889042 w 4222951"/>
                <a:gd name="connsiteY3" fmla="*/ 12001 h 228025"/>
                <a:gd name="connsiteX4" fmla="*/ 2000345 w 4222951"/>
                <a:gd name="connsiteY4" fmla="*/ 156016 h 228025"/>
                <a:gd name="connsiteX5" fmla="*/ 2741214 w 4222951"/>
                <a:gd name="connsiteY5" fmla="*/ 228024 h 228025"/>
                <a:gd name="connsiteX6" fmla="*/ 3630256 w 4222951"/>
                <a:gd name="connsiteY6" fmla="*/ 156016 h 228025"/>
                <a:gd name="connsiteX7" fmla="*/ 4222951 w 4222951"/>
                <a:gd name="connsiteY7" fmla="*/ 228025 h 228025"/>
                <a:gd name="connsiteX0" fmla="*/ 0 w 4222951"/>
                <a:gd name="connsiteY0" fmla="*/ 84008 h 228025"/>
                <a:gd name="connsiteX1" fmla="*/ 0 w 4222951"/>
                <a:gd name="connsiteY1" fmla="*/ 84008 h 228025"/>
                <a:gd name="connsiteX2" fmla="*/ 889042 w 4222951"/>
                <a:gd name="connsiteY2" fmla="*/ 12001 h 228025"/>
                <a:gd name="connsiteX3" fmla="*/ 2000345 w 4222951"/>
                <a:gd name="connsiteY3" fmla="*/ 156016 h 228025"/>
                <a:gd name="connsiteX4" fmla="*/ 2741214 w 4222951"/>
                <a:gd name="connsiteY4" fmla="*/ 228024 h 228025"/>
                <a:gd name="connsiteX5" fmla="*/ 3630256 w 4222951"/>
                <a:gd name="connsiteY5" fmla="*/ 156016 h 228025"/>
                <a:gd name="connsiteX6" fmla="*/ 4222951 w 4222951"/>
                <a:gd name="connsiteY6" fmla="*/ 228025 h 228025"/>
                <a:gd name="connsiteX0" fmla="*/ 0 w 4148864"/>
                <a:gd name="connsiteY0" fmla="*/ 84008 h 228025"/>
                <a:gd name="connsiteX1" fmla="*/ 0 w 4148864"/>
                <a:gd name="connsiteY1" fmla="*/ 84008 h 228025"/>
                <a:gd name="connsiteX2" fmla="*/ 889042 w 4148864"/>
                <a:gd name="connsiteY2" fmla="*/ 12001 h 228025"/>
                <a:gd name="connsiteX3" fmla="*/ 2000345 w 4148864"/>
                <a:gd name="connsiteY3" fmla="*/ 156016 h 228025"/>
                <a:gd name="connsiteX4" fmla="*/ 2741214 w 4148864"/>
                <a:gd name="connsiteY4" fmla="*/ 228024 h 228025"/>
                <a:gd name="connsiteX5" fmla="*/ 3630256 w 4148864"/>
                <a:gd name="connsiteY5" fmla="*/ 156016 h 228025"/>
                <a:gd name="connsiteX6" fmla="*/ 4148864 w 4148864"/>
                <a:gd name="connsiteY6" fmla="*/ 228025 h 228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8864" h="228025">
                  <a:moveTo>
                    <a:pt x="0" y="84008"/>
                  </a:moveTo>
                  <a:lnTo>
                    <a:pt x="0" y="84008"/>
                  </a:lnTo>
                  <a:cubicBezTo>
                    <a:pt x="148174" y="72007"/>
                    <a:pt x="555651" y="0"/>
                    <a:pt x="889042" y="12001"/>
                  </a:cubicBezTo>
                  <a:cubicBezTo>
                    <a:pt x="1222433" y="24002"/>
                    <a:pt x="1691650" y="120012"/>
                    <a:pt x="2000345" y="156016"/>
                  </a:cubicBezTo>
                  <a:cubicBezTo>
                    <a:pt x="2309040" y="192020"/>
                    <a:pt x="2469562" y="228024"/>
                    <a:pt x="2741214" y="228024"/>
                  </a:cubicBezTo>
                  <a:cubicBezTo>
                    <a:pt x="3012866" y="228024"/>
                    <a:pt x="3395648" y="156016"/>
                    <a:pt x="3630256" y="156016"/>
                  </a:cubicBezTo>
                  <a:cubicBezTo>
                    <a:pt x="3864864" y="156016"/>
                    <a:pt x="4025386" y="213023"/>
                    <a:pt x="4148864" y="228025"/>
                  </a:cubicBezTo>
                </a:path>
              </a:pathLst>
            </a:custGeom>
            <a:noFill/>
            <a:ln w="12700" cap="flat" cmpd="sng" algn="ctr">
              <a:solidFill>
                <a:srgbClr val="CCFF33">
                  <a:lumMod val="50000"/>
                </a:srgbClr>
              </a:solidFill>
              <a:prstDash val="solid"/>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27" name="Freeform 26"/>
            <p:cNvSpPr/>
            <p:nvPr/>
          </p:nvSpPr>
          <p:spPr bwMode="auto">
            <a:xfrm>
              <a:off x="1800251" y="1222713"/>
              <a:ext cx="4150239" cy="108740"/>
            </a:xfrm>
            <a:custGeom>
              <a:avLst/>
              <a:gdLst>
                <a:gd name="connsiteX0" fmla="*/ 0 w 4084320"/>
                <a:gd name="connsiteY0" fmla="*/ 131618 h 353290"/>
                <a:gd name="connsiteX1" fmla="*/ 739833 w 4084320"/>
                <a:gd name="connsiteY1" fmla="*/ 6927 h 353290"/>
                <a:gd name="connsiteX2" fmla="*/ 1654233 w 4084320"/>
                <a:gd name="connsiteY2" fmla="*/ 90054 h 353290"/>
                <a:gd name="connsiteX3" fmla="*/ 2552007 w 4084320"/>
                <a:gd name="connsiteY3" fmla="*/ 306185 h 353290"/>
                <a:gd name="connsiteX4" fmla="*/ 3325091 w 4084320"/>
                <a:gd name="connsiteY4" fmla="*/ 214745 h 353290"/>
                <a:gd name="connsiteX5" fmla="*/ 3973484 w 4084320"/>
                <a:gd name="connsiteY5" fmla="*/ 331123 h 353290"/>
                <a:gd name="connsiteX6" fmla="*/ 3990109 w 4084320"/>
                <a:gd name="connsiteY6" fmla="*/ 347749 h 353290"/>
                <a:gd name="connsiteX0" fmla="*/ 0 w 4084320"/>
                <a:gd name="connsiteY0" fmla="*/ 68592 h 290264"/>
                <a:gd name="connsiteX1" fmla="*/ 814955 w 4084320"/>
                <a:gd name="connsiteY1" fmla="*/ 80990 h 290264"/>
                <a:gd name="connsiteX2" fmla="*/ 1654233 w 4084320"/>
                <a:gd name="connsiteY2" fmla="*/ 27028 h 290264"/>
                <a:gd name="connsiteX3" fmla="*/ 2552007 w 4084320"/>
                <a:gd name="connsiteY3" fmla="*/ 243159 h 290264"/>
                <a:gd name="connsiteX4" fmla="*/ 3325091 w 4084320"/>
                <a:gd name="connsiteY4" fmla="*/ 151719 h 290264"/>
                <a:gd name="connsiteX5" fmla="*/ 3973484 w 4084320"/>
                <a:gd name="connsiteY5" fmla="*/ 268097 h 290264"/>
                <a:gd name="connsiteX6" fmla="*/ 3990109 w 4084320"/>
                <a:gd name="connsiteY6" fmla="*/ 284723 h 290264"/>
                <a:gd name="connsiteX0" fmla="*/ 0 w 4084320"/>
                <a:gd name="connsiteY0" fmla="*/ 58882 h 314332"/>
                <a:gd name="connsiteX1" fmla="*/ 814955 w 4084320"/>
                <a:gd name="connsiteY1" fmla="*/ 71280 h 314332"/>
                <a:gd name="connsiteX2" fmla="*/ 1926258 w 4084320"/>
                <a:gd name="connsiteY2" fmla="*/ 287304 h 314332"/>
                <a:gd name="connsiteX3" fmla="*/ 2552007 w 4084320"/>
                <a:gd name="connsiteY3" fmla="*/ 233449 h 314332"/>
                <a:gd name="connsiteX4" fmla="*/ 3325091 w 4084320"/>
                <a:gd name="connsiteY4" fmla="*/ 142009 h 314332"/>
                <a:gd name="connsiteX5" fmla="*/ 3973484 w 4084320"/>
                <a:gd name="connsiteY5" fmla="*/ 258387 h 314332"/>
                <a:gd name="connsiteX6" fmla="*/ 3990109 w 4084320"/>
                <a:gd name="connsiteY6" fmla="*/ 275013 h 314332"/>
                <a:gd name="connsiteX0" fmla="*/ 0 w 4084320"/>
                <a:gd name="connsiteY0" fmla="*/ 58882 h 311307"/>
                <a:gd name="connsiteX1" fmla="*/ 814955 w 4084320"/>
                <a:gd name="connsiteY1" fmla="*/ 71280 h 311307"/>
                <a:gd name="connsiteX2" fmla="*/ 1926258 w 4084320"/>
                <a:gd name="connsiteY2" fmla="*/ 287304 h 311307"/>
                <a:gd name="connsiteX3" fmla="*/ 2593040 w 4084320"/>
                <a:gd name="connsiteY3" fmla="*/ 215296 h 311307"/>
                <a:gd name="connsiteX4" fmla="*/ 3325091 w 4084320"/>
                <a:gd name="connsiteY4" fmla="*/ 142009 h 311307"/>
                <a:gd name="connsiteX5" fmla="*/ 3973484 w 4084320"/>
                <a:gd name="connsiteY5" fmla="*/ 258387 h 311307"/>
                <a:gd name="connsiteX6" fmla="*/ 3990109 w 4084320"/>
                <a:gd name="connsiteY6" fmla="*/ 275013 h 311307"/>
                <a:gd name="connsiteX0" fmla="*/ 0 w 4084320"/>
                <a:gd name="connsiteY0" fmla="*/ 58882 h 311308"/>
                <a:gd name="connsiteX1" fmla="*/ 814955 w 4084320"/>
                <a:gd name="connsiteY1" fmla="*/ 71280 h 311308"/>
                <a:gd name="connsiteX2" fmla="*/ 1852171 w 4084320"/>
                <a:gd name="connsiteY2" fmla="*/ 287305 h 311308"/>
                <a:gd name="connsiteX3" fmla="*/ 2593040 w 4084320"/>
                <a:gd name="connsiteY3" fmla="*/ 215296 h 311308"/>
                <a:gd name="connsiteX4" fmla="*/ 3325091 w 4084320"/>
                <a:gd name="connsiteY4" fmla="*/ 142009 h 311308"/>
                <a:gd name="connsiteX5" fmla="*/ 3973484 w 4084320"/>
                <a:gd name="connsiteY5" fmla="*/ 258387 h 311308"/>
                <a:gd name="connsiteX6" fmla="*/ 3990109 w 4084320"/>
                <a:gd name="connsiteY6" fmla="*/ 275013 h 311308"/>
                <a:gd name="connsiteX0" fmla="*/ 0 w 4082850"/>
                <a:gd name="connsiteY0" fmla="*/ 58882 h 366494"/>
                <a:gd name="connsiteX1" fmla="*/ 814955 w 4082850"/>
                <a:gd name="connsiteY1" fmla="*/ 71280 h 366494"/>
                <a:gd name="connsiteX2" fmla="*/ 1852171 w 4082850"/>
                <a:gd name="connsiteY2" fmla="*/ 287305 h 366494"/>
                <a:gd name="connsiteX3" fmla="*/ 2593040 w 4082850"/>
                <a:gd name="connsiteY3" fmla="*/ 215296 h 366494"/>
                <a:gd name="connsiteX4" fmla="*/ 3333909 w 4082850"/>
                <a:gd name="connsiteY4" fmla="*/ 359312 h 366494"/>
                <a:gd name="connsiteX5" fmla="*/ 3973484 w 4082850"/>
                <a:gd name="connsiteY5" fmla="*/ 258387 h 366494"/>
                <a:gd name="connsiteX6" fmla="*/ 3990109 w 4082850"/>
                <a:gd name="connsiteY6" fmla="*/ 275013 h 366494"/>
                <a:gd name="connsiteX0" fmla="*/ 0 w 4082850"/>
                <a:gd name="connsiteY0" fmla="*/ 58882 h 376133"/>
                <a:gd name="connsiteX1" fmla="*/ 814955 w 4082850"/>
                <a:gd name="connsiteY1" fmla="*/ 71280 h 376133"/>
                <a:gd name="connsiteX2" fmla="*/ 1852171 w 4082850"/>
                <a:gd name="connsiteY2" fmla="*/ 287305 h 376133"/>
                <a:gd name="connsiteX3" fmla="*/ 2593040 w 4082850"/>
                <a:gd name="connsiteY3" fmla="*/ 359312 h 376133"/>
                <a:gd name="connsiteX4" fmla="*/ 3333909 w 4082850"/>
                <a:gd name="connsiteY4" fmla="*/ 359312 h 376133"/>
                <a:gd name="connsiteX5" fmla="*/ 3973484 w 4082850"/>
                <a:gd name="connsiteY5" fmla="*/ 258387 h 376133"/>
                <a:gd name="connsiteX6" fmla="*/ 3990109 w 4082850"/>
                <a:gd name="connsiteY6" fmla="*/ 275013 h 376133"/>
                <a:gd name="connsiteX0" fmla="*/ 135826 w 4218676"/>
                <a:gd name="connsiteY0" fmla="*/ 23485 h 340736"/>
                <a:gd name="connsiteX1" fmla="*/ 135826 w 4218676"/>
                <a:gd name="connsiteY1" fmla="*/ 36611 h 340736"/>
                <a:gd name="connsiteX2" fmla="*/ 950781 w 4218676"/>
                <a:gd name="connsiteY2" fmla="*/ 35883 h 340736"/>
                <a:gd name="connsiteX3" fmla="*/ 1987997 w 4218676"/>
                <a:gd name="connsiteY3" fmla="*/ 251908 h 340736"/>
                <a:gd name="connsiteX4" fmla="*/ 2728866 w 4218676"/>
                <a:gd name="connsiteY4" fmla="*/ 323915 h 340736"/>
                <a:gd name="connsiteX5" fmla="*/ 3469735 w 4218676"/>
                <a:gd name="connsiteY5" fmla="*/ 323915 h 340736"/>
                <a:gd name="connsiteX6" fmla="*/ 4109310 w 4218676"/>
                <a:gd name="connsiteY6" fmla="*/ 222990 h 340736"/>
                <a:gd name="connsiteX7" fmla="*/ 4125935 w 4218676"/>
                <a:gd name="connsiteY7" fmla="*/ 239616 h 340736"/>
                <a:gd name="connsiteX0" fmla="*/ 135826 w 4218676"/>
                <a:gd name="connsiteY0" fmla="*/ 106888 h 467204"/>
                <a:gd name="connsiteX1" fmla="*/ 135826 w 4218676"/>
                <a:gd name="connsiteY1" fmla="*/ 120014 h 467204"/>
                <a:gd name="connsiteX2" fmla="*/ 950781 w 4218676"/>
                <a:gd name="connsiteY2" fmla="*/ 119286 h 467204"/>
                <a:gd name="connsiteX3" fmla="*/ 2062086 w 4218676"/>
                <a:gd name="connsiteY3" fmla="*/ 48005 h 467204"/>
                <a:gd name="connsiteX4" fmla="*/ 2728866 w 4218676"/>
                <a:gd name="connsiteY4" fmla="*/ 407318 h 467204"/>
                <a:gd name="connsiteX5" fmla="*/ 3469735 w 4218676"/>
                <a:gd name="connsiteY5" fmla="*/ 407318 h 467204"/>
                <a:gd name="connsiteX6" fmla="*/ 4109310 w 4218676"/>
                <a:gd name="connsiteY6" fmla="*/ 306393 h 467204"/>
                <a:gd name="connsiteX7" fmla="*/ 4125935 w 4218676"/>
                <a:gd name="connsiteY7" fmla="*/ 323019 h 467204"/>
                <a:gd name="connsiteX0" fmla="*/ 135826 w 4218676"/>
                <a:gd name="connsiteY0" fmla="*/ 262785 h 630282"/>
                <a:gd name="connsiteX1" fmla="*/ 135826 w 4218676"/>
                <a:gd name="connsiteY1" fmla="*/ 275911 h 630282"/>
                <a:gd name="connsiteX2" fmla="*/ 950781 w 4218676"/>
                <a:gd name="connsiteY2" fmla="*/ 275183 h 630282"/>
                <a:gd name="connsiteX3" fmla="*/ 2062086 w 4218676"/>
                <a:gd name="connsiteY3" fmla="*/ 203902 h 630282"/>
                <a:gd name="connsiteX4" fmla="*/ 2877041 w 4218676"/>
                <a:gd name="connsiteY4" fmla="*/ 59886 h 630282"/>
                <a:gd name="connsiteX5" fmla="*/ 3469735 w 4218676"/>
                <a:gd name="connsiteY5" fmla="*/ 563215 h 630282"/>
                <a:gd name="connsiteX6" fmla="*/ 4109310 w 4218676"/>
                <a:gd name="connsiteY6" fmla="*/ 462290 h 630282"/>
                <a:gd name="connsiteX7" fmla="*/ 4125935 w 4218676"/>
                <a:gd name="connsiteY7" fmla="*/ 478916 h 630282"/>
                <a:gd name="connsiteX0" fmla="*/ 135826 w 4193981"/>
                <a:gd name="connsiteY0" fmla="*/ 269966 h 539309"/>
                <a:gd name="connsiteX1" fmla="*/ 135826 w 4193981"/>
                <a:gd name="connsiteY1" fmla="*/ 283092 h 539309"/>
                <a:gd name="connsiteX2" fmla="*/ 950781 w 4193981"/>
                <a:gd name="connsiteY2" fmla="*/ 282364 h 539309"/>
                <a:gd name="connsiteX3" fmla="*/ 2062086 w 4193981"/>
                <a:gd name="connsiteY3" fmla="*/ 211083 h 539309"/>
                <a:gd name="connsiteX4" fmla="*/ 2877041 w 4193981"/>
                <a:gd name="connsiteY4" fmla="*/ 67067 h 539309"/>
                <a:gd name="connsiteX5" fmla="*/ 3617910 w 4193981"/>
                <a:gd name="connsiteY5" fmla="*/ 67067 h 539309"/>
                <a:gd name="connsiteX6" fmla="*/ 4109310 w 4193981"/>
                <a:gd name="connsiteY6" fmla="*/ 469471 h 539309"/>
                <a:gd name="connsiteX7" fmla="*/ 4125935 w 4193981"/>
                <a:gd name="connsiteY7" fmla="*/ 486097 h 539309"/>
                <a:gd name="connsiteX0" fmla="*/ 135826 w 4405883"/>
                <a:gd name="connsiteY0" fmla="*/ 269966 h 493474"/>
                <a:gd name="connsiteX1" fmla="*/ 135826 w 4405883"/>
                <a:gd name="connsiteY1" fmla="*/ 283092 h 493474"/>
                <a:gd name="connsiteX2" fmla="*/ 950781 w 4405883"/>
                <a:gd name="connsiteY2" fmla="*/ 282364 h 493474"/>
                <a:gd name="connsiteX3" fmla="*/ 2062086 w 4405883"/>
                <a:gd name="connsiteY3" fmla="*/ 211083 h 493474"/>
                <a:gd name="connsiteX4" fmla="*/ 2877041 w 4405883"/>
                <a:gd name="connsiteY4" fmla="*/ 67067 h 493474"/>
                <a:gd name="connsiteX5" fmla="*/ 3617910 w 4405883"/>
                <a:gd name="connsiteY5" fmla="*/ 67067 h 493474"/>
                <a:gd name="connsiteX6" fmla="*/ 4109310 w 4405883"/>
                <a:gd name="connsiteY6" fmla="*/ 469471 h 493474"/>
                <a:gd name="connsiteX7" fmla="*/ 4358778 w 4405883"/>
                <a:gd name="connsiteY7" fmla="*/ 211084 h 493474"/>
                <a:gd name="connsiteX0" fmla="*/ 135826 w 4405883"/>
                <a:gd name="connsiteY0" fmla="*/ 269966 h 505475"/>
                <a:gd name="connsiteX1" fmla="*/ 135826 w 4405883"/>
                <a:gd name="connsiteY1" fmla="*/ 283092 h 505475"/>
                <a:gd name="connsiteX2" fmla="*/ 950781 w 4405883"/>
                <a:gd name="connsiteY2" fmla="*/ 282364 h 505475"/>
                <a:gd name="connsiteX3" fmla="*/ 2062086 w 4405883"/>
                <a:gd name="connsiteY3" fmla="*/ 211083 h 505475"/>
                <a:gd name="connsiteX4" fmla="*/ 2877041 w 4405883"/>
                <a:gd name="connsiteY4" fmla="*/ 67067 h 505475"/>
                <a:gd name="connsiteX5" fmla="*/ 3617910 w 4405883"/>
                <a:gd name="connsiteY5" fmla="*/ 67067 h 505475"/>
                <a:gd name="connsiteX6" fmla="*/ 4109310 w 4405883"/>
                <a:gd name="connsiteY6" fmla="*/ 469471 h 505475"/>
                <a:gd name="connsiteX7" fmla="*/ 4358778 w 4405883"/>
                <a:gd name="connsiteY7" fmla="*/ 283092 h 505475"/>
                <a:gd name="connsiteX0" fmla="*/ 135826 w 4405883"/>
                <a:gd name="connsiteY0" fmla="*/ 250904 h 372042"/>
                <a:gd name="connsiteX1" fmla="*/ 135826 w 4405883"/>
                <a:gd name="connsiteY1" fmla="*/ 264030 h 372042"/>
                <a:gd name="connsiteX2" fmla="*/ 950781 w 4405883"/>
                <a:gd name="connsiteY2" fmla="*/ 263302 h 372042"/>
                <a:gd name="connsiteX3" fmla="*/ 2062086 w 4405883"/>
                <a:gd name="connsiteY3" fmla="*/ 192021 h 372042"/>
                <a:gd name="connsiteX4" fmla="*/ 2877041 w 4405883"/>
                <a:gd name="connsiteY4" fmla="*/ 48005 h 372042"/>
                <a:gd name="connsiteX5" fmla="*/ 3617910 w 4405883"/>
                <a:gd name="connsiteY5" fmla="*/ 48005 h 372042"/>
                <a:gd name="connsiteX6" fmla="*/ 3840170 w 4405883"/>
                <a:gd name="connsiteY6" fmla="*/ 336038 h 372042"/>
                <a:gd name="connsiteX7" fmla="*/ 4358778 w 4405883"/>
                <a:gd name="connsiteY7" fmla="*/ 264030 h 372042"/>
                <a:gd name="connsiteX0" fmla="*/ 135826 w 4405883"/>
                <a:gd name="connsiteY0" fmla="*/ 226902 h 348040"/>
                <a:gd name="connsiteX1" fmla="*/ 135826 w 4405883"/>
                <a:gd name="connsiteY1" fmla="*/ 240028 h 348040"/>
                <a:gd name="connsiteX2" fmla="*/ 950781 w 4405883"/>
                <a:gd name="connsiteY2" fmla="*/ 239300 h 348040"/>
                <a:gd name="connsiteX3" fmla="*/ 2062086 w 4405883"/>
                <a:gd name="connsiteY3" fmla="*/ 168019 h 348040"/>
                <a:gd name="connsiteX4" fmla="*/ 2877041 w 4405883"/>
                <a:gd name="connsiteY4" fmla="*/ 24003 h 348040"/>
                <a:gd name="connsiteX5" fmla="*/ 3840170 w 4405883"/>
                <a:gd name="connsiteY5" fmla="*/ 312036 h 348040"/>
                <a:gd name="connsiteX6" fmla="*/ 4358778 w 4405883"/>
                <a:gd name="connsiteY6" fmla="*/ 240028 h 348040"/>
                <a:gd name="connsiteX0" fmla="*/ 135826 w 4405883"/>
                <a:gd name="connsiteY0" fmla="*/ 59004 h 180142"/>
                <a:gd name="connsiteX1" fmla="*/ 135826 w 4405883"/>
                <a:gd name="connsiteY1" fmla="*/ 72130 h 180142"/>
                <a:gd name="connsiteX2" fmla="*/ 950781 w 4405883"/>
                <a:gd name="connsiteY2" fmla="*/ 71402 h 180142"/>
                <a:gd name="connsiteX3" fmla="*/ 2062086 w 4405883"/>
                <a:gd name="connsiteY3" fmla="*/ 121 h 180142"/>
                <a:gd name="connsiteX4" fmla="*/ 2877041 w 4405883"/>
                <a:gd name="connsiteY4" fmla="*/ 72130 h 180142"/>
                <a:gd name="connsiteX5" fmla="*/ 3840170 w 4405883"/>
                <a:gd name="connsiteY5" fmla="*/ 144138 h 180142"/>
                <a:gd name="connsiteX6" fmla="*/ 4358778 w 4405883"/>
                <a:gd name="connsiteY6" fmla="*/ 72130 h 180142"/>
                <a:gd name="connsiteX0" fmla="*/ 135826 w 4405883"/>
                <a:gd name="connsiteY0" fmla="*/ 2122 h 123260"/>
                <a:gd name="connsiteX1" fmla="*/ 135826 w 4405883"/>
                <a:gd name="connsiteY1" fmla="*/ 15248 h 123260"/>
                <a:gd name="connsiteX2" fmla="*/ 950781 w 4405883"/>
                <a:gd name="connsiteY2" fmla="*/ 14520 h 123260"/>
                <a:gd name="connsiteX3" fmla="*/ 2062086 w 4405883"/>
                <a:gd name="connsiteY3" fmla="*/ 87256 h 123260"/>
                <a:gd name="connsiteX4" fmla="*/ 2877041 w 4405883"/>
                <a:gd name="connsiteY4" fmla="*/ 15248 h 123260"/>
                <a:gd name="connsiteX5" fmla="*/ 3840170 w 4405883"/>
                <a:gd name="connsiteY5" fmla="*/ 87256 h 123260"/>
                <a:gd name="connsiteX6" fmla="*/ 4358778 w 4405883"/>
                <a:gd name="connsiteY6" fmla="*/ 15248 h 123260"/>
                <a:gd name="connsiteX0" fmla="*/ 135825 w 4405882"/>
                <a:gd name="connsiteY0" fmla="*/ 2122 h 123260"/>
                <a:gd name="connsiteX1" fmla="*/ 135826 w 4405882"/>
                <a:gd name="connsiteY1" fmla="*/ 87256 h 123260"/>
                <a:gd name="connsiteX2" fmla="*/ 950780 w 4405882"/>
                <a:gd name="connsiteY2" fmla="*/ 14520 h 123260"/>
                <a:gd name="connsiteX3" fmla="*/ 2062085 w 4405882"/>
                <a:gd name="connsiteY3" fmla="*/ 87256 h 123260"/>
                <a:gd name="connsiteX4" fmla="*/ 2877040 w 4405882"/>
                <a:gd name="connsiteY4" fmla="*/ 15248 h 123260"/>
                <a:gd name="connsiteX5" fmla="*/ 3840169 w 4405882"/>
                <a:gd name="connsiteY5" fmla="*/ 87256 h 123260"/>
                <a:gd name="connsiteX6" fmla="*/ 4358777 w 4405882"/>
                <a:gd name="connsiteY6" fmla="*/ 15248 h 123260"/>
                <a:gd name="connsiteX0" fmla="*/ 0 w 4270056"/>
                <a:gd name="connsiteY0" fmla="*/ 72736 h 108740"/>
                <a:gd name="connsiteX1" fmla="*/ 814954 w 4270056"/>
                <a:gd name="connsiteY1" fmla="*/ 0 h 108740"/>
                <a:gd name="connsiteX2" fmla="*/ 1926259 w 4270056"/>
                <a:gd name="connsiteY2" fmla="*/ 72736 h 108740"/>
                <a:gd name="connsiteX3" fmla="*/ 2741214 w 4270056"/>
                <a:gd name="connsiteY3" fmla="*/ 728 h 108740"/>
                <a:gd name="connsiteX4" fmla="*/ 3704343 w 4270056"/>
                <a:gd name="connsiteY4" fmla="*/ 72736 h 108740"/>
                <a:gd name="connsiteX5" fmla="*/ 4222951 w 4270056"/>
                <a:gd name="connsiteY5" fmla="*/ 728 h 108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0056" h="108740">
                  <a:moveTo>
                    <a:pt x="0" y="72736"/>
                  </a:moveTo>
                  <a:cubicBezTo>
                    <a:pt x="135826" y="74802"/>
                    <a:pt x="493911" y="0"/>
                    <a:pt x="814954" y="0"/>
                  </a:cubicBezTo>
                  <a:cubicBezTo>
                    <a:pt x="1135997" y="0"/>
                    <a:pt x="1605216" y="72615"/>
                    <a:pt x="1926259" y="72736"/>
                  </a:cubicBezTo>
                  <a:cubicBezTo>
                    <a:pt x="2247302" y="72857"/>
                    <a:pt x="2444867" y="728"/>
                    <a:pt x="2741214" y="728"/>
                  </a:cubicBezTo>
                  <a:cubicBezTo>
                    <a:pt x="3037561" y="728"/>
                    <a:pt x="3457387" y="36732"/>
                    <a:pt x="3704343" y="72736"/>
                  </a:cubicBezTo>
                  <a:cubicBezTo>
                    <a:pt x="3827821" y="108740"/>
                    <a:pt x="4270056" y="3498"/>
                    <a:pt x="4222951" y="728"/>
                  </a:cubicBezTo>
                </a:path>
              </a:pathLst>
            </a:custGeom>
            <a:noFill/>
            <a:ln w="6350" cap="flat" cmpd="sng" algn="ctr">
              <a:solidFill>
                <a:srgbClr val="CCFF33">
                  <a:lumMod val="75000"/>
                </a:srgbClr>
              </a:solidFill>
              <a:prstDash val="solid"/>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28" name="Freeform 27"/>
            <p:cNvSpPr/>
            <p:nvPr/>
          </p:nvSpPr>
          <p:spPr bwMode="auto">
            <a:xfrm>
              <a:off x="1512218" y="1763500"/>
              <a:ext cx="4366264" cy="408045"/>
            </a:xfrm>
            <a:custGeom>
              <a:avLst/>
              <a:gdLst>
                <a:gd name="connsiteX0" fmla="*/ 0 w 4084320"/>
                <a:gd name="connsiteY0" fmla="*/ 131618 h 353290"/>
                <a:gd name="connsiteX1" fmla="*/ 739833 w 4084320"/>
                <a:gd name="connsiteY1" fmla="*/ 6927 h 353290"/>
                <a:gd name="connsiteX2" fmla="*/ 1654233 w 4084320"/>
                <a:gd name="connsiteY2" fmla="*/ 90054 h 353290"/>
                <a:gd name="connsiteX3" fmla="*/ 2552007 w 4084320"/>
                <a:gd name="connsiteY3" fmla="*/ 306185 h 353290"/>
                <a:gd name="connsiteX4" fmla="*/ 3325091 w 4084320"/>
                <a:gd name="connsiteY4" fmla="*/ 214745 h 353290"/>
                <a:gd name="connsiteX5" fmla="*/ 3973484 w 4084320"/>
                <a:gd name="connsiteY5" fmla="*/ 331123 h 353290"/>
                <a:gd name="connsiteX6" fmla="*/ 3990109 w 4084320"/>
                <a:gd name="connsiteY6" fmla="*/ 347749 h 353290"/>
                <a:gd name="connsiteX0" fmla="*/ 0 w 4084320"/>
                <a:gd name="connsiteY0" fmla="*/ 68592 h 290264"/>
                <a:gd name="connsiteX1" fmla="*/ 814955 w 4084320"/>
                <a:gd name="connsiteY1" fmla="*/ 80990 h 290264"/>
                <a:gd name="connsiteX2" fmla="*/ 1654233 w 4084320"/>
                <a:gd name="connsiteY2" fmla="*/ 27028 h 290264"/>
                <a:gd name="connsiteX3" fmla="*/ 2552007 w 4084320"/>
                <a:gd name="connsiteY3" fmla="*/ 243159 h 290264"/>
                <a:gd name="connsiteX4" fmla="*/ 3325091 w 4084320"/>
                <a:gd name="connsiteY4" fmla="*/ 151719 h 290264"/>
                <a:gd name="connsiteX5" fmla="*/ 3973484 w 4084320"/>
                <a:gd name="connsiteY5" fmla="*/ 268097 h 290264"/>
                <a:gd name="connsiteX6" fmla="*/ 3990109 w 4084320"/>
                <a:gd name="connsiteY6" fmla="*/ 284723 h 290264"/>
                <a:gd name="connsiteX0" fmla="*/ 0 w 4084320"/>
                <a:gd name="connsiteY0" fmla="*/ 58882 h 314332"/>
                <a:gd name="connsiteX1" fmla="*/ 814955 w 4084320"/>
                <a:gd name="connsiteY1" fmla="*/ 71280 h 314332"/>
                <a:gd name="connsiteX2" fmla="*/ 1926258 w 4084320"/>
                <a:gd name="connsiteY2" fmla="*/ 287304 h 314332"/>
                <a:gd name="connsiteX3" fmla="*/ 2552007 w 4084320"/>
                <a:gd name="connsiteY3" fmla="*/ 233449 h 314332"/>
                <a:gd name="connsiteX4" fmla="*/ 3325091 w 4084320"/>
                <a:gd name="connsiteY4" fmla="*/ 142009 h 314332"/>
                <a:gd name="connsiteX5" fmla="*/ 3973484 w 4084320"/>
                <a:gd name="connsiteY5" fmla="*/ 258387 h 314332"/>
                <a:gd name="connsiteX6" fmla="*/ 3990109 w 4084320"/>
                <a:gd name="connsiteY6" fmla="*/ 275013 h 314332"/>
                <a:gd name="connsiteX0" fmla="*/ 0 w 4084320"/>
                <a:gd name="connsiteY0" fmla="*/ 58882 h 311307"/>
                <a:gd name="connsiteX1" fmla="*/ 814955 w 4084320"/>
                <a:gd name="connsiteY1" fmla="*/ 71280 h 311307"/>
                <a:gd name="connsiteX2" fmla="*/ 1926258 w 4084320"/>
                <a:gd name="connsiteY2" fmla="*/ 287304 h 311307"/>
                <a:gd name="connsiteX3" fmla="*/ 2593040 w 4084320"/>
                <a:gd name="connsiteY3" fmla="*/ 215296 h 311307"/>
                <a:gd name="connsiteX4" fmla="*/ 3325091 w 4084320"/>
                <a:gd name="connsiteY4" fmla="*/ 142009 h 311307"/>
                <a:gd name="connsiteX5" fmla="*/ 3973484 w 4084320"/>
                <a:gd name="connsiteY5" fmla="*/ 258387 h 311307"/>
                <a:gd name="connsiteX6" fmla="*/ 3990109 w 4084320"/>
                <a:gd name="connsiteY6" fmla="*/ 275013 h 311307"/>
                <a:gd name="connsiteX0" fmla="*/ 0 w 4084320"/>
                <a:gd name="connsiteY0" fmla="*/ 58882 h 311308"/>
                <a:gd name="connsiteX1" fmla="*/ 814955 w 4084320"/>
                <a:gd name="connsiteY1" fmla="*/ 71280 h 311308"/>
                <a:gd name="connsiteX2" fmla="*/ 1852171 w 4084320"/>
                <a:gd name="connsiteY2" fmla="*/ 287305 h 311308"/>
                <a:gd name="connsiteX3" fmla="*/ 2593040 w 4084320"/>
                <a:gd name="connsiteY3" fmla="*/ 215296 h 311308"/>
                <a:gd name="connsiteX4" fmla="*/ 3325091 w 4084320"/>
                <a:gd name="connsiteY4" fmla="*/ 142009 h 311308"/>
                <a:gd name="connsiteX5" fmla="*/ 3973484 w 4084320"/>
                <a:gd name="connsiteY5" fmla="*/ 258387 h 311308"/>
                <a:gd name="connsiteX6" fmla="*/ 3990109 w 4084320"/>
                <a:gd name="connsiteY6" fmla="*/ 275013 h 311308"/>
                <a:gd name="connsiteX0" fmla="*/ 0 w 4082850"/>
                <a:gd name="connsiteY0" fmla="*/ 58882 h 366494"/>
                <a:gd name="connsiteX1" fmla="*/ 814955 w 4082850"/>
                <a:gd name="connsiteY1" fmla="*/ 71280 h 366494"/>
                <a:gd name="connsiteX2" fmla="*/ 1852171 w 4082850"/>
                <a:gd name="connsiteY2" fmla="*/ 287305 h 366494"/>
                <a:gd name="connsiteX3" fmla="*/ 2593040 w 4082850"/>
                <a:gd name="connsiteY3" fmla="*/ 215296 h 366494"/>
                <a:gd name="connsiteX4" fmla="*/ 3333909 w 4082850"/>
                <a:gd name="connsiteY4" fmla="*/ 359312 h 366494"/>
                <a:gd name="connsiteX5" fmla="*/ 3973484 w 4082850"/>
                <a:gd name="connsiteY5" fmla="*/ 258387 h 366494"/>
                <a:gd name="connsiteX6" fmla="*/ 3990109 w 4082850"/>
                <a:gd name="connsiteY6" fmla="*/ 275013 h 366494"/>
                <a:gd name="connsiteX0" fmla="*/ 0 w 4082850"/>
                <a:gd name="connsiteY0" fmla="*/ 58882 h 376133"/>
                <a:gd name="connsiteX1" fmla="*/ 814955 w 4082850"/>
                <a:gd name="connsiteY1" fmla="*/ 71280 h 376133"/>
                <a:gd name="connsiteX2" fmla="*/ 1852171 w 4082850"/>
                <a:gd name="connsiteY2" fmla="*/ 287305 h 376133"/>
                <a:gd name="connsiteX3" fmla="*/ 2593040 w 4082850"/>
                <a:gd name="connsiteY3" fmla="*/ 359312 h 376133"/>
                <a:gd name="connsiteX4" fmla="*/ 3333909 w 4082850"/>
                <a:gd name="connsiteY4" fmla="*/ 359312 h 376133"/>
                <a:gd name="connsiteX5" fmla="*/ 3973484 w 4082850"/>
                <a:gd name="connsiteY5" fmla="*/ 258387 h 376133"/>
                <a:gd name="connsiteX6" fmla="*/ 3990109 w 4082850"/>
                <a:gd name="connsiteY6" fmla="*/ 275013 h 376133"/>
                <a:gd name="connsiteX0" fmla="*/ 135826 w 4218676"/>
                <a:gd name="connsiteY0" fmla="*/ 23485 h 340736"/>
                <a:gd name="connsiteX1" fmla="*/ 135826 w 4218676"/>
                <a:gd name="connsiteY1" fmla="*/ 36611 h 340736"/>
                <a:gd name="connsiteX2" fmla="*/ 950781 w 4218676"/>
                <a:gd name="connsiteY2" fmla="*/ 35883 h 340736"/>
                <a:gd name="connsiteX3" fmla="*/ 1987997 w 4218676"/>
                <a:gd name="connsiteY3" fmla="*/ 251908 h 340736"/>
                <a:gd name="connsiteX4" fmla="*/ 2728866 w 4218676"/>
                <a:gd name="connsiteY4" fmla="*/ 323915 h 340736"/>
                <a:gd name="connsiteX5" fmla="*/ 3469735 w 4218676"/>
                <a:gd name="connsiteY5" fmla="*/ 323915 h 340736"/>
                <a:gd name="connsiteX6" fmla="*/ 4109310 w 4218676"/>
                <a:gd name="connsiteY6" fmla="*/ 222990 h 340736"/>
                <a:gd name="connsiteX7" fmla="*/ 4125935 w 4218676"/>
                <a:gd name="connsiteY7" fmla="*/ 239616 h 340736"/>
                <a:gd name="connsiteX0" fmla="*/ 135826 w 4218676"/>
                <a:gd name="connsiteY0" fmla="*/ 106888 h 467204"/>
                <a:gd name="connsiteX1" fmla="*/ 135826 w 4218676"/>
                <a:gd name="connsiteY1" fmla="*/ 120014 h 467204"/>
                <a:gd name="connsiteX2" fmla="*/ 950781 w 4218676"/>
                <a:gd name="connsiteY2" fmla="*/ 119286 h 467204"/>
                <a:gd name="connsiteX3" fmla="*/ 2062086 w 4218676"/>
                <a:gd name="connsiteY3" fmla="*/ 48005 h 467204"/>
                <a:gd name="connsiteX4" fmla="*/ 2728866 w 4218676"/>
                <a:gd name="connsiteY4" fmla="*/ 407318 h 467204"/>
                <a:gd name="connsiteX5" fmla="*/ 3469735 w 4218676"/>
                <a:gd name="connsiteY5" fmla="*/ 407318 h 467204"/>
                <a:gd name="connsiteX6" fmla="*/ 4109310 w 4218676"/>
                <a:gd name="connsiteY6" fmla="*/ 306393 h 467204"/>
                <a:gd name="connsiteX7" fmla="*/ 4125935 w 4218676"/>
                <a:gd name="connsiteY7" fmla="*/ 323019 h 467204"/>
                <a:gd name="connsiteX0" fmla="*/ 135826 w 4218676"/>
                <a:gd name="connsiteY0" fmla="*/ 262785 h 630282"/>
                <a:gd name="connsiteX1" fmla="*/ 135826 w 4218676"/>
                <a:gd name="connsiteY1" fmla="*/ 275911 h 630282"/>
                <a:gd name="connsiteX2" fmla="*/ 950781 w 4218676"/>
                <a:gd name="connsiteY2" fmla="*/ 275183 h 630282"/>
                <a:gd name="connsiteX3" fmla="*/ 2062086 w 4218676"/>
                <a:gd name="connsiteY3" fmla="*/ 203902 h 630282"/>
                <a:gd name="connsiteX4" fmla="*/ 2877041 w 4218676"/>
                <a:gd name="connsiteY4" fmla="*/ 59886 h 630282"/>
                <a:gd name="connsiteX5" fmla="*/ 3469735 w 4218676"/>
                <a:gd name="connsiteY5" fmla="*/ 563215 h 630282"/>
                <a:gd name="connsiteX6" fmla="*/ 4109310 w 4218676"/>
                <a:gd name="connsiteY6" fmla="*/ 462290 h 630282"/>
                <a:gd name="connsiteX7" fmla="*/ 4125935 w 4218676"/>
                <a:gd name="connsiteY7" fmla="*/ 478916 h 630282"/>
                <a:gd name="connsiteX0" fmla="*/ 135826 w 4193981"/>
                <a:gd name="connsiteY0" fmla="*/ 269966 h 539309"/>
                <a:gd name="connsiteX1" fmla="*/ 135826 w 4193981"/>
                <a:gd name="connsiteY1" fmla="*/ 283092 h 539309"/>
                <a:gd name="connsiteX2" fmla="*/ 950781 w 4193981"/>
                <a:gd name="connsiteY2" fmla="*/ 282364 h 539309"/>
                <a:gd name="connsiteX3" fmla="*/ 2062086 w 4193981"/>
                <a:gd name="connsiteY3" fmla="*/ 211083 h 539309"/>
                <a:gd name="connsiteX4" fmla="*/ 2877041 w 4193981"/>
                <a:gd name="connsiteY4" fmla="*/ 67067 h 539309"/>
                <a:gd name="connsiteX5" fmla="*/ 3617910 w 4193981"/>
                <a:gd name="connsiteY5" fmla="*/ 67067 h 539309"/>
                <a:gd name="connsiteX6" fmla="*/ 4109310 w 4193981"/>
                <a:gd name="connsiteY6" fmla="*/ 469471 h 539309"/>
                <a:gd name="connsiteX7" fmla="*/ 4125935 w 4193981"/>
                <a:gd name="connsiteY7" fmla="*/ 486097 h 539309"/>
                <a:gd name="connsiteX0" fmla="*/ 135826 w 4405883"/>
                <a:gd name="connsiteY0" fmla="*/ 269966 h 493474"/>
                <a:gd name="connsiteX1" fmla="*/ 135826 w 4405883"/>
                <a:gd name="connsiteY1" fmla="*/ 283092 h 493474"/>
                <a:gd name="connsiteX2" fmla="*/ 950781 w 4405883"/>
                <a:gd name="connsiteY2" fmla="*/ 282364 h 493474"/>
                <a:gd name="connsiteX3" fmla="*/ 2062086 w 4405883"/>
                <a:gd name="connsiteY3" fmla="*/ 211083 h 493474"/>
                <a:gd name="connsiteX4" fmla="*/ 2877041 w 4405883"/>
                <a:gd name="connsiteY4" fmla="*/ 67067 h 493474"/>
                <a:gd name="connsiteX5" fmla="*/ 3617910 w 4405883"/>
                <a:gd name="connsiteY5" fmla="*/ 67067 h 493474"/>
                <a:gd name="connsiteX6" fmla="*/ 4109310 w 4405883"/>
                <a:gd name="connsiteY6" fmla="*/ 469471 h 493474"/>
                <a:gd name="connsiteX7" fmla="*/ 4358778 w 4405883"/>
                <a:gd name="connsiteY7" fmla="*/ 211084 h 493474"/>
                <a:gd name="connsiteX0" fmla="*/ 135826 w 4405883"/>
                <a:gd name="connsiteY0" fmla="*/ 269966 h 505475"/>
                <a:gd name="connsiteX1" fmla="*/ 135826 w 4405883"/>
                <a:gd name="connsiteY1" fmla="*/ 283092 h 505475"/>
                <a:gd name="connsiteX2" fmla="*/ 950781 w 4405883"/>
                <a:gd name="connsiteY2" fmla="*/ 282364 h 505475"/>
                <a:gd name="connsiteX3" fmla="*/ 2062086 w 4405883"/>
                <a:gd name="connsiteY3" fmla="*/ 211083 h 505475"/>
                <a:gd name="connsiteX4" fmla="*/ 2877041 w 4405883"/>
                <a:gd name="connsiteY4" fmla="*/ 67067 h 505475"/>
                <a:gd name="connsiteX5" fmla="*/ 3617910 w 4405883"/>
                <a:gd name="connsiteY5" fmla="*/ 67067 h 505475"/>
                <a:gd name="connsiteX6" fmla="*/ 4109310 w 4405883"/>
                <a:gd name="connsiteY6" fmla="*/ 469471 h 505475"/>
                <a:gd name="connsiteX7" fmla="*/ 4358778 w 4405883"/>
                <a:gd name="connsiteY7" fmla="*/ 283092 h 505475"/>
                <a:gd name="connsiteX0" fmla="*/ 135826 w 4405883"/>
                <a:gd name="connsiteY0" fmla="*/ 250904 h 372042"/>
                <a:gd name="connsiteX1" fmla="*/ 135826 w 4405883"/>
                <a:gd name="connsiteY1" fmla="*/ 264030 h 372042"/>
                <a:gd name="connsiteX2" fmla="*/ 950781 w 4405883"/>
                <a:gd name="connsiteY2" fmla="*/ 263302 h 372042"/>
                <a:gd name="connsiteX3" fmla="*/ 2062086 w 4405883"/>
                <a:gd name="connsiteY3" fmla="*/ 192021 h 372042"/>
                <a:gd name="connsiteX4" fmla="*/ 2877041 w 4405883"/>
                <a:gd name="connsiteY4" fmla="*/ 48005 h 372042"/>
                <a:gd name="connsiteX5" fmla="*/ 3617910 w 4405883"/>
                <a:gd name="connsiteY5" fmla="*/ 48005 h 372042"/>
                <a:gd name="connsiteX6" fmla="*/ 3840170 w 4405883"/>
                <a:gd name="connsiteY6" fmla="*/ 336038 h 372042"/>
                <a:gd name="connsiteX7" fmla="*/ 4358778 w 4405883"/>
                <a:gd name="connsiteY7" fmla="*/ 264030 h 372042"/>
                <a:gd name="connsiteX0" fmla="*/ 135826 w 4405883"/>
                <a:gd name="connsiteY0" fmla="*/ 226902 h 348040"/>
                <a:gd name="connsiteX1" fmla="*/ 135826 w 4405883"/>
                <a:gd name="connsiteY1" fmla="*/ 240028 h 348040"/>
                <a:gd name="connsiteX2" fmla="*/ 950781 w 4405883"/>
                <a:gd name="connsiteY2" fmla="*/ 239300 h 348040"/>
                <a:gd name="connsiteX3" fmla="*/ 2062086 w 4405883"/>
                <a:gd name="connsiteY3" fmla="*/ 168019 h 348040"/>
                <a:gd name="connsiteX4" fmla="*/ 2877041 w 4405883"/>
                <a:gd name="connsiteY4" fmla="*/ 24003 h 348040"/>
                <a:gd name="connsiteX5" fmla="*/ 3840170 w 4405883"/>
                <a:gd name="connsiteY5" fmla="*/ 312036 h 348040"/>
                <a:gd name="connsiteX6" fmla="*/ 4358778 w 4405883"/>
                <a:gd name="connsiteY6" fmla="*/ 240028 h 348040"/>
                <a:gd name="connsiteX0" fmla="*/ 135826 w 4405883"/>
                <a:gd name="connsiteY0" fmla="*/ 59004 h 180142"/>
                <a:gd name="connsiteX1" fmla="*/ 135826 w 4405883"/>
                <a:gd name="connsiteY1" fmla="*/ 72130 h 180142"/>
                <a:gd name="connsiteX2" fmla="*/ 950781 w 4405883"/>
                <a:gd name="connsiteY2" fmla="*/ 71402 h 180142"/>
                <a:gd name="connsiteX3" fmla="*/ 2062086 w 4405883"/>
                <a:gd name="connsiteY3" fmla="*/ 121 h 180142"/>
                <a:gd name="connsiteX4" fmla="*/ 2877041 w 4405883"/>
                <a:gd name="connsiteY4" fmla="*/ 72130 h 180142"/>
                <a:gd name="connsiteX5" fmla="*/ 3840170 w 4405883"/>
                <a:gd name="connsiteY5" fmla="*/ 144138 h 180142"/>
                <a:gd name="connsiteX6" fmla="*/ 4358778 w 4405883"/>
                <a:gd name="connsiteY6" fmla="*/ 72130 h 180142"/>
                <a:gd name="connsiteX0" fmla="*/ 135826 w 4405883"/>
                <a:gd name="connsiteY0" fmla="*/ 2122 h 123260"/>
                <a:gd name="connsiteX1" fmla="*/ 135826 w 4405883"/>
                <a:gd name="connsiteY1" fmla="*/ 15248 h 123260"/>
                <a:gd name="connsiteX2" fmla="*/ 950781 w 4405883"/>
                <a:gd name="connsiteY2" fmla="*/ 14520 h 123260"/>
                <a:gd name="connsiteX3" fmla="*/ 2062086 w 4405883"/>
                <a:gd name="connsiteY3" fmla="*/ 87256 h 123260"/>
                <a:gd name="connsiteX4" fmla="*/ 2877041 w 4405883"/>
                <a:gd name="connsiteY4" fmla="*/ 15248 h 123260"/>
                <a:gd name="connsiteX5" fmla="*/ 3840170 w 4405883"/>
                <a:gd name="connsiteY5" fmla="*/ 87256 h 123260"/>
                <a:gd name="connsiteX6" fmla="*/ 4358778 w 4405883"/>
                <a:gd name="connsiteY6" fmla="*/ 15248 h 123260"/>
                <a:gd name="connsiteX0" fmla="*/ 135825 w 4405882"/>
                <a:gd name="connsiteY0" fmla="*/ 2122 h 123260"/>
                <a:gd name="connsiteX1" fmla="*/ 135826 w 4405882"/>
                <a:gd name="connsiteY1" fmla="*/ 87256 h 123260"/>
                <a:gd name="connsiteX2" fmla="*/ 950780 w 4405882"/>
                <a:gd name="connsiteY2" fmla="*/ 14520 h 123260"/>
                <a:gd name="connsiteX3" fmla="*/ 2062085 w 4405882"/>
                <a:gd name="connsiteY3" fmla="*/ 87256 h 123260"/>
                <a:gd name="connsiteX4" fmla="*/ 2877040 w 4405882"/>
                <a:gd name="connsiteY4" fmla="*/ 15248 h 123260"/>
                <a:gd name="connsiteX5" fmla="*/ 3840169 w 4405882"/>
                <a:gd name="connsiteY5" fmla="*/ 87256 h 123260"/>
                <a:gd name="connsiteX6" fmla="*/ 4358777 w 4405882"/>
                <a:gd name="connsiteY6" fmla="*/ 15248 h 123260"/>
                <a:gd name="connsiteX0" fmla="*/ 209912 w 4479969"/>
                <a:gd name="connsiteY0" fmla="*/ 304343 h 439902"/>
                <a:gd name="connsiteX1" fmla="*/ 0 w 4479969"/>
                <a:gd name="connsiteY1" fmla="*/ 14189 h 439902"/>
                <a:gd name="connsiteX2" fmla="*/ 209913 w 4479969"/>
                <a:gd name="connsiteY2" fmla="*/ 389477 h 439902"/>
                <a:gd name="connsiteX3" fmla="*/ 1024867 w 4479969"/>
                <a:gd name="connsiteY3" fmla="*/ 316741 h 439902"/>
                <a:gd name="connsiteX4" fmla="*/ 2136172 w 4479969"/>
                <a:gd name="connsiteY4" fmla="*/ 389477 h 439902"/>
                <a:gd name="connsiteX5" fmla="*/ 2951127 w 4479969"/>
                <a:gd name="connsiteY5" fmla="*/ 317469 h 439902"/>
                <a:gd name="connsiteX6" fmla="*/ 3914256 w 4479969"/>
                <a:gd name="connsiteY6" fmla="*/ 389477 h 439902"/>
                <a:gd name="connsiteX7" fmla="*/ 4432864 w 4479969"/>
                <a:gd name="connsiteY7" fmla="*/ 317469 h 439902"/>
                <a:gd name="connsiteX0" fmla="*/ 0 w 4479969"/>
                <a:gd name="connsiteY0" fmla="*/ 0 h 425713"/>
                <a:gd name="connsiteX1" fmla="*/ 209913 w 4479969"/>
                <a:gd name="connsiteY1" fmla="*/ 375288 h 425713"/>
                <a:gd name="connsiteX2" fmla="*/ 1024867 w 4479969"/>
                <a:gd name="connsiteY2" fmla="*/ 302552 h 425713"/>
                <a:gd name="connsiteX3" fmla="*/ 2136172 w 4479969"/>
                <a:gd name="connsiteY3" fmla="*/ 375288 h 425713"/>
                <a:gd name="connsiteX4" fmla="*/ 2951127 w 4479969"/>
                <a:gd name="connsiteY4" fmla="*/ 303280 h 425713"/>
                <a:gd name="connsiteX5" fmla="*/ 3914256 w 4479969"/>
                <a:gd name="connsiteY5" fmla="*/ 375288 h 425713"/>
                <a:gd name="connsiteX6" fmla="*/ 4432864 w 4479969"/>
                <a:gd name="connsiteY6" fmla="*/ 303280 h 425713"/>
                <a:gd name="connsiteX0" fmla="*/ 0 w 4479969"/>
                <a:gd name="connsiteY0" fmla="*/ 122433 h 533725"/>
                <a:gd name="connsiteX1" fmla="*/ 740869 w 4479969"/>
                <a:gd name="connsiteY1" fmla="*/ 50425 h 533725"/>
                <a:gd name="connsiteX2" fmla="*/ 1024867 w 4479969"/>
                <a:gd name="connsiteY2" fmla="*/ 424985 h 533725"/>
                <a:gd name="connsiteX3" fmla="*/ 2136172 w 4479969"/>
                <a:gd name="connsiteY3" fmla="*/ 497721 h 533725"/>
                <a:gd name="connsiteX4" fmla="*/ 2951127 w 4479969"/>
                <a:gd name="connsiteY4" fmla="*/ 425713 h 533725"/>
                <a:gd name="connsiteX5" fmla="*/ 3914256 w 4479969"/>
                <a:gd name="connsiteY5" fmla="*/ 497721 h 533725"/>
                <a:gd name="connsiteX6" fmla="*/ 4432864 w 4479969"/>
                <a:gd name="connsiteY6" fmla="*/ 425713 h 533725"/>
                <a:gd name="connsiteX0" fmla="*/ 0 w 4479969"/>
                <a:gd name="connsiteY0" fmla="*/ 108012 h 519304"/>
                <a:gd name="connsiteX1" fmla="*/ 740869 w 4479969"/>
                <a:gd name="connsiteY1" fmla="*/ 36004 h 519304"/>
                <a:gd name="connsiteX2" fmla="*/ 1629911 w 4479969"/>
                <a:gd name="connsiteY2" fmla="*/ 324037 h 519304"/>
                <a:gd name="connsiteX3" fmla="*/ 2136172 w 4479969"/>
                <a:gd name="connsiteY3" fmla="*/ 483300 h 519304"/>
                <a:gd name="connsiteX4" fmla="*/ 2951127 w 4479969"/>
                <a:gd name="connsiteY4" fmla="*/ 411292 h 519304"/>
                <a:gd name="connsiteX5" fmla="*/ 3914256 w 4479969"/>
                <a:gd name="connsiteY5" fmla="*/ 483300 h 519304"/>
                <a:gd name="connsiteX6" fmla="*/ 4432864 w 4479969"/>
                <a:gd name="connsiteY6" fmla="*/ 411292 h 519304"/>
                <a:gd name="connsiteX0" fmla="*/ 0 w 4479969"/>
                <a:gd name="connsiteY0" fmla="*/ 108012 h 519304"/>
                <a:gd name="connsiteX1" fmla="*/ 740869 w 4479969"/>
                <a:gd name="connsiteY1" fmla="*/ 36004 h 519304"/>
                <a:gd name="connsiteX2" fmla="*/ 1629911 w 4479969"/>
                <a:gd name="connsiteY2" fmla="*/ 324037 h 519304"/>
                <a:gd name="connsiteX3" fmla="*/ 2370780 w 4479969"/>
                <a:gd name="connsiteY3" fmla="*/ 396044 h 519304"/>
                <a:gd name="connsiteX4" fmla="*/ 2951127 w 4479969"/>
                <a:gd name="connsiteY4" fmla="*/ 411292 h 519304"/>
                <a:gd name="connsiteX5" fmla="*/ 3914256 w 4479969"/>
                <a:gd name="connsiteY5" fmla="*/ 483300 h 519304"/>
                <a:gd name="connsiteX6" fmla="*/ 4432864 w 4479969"/>
                <a:gd name="connsiteY6" fmla="*/ 411292 h 519304"/>
                <a:gd name="connsiteX0" fmla="*/ 0 w 4479969"/>
                <a:gd name="connsiteY0" fmla="*/ 108012 h 519304"/>
                <a:gd name="connsiteX1" fmla="*/ 740869 w 4479969"/>
                <a:gd name="connsiteY1" fmla="*/ 36004 h 519304"/>
                <a:gd name="connsiteX2" fmla="*/ 1629911 w 4479969"/>
                <a:gd name="connsiteY2" fmla="*/ 324037 h 519304"/>
                <a:gd name="connsiteX3" fmla="*/ 2370780 w 4479969"/>
                <a:gd name="connsiteY3" fmla="*/ 396044 h 519304"/>
                <a:gd name="connsiteX4" fmla="*/ 3482083 w 4479969"/>
                <a:gd name="connsiteY4" fmla="*/ 252028 h 519304"/>
                <a:gd name="connsiteX5" fmla="*/ 3914256 w 4479969"/>
                <a:gd name="connsiteY5" fmla="*/ 483300 h 519304"/>
                <a:gd name="connsiteX6" fmla="*/ 4432864 w 4479969"/>
                <a:gd name="connsiteY6" fmla="*/ 411292 h 519304"/>
                <a:gd name="connsiteX0" fmla="*/ 0 w 4479969"/>
                <a:gd name="connsiteY0" fmla="*/ 108012 h 414062"/>
                <a:gd name="connsiteX1" fmla="*/ 740869 w 4479969"/>
                <a:gd name="connsiteY1" fmla="*/ 36004 h 414062"/>
                <a:gd name="connsiteX2" fmla="*/ 1629911 w 4479969"/>
                <a:gd name="connsiteY2" fmla="*/ 324037 h 414062"/>
                <a:gd name="connsiteX3" fmla="*/ 2370780 w 4479969"/>
                <a:gd name="connsiteY3" fmla="*/ 396044 h 414062"/>
                <a:gd name="connsiteX4" fmla="*/ 3482083 w 4479969"/>
                <a:gd name="connsiteY4" fmla="*/ 252028 h 414062"/>
                <a:gd name="connsiteX5" fmla="*/ 4074777 w 4479969"/>
                <a:gd name="connsiteY5" fmla="*/ 252028 h 414062"/>
                <a:gd name="connsiteX6" fmla="*/ 4432864 w 4479969"/>
                <a:gd name="connsiteY6" fmla="*/ 411292 h 414062"/>
                <a:gd name="connsiteX0" fmla="*/ 0 w 4418230"/>
                <a:gd name="connsiteY0" fmla="*/ 108012 h 408045"/>
                <a:gd name="connsiteX1" fmla="*/ 740869 w 4418230"/>
                <a:gd name="connsiteY1" fmla="*/ 36004 h 408045"/>
                <a:gd name="connsiteX2" fmla="*/ 1629911 w 4418230"/>
                <a:gd name="connsiteY2" fmla="*/ 324037 h 408045"/>
                <a:gd name="connsiteX3" fmla="*/ 2370780 w 4418230"/>
                <a:gd name="connsiteY3" fmla="*/ 396044 h 408045"/>
                <a:gd name="connsiteX4" fmla="*/ 3482083 w 4418230"/>
                <a:gd name="connsiteY4" fmla="*/ 252028 h 408045"/>
                <a:gd name="connsiteX5" fmla="*/ 4074777 w 4418230"/>
                <a:gd name="connsiteY5" fmla="*/ 252028 h 408045"/>
                <a:gd name="connsiteX6" fmla="*/ 4371125 w 4418230"/>
                <a:gd name="connsiteY6" fmla="*/ 324036 h 408045"/>
                <a:gd name="connsiteX0" fmla="*/ 0 w 4492318"/>
                <a:gd name="connsiteY0" fmla="*/ 108012 h 408045"/>
                <a:gd name="connsiteX1" fmla="*/ 740869 w 4492318"/>
                <a:gd name="connsiteY1" fmla="*/ 36004 h 408045"/>
                <a:gd name="connsiteX2" fmla="*/ 1629911 w 4492318"/>
                <a:gd name="connsiteY2" fmla="*/ 324037 h 408045"/>
                <a:gd name="connsiteX3" fmla="*/ 2370780 w 4492318"/>
                <a:gd name="connsiteY3" fmla="*/ 396044 h 408045"/>
                <a:gd name="connsiteX4" fmla="*/ 3482083 w 4492318"/>
                <a:gd name="connsiteY4" fmla="*/ 252028 h 408045"/>
                <a:gd name="connsiteX5" fmla="*/ 4074777 w 4492318"/>
                <a:gd name="connsiteY5" fmla="*/ 252028 h 408045"/>
                <a:gd name="connsiteX6" fmla="*/ 4445213 w 4492318"/>
                <a:gd name="connsiteY6" fmla="*/ 324037 h 40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2318" h="408045">
                  <a:moveTo>
                    <a:pt x="0" y="108012"/>
                  </a:moveTo>
                  <a:cubicBezTo>
                    <a:pt x="0" y="122201"/>
                    <a:pt x="469217" y="0"/>
                    <a:pt x="740869" y="36004"/>
                  </a:cubicBezTo>
                  <a:cubicBezTo>
                    <a:pt x="1012521" y="72008"/>
                    <a:pt x="1358259" y="264030"/>
                    <a:pt x="1629911" y="324037"/>
                  </a:cubicBezTo>
                  <a:cubicBezTo>
                    <a:pt x="1901563" y="384044"/>
                    <a:pt x="2062085" y="408045"/>
                    <a:pt x="2370780" y="396044"/>
                  </a:cubicBezTo>
                  <a:cubicBezTo>
                    <a:pt x="2679475" y="384043"/>
                    <a:pt x="3198083" y="276031"/>
                    <a:pt x="3482083" y="252028"/>
                  </a:cubicBezTo>
                  <a:cubicBezTo>
                    <a:pt x="3766083" y="228025"/>
                    <a:pt x="3827821" y="216024"/>
                    <a:pt x="4074777" y="252028"/>
                  </a:cubicBezTo>
                  <a:cubicBezTo>
                    <a:pt x="4198255" y="288032"/>
                    <a:pt x="4492318" y="326807"/>
                    <a:pt x="4445213" y="324037"/>
                  </a:cubicBezTo>
                </a:path>
              </a:pathLst>
            </a:custGeom>
            <a:noFill/>
            <a:ln w="6350" cap="flat" cmpd="sng" algn="ctr">
              <a:solidFill>
                <a:srgbClr val="CCFF33">
                  <a:lumMod val="75000"/>
                </a:srgbClr>
              </a:solidFill>
              <a:prstDash val="solid"/>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29" name="Freeform 28"/>
            <p:cNvSpPr/>
            <p:nvPr/>
          </p:nvSpPr>
          <p:spPr bwMode="auto">
            <a:xfrm>
              <a:off x="1821527" y="1932917"/>
              <a:ext cx="3507116" cy="250631"/>
            </a:xfrm>
            <a:custGeom>
              <a:avLst/>
              <a:gdLst>
                <a:gd name="connsiteX0" fmla="*/ 0 w 4084320"/>
                <a:gd name="connsiteY0" fmla="*/ 131618 h 353290"/>
                <a:gd name="connsiteX1" fmla="*/ 739833 w 4084320"/>
                <a:gd name="connsiteY1" fmla="*/ 6927 h 353290"/>
                <a:gd name="connsiteX2" fmla="*/ 1654233 w 4084320"/>
                <a:gd name="connsiteY2" fmla="*/ 90054 h 353290"/>
                <a:gd name="connsiteX3" fmla="*/ 2552007 w 4084320"/>
                <a:gd name="connsiteY3" fmla="*/ 306185 h 353290"/>
                <a:gd name="connsiteX4" fmla="*/ 3325091 w 4084320"/>
                <a:gd name="connsiteY4" fmla="*/ 214745 h 353290"/>
                <a:gd name="connsiteX5" fmla="*/ 3973484 w 4084320"/>
                <a:gd name="connsiteY5" fmla="*/ 331123 h 353290"/>
                <a:gd name="connsiteX6" fmla="*/ 3990109 w 4084320"/>
                <a:gd name="connsiteY6" fmla="*/ 347749 h 353290"/>
                <a:gd name="connsiteX0" fmla="*/ 0 w 4084320"/>
                <a:gd name="connsiteY0" fmla="*/ 68592 h 290264"/>
                <a:gd name="connsiteX1" fmla="*/ 814955 w 4084320"/>
                <a:gd name="connsiteY1" fmla="*/ 80990 h 290264"/>
                <a:gd name="connsiteX2" fmla="*/ 1654233 w 4084320"/>
                <a:gd name="connsiteY2" fmla="*/ 27028 h 290264"/>
                <a:gd name="connsiteX3" fmla="*/ 2552007 w 4084320"/>
                <a:gd name="connsiteY3" fmla="*/ 243159 h 290264"/>
                <a:gd name="connsiteX4" fmla="*/ 3325091 w 4084320"/>
                <a:gd name="connsiteY4" fmla="*/ 151719 h 290264"/>
                <a:gd name="connsiteX5" fmla="*/ 3973484 w 4084320"/>
                <a:gd name="connsiteY5" fmla="*/ 268097 h 290264"/>
                <a:gd name="connsiteX6" fmla="*/ 3990109 w 4084320"/>
                <a:gd name="connsiteY6" fmla="*/ 284723 h 290264"/>
                <a:gd name="connsiteX0" fmla="*/ 0 w 4084320"/>
                <a:gd name="connsiteY0" fmla="*/ 58882 h 314332"/>
                <a:gd name="connsiteX1" fmla="*/ 814955 w 4084320"/>
                <a:gd name="connsiteY1" fmla="*/ 71280 h 314332"/>
                <a:gd name="connsiteX2" fmla="*/ 1926258 w 4084320"/>
                <a:gd name="connsiteY2" fmla="*/ 287304 h 314332"/>
                <a:gd name="connsiteX3" fmla="*/ 2552007 w 4084320"/>
                <a:gd name="connsiteY3" fmla="*/ 233449 h 314332"/>
                <a:gd name="connsiteX4" fmla="*/ 3325091 w 4084320"/>
                <a:gd name="connsiteY4" fmla="*/ 142009 h 314332"/>
                <a:gd name="connsiteX5" fmla="*/ 3973484 w 4084320"/>
                <a:gd name="connsiteY5" fmla="*/ 258387 h 314332"/>
                <a:gd name="connsiteX6" fmla="*/ 3990109 w 4084320"/>
                <a:gd name="connsiteY6" fmla="*/ 275013 h 314332"/>
                <a:gd name="connsiteX0" fmla="*/ 0 w 4084320"/>
                <a:gd name="connsiteY0" fmla="*/ 58882 h 311307"/>
                <a:gd name="connsiteX1" fmla="*/ 814955 w 4084320"/>
                <a:gd name="connsiteY1" fmla="*/ 71280 h 311307"/>
                <a:gd name="connsiteX2" fmla="*/ 1926258 w 4084320"/>
                <a:gd name="connsiteY2" fmla="*/ 287304 h 311307"/>
                <a:gd name="connsiteX3" fmla="*/ 2593040 w 4084320"/>
                <a:gd name="connsiteY3" fmla="*/ 215296 h 311307"/>
                <a:gd name="connsiteX4" fmla="*/ 3325091 w 4084320"/>
                <a:gd name="connsiteY4" fmla="*/ 142009 h 311307"/>
                <a:gd name="connsiteX5" fmla="*/ 3973484 w 4084320"/>
                <a:gd name="connsiteY5" fmla="*/ 258387 h 311307"/>
                <a:gd name="connsiteX6" fmla="*/ 3990109 w 4084320"/>
                <a:gd name="connsiteY6" fmla="*/ 275013 h 311307"/>
                <a:gd name="connsiteX0" fmla="*/ 0 w 4084320"/>
                <a:gd name="connsiteY0" fmla="*/ 58882 h 311308"/>
                <a:gd name="connsiteX1" fmla="*/ 814955 w 4084320"/>
                <a:gd name="connsiteY1" fmla="*/ 71280 h 311308"/>
                <a:gd name="connsiteX2" fmla="*/ 1852171 w 4084320"/>
                <a:gd name="connsiteY2" fmla="*/ 287305 h 311308"/>
                <a:gd name="connsiteX3" fmla="*/ 2593040 w 4084320"/>
                <a:gd name="connsiteY3" fmla="*/ 215296 h 311308"/>
                <a:gd name="connsiteX4" fmla="*/ 3325091 w 4084320"/>
                <a:gd name="connsiteY4" fmla="*/ 142009 h 311308"/>
                <a:gd name="connsiteX5" fmla="*/ 3973484 w 4084320"/>
                <a:gd name="connsiteY5" fmla="*/ 258387 h 311308"/>
                <a:gd name="connsiteX6" fmla="*/ 3990109 w 4084320"/>
                <a:gd name="connsiteY6" fmla="*/ 275013 h 311308"/>
                <a:gd name="connsiteX0" fmla="*/ 0 w 4082850"/>
                <a:gd name="connsiteY0" fmla="*/ 58882 h 366494"/>
                <a:gd name="connsiteX1" fmla="*/ 814955 w 4082850"/>
                <a:gd name="connsiteY1" fmla="*/ 71280 h 366494"/>
                <a:gd name="connsiteX2" fmla="*/ 1852171 w 4082850"/>
                <a:gd name="connsiteY2" fmla="*/ 287305 h 366494"/>
                <a:gd name="connsiteX3" fmla="*/ 2593040 w 4082850"/>
                <a:gd name="connsiteY3" fmla="*/ 215296 h 366494"/>
                <a:gd name="connsiteX4" fmla="*/ 3333909 w 4082850"/>
                <a:gd name="connsiteY4" fmla="*/ 359312 h 366494"/>
                <a:gd name="connsiteX5" fmla="*/ 3973484 w 4082850"/>
                <a:gd name="connsiteY5" fmla="*/ 258387 h 366494"/>
                <a:gd name="connsiteX6" fmla="*/ 3990109 w 4082850"/>
                <a:gd name="connsiteY6" fmla="*/ 275013 h 366494"/>
                <a:gd name="connsiteX0" fmla="*/ 0 w 4082850"/>
                <a:gd name="connsiteY0" fmla="*/ 58882 h 376133"/>
                <a:gd name="connsiteX1" fmla="*/ 814955 w 4082850"/>
                <a:gd name="connsiteY1" fmla="*/ 71280 h 376133"/>
                <a:gd name="connsiteX2" fmla="*/ 1852171 w 4082850"/>
                <a:gd name="connsiteY2" fmla="*/ 287305 h 376133"/>
                <a:gd name="connsiteX3" fmla="*/ 2593040 w 4082850"/>
                <a:gd name="connsiteY3" fmla="*/ 359312 h 376133"/>
                <a:gd name="connsiteX4" fmla="*/ 3333909 w 4082850"/>
                <a:gd name="connsiteY4" fmla="*/ 359312 h 376133"/>
                <a:gd name="connsiteX5" fmla="*/ 3973484 w 4082850"/>
                <a:gd name="connsiteY5" fmla="*/ 258387 h 376133"/>
                <a:gd name="connsiteX6" fmla="*/ 3990109 w 4082850"/>
                <a:gd name="connsiteY6" fmla="*/ 275013 h 376133"/>
                <a:gd name="connsiteX0" fmla="*/ 135826 w 4218676"/>
                <a:gd name="connsiteY0" fmla="*/ 23485 h 340736"/>
                <a:gd name="connsiteX1" fmla="*/ 135826 w 4218676"/>
                <a:gd name="connsiteY1" fmla="*/ 36611 h 340736"/>
                <a:gd name="connsiteX2" fmla="*/ 950781 w 4218676"/>
                <a:gd name="connsiteY2" fmla="*/ 35883 h 340736"/>
                <a:gd name="connsiteX3" fmla="*/ 1987997 w 4218676"/>
                <a:gd name="connsiteY3" fmla="*/ 251908 h 340736"/>
                <a:gd name="connsiteX4" fmla="*/ 2728866 w 4218676"/>
                <a:gd name="connsiteY4" fmla="*/ 323915 h 340736"/>
                <a:gd name="connsiteX5" fmla="*/ 3469735 w 4218676"/>
                <a:gd name="connsiteY5" fmla="*/ 323915 h 340736"/>
                <a:gd name="connsiteX6" fmla="*/ 4109310 w 4218676"/>
                <a:gd name="connsiteY6" fmla="*/ 222990 h 340736"/>
                <a:gd name="connsiteX7" fmla="*/ 4125935 w 4218676"/>
                <a:gd name="connsiteY7" fmla="*/ 239616 h 340736"/>
                <a:gd name="connsiteX0" fmla="*/ 135826 w 4218676"/>
                <a:gd name="connsiteY0" fmla="*/ 106888 h 467204"/>
                <a:gd name="connsiteX1" fmla="*/ 135826 w 4218676"/>
                <a:gd name="connsiteY1" fmla="*/ 120014 h 467204"/>
                <a:gd name="connsiteX2" fmla="*/ 950781 w 4218676"/>
                <a:gd name="connsiteY2" fmla="*/ 119286 h 467204"/>
                <a:gd name="connsiteX3" fmla="*/ 2062086 w 4218676"/>
                <a:gd name="connsiteY3" fmla="*/ 48005 h 467204"/>
                <a:gd name="connsiteX4" fmla="*/ 2728866 w 4218676"/>
                <a:gd name="connsiteY4" fmla="*/ 407318 h 467204"/>
                <a:gd name="connsiteX5" fmla="*/ 3469735 w 4218676"/>
                <a:gd name="connsiteY5" fmla="*/ 407318 h 467204"/>
                <a:gd name="connsiteX6" fmla="*/ 4109310 w 4218676"/>
                <a:gd name="connsiteY6" fmla="*/ 306393 h 467204"/>
                <a:gd name="connsiteX7" fmla="*/ 4125935 w 4218676"/>
                <a:gd name="connsiteY7" fmla="*/ 323019 h 467204"/>
                <a:gd name="connsiteX0" fmla="*/ 135826 w 4218676"/>
                <a:gd name="connsiteY0" fmla="*/ 262785 h 630282"/>
                <a:gd name="connsiteX1" fmla="*/ 135826 w 4218676"/>
                <a:gd name="connsiteY1" fmla="*/ 275911 h 630282"/>
                <a:gd name="connsiteX2" fmla="*/ 950781 w 4218676"/>
                <a:gd name="connsiteY2" fmla="*/ 275183 h 630282"/>
                <a:gd name="connsiteX3" fmla="*/ 2062086 w 4218676"/>
                <a:gd name="connsiteY3" fmla="*/ 203902 h 630282"/>
                <a:gd name="connsiteX4" fmla="*/ 2877041 w 4218676"/>
                <a:gd name="connsiteY4" fmla="*/ 59886 h 630282"/>
                <a:gd name="connsiteX5" fmla="*/ 3469735 w 4218676"/>
                <a:gd name="connsiteY5" fmla="*/ 563215 h 630282"/>
                <a:gd name="connsiteX6" fmla="*/ 4109310 w 4218676"/>
                <a:gd name="connsiteY6" fmla="*/ 462290 h 630282"/>
                <a:gd name="connsiteX7" fmla="*/ 4125935 w 4218676"/>
                <a:gd name="connsiteY7" fmla="*/ 478916 h 630282"/>
                <a:gd name="connsiteX0" fmla="*/ 135826 w 4193981"/>
                <a:gd name="connsiteY0" fmla="*/ 269966 h 539309"/>
                <a:gd name="connsiteX1" fmla="*/ 135826 w 4193981"/>
                <a:gd name="connsiteY1" fmla="*/ 283092 h 539309"/>
                <a:gd name="connsiteX2" fmla="*/ 950781 w 4193981"/>
                <a:gd name="connsiteY2" fmla="*/ 282364 h 539309"/>
                <a:gd name="connsiteX3" fmla="*/ 2062086 w 4193981"/>
                <a:gd name="connsiteY3" fmla="*/ 211083 h 539309"/>
                <a:gd name="connsiteX4" fmla="*/ 2877041 w 4193981"/>
                <a:gd name="connsiteY4" fmla="*/ 67067 h 539309"/>
                <a:gd name="connsiteX5" fmla="*/ 3617910 w 4193981"/>
                <a:gd name="connsiteY5" fmla="*/ 67067 h 539309"/>
                <a:gd name="connsiteX6" fmla="*/ 4109310 w 4193981"/>
                <a:gd name="connsiteY6" fmla="*/ 469471 h 539309"/>
                <a:gd name="connsiteX7" fmla="*/ 4125935 w 4193981"/>
                <a:gd name="connsiteY7" fmla="*/ 486097 h 539309"/>
                <a:gd name="connsiteX0" fmla="*/ 135826 w 4405883"/>
                <a:gd name="connsiteY0" fmla="*/ 269966 h 493474"/>
                <a:gd name="connsiteX1" fmla="*/ 135826 w 4405883"/>
                <a:gd name="connsiteY1" fmla="*/ 283092 h 493474"/>
                <a:gd name="connsiteX2" fmla="*/ 950781 w 4405883"/>
                <a:gd name="connsiteY2" fmla="*/ 282364 h 493474"/>
                <a:gd name="connsiteX3" fmla="*/ 2062086 w 4405883"/>
                <a:gd name="connsiteY3" fmla="*/ 211083 h 493474"/>
                <a:gd name="connsiteX4" fmla="*/ 2877041 w 4405883"/>
                <a:gd name="connsiteY4" fmla="*/ 67067 h 493474"/>
                <a:gd name="connsiteX5" fmla="*/ 3617910 w 4405883"/>
                <a:gd name="connsiteY5" fmla="*/ 67067 h 493474"/>
                <a:gd name="connsiteX6" fmla="*/ 4109310 w 4405883"/>
                <a:gd name="connsiteY6" fmla="*/ 469471 h 493474"/>
                <a:gd name="connsiteX7" fmla="*/ 4358778 w 4405883"/>
                <a:gd name="connsiteY7" fmla="*/ 211084 h 493474"/>
                <a:gd name="connsiteX0" fmla="*/ 135826 w 4405883"/>
                <a:gd name="connsiteY0" fmla="*/ 269966 h 505475"/>
                <a:gd name="connsiteX1" fmla="*/ 135826 w 4405883"/>
                <a:gd name="connsiteY1" fmla="*/ 283092 h 505475"/>
                <a:gd name="connsiteX2" fmla="*/ 950781 w 4405883"/>
                <a:gd name="connsiteY2" fmla="*/ 282364 h 505475"/>
                <a:gd name="connsiteX3" fmla="*/ 2062086 w 4405883"/>
                <a:gd name="connsiteY3" fmla="*/ 211083 h 505475"/>
                <a:gd name="connsiteX4" fmla="*/ 2877041 w 4405883"/>
                <a:gd name="connsiteY4" fmla="*/ 67067 h 505475"/>
                <a:gd name="connsiteX5" fmla="*/ 3617910 w 4405883"/>
                <a:gd name="connsiteY5" fmla="*/ 67067 h 505475"/>
                <a:gd name="connsiteX6" fmla="*/ 4109310 w 4405883"/>
                <a:gd name="connsiteY6" fmla="*/ 469471 h 505475"/>
                <a:gd name="connsiteX7" fmla="*/ 4358778 w 4405883"/>
                <a:gd name="connsiteY7" fmla="*/ 283092 h 505475"/>
                <a:gd name="connsiteX0" fmla="*/ 135826 w 4405883"/>
                <a:gd name="connsiteY0" fmla="*/ 250904 h 372042"/>
                <a:gd name="connsiteX1" fmla="*/ 135826 w 4405883"/>
                <a:gd name="connsiteY1" fmla="*/ 264030 h 372042"/>
                <a:gd name="connsiteX2" fmla="*/ 950781 w 4405883"/>
                <a:gd name="connsiteY2" fmla="*/ 263302 h 372042"/>
                <a:gd name="connsiteX3" fmla="*/ 2062086 w 4405883"/>
                <a:gd name="connsiteY3" fmla="*/ 192021 h 372042"/>
                <a:gd name="connsiteX4" fmla="*/ 2877041 w 4405883"/>
                <a:gd name="connsiteY4" fmla="*/ 48005 h 372042"/>
                <a:gd name="connsiteX5" fmla="*/ 3617910 w 4405883"/>
                <a:gd name="connsiteY5" fmla="*/ 48005 h 372042"/>
                <a:gd name="connsiteX6" fmla="*/ 3840170 w 4405883"/>
                <a:gd name="connsiteY6" fmla="*/ 336038 h 372042"/>
                <a:gd name="connsiteX7" fmla="*/ 4358778 w 4405883"/>
                <a:gd name="connsiteY7" fmla="*/ 264030 h 372042"/>
                <a:gd name="connsiteX0" fmla="*/ 135826 w 4405883"/>
                <a:gd name="connsiteY0" fmla="*/ 226902 h 348040"/>
                <a:gd name="connsiteX1" fmla="*/ 135826 w 4405883"/>
                <a:gd name="connsiteY1" fmla="*/ 240028 h 348040"/>
                <a:gd name="connsiteX2" fmla="*/ 950781 w 4405883"/>
                <a:gd name="connsiteY2" fmla="*/ 239300 h 348040"/>
                <a:gd name="connsiteX3" fmla="*/ 2062086 w 4405883"/>
                <a:gd name="connsiteY3" fmla="*/ 168019 h 348040"/>
                <a:gd name="connsiteX4" fmla="*/ 2877041 w 4405883"/>
                <a:gd name="connsiteY4" fmla="*/ 24003 h 348040"/>
                <a:gd name="connsiteX5" fmla="*/ 3840170 w 4405883"/>
                <a:gd name="connsiteY5" fmla="*/ 312036 h 348040"/>
                <a:gd name="connsiteX6" fmla="*/ 4358778 w 4405883"/>
                <a:gd name="connsiteY6" fmla="*/ 240028 h 348040"/>
                <a:gd name="connsiteX0" fmla="*/ 135826 w 4405883"/>
                <a:gd name="connsiteY0" fmla="*/ 59004 h 180142"/>
                <a:gd name="connsiteX1" fmla="*/ 135826 w 4405883"/>
                <a:gd name="connsiteY1" fmla="*/ 72130 h 180142"/>
                <a:gd name="connsiteX2" fmla="*/ 950781 w 4405883"/>
                <a:gd name="connsiteY2" fmla="*/ 71402 h 180142"/>
                <a:gd name="connsiteX3" fmla="*/ 2062086 w 4405883"/>
                <a:gd name="connsiteY3" fmla="*/ 121 h 180142"/>
                <a:gd name="connsiteX4" fmla="*/ 2877041 w 4405883"/>
                <a:gd name="connsiteY4" fmla="*/ 72130 h 180142"/>
                <a:gd name="connsiteX5" fmla="*/ 3840170 w 4405883"/>
                <a:gd name="connsiteY5" fmla="*/ 144138 h 180142"/>
                <a:gd name="connsiteX6" fmla="*/ 4358778 w 4405883"/>
                <a:gd name="connsiteY6" fmla="*/ 72130 h 180142"/>
                <a:gd name="connsiteX0" fmla="*/ 135826 w 4405883"/>
                <a:gd name="connsiteY0" fmla="*/ 2122 h 123260"/>
                <a:gd name="connsiteX1" fmla="*/ 135826 w 4405883"/>
                <a:gd name="connsiteY1" fmla="*/ 15248 h 123260"/>
                <a:gd name="connsiteX2" fmla="*/ 950781 w 4405883"/>
                <a:gd name="connsiteY2" fmla="*/ 14520 h 123260"/>
                <a:gd name="connsiteX3" fmla="*/ 2062086 w 4405883"/>
                <a:gd name="connsiteY3" fmla="*/ 87256 h 123260"/>
                <a:gd name="connsiteX4" fmla="*/ 2877041 w 4405883"/>
                <a:gd name="connsiteY4" fmla="*/ 15248 h 123260"/>
                <a:gd name="connsiteX5" fmla="*/ 3840170 w 4405883"/>
                <a:gd name="connsiteY5" fmla="*/ 87256 h 123260"/>
                <a:gd name="connsiteX6" fmla="*/ 4358778 w 4405883"/>
                <a:gd name="connsiteY6" fmla="*/ 15248 h 123260"/>
                <a:gd name="connsiteX0" fmla="*/ 135825 w 4405882"/>
                <a:gd name="connsiteY0" fmla="*/ 2122 h 123260"/>
                <a:gd name="connsiteX1" fmla="*/ 135826 w 4405882"/>
                <a:gd name="connsiteY1" fmla="*/ 87256 h 123260"/>
                <a:gd name="connsiteX2" fmla="*/ 950780 w 4405882"/>
                <a:gd name="connsiteY2" fmla="*/ 14520 h 123260"/>
                <a:gd name="connsiteX3" fmla="*/ 2062085 w 4405882"/>
                <a:gd name="connsiteY3" fmla="*/ 87256 h 123260"/>
                <a:gd name="connsiteX4" fmla="*/ 2877040 w 4405882"/>
                <a:gd name="connsiteY4" fmla="*/ 15248 h 123260"/>
                <a:gd name="connsiteX5" fmla="*/ 3840169 w 4405882"/>
                <a:gd name="connsiteY5" fmla="*/ 87256 h 123260"/>
                <a:gd name="connsiteX6" fmla="*/ 4358777 w 4405882"/>
                <a:gd name="connsiteY6" fmla="*/ 15248 h 123260"/>
                <a:gd name="connsiteX0" fmla="*/ 209912 w 4479969"/>
                <a:gd name="connsiteY0" fmla="*/ 304343 h 439902"/>
                <a:gd name="connsiteX1" fmla="*/ 0 w 4479969"/>
                <a:gd name="connsiteY1" fmla="*/ 14189 h 439902"/>
                <a:gd name="connsiteX2" fmla="*/ 209913 w 4479969"/>
                <a:gd name="connsiteY2" fmla="*/ 389477 h 439902"/>
                <a:gd name="connsiteX3" fmla="*/ 1024867 w 4479969"/>
                <a:gd name="connsiteY3" fmla="*/ 316741 h 439902"/>
                <a:gd name="connsiteX4" fmla="*/ 2136172 w 4479969"/>
                <a:gd name="connsiteY4" fmla="*/ 389477 h 439902"/>
                <a:gd name="connsiteX5" fmla="*/ 2951127 w 4479969"/>
                <a:gd name="connsiteY5" fmla="*/ 317469 h 439902"/>
                <a:gd name="connsiteX6" fmla="*/ 3914256 w 4479969"/>
                <a:gd name="connsiteY6" fmla="*/ 389477 h 439902"/>
                <a:gd name="connsiteX7" fmla="*/ 4432864 w 4479969"/>
                <a:gd name="connsiteY7" fmla="*/ 317469 h 439902"/>
                <a:gd name="connsiteX0" fmla="*/ 0 w 4479969"/>
                <a:gd name="connsiteY0" fmla="*/ 0 h 425713"/>
                <a:gd name="connsiteX1" fmla="*/ 209913 w 4479969"/>
                <a:gd name="connsiteY1" fmla="*/ 375288 h 425713"/>
                <a:gd name="connsiteX2" fmla="*/ 1024867 w 4479969"/>
                <a:gd name="connsiteY2" fmla="*/ 302552 h 425713"/>
                <a:gd name="connsiteX3" fmla="*/ 2136172 w 4479969"/>
                <a:gd name="connsiteY3" fmla="*/ 375288 h 425713"/>
                <a:gd name="connsiteX4" fmla="*/ 2951127 w 4479969"/>
                <a:gd name="connsiteY4" fmla="*/ 303280 h 425713"/>
                <a:gd name="connsiteX5" fmla="*/ 3914256 w 4479969"/>
                <a:gd name="connsiteY5" fmla="*/ 375288 h 425713"/>
                <a:gd name="connsiteX6" fmla="*/ 4432864 w 4479969"/>
                <a:gd name="connsiteY6" fmla="*/ 303280 h 425713"/>
                <a:gd name="connsiteX0" fmla="*/ 0 w 4479969"/>
                <a:gd name="connsiteY0" fmla="*/ 122433 h 533725"/>
                <a:gd name="connsiteX1" fmla="*/ 740869 w 4479969"/>
                <a:gd name="connsiteY1" fmla="*/ 50425 h 533725"/>
                <a:gd name="connsiteX2" fmla="*/ 1024867 w 4479969"/>
                <a:gd name="connsiteY2" fmla="*/ 424985 h 533725"/>
                <a:gd name="connsiteX3" fmla="*/ 2136172 w 4479969"/>
                <a:gd name="connsiteY3" fmla="*/ 497721 h 533725"/>
                <a:gd name="connsiteX4" fmla="*/ 2951127 w 4479969"/>
                <a:gd name="connsiteY4" fmla="*/ 425713 h 533725"/>
                <a:gd name="connsiteX5" fmla="*/ 3914256 w 4479969"/>
                <a:gd name="connsiteY5" fmla="*/ 497721 h 533725"/>
                <a:gd name="connsiteX6" fmla="*/ 4432864 w 4479969"/>
                <a:gd name="connsiteY6" fmla="*/ 425713 h 533725"/>
                <a:gd name="connsiteX0" fmla="*/ 0 w 4479969"/>
                <a:gd name="connsiteY0" fmla="*/ 108012 h 519304"/>
                <a:gd name="connsiteX1" fmla="*/ 740869 w 4479969"/>
                <a:gd name="connsiteY1" fmla="*/ 36004 h 519304"/>
                <a:gd name="connsiteX2" fmla="*/ 1629911 w 4479969"/>
                <a:gd name="connsiteY2" fmla="*/ 324037 h 519304"/>
                <a:gd name="connsiteX3" fmla="*/ 2136172 w 4479969"/>
                <a:gd name="connsiteY3" fmla="*/ 483300 h 519304"/>
                <a:gd name="connsiteX4" fmla="*/ 2951127 w 4479969"/>
                <a:gd name="connsiteY4" fmla="*/ 411292 h 519304"/>
                <a:gd name="connsiteX5" fmla="*/ 3914256 w 4479969"/>
                <a:gd name="connsiteY5" fmla="*/ 483300 h 519304"/>
                <a:gd name="connsiteX6" fmla="*/ 4432864 w 4479969"/>
                <a:gd name="connsiteY6" fmla="*/ 411292 h 519304"/>
                <a:gd name="connsiteX0" fmla="*/ 0 w 4479969"/>
                <a:gd name="connsiteY0" fmla="*/ 108012 h 519304"/>
                <a:gd name="connsiteX1" fmla="*/ 740869 w 4479969"/>
                <a:gd name="connsiteY1" fmla="*/ 36004 h 519304"/>
                <a:gd name="connsiteX2" fmla="*/ 1629911 w 4479969"/>
                <a:gd name="connsiteY2" fmla="*/ 324037 h 519304"/>
                <a:gd name="connsiteX3" fmla="*/ 2370780 w 4479969"/>
                <a:gd name="connsiteY3" fmla="*/ 396044 h 519304"/>
                <a:gd name="connsiteX4" fmla="*/ 2951127 w 4479969"/>
                <a:gd name="connsiteY4" fmla="*/ 411292 h 519304"/>
                <a:gd name="connsiteX5" fmla="*/ 3914256 w 4479969"/>
                <a:gd name="connsiteY5" fmla="*/ 483300 h 519304"/>
                <a:gd name="connsiteX6" fmla="*/ 4432864 w 4479969"/>
                <a:gd name="connsiteY6" fmla="*/ 411292 h 519304"/>
                <a:gd name="connsiteX0" fmla="*/ 0 w 4479969"/>
                <a:gd name="connsiteY0" fmla="*/ 108012 h 519304"/>
                <a:gd name="connsiteX1" fmla="*/ 740869 w 4479969"/>
                <a:gd name="connsiteY1" fmla="*/ 36004 h 519304"/>
                <a:gd name="connsiteX2" fmla="*/ 1629911 w 4479969"/>
                <a:gd name="connsiteY2" fmla="*/ 324037 h 519304"/>
                <a:gd name="connsiteX3" fmla="*/ 2370780 w 4479969"/>
                <a:gd name="connsiteY3" fmla="*/ 396044 h 519304"/>
                <a:gd name="connsiteX4" fmla="*/ 3482083 w 4479969"/>
                <a:gd name="connsiteY4" fmla="*/ 252028 h 519304"/>
                <a:gd name="connsiteX5" fmla="*/ 3914256 w 4479969"/>
                <a:gd name="connsiteY5" fmla="*/ 483300 h 519304"/>
                <a:gd name="connsiteX6" fmla="*/ 4432864 w 4479969"/>
                <a:gd name="connsiteY6" fmla="*/ 411292 h 519304"/>
                <a:gd name="connsiteX0" fmla="*/ 0 w 4479969"/>
                <a:gd name="connsiteY0" fmla="*/ 108012 h 414062"/>
                <a:gd name="connsiteX1" fmla="*/ 740869 w 4479969"/>
                <a:gd name="connsiteY1" fmla="*/ 36004 h 414062"/>
                <a:gd name="connsiteX2" fmla="*/ 1629911 w 4479969"/>
                <a:gd name="connsiteY2" fmla="*/ 324037 h 414062"/>
                <a:gd name="connsiteX3" fmla="*/ 2370780 w 4479969"/>
                <a:gd name="connsiteY3" fmla="*/ 396044 h 414062"/>
                <a:gd name="connsiteX4" fmla="*/ 3482083 w 4479969"/>
                <a:gd name="connsiteY4" fmla="*/ 252028 h 414062"/>
                <a:gd name="connsiteX5" fmla="*/ 4074777 w 4479969"/>
                <a:gd name="connsiteY5" fmla="*/ 252028 h 414062"/>
                <a:gd name="connsiteX6" fmla="*/ 4432864 w 4479969"/>
                <a:gd name="connsiteY6" fmla="*/ 411292 h 414062"/>
                <a:gd name="connsiteX0" fmla="*/ 0 w 4418230"/>
                <a:gd name="connsiteY0" fmla="*/ 108012 h 408045"/>
                <a:gd name="connsiteX1" fmla="*/ 740869 w 4418230"/>
                <a:gd name="connsiteY1" fmla="*/ 36004 h 408045"/>
                <a:gd name="connsiteX2" fmla="*/ 1629911 w 4418230"/>
                <a:gd name="connsiteY2" fmla="*/ 324037 h 408045"/>
                <a:gd name="connsiteX3" fmla="*/ 2370780 w 4418230"/>
                <a:gd name="connsiteY3" fmla="*/ 396044 h 408045"/>
                <a:gd name="connsiteX4" fmla="*/ 3482083 w 4418230"/>
                <a:gd name="connsiteY4" fmla="*/ 252028 h 408045"/>
                <a:gd name="connsiteX5" fmla="*/ 4074777 w 4418230"/>
                <a:gd name="connsiteY5" fmla="*/ 252028 h 408045"/>
                <a:gd name="connsiteX6" fmla="*/ 4371125 w 4418230"/>
                <a:gd name="connsiteY6" fmla="*/ 324036 h 408045"/>
                <a:gd name="connsiteX0" fmla="*/ 0 w 4492318"/>
                <a:gd name="connsiteY0" fmla="*/ 108012 h 408045"/>
                <a:gd name="connsiteX1" fmla="*/ 740869 w 4492318"/>
                <a:gd name="connsiteY1" fmla="*/ 36004 h 408045"/>
                <a:gd name="connsiteX2" fmla="*/ 1629911 w 4492318"/>
                <a:gd name="connsiteY2" fmla="*/ 324037 h 408045"/>
                <a:gd name="connsiteX3" fmla="*/ 2370780 w 4492318"/>
                <a:gd name="connsiteY3" fmla="*/ 396044 h 408045"/>
                <a:gd name="connsiteX4" fmla="*/ 3482083 w 4492318"/>
                <a:gd name="connsiteY4" fmla="*/ 252028 h 408045"/>
                <a:gd name="connsiteX5" fmla="*/ 4074777 w 4492318"/>
                <a:gd name="connsiteY5" fmla="*/ 252028 h 408045"/>
                <a:gd name="connsiteX6" fmla="*/ 4445213 w 4492318"/>
                <a:gd name="connsiteY6" fmla="*/ 324037 h 408045"/>
                <a:gd name="connsiteX0" fmla="*/ 0 w 4074777"/>
                <a:gd name="connsiteY0" fmla="*/ 108012 h 408045"/>
                <a:gd name="connsiteX1" fmla="*/ 740869 w 4074777"/>
                <a:gd name="connsiteY1" fmla="*/ 36004 h 408045"/>
                <a:gd name="connsiteX2" fmla="*/ 1629911 w 4074777"/>
                <a:gd name="connsiteY2" fmla="*/ 324037 h 408045"/>
                <a:gd name="connsiteX3" fmla="*/ 2370780 w 4074777"/>
                <a:gd name="connsiteY3" fmla="*/ 396044 h 408045"/>
                <a:gd name="connsiteX4" fmla="*/ 3482083 w 4074777"/>
                <a:gd name="connsiteY4" fmla="*/ 252028 h 408045"/>
                <a:gd name="connsiteX5" fmla="*/ 4074777 w 4074777"/>
                <a:gd name="connsiteY5" fmla="*/ 252028 h 408045"/>
                <a:gd name="connsiteX0" fmla="*/ 0 w 3482083"/>
                <a:gd name="connsiteY0" fmla="*/ 108012 h 408045"/>
                <a:gd name="connsiteX1" fmla="*/ 740869 w 3482083"/>
                <a:gd name="connsiteY1" fmla="*/ 36004 h 408045"/>
                <a:gd name="connsiteX2" fmla="*/ 1629911 w 3482083"/>
                <a:gd name="connsiteY2" fmla="*/ 324037 h 408045"/>
                <a:gd name="connsiteX3" fmla="*/ 2370780 w 3482083"/>
                <a:gd name="connsiteY3" fmla="*/ 396044 h 408045"/>
                <a:gd name="connsiteX4" fmla="*/ 3482083 w 3482083"/>
                <a:gd name="connsiteY4" fmla="*/ 252028 h 408045"/>
                <a:gd name="connsiteX0" fmla="*/ 0 w 3769805"/>
                <a:gd name="connsiteY0" fmla="*/ 108012 h 409443"/>
                <a:gd name="connsiteX1" fmla="*/ 740869 w 3769805"/>
                <a:gd name="connsiteY1" fmla="*/ 36004 h 409443"/>
                <a:gd name="connsiteX2" fmla="*/ 1629911 w 3769805"/>
                <a:gd name="connsiteY2" fmla="*/ 324037 h 409443"/>
                <a:gd name="connsiteX3" fmla="*/ 2370780 w 3769805"/>
                <a:gd name="connsiteY3" fmla="*/ 396044 h 409443"/>
                <a:gd name="connsiteX4" fmla="*/ 3769805 w 3769805"/>
                <a:gd name="connsiteY4" fmla="*/ 243645 h 409443"/>
                <a:gd name="connsiteX0" fmla="*/ 0 w 3769805"/>
                <a:gd name="connsiteY0" fmla="*/ 108012 h 334641"/>
                <a:gd name="connsiteX1" fmla="*/ 740869 w 3769805"/>
                <a:gd name="connsiteY1" fmla="*/ 36004 h 334641"/>
                <a:gd name="connsiteX2" fmla="*/ 1629911 w 3769805"/>
                <a:gd name="connsiteY2" fmla="*/ 324037 h 334641"/>
                <a:gd name="connsiteX3" fmla="*/ 2362155 w 3769805"/>
                <a:gd name="connsiteY3" fmla="*/ 99629 h 334641"/>
                <a:gd name="connsiteX4" fmla="*/ 3769805 w 3769805"/>
                <a:gd name="connsiteY4" fmla="*/ 243645 h 334641"/>
                <a:gd name="connsiteX0" fmla="*/ 0 w 3769805"/>
                <a:gd name="connsiteY0" fmla="*/ 90995 h 250631"/>
                <a:gd name="connsiteX1" fmla="*/ 740869 w 3769805"/>
                <a:gd name="connsiteY1" fmla="*/ 18987 h 250631"/>
                <a:gd name="connsiteX2" fmla="*/ 1399025 w 3769805"/>
                <a:gd name="connsiteY2" fmla="*/ 10604 h 250631"/>
                <a:gd name="connsiteX3" fmla="*/ 2362155 w 3769805"/>
                <a:gd name="connsiteY3" fmla="*/ 82612 h 250631"/>
                <a:gd name="connsiteX4" fmla="*/ 3769805 w 3769805"/>
                <a:gd name="connsiteY4" fmla="*/ 226628 h 250631"/>
                <a:gd name="connsiteX0" fmla="*/ 0 w 3556169"/>
                <a:gd name="connsiteY0" fmla="*/ 10604 h 250631"/>
                <a:gd name="connsiteX1" fmla="*/ 527233 w 3556169"/>
                <a:gd name="connsiteY1" fmla="*/ 18987 h 250631"/>
                <a:gd name="connsiteX2" fmla="*/ 1185389 w 3556169"/>
                <a:gd name="connsiteY2" fmla="*/ 10604 h 250631"/>
                <a:gd name="connsiteX3" fmla="*/ 2148519 w 3556169"/>
                <a:gd name="connsiteY3" fmla="*/ 82612 h 250631"/>
                <a:gd name="connsiteX4" fmla="*/ 3556169 w 3556169"/>
                <a:gd name="connsiteY4" fmla="*/ 226628 h 250631"/>
                <a:gd name="connsiteX0" fmla="*/ 52197 w 3608366"/>
                <a:gd name="connsiteY0" fmla="*/ 10604 h 250631"/>
                <a:gd name="connsiteX1" fmla="*/ 579430 w 3608366"/>
                <a:gd name="connsiteY1" fmla="*/ 18987 h 250631"/>
                <a:gd name="connsiteX2" fmla="*/ 1237586 w 3608366"/>
                <a:gd name="connsiteY2" fmla="*/ 10604 h 250631"/>
                <a:gd name="connsiteX3" fmla="*/ 2200716 w 3608366"/>
                <a:gd name="connsiteY3" fmla="*/ 82612 h 250631"/>
                <a:gd name="connsiteX4" fmla="*/ 3608366 w 3608366"/>
                <a:gd name="connsiteY4" fmla="*/ 226628 h 250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8366" h="250631">
                  <a:moveTo>
                    <a:pt x="52197" y="10604"/>
                  </a:moveTo>
                  <a:cubicBezTo>
                    <a:pt x="0" y="35311"/>
                    <a:pt x="381865" y="18987"/>
                    <a:pt x="579430" y="18987"/>
                  </a:cubicBezTo>
                  <a:cubicBezTo>
                    <a:pt x="776995" y="18987"/>
                    <a:pt x="967372" y="0"/>
                    <a:pt x="1237586" y="10604"/>
                  </a:cubicBezTo>
                  <a:cubicBezTo>
                    <a:pt x="1507800" y="21208"/>
                    <a:pt x="1805586" y="46608"/>
                    <a:pt x="2200716" y="82612"/>
                  </a:cubicBezTo>
                  <a:cubicBezTo>
                    <a:pt x="2595846" y="118616"/>
                    <a:pt x="3324366" y="250631"/>
                    <a:pt x="3608366" y="226628"/>
                  </a:cubicBezTo>
                </a:path>
              </a:pathLst>
            </a:custGeom>
            <a:noFill/>
            <a:ln w="6350" cap="flat" cmpd="sng" algn="ctr">
              <a:solidFill>
                <a:srgbClr val="CCFF33">
                  <a:lumMod val="75000"/>
                </a:srgbClr>
              </a:solidFill>
              <a:prstDash val="solid"/>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30" name="Oval 29"/>
            <p:cNvSpPr/>
            <p:nvPr/>
          </p:nvSpPr>
          <p:spPr bwMode="auto">
            <a:xfrm>
              <a:off x="1008162" y="935409"/>
              <a:ext cx="1368152" cy="1296144"/>
            </a:xfrm>
            <a:prstGeom prst="ellipse">
              <a:avLst/>
            </a:prstGeom>
            <a:noFill/>
            <a:ln w="9525" cap="flat" cmpd="sng" algn="ctr">
              <a:solidFill>
                <a:srgbClr val="FF0000">
                  <a:alpha val="6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31" name="Oval 30"/>
            <p:cNvSpPr/>
            <p:nvPr/>
          </p:nvSpPr>
          <p:spPr bwMode="auto">
            <a:xfrm>
              <a:off x="4896594" y="863401"/>
              <a:ext cx="1800200" cy="1800200"/>
            </a:xfrm>
            <a:prstGeom prst="ellipse">
              <a:avLst/>
            </a:prstGeom>
            <a:noFill/>
            <a:ln w="9525" cap="flat" cmpd="sng" algn="ctr">
              <a:solidFill>
                <a:srgbClr val="FF0000">
                  <a:alpha val="6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sp>
        <p:nvSpPr>
          <p:cNvPr id="4" name="Rectangle 3"/>
          <p:cNvSpPr/>
          <p:nvPr/>
        </p:nvSpPr>
        <p:spPr>
          <a:xfrm>
            <a:off x="323528" y="1549241"/>
            <a:ext cx="4572000" cy="954107"/>
          </a:xfrm>
          <a:prstGeom prst="rect">
            <a:avLst/>
          </a:prstGeom>
        </p:spPr>
        <p:txBody>
          <a:bodyPr>
            <a:spAutoFit/>
          </a:bodyPr>
          <a:lstStyle/>
          <a:p>
            <a:r>
              <a:rPr lang="en-GB" dirty="0">
                <a:latin typeface="+mj-lt"/>
              </a:rPr>
              <a:t>Presentations from and discussions between WP1 members, </a:t>
            </a:r>
            <a:r>
              <a:rPr lang="en-GB" dirty="0" err="1">
                <a:latin typeface="+mj-lt"/>
              </a:rPr>
              <a:t>Météo</a:t>
            </a:r>
            <a:r>
              <a:rPr lang="en-GB" dirty="0">
                <a:latin typeface="+mj-lt"/>
              </a:rPr>
              <a:t> France, Hungarian Met Service and DMI </a:t>
            </a:r>
            <a:r>
              <a:rPr lang="en-GB" dirty="0" smtClean="0">
                <a:latin typeface="+mj-lt"/>
              </a:rPr>
              <a:t>covering</a:t>
            </a:r>
            <a:r>
              <a:rPr lang="en-GB" sz="2000" dirty="0" smtClean="0">
                <a:latin typeface="Calibri" panose="020F0502020204030204" pitchFamily="34" charset="0"/>
              </a:rPr>
              <a:t>:</a:t>
            </a:r>
            <a:endParaRPr lang="fr-FR" sz="2000" dirty="0"/>
          </a:p>
        </p:txBody>
      </p:sp>
      <p:sp>
        <p:nvSpPr>
          <p:cNvPr id="39" name="Title 3"/>
          <p:cNvSpPr txBox="1">
            <a:spLocks/>
          </p:cNvSpPr>
          <p:nvPr/>
        </p:nvSpPr>
        <p:spPr bwMode="auto">
          <a:xfrm>
            <a:off x="107504" y="404664"/>
            <a:ext cx="820891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altLang="fr-FR" kern="0" dirty="0" smtClean="0"/>
              <a:t>Task 1.1.1: </a:t>
            </a:r>
            <a:r>
              <a:rPr lang="en-US" dirty="0">
                <a:latin typeface="Calibri" panose="020F0502020204030204" pitchFamily="34" charset="0"/>
              </a:rPr>
              <a:t>Using Ensemble Meteorological Forecasts to Represent Meteorological Uncertainty in Dispersion </a:t>
            </a:r>
            <a:r>
              <a:rPr lang="en-US" dirty="0" smtClean="0">
                <a:latin typeface="Calibri" panose="020F0502020204030204" pitchFamily="34" charset="0"/>
              </a:rPr>
              <a:t>Models </a:t>
            </a:r>
            <a:endParaRPr lang="en-GB" altLang="fr-FR" kern="0" dirty="0" smtClean="0"/>
          </a:p>
        </p:txBody>
      </p:sp>
    </p:spTree>
    <p:extLst>
      <p:ext uri="{BB962C8B-B14F-4D97-AF65-F5344CB8AC3E}">
        <p14:creationId xmlns:p14="http://schemas.microsoft.com/office/powerpoint/2010/main" val="21398530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Task</a:t>
            </a:r>
            <a:r>
              <a:rPr lang="fr-FR" dirty="0" smtClean="0"/>
              <a:t> 1.1</a:t>
            </a:r>
            <a:br>
              <a:rPr lang="fr-FR" dirty="0" smtClean="0"/>
            </a:br>
            <a:r>
              <a:rPr lang="fr-FR" dirty="0" err="1" smtClean="0"/>
              <a:t>Further</a:t>
            </a:r>
            <a:r>
              <a:rPr lang="fr-FR" dirty="0" smtClean="0"/>
              <a:t> on input </a:t>
            </a:r>
            <a:r>
              <a:rPr lang="fr-FR" dirty="0" err="1" smtClean="0"/>
              <a:t>uncertainties</a:t>
            </a:r>
            <a:r>
              <a:rPr lang="fr-FR" dirty="0" smtClean="0"/>
              <a:t>…</a:t>
            </a:r>
            <a:endParaRPr lang="fr-FR" dirty="0"/>
          </a:p>
        </p:txBody>
      </p:sp>
      <p:grpSp>
        <p:nvGrpSpPr>
          <p:cNvPr id="4" name="Groupe 3"/>
          <p:cNvGrpSpPr>
            <a:grpSpLocks noChangeAspect="1"/>
          </p:cNvGrpSpPr>
          <p:nvPr/>
        </p:nvGrpSpPr>
        <p:grpSpPr>
          <a:xfrm>
            <a:off x="601766" y="1571769"/>
            <a:ext cx="3287909" cy="3224484"/>
            <a:chOff x="348342" y="2294792"/>
            <a:chExt cx="4285517" cy="4202846"/>
          </a:xfrm>
        </p:grpSpPr>
        <p:pic>
          <p:nvPicPr>
            <p:cNvPr id="5" name="Image 4"/>
            <p:cNvPicPr>
              <a:picLocks noChangeAspect="1"/>
            </p:cNvPicPr>
            <p:nvPr/>
          </p:nvPicPr>
          <p:blipFill>
            <a:blip r:embed="rId3"/>
            <a:stretch>
              <a:fillRect/>
            </a:stretch>
          </p:blipFill>
          <p:spPr>
            <a:xfrm>
              <a:off x="348342" y="2306050"/>
              <a:ext cx="4285517" cy="4191588"/>
            </a:xfrm>
            <a:prstGeom prst="rect">
              <a:avLst/>
            </a:prstGeom>
          </p:spPr>
        </p:pic>
        <p:sp>
          <p:nvSpPr>
            <p:cNvPr id="6" name="Rectangle 5"/>
            <p:cNvSpPr/>
            <p:nvPr/>
          </p:nvSpPr>
          <p:spPr>
            <a:xfrm>
              <a:off x="348342" y="2294792"/>
              <a:ext cx="4276412" cy="4202846"/>
            </a:xfrm>
            <a:prstGeom prst="rect">
              <a:avLst/>
            </a:prstGeom>
            <a:noFill/>
            <a:ln w="9525">
              <a:solidFill>
                <a:schemeClr val="tx1"/>
              </a:soli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fr-FR"/>
            </a:p>
          </p:txBody>
        </p:sp>
      </p:grpSp>
      <p:pic>
        <p:nvPicPr>
          <p:cNvPr id="7" name="Image 6"/>
          <p:cNvPicPr>
            <a:picLocks noChangeAspect="1"/>
          </p:cNvPicPr>
          <p:nvPr/>
        </p:nvPicPr>
        <p:blipFill>
          <a:blip r:embed="rId4"/>
          <a:stretch>
            <a:fillRect/>
          </a:stretch>
        </p:blipFill>
        <p:spPr>
          <a:xfrm>
            <a:off x="4374367" y="1172090"/>
            <a:ext cx="2428567" cy="1734691"/>
          </a:xfrm>
          <a:prstGeom prst="rect">
            <a:avLst/>
          </a:prstGeom>
          <a:ln>
            <a:solidFill>
              <a:schemeClr val="tx1"/>
            </a:solidFill>
          </a:ln>
          <a:scene3d>
            <a:camera prst="isometricOffAxis2Left"/>
            <a:lightRig rig="threePt" dir="t"/>
          </a:scene3d>
        </p:spPr>
      </p:pic>
      <p:pic>
        <p:nvPicPr>
          <p:cNvPr id="8" name="Image 7"/>
          <p:cNvPicPr>
            <a:picLocks noChangeAspect="1"/>
          </p:cNvPicPr>
          <p:nvPr/>
        </p:nvPicPr>
        <p:blipFill>
          <a:blip r:embed="rId5"/>
          <a:stretch>
            <a:fillRect/>
          </a:stretch>
        </p:blipFill>
        <p:spPr>
          <a:xfrm>
            <a:off x="4381352" y="2885015"/>
            <a:ext cx="2428567" cy="1393133"/>
          </a:xfrm>
          <a:prstGeom prst="rect">
            <a:avLst/>
          </a:prstGeom>
          <a:ln>
            <a:solidFill>
              <a:schemeClr val="tx1"/>
            </a:solidFill>
          </a:ln>
          <a:scene3d>
            <a:camera prst="isometricOffAxis2Left"/>
            <a:lightRig rig="threePt" dir="t"/>
          </a:scene3d>
        </p:spPr>
      </p:pic>
      <p:pic>
        <p:nvPicPr>
          <p:cNvPr id="9" name="Image 8"/>
          <p:cNvPicPr>
            <a:picLocks noChangeAspect="1"/>
          </p:cNvPicPr>
          <p:nvPr/>
        </p:nvPicPr>
        <p:blipFill>
          <a:blip r:embed="rId6"/>
          <a:stretch>
            <a:fillRect/>
          </a:stretch>
        </p:blipFill>
        <p:spPr>
          <a:xfrm>
            <a:off x="4388337" y="4252752"/>
            <a:ext cx="2428567" cy="1629008"/>
          </a:xfrm>
          <a:prstGeom prst="rect">
            <a:avLst/>
          </a:prstGeom>
          <a:ln>
            <a:solidFill>
              <a:schemeClr val="tx1"/>
            </a:solidFill>
          </a:ln>
          <a:scene3d>
            <a:camera prst="isometricOffAxis2Left"/>
            <a:lightRig rig="threePt" dir="t"/>
          </a:scene3d>
        </p:spPr>
      </p:pic>
      <p:pic>
        <p:nvPicPr>
          <p:cNvPr id="10" name="Image 9"/>
          <p:cNvPicPr>
            <a:picLocks noChangeAspect="1"/>
          </p:cNvPicPr>
          <p:nvPr/>
        </p:nvPicPr>
        <p:blipFill>
          <a:blip r:embed="rId7"/>
          <a:stretch>
            <a:fillRect/>
          </a:stretch>
        </p:blipFill>
        <p:spPr>
          <a:xfrm>
            <a:off x="6645364" y="1543523"/>
            <a:ext cx="2428567" cy="2014029"/>
          </a:xfrm>
          <a:prstGeom prst="rect">
            <a:avLst/>
          </a:prstGeom>
          <a:ln>
            <a:solidFill>
              <a:schemeClr val="tx1"/>
            </a:solidFill>
          </a:ln>
          <a:scene3d>
            <a:camera prst="isometricOffAxis2Left"/>
            <a:lightRig rig="threePt" dir="t"/>
          </a:scene3d>
        </p:spPr>
      </p:pic>
      <p:pic>
        <p:nvPicPr>
          <p:cNvPr id="11" name="Image 10"/>
          <p:cNvPicPr>
            <a:picLocks noChangeAspect="1"/>
          </p:cNvPicPr>
          <p:nvPr/>
        </p:nvPicPr>
        <p:blipFill>
          <a:blip r:embed="rId8"/>
          <a:stretch>
            <a:fillRect/>
          </a:stretch>
        </p:blipFill>
        <p:spPr>
          <a:xfrm>
            <a:off x="6633294" y="3581582"/>
            <a:ext cx="2428567" cy="2007718"/>
          </a:xfrm>
          <a:prstGeom prst="rect">
            <a:avLst/>
          </a:prstGeom>
          <a:ln>
            <a:solidFill>
              <a:schemeClr val="tx1"/>
            </a:solidFill>
          </a:ln>
          <a:scene3d>
            <a:camera prst="isometricOffAxis2Left"/>
            <a:lightRig rig="threePt" dir="t"/>
          </a:scene3d>
        </p:spPr>
      </p:pic>
      <p:sp>
        <p:nvSpPr>
          <p:cNvPr id="12" name="Rectangle 11"/>
          <p:cNvSpPr/>
          <p:nvPr/>
        </p:nvSpPr>
        <p:spPr>
          <a:xfrm>
            <a:off x="601766" y="5761943"/>
            <a:ext cx="4737259" cy="369332"/>
          </a:xfrm>
          <a:prstGeom prst="rect">
            <a:avLst/>
          </a:prstGeom>
        </p:spPr>
        <p:txBody>
          <a:bodyPr wrap="none">
            <a:spAutoFit/>
          </a:bodyPr>
          <a:lstStyle/>
          <a:p>
            <a:r>
              <a:rPr lang="fr-FR" dirty="0">
                <a:hlinkClick r:id="rId9"/>
              </a:rPr>
              <a:t>http://www.concert-h2020.eu/en/Publications</a:t>
            </a:r>
            <a:endParaRPr lang="fr-FR" dirty="0"/>
          </a:p>
        </p:txBody>
      </p:sp>
      <p:sp>
        <p:nvSpPr>
          <p:cNvPr id="13" name="Flèche droite 12"/>
          <p:cNvSpPr/>
          <p:nvPr/>
        </p:nvSpPr>
        <p:spPr>
          <a:xfrm>
            <a:off x="3958791" y="2954414"/>
            <a:ext cx="334496" cy="2035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8352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fltVal val="0"/>
                                          </p:val>
                                        </p:tav>
                                        <p:tav tm="100000">
                                          <p:val>
                                            <p:strVal val="#ppt_w"/>
                                          </p:val>
                                        </p:tav>
                                      </p:tavLst>
                                    </p:anim>
                                    <p:anim calcmode="lin" valueType="num">
                                      <p:cBhvr>
                                        <p:cTn id="12" dur="1000" fill="hold"/>
                                        <p:tgtEl>
                                          <p:spTgt spid="7"/>
                                        </p:tgtEl>
                                        <p:attrNameLst>
                                          <p:attrName>ppt_h</p:attrName>
                                        </p:attrNameLst>
                                      </p:cBhvr>
                                      <p:tavLst>
                                        <p:tav tm="0">
                                          <p:val>
                                            <p:fltVal val="0"/>
                                          </p:val>
                                        </p:tav>
                                        <p:tav tm="100000">
                                          <p:val>
                                            <p:strVal val="#ppt_h"/>
                                          </p:val>
                                        </p:tav>
                                      </p:tavLst>
                                    </p:anim>
                                    <p:anim calcmode="lin" valueType="num">
                                      <p:cBhvr>
                                        <p:cTn id="13" dur="1000" fill="hold"/>
                                        <p:tgtEl>
                                          <p:spTgt spid="7"/>
                                        </p:tgtEl>
                                        <p:attrNameLst>
                                          <p:attrName>style.rotation</p:attrName>
                                        </p:attrNameLst>
                                      </p:cBhvr>
                                      <p:tavLst>
                                        <p:tav tm="0">
                                          <p:val>
                                            <p:fltVal val="90"/>
                                          </p:val>
                                        </p:tav>
                                        <p:tav tm="100000">
                                          <p:val>
                                            <p:fltVal val="0"/>
                                          </p:val>
                                        </p:tav>
                                      </p:tavLst>
                                    </p:anim>
                                    <p:animEffect transition="in" filter="fade">
                                      <p:cBhvr>
                                        <p:cTn id="14" dur="1000"/>
                                        <p:tgtEl>
                                          <p:spTgt spid="7"/>
                                        </p:tgtEl>
                                      </p:cBhvr>
                                    </p:animEffect>
                                  </p:childTnLst>
                                </p:cTn>
                              </p:par>
                              <p:par>
                                <p:cTn id="15" presetID="3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par>
                                <p:cTn id="21" presetID="3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par>
                                <p:cTn id="27" presetID="31"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style.rotation</p:attrName>
                                        </p:attrNameLst>
                                      </p:cBhvr>
                                      <p:tavLst>
                                        <p:tav tm="0">
                                          <p:val>
                                            <p:fltVal val="90"/>
                                          </p:val>
                                        </p:tav>
                                        <p:tav tm="100000">
                                          <p:val>
                                            <p:fltVal val="0"/>
                                          </p:val>
                                        </p:tav>
                                      </p:tavLst>
                                    </p:anim>
                                    <p:animEffect transition="in" filter="fade">
                                      <p:cBhvr>
                                        <p:cTn id="32" dur="1000"/>
                                        <p:tgtEl>
                                          <p:spTgt spid="11"/>
                                        </p:tgtEl>
                                      </p:cBhvr>
                                    </p:animEffect>
                                  </p:childTnLst>
                                </p:cTn>
                              </p:par>
                              <p:par>
                                <p:cTn id="33" presetID="3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style.rotation</p:attrName>
                                        </p:attrNameLst>
                                      </p:cBhvr>
                                      <p:tavLst>
                                        <p:tav tm="0">
                                          <p:val>
                                            <p:fltVal val="90"/>
                                          </p:val>
                                        </p:tav>
                                        <p:tav tm="100000">
                                          <p:val>
                                            <p:fltVal val="0"/>
                                          </p:val>
                                        </p:tav>
                                      </p:tavLst>
                                    </p:anim>
                                    <p:animEffect transition="in" filter="fade">
                                      <p:cBhvr>
                                        <p:cTn id="38" dur="1000"/>
                                        <p:tgtEl>
                                          <p:spTgt spid="10"/>
                                        </p:tgtEl>
                                      </p:cBhvr>
                                    </p:animEffec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539552" y="998847"/>
            <a:ext cx="8064896" cy="1062001"/>
          </a:xfrm>
          <a:prstGeom prst="rect">
            <a:avLst/>
          </a:prstGeom>
          <a:solidFill>
            <a:schemeClr val="accent3">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9" name="Content Placeholder 1"/>
          <p:cNvSpPr>
            <a:spLocks noGrp="1"/>
          </p:cNvSpPr>
          <p:nvPr>
            <p:ph idx="1"/>
          </p:nvPr>
        </p:nvSpPr>
        <p:spPr>
          <a:xfrm>
            <a:off x="-252536" y="2420888"/>
            <a:ext cx="8292324" cy="1656184"/>
          </a:xfrm>
        </p:spPr>
        <p:txBody>
          <a:bodyPr>
            <a:normAutofit/>
          </a:bodyPr>
          <a:lstStyle/>
          <a:p>
            <a:pPr lvl="1">
              <a:spcAft>
                <a:spcPts val="600"/>
              </a:spcAft>
              <a:buClr>
                <a:schemeClr val="accent1"/>
              </a:buClr>
              <a:buFont typeface="Wingdings" panose="05000000000000000000" pitchFamily="2" charset="2"/>
              <a:buChar char="§"/>
            </a:pPr>
            <a:r>
              <a:rPr lang="en-US" dirty="0" smtClean="0">
                <a:latin typeface="+mj-lt"/>
              </a:rPr>
              <a:t>Definition of meteorological scenario: </a:t>
            </a:r>
          </a:p>
          <a:p>
            <a:pPr lvl="2">
              <a:spcAft>
                <a:spcPts val="600"/>
              </a:spcAft>
              <a:buClr>
                <a:schemeClr val="accent1"/>
              </a:buClr>
              <a:buFont typeface="Wingdings" panose="05000000000000000000" pitchFamily="2" charset="2"/>
              <a:buChar char="§"/>
            </a:pPr>
            <a:r>
              <a:rPr lang="en-US" sz="1400" dirty="0" smtClean="0">
                <a:latin typeface="+mj-lt"/>
              </a:rPr>
              <a:t>Select a date (rain or not, high or low variability…) </a:t>
            </a:r>
          </a:p>
          <a:p>
            <a:pPr lvl="2">
              <a:spcAft>
                <a:spcPts val="600"/>
              </a:spcAft>
              <a:buClr>
                <a:schemeClr val="accent1"/>
              </a:buClr>
              <a:buFont typeface="Wingdings" panose="05000000000000000000" pitchFamily="2" charset="2"/>
              <a:buChar char="§"/>
            </a:pPr>
            <a:r>
              <a:rPr lang="en-US" sz="1400" dirty="0" smtClean="0">
                <a:latin typeface="+mj-lt"/>
              </a:rPr>
              <a:t>Choice of meteorological model, domain, spatial and temporal resolution</a:t>
            </a:r>
          </a:p>
          <a:p>
            <a:pPr lvl="2">
              <a:spcAft>
                <a:spcPts val="600"/>
              </a:spcAft>
              <a:buClr>
                <a:schemeClr val="accent1"/>
              </a:buClr>
              <a:buFont typeface="Wingdings" panose="05000000000000000000" pitchFamily="2" charset="2"/>
              <a:buChar char="§"/>
            </a:pPr>
            <a:r>
              <a:rPr lang="en-US" sz="1400" dirty="0" smtClean="0">
                <a:latin typeface="+mj-lt"/>
              </a:rPr>
              <a:t>ensemble of </a:t>
            </a:r>
            <a:r>
              <a:rPr lang="en-US" sz="1400" i="1" dirty="0" smtClean="0">
                <a:latin typeface="+mj-lt"/>
              </a:rPr>
              <a:t>N</a:t>
            </a:r>
            <a:r>
              <a:rPr lang="en-US" sz="1400" dirty="0" smtClean="0">
                <a:latin typeface="+mj-lt"/>
              </a:rPr>
              <a:t> meteorological members (representative of the uncertainty)</a:t>
            </a:r>
          </a:p>
        </p:txBody>
      </p:sp>
      <p:sp>
        <p:nvSpPr>
          <p:cNvPr id="42" name="Titre 41"/>
          <p:cNvSpPr>
            <a:spLocks noGrp="1"/>
          </p:cNvSpPr>
          <p:nvPr>
            <p:ph type="title"/>
          </p:nvPr>
        </p:nvSpPr>
        <p:spPr>
          <a:xfrm>
            <a:off x="390525" y="333375"/>
            <a:ext cx="7133803" cy="561975"/>
          </a:xfrm>
        </p:spPr>
        <p:txBody>
          <a:bodyPr/>
          <a:lstStyle/>
          <a:p>
            <a:r>
              <a:rPr lang="fr-FR" dirty="0" err="1" smtClean="0"/>
              <a:t>Task</a:t>
            </a:r>
            <a:r>
              <a:rPr lang="fr-FR" dirty="0" smtClean="0"/>
              <a:t> 1.2 – </a:t>
            </a:r>
            <a:r>
              <a:rPr lang="fr-FR" dirty="0" err="1" smtClean="0"/>
              <a:t>uncertainty</a:t>
            </a:r>
            <a:r>
              <a:rPr lang="fr-FR" dirty="0" smtClean="0"/>
              <a:t> propagation and </a:t>
            </a:r>
            <a:r>
              <a:rPr lang="fr-FR" dirty="0" err="1" smtClean="0"/>
              <a:t>analysis</a:t>
            </a:r>
            <a:endParaRPr lang="fr-FR" dirty="0"/>
          </a:p>
        </p:txBody>
      </p:sp>
      <p:sp>
        <p:nvSpPr>
          <p:cNvPr id="5" name="Rectangle 9"/>
          <p:cNvSpPr txBox="1">
            <a:spLocks noChangeArrowheads="1"/>
          </p:cNvSpPr>
          <p:nvPr/>
        </p:nvSpPr>
        <p:spPr bwMode="auto">
          <a:xfrm>
            <a:off x="0" y="1037501"/>
            <a:ext cx="8568938" cy="10233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76213" indent="-176213" algn="l" rtl="0" eaLnBrk="0" fontAlgn="base" hangingPunct="0">
              <a:lnSpc>
                <a:spcPts val="2400"/>
              </a:lnSpc>
              <a:spcBef>
                <a:spcPct val="100000"/>
              </a:spcBef>
              <a:spcAft>
                <a:spcPct val="0"/>
              </a:spcAft>
              <a:buClr>
                <a:schemeClr val="tx2"/>
              </a:buClr>
              <a:buSzPct val="75000"/>
              <a:buFont typeface="Arial" charset="0"/>
              <a:buChar char="▌"/>
              <a:defRPr sz="2100">
                <a:solidFill>
                  <a:schemeClr val="tx1"/>
                </a:solidFill>
                <a:latin typeface="+mn-lt"/>
                <a:ea typeface="+mn-ea"/>
                <a:cs typeface="+mn-cs"/>
              </a:defRPr>
            </a:lvl1pPr>
            <a:lvl2pPr marL="719138" indent="-176213" algn="l" rtl="0" eaLnBrk="0" fontAlgn="base" hangingPunct="0">
              <a:lnSpc>
                <a:spcPts val="2400"/>
              </a:lnSpc>
              <a:spcBef>
                <a:spcPct val="0"/>
              </a:spcBef>
              <a:spcAft>
                <a:spcPct val="0"/>
              </a:spcAft>
              <a:buClr>
                <a:schemeClr val="tx1"/>
              </a:buClr>
              <a:buSzPct val="90000"/>
              <a:buFont typeface="Wingdings" pitchFamily="2" charset="2"/>
              <a:buChar char="§"/>
              <a:defRPr sz="1600">
                <a:solidFill>
                  <a:schemeClr val="tx1"/>
                </a:solidFill>
                <a:latin typeface="+mn-lt"/>
              </a:defRPr>
            </a:lvl2pPr>
            <a:lvl3pPr marL="1065213" indent="-166688" algn="l" rtl="0" eaLnBrk="0" fontAlgn="base" hangingPunct="0">
              <a:lnSpc>
                <a:spcPts val="2400"/>
              </a:lnSpc>
              <a:spcBef>
                <a:spcPct val="0"/>
              </a:spcBef>
              <a:spcAft>
                <a:spcPct val="0"/>
              </a:spcAft>
              <a:buSzPct val="90000"/>
              <a:buFont typeface="Wingdings" pitchFamily="2" charset="2"/>
              <a:buChar char="§"/>
              <a:defRPr sz="1600">
                <a:solidFill>
                  <a:schemeClr val="tx1"/>
                </a:solidFill>
                <a:latin typeface="+mn-lt"/>
              </a:defRPr>
            </a:lvl3pPr>
            <a:lvl4pPr marL="1473200" indent="-228600" algn="l" rtl="0" eaLnBrk="0" fontAlgn="base" hangingPunct="0">
              <a:lnSpc>
                <a:spcPts val="2400"/>
              </a:lnSpc>
              <a:spcBef>
                <a:spcPct val="0"/>
              </a:spcBef>
              <a:spcAft>
                <a:spcPct val="0"/>
              </a:spcAft>
              <a:buChar char="–"/>
              <a:defRPr sz="1600">
                <a:solidFill>
                  <a:schemeClr val="tx1"/>
                </a:solidFill>
                <a:latin typeface="+mn-lt"/>
              </a:defRPr>
            </a:lvl4pPr>
            <a:lvl5pPr marL="1881188" indent="-228600" algn="l" rtl="0" eaLnBrk="0" fontAlgn="base" hangingPunct="0">
              <a:lnSpc>
                <a:spcPts val="2400"/>
              </a:lnSpc>
              <a:spcBef>
                <a:spcPct val="0"/>
              </a:spcBef>
              <a:spcAft>
                <a:spcPct val="0"/>
              </a:spcAft>
              <a:buChar char="»"/>
              <a:defRPr sz="1600">
                <a:solidFill>
                  <a:schemeClr val="tx1"/>
                </a:solidFill>
                <a:latin typeface="+mn-lt"/>
              </a:defRPr>
            </a:lvl5pPr>
            <a:lvl6pPr marL="2338388" indent="-228600" algn="l" rtl="0" fontAlgn="base">
              <a:lnSpc>
                <a:spcPts val="2400"/>
              </a:lnSpc>
              <a:spcBef>
                <a:spcPct val="0"/>
              </a:spcBef>
              <a:spcAft>
                <a:spcPct val="0"/>
              </a:spcAft>
              <a:buChar char="»"/>
              <a:defRPr sz="1600">
                <a:solidFill>
                  <a:schemeClr val="tx1"/>
                </a:solidFill>
                <a:latin typeface="+mn-lt"/>
              </a:defRPr>
            </a:lvl6pPr>
            <a:lvl7pPr marL="2795588" indent="-228600" algn="l" rtl="0" fontAlgn="base">
              <a:lnSpc>
                <a:spcPts val="2400"/>
              </a:lnSpc>
              <a:spcBef>
                <a:spcPct val="0"/>
              </a:spcBef>
              <a:spcAft>
                <a:spcPct val="0"/>
              </a:spcAft>
              <a:buChar char="»"/>
              <a:defRPr sz="1600">
                <a:solidFill>
                  <a:schemeClr val="tx1"/>
                </a:solidFill>
                <a:latin typeface="+mn-lt"/>
              </a:defRPr>
            </a:lvl7pPr>
            <a:lvl8pPr marL="3252788" indent="-228600" algn="l" rtl="0" fontAlgn="base">
              <a:lnSpc>
                <a:spcPts val="2400"/>
              </a:lnSpc>
              <a:spcBef>
                <a:spcPct val="0"/>
              </a:spcBef>
              <a:spcAft>
                <a:spcPct val="0"/>
              </a:spcAft>
              <a:buChar char="»"/>
              <a:defRPr sz="1600">
                <a:solidFill>
                  <a:schemeClr val="tx1"/>
                </a:solidFill>
                <a:latin typeface="+mn-lt"/>
              </a:defRPr>
            </a:lvl8pPr>
            <a:lvl9pPr marL="3709988" indent="-228600" algn="l" rtl="0" fontAlgn="base">
              <a:lnSpc>
                <a:spcPts val="2400"/>
              </a:lnSpc>
              <a:spcBef>
                <a:spcPct val="0"/>
              </a:spcBef>
              <a:spcAft>
                <a:spcPct val="0"/>
              </a:spcAft>
              <a:buChar char="»"/>
              <a:defRPr sz="1600">
                <a:solidFill>
                  <a:schemeClr val="tx1"/>
                </a:solidFill>
                <a:latin typeface="+mn-lt"/>
              </a:defRPr>
            </a:lvl9pPr>
          </a:lstStyle>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Hypothetical accident scenarios in Europe: the REM case </a:t>
            </a:r>
            <a:r>
              <a:rPr lang="en-US" sz="1500" dirty="0" smtClean="0">
                <a:solidFill>
                  <a:schemeClr val="accent1"/>
                </a:solidFill>
              </a:rPr>
              <a:t>(Lead</a:t>
            </a:r>
            <a:r>
              <a:rPr lang="en-US" sz="1500" dirty="0">
                <a:solidFill>
                  <a:schemeClr val="accent1"/>
                </a:solidFill>
              </a:rPr>
              <a:t>: </a:t>
            </a:r>
            <a:r>
              <a:rPr lang="en-US" sz="1500" dirty="0" smtClean="0">
                <a:solidFill>
                  <a:schemeClr val="accent1"/>
                </a:solidFill>
              </a:rPr>
              <a:t>IRSN)</a:t>
            </a:r>
            <a:endParaRPr lang="en-US" sz="1500" dirty="0">
              <a:solidFill>
                <a:schemeClr val="accent1"/>
              </a:solidFill>
            </a:endParaRP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Hypothetical accident </a:t>
            </a:r>
            <a:r>
              <a:rPr lang="en-US" sz="1500" dirty="0">
                <a:solidFill>
                  <a:sysClr val="windowText" lastClr="000000"/>
                </a:solidFill>
              </a:rPr>
              <a:t>scenarios in Europe: the </a:t>
            </a:r>
            <a:r>
              <a:rPr lang="en-US" sz="1500" dirty="0" smtClean="0">
                <a:solidFill>
                  <a:sysClr val="windowText" lastClr="000000"/>
                </a:solidFill>
              </a:rPr>
              <a:t>Western Norway case </a:t>
            </a:r>
            <a:r>
              <a:rPr lang="en-US" sz="1500" dirty="0">
                <a:solidFill>
                  <a:schemeClr val="accent1"/>
                </a:solidFill>
              </a:rPr>
              <a:t>(Lead: </a:t>
            </a:r>
            <a:r>
              <a:rPr lang="en-US" sz="1500" dirty="0" smtClean="0">
                <a:solidFill>
                  <a:schemeClr val="accent1"/>
                </a:solidFill>
              </a:rPr>
              <a:t>NMI MET)</a:t>
            </a:r>
            <a:endParaRPr lang="en-US" sz="1500" dirty="0">
              <a:solidFill>
                <a:schemeClr val="accent1"/>
              </a:solidFill>
            </a:endParaRPr>
          </a:p>
          <a:p>
            <a:pPr marL="1000125" lvl="1" indent="-457200" eaLnBrk="1" fontAlgn="b" hangingPunct="1">
              <a:lnSpc>
                <a:spcPct val="100000"/>
              </a:lnSpc>
              <a:spcBef>
                <a:spcPts val="0"/>
              </a:spcBef>
              <a:spcAft>
                <a:spcPts val="0"/>
              </a:spcAft>
              <a:buClrTx/>
              <a:buSzTx/>
              <a:buFont typeface="+mj-lt"/>
              <a:buAutoNum type="arabicPeriod"/>
              <a:defRPr/>
            </a:pPr>
            <a:r>
              <a:rPr lang="en-US" sz="1500" dirty="0" smtClean="0">
                <a:solidFill>
                  <a:sysClr val="windowText" lastClr="000000"/>
                </a:solidFill>
              </a:rPr>
              <a:t>Comparisons </a:t>
            </a:r>
            <a:r>
              <a:rPr lang="en-US" sz="1500" dirty="0">
                <a:solidFill>
                  <a:sysClr val="windowText" lastClr="000000"/>
                </a:solidFill>
              </a:rPr>
              <a:t>to observations </a:t>
            </a:r>
            <a:r>
              <a:rPr lang="en-US" sz="1500" dirty="0" smtClean="0">
                <a:solidFill>
                  <a:sysClr val="windowText" lastClr="000000"/>
                </a:solidFill>
              </a:rPr>
              <a:t>and indicators to assess the quality of an ensemble: the </a:t>
            </a:r>
            <a:r>
              <a:rPr lang="en-US" sz="1500" dirty="0">
                <a:solidFill>
                  <a:sysClr val="windowText" lastClr="000000"/>
                </a:solidFill>
              </a:rPr>
              <a:t>Fukushima case </a:t>
            </a:r>
            <a:r>
              <a:rPr lang="en-US" sz="1500" dirty="0">
                <a:solidFill>
                  <a:schemeClr val="accent1"/>
                </a:solidFill>
              </a:rPr>
              <a:t>(Lead: </a:t>
            </a:r>
            <a:r>
              <a:rPr lang="en-US" sz="1500" dirty="0" smtClean="0">
                <a:solidFill>
                  <a:schemeClr val="accent1"/>
                </a:solidFill>
              </a:rPr>
              <a:t>IRSN)</a:t>
            </a:r>
            <a:endParaRPr lang="en-US" sz="1600" dirty="0" smtClean="0">
              <a:solidFill>
                <a:schemeClr val="tx2"/>
              </a:solidFill>
            </a:endParaRPr>
          </a:p>
          <a:p>
            <a:pPr marL="0" indent="0" eaLnBrk="1" fontAlgn="b" hangingPunct="1">
              <a:lnSpc>
                <a:spcPct val="100000"/>
              </a:lnSpc>
              <a:spcBef>
                <a:spcPts val="0"/>
              </a:spcBef>
              <a:spcAft>
                <a:spcPts val="0"/>
              </a:spcAft>
              <a:buClrTx/>
              <a:buSzTx/>
              <a:buNone/>
              <a:defRPr/>
            </a:pPr>
            <a:endParaRPr lang="en-US" sz="1600" dirty="0">
              <a:solidFill>
                <a:schemeClr val="tx2">
                  <a:lumMod val="50000"/>
                </a:schemeClr>
              </a:solidFill>
            </a:endParaRPr>
          </a:p>
        </p:txBody>
      </p:sp>
      <p:pic>
        <p:nvPicPr>
          <p:cNvPr id="12" name="Picture 2"/>
          <p:cNvPicPr/>
          <p:nvPr/>
        </p:nvPicPr>
        <p:blipFill>
          <a:blip r:embed="rId3" cstate="print">
            <a:extLst>
              <a:ext uri="{28A0092B-C50C-407E-A947-70E740481C1C}">
                <a14:useLocalDpi xmlns:a14="http://schemas.microsoft.com/office/drawing/2010/main" val="0"/>
              </a:ext>
            </a:extLst>
          </a:blip>
          <a:stretch>
            <a:fillRect/>
          </a:stretch>
        </p:blipFill>
        <p:spPr bwMode="auto">
          <a:xfrm>
            <a:off x="7338962" y="4204756"/>
            <a:ext cx="1655267" cy="1235977"/>
          </a:xfrm>
          <a:prstGeom prst="rect">
            <a:avLst/>
          </a:prstGeom>
          <a:noFill/>
          <a:ln>
            <a:noFill/>
          </a:ln>
        </p:spPr>
      </p:pic>
      <p:pic>
        <p:nvPicPr>
          <p:cNvPr id="13" name="Image 12"/>
          <p:cNvPicPr>
            <a:picLocks noChangeAspect="1"/>
          </p:cNvPicPr>
          <p:nvPr/>
        </p:nvPicPr>
        <p:blipFill>
          <a:blip r:embed="rId4"/>
          <a:stretch>
            <a:fillRect/>
          </a:stretch>
        </p:blipFill>
        <p:spPr>
          <a:xfrm>
            <a:off x="7471439" y="3046315"/>
            <a:ext cx="1498495" cy="1030757"/>
          </a:xfrm>
          <a:prstGeom prst="rect">
            <a:avLst/>
          </a:prstGeom>
        </p:spPr>
      </p:pic>
      <p:pic>
        <p:nvPicPr>
          <p:cNvPr id="14" name="Image 13"/>
          <p:cNvPicPr>
            <a:picLocks noChangeAspect="1"/>
          </p:cNvPicPr>
          <p:nvPr/>
        </p:nvPicPr>
        <p:blipFill>
          <a:blip r:embed="rId5"/>
          <a:stretch>
            <a:fillRect/>
          </a:stretch>
        </p:blipFill>
        <p:spPr>
          <a:xfrm>
            <a:off x="7452320" y="2067026"/>
            <a:ext cx="1525194" cy="1005242"/>
          </a:xfrm>
          <a:prstGeom prst="rect">
            <a:avLst/>
          </a:prstGeom>
        </p:spPr>
      </p:pic>
      <p:sp>
        <p:nvSpPr>
          <p:cNvPr id="18" name="Content Placeholder 1"/>
          <p:cNvSpPr txBox="1">
            <a:spLocks/>
          </p:cNvSpPr>
          <p:nvPr/>
        </p:nvSpPr>
        <p:spPr bwMode="auto">
          <a:xfrm>
            <a:off x="-252536" y="3788123"/>
            <a:ext cx="6984776" cy="1753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314325" indent="-314325" algn="l" rtl="0" eaLnBrk="1" fontAlgn="base" hangingPunct="1">
              <a:spcBef>
                <a:spcPct val="20000"/>
              </a:spcBef>
              <a:spcAft>
                <a:spcPct val="0"/>
              </a:spcAft>
              <a:buFontTx/>
              <a:buBlip>
                <a:blip r:embed="rId6"/>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6"/>
              </a:buBlip>
              <a:defRPr>
                <a:solidFill>
                  <a:schemeClr val="tx1"/>
                </a:solidFill>
                <a:latin typeface="+mn-lt"/>
              </a:defRPr>
            </a:lvl2pPr>
            <a:lvl3pPr marL="1209675" indent="-276225" algn="l" rtl="0" eaLnBrk="1" fontAlgn="base" hangingPunct="1">
              <a:spcBef>
                <a:spcPct val="20000"/>
              </a:spcBef>
              <a:spcAft>
                <a:spcPct val="0"/>
              </a:spcAft>
              <a:buFontTx/>
              <a:buBlip>
                <a:blip r:embed="rId6"/>
              </a:buBlip>
              <a:defRPr sz="1600">
                <a:solidFill>
                  <a:schemeClr val="tx1"/>
                </a:solidFill>
                <a:latin typeface="+mn-lt"/>
              </a:defRPr>
            </a:lvl3pPr>
            <a:lvl4pPr marL="1657350" indent="-276225" algn="l" rtl="0" eaLnBrk="1" fontAlgn="base" hangingPunct="1">
              <a:spcBef>
                <a:spcPct val="20000"/>
              </a:spcBef>
              <a:spcAft>
                <a:spcPct val="0"/>
              </a:spcAft>
              <a:buFontTx/>
              <a:buBlip>
                <a:blip r:embed="rId6"/>
              </a:buBlip>
              <a:defRPr sz="1600">
                <a:solidFill>
                  <a:schemeClr val="tx1"/>
                </a:solidFill>
                <a:latin typeface="+mn-lt"/>
              </a:defRPr>
            </a:lvl4pPr>
            <a:lvl5pPr marL="2095500" indent="-276225" algn="l" rtl="0" eaLnBrk="1" fontAlgn="base" hangingPunct="1">
              <a:spcBef>
                <a:spcPct val="20000"/>
              </a:spcBef>
              <a:spcAft>
                <a:spcPct val="0"/>
              </a:spcAft>
              <a:buFontTx/>
              <a:buBlip>
                <a:blip r:embed="rId6"/>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7"/>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7"/>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7"/>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7"/>
              </a:buBlip>
              <a:defRPr sz="1400">
                <a:solidFill>
                  <a:schemeClr val="tx1"/>
                </a:solidFill>
                <a:latin typeface="+mn-lt"/>
              </a:defRPr>
            </a:lvl9pPr>
          </a:lstStyle>
          <a:p>
            <a:pPr lvl="1">
              <a:spcAft>
                <a:spcPts val="600"/>
              </a:spcAft>
              <a:buClr>
                <a:schemeClr val="accent1"/>
              </a:buClr>
              <a:buFont typeface="Wingdings" panose="05000000000000000000" pitchFamily="2" charset="2"/>
              <a:buChar char="§"/>
            </a:pPr>
            <a:r>
              <a:rPr lang="en-US" kern="0" dirty="0" smtClean="0">
                <a:latin typeface="+mj-lt"/>
              </a:rPr>
              <a:t>Definition of release scenario </a:t>
            </a:r>
            <a:r>
              <a:rPr lang="en-US" i="1" kern="0" dirty="0" smtClean="0">
                <a:solidFill>
                  <a:schemeClr val="accent1"/>
                </a:solidFill>
                <a:latin typeface="+mj-lt"/>
              </a:rPr>
              <a:t>and associated uncertainties</a:t>
            </a:r>
            <a:r>
              <a:rPr lang="en-US" kern="0" dirty="0" smtClean="0">
                <a:latin typeface="+mj-lt"/>
              </a:rPr>
              <a:t>: </a:t>
            </a:r>
          </a:p>
          <a:p>
            <a:pPr lvl="2">
              <a:spcAft>
                <a:spcPts val="600"/>
              </a:spcAft>
              <a:buClr>
                <a:schemeClr val="accent1"/>
              </a:buClr>
              <a:buFont typeface="Wingdings" panose="05000000000000000000" pitchFamily="2" charset="2"/>
              <a:buChar char="§"/>
            </a:pPr>
            <a:r>
              <a:rPr lang="en-US" sz="1400" kern="0" dirty="0" smtClean="0">
                <a:latin typeface="+mj-lt"/>
              </a:rPr>
              <a:t>Release time </a:t>
            </a:r>
          </a:p>
          <a:p>
            <a:pPr lvl="2">
              <a:spcAft>
                <a:spcPts val="600"/>
              </a:spcAft>
              <a:buClr>
                <a:schemeClr val="accent1"/>
              </a:buClr>
              <a:buFont typeface="Wingdings" panose="05000000000000000000" pitchFamily="2" charset="2"/>
              <a:buChar char="§"/>
            </a:pPr>
            <a:r>
              <a:rPr lang="en-US" sz="1400" kern="0" dirty="0" smtClean="0">
                <a:latin typeface="+mj-lt"/>
              </a:rPr>
              <a:t>Isotopic composition</a:t>
            </a:r>
          </a:p>
          <a:p>
            <a:pPr lvl="2">
              <a:spcAft>
                <a:spcPts val="600"/>
              </a:spcAft>
              <a:buClr>
                <a:schemeClr val="accent1"/>
              </a:buClr>
              <a:buFont typeface="Wingdings" panose="05000000000000000000" pitchFamily="2" charset="2"/>
              <a:buChar char="§"/>
            </a:pPr>
            <a:r>
              <a:rPr lang="en-US" sz="1400" kern="0" dirty="0" smtClean="0">
                <a:latin typeface="+mj-lt"/>
              </a:rPr>
              <a:t>Released quantity as a function of time and radionuclide</a:t>
            </a:r>
          </a:p>
          <a:p>
            <a:pPr lvl="2">
              <a:spcAft>
                <a:spcPts val="600"/>
              </a:spcAft>
              <a:buClr>
                <a:schemeClr val="accent1"/>
              </a:buClr>
              <a:buFont typeface="Wingdings" panose="05000000000000000000" pitchFamily="2" charset="2"/>
              <a:buChar char="§"/>
            </a:pPr>
            <a:r>
              <a:rPr lang="en-US" sz="1400" kern="0" dirty="0" smtClean="0">
                <a:latin typeface="+mj-lt"/>
              </a:rPr>
              <a:t>Release height </a:t>
            </a:r>
          </a:p>
        </p:txBody>
      </p:sp>
      <p:grpSp>
        <p:nvGrpSpPr>
          <p:cNvPr id="15" name="Groupe 14"/>
          <p:cNvGrpSpPr/>
          <p:nvPr/>
        </p:nvGrpSpPr>
        <p:grpSpPr>
          <a:xfrm>
            <a:off x="749026" y="5580997"/>
            <a:ext cx="7763265" cy="872339"/>
            <a:chOff x="310860" y="5507928"/>
            <a:chExt cx="8196289" cy="872339"/>
          </a:xfrm>
        </p:grpSpPr>
        <p:sp>
          <p:nvSpPr>
            <p:cNvPr id="20" name="Rectangle 19"/>
            <p:cNvSpPr/>
            <p:nvPr/>
          </p:nvSpPr>
          <p:spPr>
            <a:xfrm>
              <a:off x="310860" y="5507928"/>
              <a:ext cx="8196289" cy="696543"/>
            </a:xfrm>
            <a:prstGeom prst="rect">
              <a:avLst/>
            </a:prstGeom>
            <a:solidFill>
              <a:schemeClr val="accent3">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600"/>
            </a:p>
          </p:txBody>
        </p:sp>
        <p:sp>
          <p:nvSpPr>
            <p:cNvPr id="19" name="Content Placeholder 1"/>
            <p:cNvSpPr txBox="1">
              <a:spLocks/>
            </p:cNvSpPr>
            <p:nvPr/>
          </p:nvSpPr>
          <p:spPr bwMode="auto">
            <a:xfrm>
              <a:off x="375934" y="5507928"/>
              <a:ext cx="8076463" cy="872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fontScale="47500" lnSpcReduction="20000"/>
            </a:bodyPr>
            <a:lstStyle>
              <a:lvl1pPr marL="314325" indent="-314325" algn="l" rtl="0" eaLnBrk="1" fontAlgn="base" hangingPunct="1">
                <a:spcBef>
                  <a:spcPct val="20000"/>
                </a:spcBef>
                <a:spcAft>
                  <a:spcPct val="0"/>
                </a:spcAft>
                <a:buFontTx/>
                <a:buBlip>
                  <a:blip r:embed="rId6"/>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6"/>
                </a:buBlip>
                <a:defRPr>
                  <a:solidFill>
                    <a:schemeClr val="tx1"/>
                  </a:solidFill>
                  <a:latin typeface="+mn-lt"/>
                </a:defRPr>
              </a:lvl2pPr>
              <a:lvl3pPr marL="1209675" indent="-276225" algn="l" rtl="0" eaLnBrk="1" fontAlgn="base" hangingPunct="1">
                <a:spcBef>
                  <a:spcPct val="20000"/>
                </a:spcBef>
                <a:spcAft>
                  <a:spcPct val="0"/>
                </a:spcAft>
                <a:buFontTx/>
                <a:buBlip>
                  <a:blip r:embed="rId6"/>
                </a:buBlip>
                <a:defRPr sz="1600">
                  <a:solidFill>
                    <a:schemeClr val="tx1"/>
                  </a:solidFill>
                  <a:latin typeface="+mn-lt"/>
                </a:defRPr>
              </a:lvl3pPr>
              <a:lvl4pPr marL="1657350" indent="-276225" algn="l" rtl="0" eaLnBrk="1" fontAlgn="base" hangingPunct="1">
                <a:spcBef>
                  <a:spcPct val="20000"/>
                </a:spcBef>
                <a:spcAft>
                  <a:spcPct val="0"/>
                </a:spcAft>
                <a:buFontTx/>
                <a:buBlip>
                  <a:blip r:embed="rId6"/>
                </a:buBlip>
                <a:defRPr sz="1600">
                  <a:solidFill>
                    <a:schemeClr val="tx1"/>
                  </a:solidFill>
                  <a:latin typeface="+mn-lt"/>
                </a:defRPr>
              </a:lvl4pPr>
              <a:lvl5pPr marL="2095500" indent="-276225" algn="l" rtl="0" eaLnBrk="1" fontAlgn="base" hangingPunct="1">
                <a:spcBef>
                  <a:spcPct val="20000"/>
                </a:spcBef>
                <a:spcAft>
                  <a:spcPct val="0"/>
                </a:spcAft>
                <a:buFontTx/>
                <a:buBlip>
                  <a:blip r:embed="rId6"/>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7"/>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7"/>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7"/>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7"/>
                </a:buBlip>
                <a:defRPr sz="1400">
                  <a:solidFill>
                    <a:schemeClr val="tx1"/>
                  </a:solidFill>
                  <a:latin typeface="+mn-lt"/>
                </a:defRPr>
              </a:lvl9pPr>
            </a:lstStyle>
            <a:p>
              <a:pPr marL="0" indent="0">
                <a:lnSpc>
                  <a:spcPct val="120000"/>
                </a:lnSpc>
                <a:spcAft>
                  <a:spcPts val="600"/>
                </a:spcAft>
                <a:buClr>
                  <a:schemeClr val="accent1"/>
                </a:buClr>
                <a:buNone/>
              </a:pPr>
              <a:r>
                <a:rPr lang="en-US" sz="2700" kern="0" dirty="0" smtClean="0"/>
                <a:t>Participants to the case study use their own atmospheric dispersion model and </a:t>
              </a:r>
              <a:r>
                <a:rPr lang="en-US" sz="2700" kern="0" dirty="0" smtClean="0">
                  <a:solidFill>
                    <a:schemeClr val="accent1"/>
                  </a:solidFill>
                </a:rPr>
                <a:t>propagate the uncertainties</a:t>
              </a:r>
              <a:r>
                <a:rPr lang="en-US" sz="2700" kern="0" dirty="0" smtClean="0"/>
                <a:t>, resulting in an </a:t>
              </a:r>
              <a:r>
                <a:rPr lang="en-US" sz="2700" kern="0" dirty="0" smtClean="0">
                  <a:solidFill>
                    <a:schemeClr val="accent1"/>
                  </a:solidFill>
                </a:rPr>
                <a:t>ensemble of outputs </a:t>
              </a:r>
              <a:r>
                <a:rPr lang="en-US" sz="2700" kern="0" dirty="0" smtClean="0"/>
                <a:t>(dose, deposition…)</a:t>
              </a:r>
            </a:p>
            <a:p>
              <a:pPr marL="0" indent="0">
                <a:lnSpc>
                  <a:spcPct val="120000"/>
                </a:lnSpc>
                <a:spcAft>
                  <a:spcPts val="600"/>
                </a:spcAft>
                <a:buClr>
                  <a:schemeClr val="accent1"/>
                </a:buClr>
                <a:buNone/>
              </a:pPr>
              <a:r>
                <a:rPr lang="en-US" sz="2700" kern="0" dirty="0" smtClean="0"/>
                <a:t>Case study leader collect the results and carry out the ensemble inter-comparison</a:t>
              </a:r>
            </a:p>
            <a:p>
              <a:pPr marL="476250" lvl="1" indent="0">
                <a:spcAft>
                  <a:spcPts val="600"/>
                </a:spcAft>
                <a:buClr>
                  <a:schemeClr val="accent1"/>
                </a:buClr>
                <a:buFontTx/>
                <a:buNone/>
              </a:pPr>
              <a:endParaRPr lang="en-US" sz="1600" kern="0" dirty="0"/>
            </a:p>
          </p:txBody>
        </p:sp>
      </p:grpSp>
      <p:sp>
        <p:nvSpPr>
          <p:cNvPr id="22" name="Flèche droite 21"/>
          <p:cNvSpPr/>
          <p:nvPr/>
        </p:nvSpPr>
        <p:spPr>
          <a:xfrm>
            <a:off x="177790" y="5881878"/>
            <a:ext cx="334496" cy="2035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3742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8"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177541192"/>
              </p:ext>
            </p:extLst>
          </p:nvPr>
        </p:nvGraphicFramePr>
        <p:xfrm>
          <a:off x="261368" y="116632"/>
          <a:ext cx="8856984" cy="6131894"/>
        </p:xfrm>
        <a:graphic>
          <a:graphicData uri="http://schemas.openxmlformats.org/drawingml/2006/table">
            <a:tbl>
              <a:tblPr>
                <a:tableStyleId>{5C22544A-7EE6-4342-B048-85BDC9FD1C3A}</a:tableStyleId>
              </a:tblPr>
              <a:tblGrid>
                <a:gridCol w="864096"/>
                <a:gridCol w="648072"/>
                <a:gridCol w="792088"/>
                <a:gridCol w="1008112"/>
                <a:gridCol w="1440160"/>
                <a:gridCol w="864096"/>
                <a:gridCol w="720080"/>
                <a:gridCol w="1008112"/>
                <a:gridCol w="1512168"/>
              </a:tblGrid>
              <a:tr h="440922">
                <a:tc rowSpan="2" gridSpan="4">
                  <a:txBody>
                    <a:bodyPr/>
                    <a:lstStyle/>
                    <a:p>
                      <a:pPr algn="ctr"/>
                      <a:r>
                        <a:rPr lang="fr-FR" sz="2000" b="1" dirty="0" smtClean="0">
                          <a:solidFill>
                            <a:schemeClr val="bg1"/>
                          </a:solidFill>
                        </a:rPr>
                        <a:t>Case </a:t>
                      </a:r>
                      <a:r>
                        <a:rPr lang="fr-FR" sz="2000" b="1" dirty="0" err="1" smtClean="0">
                          <a:solidFill>
                            <a:schemeClr val="bg1"/>
                          </a:solidFill>
                        </a:rPr>
                        <a:t>studies</a:t>
                      </a:r>
                      <a:endParaRPr lang="fr-FR" sz="2000" b="1" dirty="0">
                        <a:solidFill>
                          <a:schemeClr val="bg1"/>
                        </a:solidFill>
                      </a:endParaRPr>
                    </a:p>
                  </a:txBody>
                  <a:tcPr marL="8979" marR="8979" marT="8979" marB="0" anchor="ctr">
                    <a:solidFill>
                      <a:schemeClr val="accent1"/>
                    </a:solidFill>
                  </a:tcPr>
                </a:tc>
                <a:tc rowSpan="2" hMerge="1">
                  <a:txBody>
                    <a:bodyPr/>
                    <a:lstStyle/>
                    <a:p>
                      <a:endParaRPr lang="fr-FR"/>
                    </a:p>
                  </a:txBody>
                  <a:tcPr/>
                </a:tc>
                <a:tc rowSpan="2" hMerge="1">
                  <a:txBody>
                    <a:bodyPr/>
                    <a:lstStyle/>
                    <a:p>
                      <a:endParaRPr lang="fr-FR" dirty="0"/>
                    </a:p>
                  </a:txBody>
                  <a:tcPr marL="8979" marR="8979" marT="8979" marB="0" anchor="b">
                    <a:solidFill>
                      <a:schemeClr val="accent1"/>
                    </a:solidFill>
                  </a:tcPr>
                </a:tc>
                <a:tc rowSpan="2" hMerge="1">
                  <a:txBody>
                    <a:bodyPr/>
                    <a:lstStyle/>
                    <a:p>
                      <a:endParaRPr lang="fr-FR"/>
                    </a:p>
                  </a:txBody>
                  <a:tcPr/>
                </a:tc>
                <a:tc>
                  <a:txBody>
                    <a:bodyPr/>
                    <a:lstStyle/>
                    <a:p>
                      <a:pPr algn="ctr" fontAlgn="ctr"/>
                      <a:r>
                        <a:rPr lang="fr-FR" sz="1400" b="1" u="none" strike="noStrike" dirty="0" smtClean="0">
                          <a:solidFill>
                            <a:schemeClr val="bg1"/>
                          </a:solidFill>
                          <a:effectLst/>
                        </a:rPr>
                        <a:t>Fukushima</a:t>
                      </a:r>
                      <a:endParaRPr lang="fr-FR" sz="1400" b="1" i="0" u="none" strike="noStrike" dirty="0">
                        <a:solidFill>
                          <a:schemeClr val="bg1"/>
                        </a:solidFill>
                        <a:effectLst/>
                        <a:latin typeface="Calibri"/>
                      </a:endParaRPr>
                    </a:p>
                  </a:txBody>
                  <a:tcPr marL="8979" marR="8979" marT="8979" marB="0" anchor="ctr">
                    <a:solidFill>
                      <a:schemeClr val="accent1"/>
                    </a:solidFill>
                  </a:tcPr>
                </a:tc>
                <a:tc gridSpan="3">
                  <a:txBody>
                    <a:bodyPr/>
                    <a:lstStyle/>
                    <a:p>
                      <a:pPr algn="ctr" fontAlgn="ctr"/>
                      <a:r>
                        <a:rPr lang="fr-FR" sz="1400" b="1" u="none" strike="noStrike" dirty="0" smtClean="0">
                          <a:solidFill>
                            <a:schemeClr val="bg1"/>
                          </a:solidFill>
                          <a:effectLst/>
                        </a:rPr>
                        <a:t>REM (</a:t>
                      </a:r>
                      <a:r>
                        <a:rPr lang="fr-FR" sz="1400" b="1" u="none" strike="noStrike" dirty="0" err="1" smtClean="0">
                          <a:solidFill>
                            <a:schemeClr val="bg1"/>
                          </a:solidFill>
                          <a:effectLst/>
                        </a:rPr>
                        <a:t>Borssele</a:t>
                      </a:r>
                      <a:r>
                        <a:rPr lang="fr-FR" sz="1400" b="1" u="none" strike="noStrike" dirty="0" smtClean="0">
                          <a:solidFill>
                            <a:schemeClr val="bg1"/>
                          </a:solidFill>
                          <a:effectLst/>
                        </a:rPr>
                        <a:t>)</a:t>
                      </a:r>
                      <a:endParaRPr lang="fr-FR" sz="1400" b="1" i="0" u="none" strike="noStrike" dirty="0">
                        <a:solidFill>
                          <a:schemeClr val="bg1"/>
                        </a:solidFill>
                        <a:effectLst/>
                        <a:latin typeface="Calibri"/>
                      </a:endParaRPr>
                    </a:p>
                  </a:txBody>
                  <a:tcPr marL="8979" marR="8979" marT="8979" marB="0" anchor="ctr">
                    <a:solidFill>
                      <a:schemeClr val="accent1"/>
                    </a:solidFill>
                  </a:tcPr>
                </a:tc>
                <a:tc hMerge="1">
                  <a:txBody>
                    <a:bodyPr/>
                    <a:lstStyle/>
                    <a:p>
                      <a:endParaRPr lang="fr-FR"/>
                    </a:p>
                  </a:txBody>
                  <a:tcPr/>
                </a:tc>
                <a:tc hMerge="1">
                  <a:txBody>
                    <a:bodyPr/>
                    <a:lstStyle/>
                    <a:p>
                      <a:endParaRPr lang="fr-FR"/>
                    </a:p>
                  </a:txBody>
                  <a:tcPr/>
                </a:tc>
                <a:tc>
                  <a:txBody>
                    <a:bodyPr/>
                    <a:lstStyle/>
                    <a:p>
                      <a:pPr algn="ctr" fontAlgn="ctr"/>
                      <a:r>
                        <a:rPr lang="fr-FR" sz="1400" b="1" u="none" strike="noStrike" dirty="0" smtClean="0">
                          <a:solidFill>
                            <a:schemeClr val="bg1"/>
                          </a:solidFill>
                          <a:effectLst/>
                        </a:rPr>
                        <a:t>Western </a:t>
                      </a:r>
                      <a:r>
                        <a:rPr lang="fr-FR" sz="1400" b="1" u="none" strike="noStrike" dirty="0" err="1" smtClean="0">
                          <a:solidFill>
                            <a:schemeClr val="bg1"/>
                          </a:solidFill>
                          <a:effectLst/>
                        </a:rPr>
                        <a:t>Norway</a:t>
                      </a:r>
                      <a:endParaRPr lang="fr-FR" sz="1400" b="1" i="0" u="none" strike="noStrike" dirty="0">
                        <a:solidFill>
                          <a:schemeClr val="bg1"/>
                        </a:solidFill>
                        <a:effectLst/>
                        <a:latin typeface="Calibri"/>
                      </a:endParaRPr>
                    </a:p>
                  </a:txBody>
                  <a:tcPr marL="8979" marR="8979" marT="8979" marB="0" anchor="ctr">
                    <a:solidFill>
                      <a:schemeClr val="accent1"/>
                    </a:solidFill>
                  </a:tcPr>
                </a:tc>
              </a:tr>
              <a:tr h="225004">
                <a:tc gridSpan="4" vMerge="1">
                  <a:txBody>
                    <a:bodyPr/>
                    <a:lstStyle/>
                    <a:p>
                      <a:endParaRPr lang="fr-FR"/>
                    </a:p>
                  </a:txBody>
                  <a:tcPr/>
                </a:tc>
                <a:tc hMerge="1" vMerge="1">
                  <a:txBody>
                    <a:bodyPr/>
                    <a:lstStyle/>
                    <a:p>
                      <a:endParaRPr lang="fr-FR"/>
                    </a:p>
                  </a:txBody>
                  <a:tcPr/>
                </a:tc>
                <a:tc hMerge="1" vMerge="1">
                  <a:txBody>
                    <a:bodyPr/>
                    <a:lstStyle/>
                    <a:p>
                      <a:endParaRPr lang="fr-FR"/>
                    </a:p>
                  </a:txBody>
                  <a:tcPr/>
                </a:tc>
                <a:tc hMerge="1" vMerge="1">
                  <a:txBody>
                    <a:bodyPr/>
                    <a:lstStyle/>
                    <a:p>
                      <a:endParaRPr lang="fr-FR"/>
                    </a:p>
                  </a:txBody>
                  <a:tcPr/>
                </a:tc>
                <a:tc>
                  <a:txBody>
                    <a:bodyPr/>
                    <a:lstStyle/>
                    <a:p>
                      <a:pPr algn="ctr" fontAlgn="ctr"/>
                      <a:endParaRPr lang="fr-FR" sz="1400" b="1" i="0" u="none" strike="noStrike" dirty="0">
                        <a:solidFill>
                          <a:schemeClr val="bg1"/>
                        </a:solidFill>
                        <a:effectLst/>
                        <a:latin typeface="Calibri"/>
                      </a:endParaRPr>
                    </a:p>
                  </a:txBody>
                  <a:tcPr marL="8979" marR="8979" marT="8979" marB="0" anchor="ctr">
                    <a:solidFill>
                      <a:schemeClr val="accent1"/>
                    </a:solidFill>
                  </a:tcPr>
                </a:tc>
                <a:tc>
                  <a:txBody>
                    <a:bodyPr/>
                    <a:lstStyle/>
                    <a:p>
                      <a:r>
                        <a:rPr lang="fr-FR" sz="1200" b="1" dirty="0" smtClean="0">
                          <a:solidFill>
                            <a:schemeClr val="bg1"/>
                          </a:solidFill>
                        </a:rPr>
                        <a:t>REM1-S</a:t>
                      </a:r>
                      <a:endParaRPr lang="fr-FR" sz="1200" b="1" dirty="0">
                        <a:solidFill>
                          <a:schemeClr val="bg1"/>
                        </a:solidFill>
                      </a:endParaRPr>
                    </a:p>
                  </a:txBody>
                  <a:tcPr marL="8979" marR="8979" marT="8979" marB="0" anchor="ctr">
                    <a:solidFill>
                      <a:schemeClr val="accent1"/>
                    </a:solidFill>
                  </a:tcPr>
                </a:tc>
                <a:tc>
                  <a:txBody>
                    <a:bodyPr/>
                    <a:lstStyle/>
                    <a:p>
                      <a:r>
                        <a:rPr lang="fr-FR" sz="1200" b="1" dirty="0" smtClean="0">
                          <a:solidFill>
                            <a:schemeClr val="bg1"/>
                          </a:solidFill>
                        </a:rPr>
                        <a:t>REM2-S</a:t>
                      </a:r>
                      <a:endParaRPr lang="fr-FR" sz="1200" b="1" dirty="0">
                        <a:solidFill>
                          <a:schemeClr val="bg1"/>
                        </a:solidFill>
                      </a:endParaRPr>
                    </a:p>
                  </a:txBody>
                  <a:tcPr marL="8979" marR="8979" marT="8979" marB="0" anchor="ctr">
                    <a:solidFill>
                      <a:schemeClr val="accent1"/>
                    </a:solidFill>
                  </a:tcPr>
                </a:tc>
                <a:tc>
                  <a:txBody>
                    <a:bodyPr/>
                    <a:lstStyle/>
                    <a:p>
                      <a:r>
                        <a:rPr lang="fr-FR" sz="1200" b="1" dirty="0" smtClean="0">
                          <a:solidFill>
                            <a:schemeClr val="bg1"/>
                          </a:solidFill>
                        </a:rPr>
                        <a:t>REM-L</a:t>
                      </a:r>
                      <a:endParaRPr lang="fr-FR" sz="1200" b="1" dirty="0">
                        <a:solidFill>
                          <a:schemeClr val="bg1"/>
                        </a:solidFill>
                      </a:endParaRPr>
                    </a:p>
                  </a:txBody>
                  <a:tcPr marL="8979" marR="8979" marT="8979" marB="0" anchor="ctr">
                    <a:solidFill>
                      <a:schemeClr val="accent1"/>
                    </a:solidFill>
                  </a:tcPr>
                </a:tc>
                <a:tc>
                  <a:txBody>
                    <a:bodyPr/>
                    <a:lstStyle/>
                    <a:p>
                      <a:endParaRPr lang="fr-FR"/>
                    </a:p>
                  </a:txBody>
                  <a:tcPr marL="8979" marR="8979" marT="8979" marB="0" anchor="ctr">
                    <a:solidFill>
                      <a:schemeClr val="accent1"/>
                    </a:solidFill>
                  </a:tcPr>
                </a:tc>
              </a:tr>
              <a:tr h="687684">
                <a:tc gridSpan="4">
                  <a:txBody>
                    <a:bodyPr/>
                    <a:lstStyle/>
                    <a:p>
                      <a:pPr algn="ctr" fontAlgn="ctr"/>
                      <a:r>
                        <a:rPr lang="fr-FR" sz="1400" b="1" i="0" u="none" strike="noStrike" dirty="0" smtClean="0">
                          <a:solidFill>
                            <a:schemeClr val="bg1"/>
                          </a:solidFill>
                          <a:effectLst/>
                          <a:latin typeface="+mj-lt"/>
                        </a:rPr>
                        <a:t>Source </a:t>
                      </a:r>
                      <a:r>
                        <a:rPr lang="fr-FR" sz="1400" b="1" i="0" u="none" strike="noStrike" dirty="0" err="1" smtClean="0">
                          <a:solidFill>
                            <a:schemeClr val="bg1"/>
                          </a:solidFill>
                          <a:effectLst/>
                          <a:latin typeface="+mj-lt"/>
                        </a:rPr>
                        <a:t>term</a:t>
                      </a:r>
                      <a:endParaRPr lang="fr-FR" sz="14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hMerge="1">
                  <a:txBody>
                    <a:bodyPr/>
                    <a:lstStyle/>
                    <a:p>
                      <a:pPr algn="ctr" fontAlgn="ctr"/>
                      <a:endParaRPr lang="fr-FR" sz="10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a:txBody>
                    <a:bodyPr/>
                    <a:lstStyle/>
                    <a:p>
                      <a:pPr algn="ctr" fontAlgn="ctr"/>
                      <a:r>
                        <a:rPr lang="en-GB" sz="1000" b="1" i="0" u="none" strike="noStrike" noProof="0" dirty="0" smtClean="0">
                          <a:solidFill>
                            <a:schemeClr val="accent1"/>
                          </a:solidFill>
                          <a:effectLst/>
                          <a:latin typeface="+mn-lt"/>
                        </a:rPr>
                        <a:t>9</a:t>
                      </a:r>
                      <a:r>
                        <a:rPr lang="en-GB" sz="1000" b="0" i="0" u="none" strike="noStrike" baseline="0" noProof="0" dirty="0" smtClean="0">
                          <a:solidFill>
                            <a:schemeClr val="tx1"/>
                          </a:solidFill>
                          <a:effectLst/>
                          <a:latin typeface="+mn-lt"/>
                        </a:rPr>
                        <a:t> ST from the literature </a:t>
                      </a:r>
                      <a:endParaRPr lang="en-GB" sz="1000" b="0" i="0" u="none" strike="noStrike" noProof="0" dirty="0">
                        <a:solidFill>
                          <a:schemeClr val="tx1"/>
                        </a:solidFill>
                        <a:effectLst/>
                        <a:latin typeface="+mn-lt"/>
                      </a:endParaRPr>
                    </a:p>
                  </a:txBody>
                  <a:tcPr marL="8979" marR="8979" marT="8979" marB="0" anchor="ctr"/>
                </a:tc>
                <a:tc gridSpan="2">
                  <a:txBody>
                    <a:bodyPr/>
                    <a:lstStyle/>
                    <a:p>
                      <a:pPr algn="ctr" fontAlgn="ctr"/>
                      <a:r>
                        <a:rPr lang="en-GB" sz="1000" b="1" i="0" u="none" strike="noStrike" noProof="0" dirty="0" smtClean="0">
                          <a:solidFill>
                            <a:schemeClr val="accent1"/>
                          </a:solidFill>
                          <a:effectLst/>
                          <a:latin typeface="+mn-lt"/>
                        </a:rPr>
                        <a:t>Short release</a:t>
                      </a:r>
                      <a:r>
                        <a:rPr lang="en-GB" sz="1000" b="0" i="0" u="none" strike="noStrike" noProof="0" dirty="0" smtClean="0">
                          <a:solidFill>
                            <a:schemeClr val="tx1"/>
                          </a:solidFill>
                          <a:effectLst/>
                          <a:latin typeface="+mn-lt"/>
                        </a:rPr>
                        <a:t>: 4 hours</a:t>
                      </a:r>
                    </a:p>
                    <a:p>
                      <a:pPr algn="ctr" fontAlgn="ctr"/>
                      <a:r>
                        <a:rPr lang="en-GB" sz="1000" b="0" i="0" u="none" strike="noStrike" noProof="0" dirty="0" smtClean="0">
                          <a:solidFill>
                            <a:schemeClr val="tx1"/>
                          </a:solidFill>
                          <a:effectLst/>
                          <a:latin typeface="+mn-lt"/>
                        </a:rPr>
                        <a:t>Variation</a:t>
                      </a:r>
                      <a:r>
                        <a:rPr lang="en-GB" sz="1000" b="0" i="0" u="none" strike="noStrike" baseline="0" noProof="0" dirty="0" smtClean="0">
                          <a:solidFill>
                            <a:schemeClr val="tx1"/>
                          </a:solidFill>
                          <a:effectLst/>
                          <a:latin typeface="+mn-lt"/>
                        </a:rPr>
                        <a:t> in height, release time and quantity</a:t>
                      </a:r>
                      <a:endParaRPr lang="en-GB" sz="1000" b="0" i="0" u="none" strike="noStrike" noProof="0" dirty="0">
                        <a:solidFill>
                          <a:schemeClr val="tx1"/>
                        </a:solidFill>
                        <a:effectLst/>
                        <a:latin typeface="+mn-lt"/>
                      </a:endParaRPr>
                    </a:p>
                  </a:txBody>
                  <a:tcPr marL="8979" marR="8979" marT="8979" marB="0" anchor="ctr"/>
                </a:tc>
                <a:tc h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sz="1000" b="1" i="0" u="none" strike="noStrike" noProof="0" dirty="0" smtClean="0">
                          <a:solidFill>
                            <a:schemeClr val="accent1"/>
                          </a:solidFill>
                          <a:effectLst/>
                          <a:latin typeface="+mn-lt"/>
                        </a:rPr>
                        <a:t>Long release</a:t>
                      </a:r>
                      <a:r>
                        <a:rPr lang="en-GB" sz="1000" b="0" i="0" u="none" strike="noStrike" noProof="0" dirty="0" smtClean="0">
                          <a:solidFill>
                            <a:schemeClr val="tx1"/>
                          </a:solidFill>
                          <a:effectLst/>
                          <a:latin typeface="+mn-lt"/>
                        </a:rPr>
                        <a:t>: 72</a:t>
                      </a:r>
                      <a:r>
                        <a:rPr lang="en-GB" sz="1000" b="0" i="0" u="none" strike="noStrike" baseline="0" noProof="0" dirty="0" smtClean="0">
                          <a:solidFill>
                            <a:schemeClr val="tx1"/>
                          </a:solidFill>
                          <a:effectLst/>
                          <a:latin typeface="+mn-lt"/>
                        </a:rPr>
                        <a:t> hours </a:t>
                      </a:r>
                      <a:r>
                        <a:rPr lang="en-GB" sz="1000" b="1" i="0" u="none" strike="noStrike" baseline="0" noProof="0" dirty="0" smtClean="0">
                          <a:solidFill>
                            <a:schemeClr val="accent1"/>
                          </a:solidFill>
                          <a:effectLst/>
                          <a:latin typeface="+mn-lt"/>
                        </a:rPr>
                        <a:t>10 </a:t>
                      </a:r>
                      <a:r>
                        <a:rPr lang="en-GB" sz="1000" b="0" i="0" u="none" strike="noStrike" baseline="0" noProof="0" dirty="0" smtClean="0">
                          <a:solidFill>
                            <a:schemeClr val="tx1"/>
                          </a:solidFill>
                          <a:effectLst/>
                          <a:latin typeface="+mn-lt"/>
                        </a:rPr>
                        <a:t>ST</a:t>
                      </a:r>
                      <a:endParaRPr lang="en-GB" sz="1000" b="0" i="0" u="none" strike="noStrike" noProof="0" dirty="0">
                        <a:solidFill>
                          <a:schemeClr val="tx1"/>
                        </a:solidFill>
                        <a:effectLst/>
                        <a:latin typeface="+mn-lt"/>
                      </a:endParaRPr>
                    </a:p>
                  </a:txBody>
                  <a:tcPr marL="8979" marR="8979" marT="897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000" b="0" i="0" u="none" strike="noStrike" dirty="0" smtClean="0">
                          <a:solidFill>
                            <a:schemeClr val="tx1"/>
                          </a:solidFill>
                          <a:effectLst/>
                          <a:latin typeface="+mn-lt"/>
                        </a:rPr>
                        <a:t>Ex</a:t>
                      </a:r>
                      <a:r>
                        <a:rPr lang="fr-FR" sz="1000" b="0" i="0" u="none" strike="noStrike" kern="1200" dirty="0" smtClean="0">
                          <a:solidFill>
                            <a:schemeClr val="tx1"/>
                          </a:solidFill>
                          <a:effectLst/>
                          <a:latin typeface="+mn-lt"/>
                          <a:ea typeface="+mn-ea"/>
                          <a:cs typeface="+mn-cs"/>
                        </a:rPr>
                        <a:t>plosion</a:t>
                      </a:r>
                      <a:r>
                        <a:rPr lang="fr-FR" sz="1000" b="0" i="0" u="none" strike="noStrike" kern="1200" baseline="0" dirty="0" smtClean="0">
                          <a:solidFill>
                            <a:schemeClr val="tx1"/>
                          </a:solidFill>
                          <a:effectLst/>
                          <a:latin typeface="+mn-lt"/>
                          <a:ea typeface="+mn-ea"/>
                          <a:cs typeface="+mn-cs"/>
                        </a:rPr>
                        <a:t> and </a:t>
                      </a:r>
                      <a:r>
                        <a:rPr lang="fr-FR" sz="1000" b="0" i="0" u="none" strike="noStrike" kern="1200" baseline="0" dirty="0" err="1" smtClean="0">
                          <a:solidFill>
                            <a:schemeClr val="tx1"/>
                          </a:solidFill>
                          <a:effectLst/>
                          <a:latin typeface="+mn-lt"/>
                          <a:ea typeface="+mn-ea"/>
                          <a:cs typeface="+mn-cs"/>
                        </a:rPr>
                        <a:t>fire</a:t>
                      </a:r>
                      <a:r>
                        <a:rPr lang="en-GB" sz="1000" b="0" i="0" u="none" strike="noStrike" noProof="0" dirty="0" smtClean="0">
                          <a:solidFill>
                            <a:schemeClr val="tx1"/>
                          </a:solidFill>
                          <a:effectLst/>
                          <a:latin typeface="+mn-lt"/>
                        </a:rPr>
                        <a:t>–</a:t>
                      </a:r>
                      <a:r>
                        <a:rPr lang="en-GB" sz="1000" b="0" i="0" u="none" strike="noStrike" baseline="0" noProof="0" dirty="0" smtClean="0">
                          <a:solidFill>
                            <a:schemeClr val="tx1"/>
                          </a:solidFill>
                          <a:effectLst/>
                          <a:latin typeface="+mn-lt"/>
                        </a:rPr>
                        <a:t> variation in height and particle size</a:t>
                      </a:r>
                      <a:endParaRPr lang="en-GB" sz="1000" b="0" i="0" u="none" strike="noStrike" noProof="0" dirty="0">
                        <a:solidFill>
                          <a:schemeClr val="tx1"/>
                        </a:solidFill>
                        <a:effectLst/>
                        <a:latin typeface="+mn-lt"/>
                      </a:endParaRPr>
                    </a:p>
                  </a:txBody>
                  <a:tcPr marL="8979" marR="8979" marT="8979" marB="0" anchor="ctr"/>
                </a:tc>
              </a:tr>
              <a:tr h="427674">
                <a:tc gridSpan="4">
                  <a:txBody>
                    <a:bodyPr/>
                    <a:lstStyle/>
                    <a:p>
                      <a:pPr algn="ctr" fontAlgn="ctr"/>
                      <a:r>
                        <a:rPr lang="fr-FR" sz="1400" b="1" i="0" u="none" strike="noStrike" dirty="0" err="1" smtClean="0">
                          <a:solidFill>
                            <a:schemeClr val="bg1"/>
                          </a:solidFill>
                          <a:effectLst/>
                          <a:latin typeface="+mj-lt"/>
                        </a:rPr>
                        <a:t>Meteorological</a:t>
                      </a:r>
                      <a:r>
                        <a:rPr lang="fr-FR" sz="1400" b="1" i="0" u="none" strike="noStrike" dirty="0" smtClean="0">
                          <a:solidFill>
                            <a:schemeClr val="bg1"/>
                          </a:solidFill>
                          <a:effectLst/>
                          <a:latin typeface="+mj-lt"/>
                        </a:rPr>
                        <a:t> ensemble</a:t>
                      </a:r>
                      <a:endParaRPr lang="fr-FR" sz="14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hMerge="1">
                  <a:txBody>
                    <a:bodyPr/>
                    <a:lstStyle/>
                    <a:p>
                      <a:pPr algn="ctr" fontAlgn="ctr"/>
                      <a:endParaRPr lang="fr-FR" sz="10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a:txBody>
                    <a:bodyPr/>
                    <a:lstStyle/>
                    <a:p>
                      <a:pPr marL="171450" indent="-171450" algn="l" fontAlgn="ctr">
                        <a:buFont typeface="Arial" panose="020B0604020202020204" pitchFamily="34" charset="0"/>
                        <a:buChar char="•"/>
                      </a:pPr>
                      <a:r>
                        <a:rPr lang="en-GB" sz="1000" b="0" i="0" u="none" strike="noStrike" noProof="0" dirty="0" smtClean="0">
                          <a:solidFill>
                            <a:schemeClr val="tx1"/>
                          </a:solidFill>
                          <a:effectLst/>
                          <a:latin typeface="+mn-lt"/>
                        </a:rPr>
                        <a:t>ECMWF-ENS 0,2° </a:t>
                      </a:r>
                    </a:p>
                    <a:p>
                      <a:pPr marL="171450" indent="-171450" algn="l" fontAlgn="ctr">
                        <a:buFont typeface="Arial" panose="020B0604020202020204" pitchFamily="34" charset="0"/>
                        <a:buChar char="•"/>
                      </a:pPr>
                      <a:r>
                        <a:rPr lang="en-GB" sz="1000" b="0" i="1" u="none" strike="noStrike" noProof="0" dirty="0" smtClean="0">
                          <a:solidFill>
                            <a:schemeClr val="accent1"/>
                          </a:solidFill>
                          <a:effectLst/>
                          <a:latin typeface="+mn-lt"/>
                        </a:rPr>
                        <a:t>Provided by Met Office</a:t>
                      </a:r>
                    </a:p>
                    <a:p>
                      <a:pPr marL="171450" indent="-171450" algn="l" fontAlgn="ctr">
                        <a:buFont typeface="Arial" panose="020B0604020202020204" pitchFamily="34" charset="0"/>
                        <a:buChar char="•"/>
                      </a:pPr>
                      <a:r>
                        <a:rPr lang="en-GB" sz="1000" b="0" i="0" u="none" strike="noStrike" noProof="0" dirty="0" smtClean="0">
                          <a:solidFill>
                            <a:schemeClr val="tx1"/>
                          </a:solidFill>
                          <a:effectLst/>
                          <a:latin typeface="+mn-lt"/>
                        </a:rPr>
                        <a:t>Time resolution: 1h</a:t>
                      </a:r>
                    </a:p>
                    <a:p>
                      <a:pPr marL="171450" indent="-171450" algn="l" fontAlgn="ctr">
                        <a:buFont typeface="Arial" panose="020B0604020202020204" pitchFamily="34" charset="0"/>
                        <a:buChar char="•"/>
                      </a:pPr>
                      <a:r>
                        <a:rPr lang="en-GB" sz="1000" b="0" i="0" u="none" strike="noStrike" noProof="0" dirty="0" smtClean="0">
                          <a:solidFill>
                            <a:schemeClr val="tx1"/>
                          </a:solidFill>
                          <a:effectLst/>
                          <a:latin typeface="+mn-lt"/>
                        </a:rPr>
                        <a:t>Forecast</a:t>
                      </a:r>
                      <a:r>
                        <a:rPr lang="en-GB" sz="1000" b="0" i="0" u="none" strike="noStrike" baseline="0" noProof="0" dirty="0" smtClean="0">
                          <a:solidFill>
                            <a:schemeClr val="tx1"/>
                          </a:solidFill>
                          <a:effectLst/>
                          <a:latin typeface="+mn-lt"/>
                        </a:rPr>
                        <a:t> length: 72h</a:t>
                      </a:r>
                    </a:p>
                    <a:p>
                      <a:pPr marL="171450" indent="-171450" algn="l" fontAlgn="ctr">
                        <a:buFont typeface="Arial" panose="020B0604020202020204" pitchFamily="34" charset="0"/>
                        <a:buChar char="•"/>
                      </a:pPr>
                      <a:r>
                        <a:rPr lang="en-GB" sz="1000" b="0" i="0" u="none" strike="noStrike" baseline="0" noProof="0" dirty="0" smtClean="0">
                          <a:solidFill>
                            <a:schemeClr val="tx1"/>
                          </a:solidFill>
                          <a:effectLst/>
                          <a:latin typeface="+mn-lt"/>
                        </a:rPr>
                        <a:t>Members: </a:t>
                      </a:r>
                      <a:r>
                        <a:rPr lang="en-GB" sz="1000" b="1" i="0" u="none" strike="noStrike" baseline="0" noProof="0" dirty="0" smtClean="0">
                          <a:solidFill>
                            <a:schemeClr val="accent1"/>
                          </a:solidFill>
                          <a:effectLst/>
                          <a:latin typeface="+mn-lt"/>
                        </a:rPr>
                        <a:t>51</a:t>
                      </a:r>
                      <a:endParaRPr lang="en-GB" sz="1000" b="1" i="0" u="none" strike="noStrike" noProof="0" dirty="0" smtClean="0">
                        <a:solidFill>
                          <a:schemeClr val="accent1"/>
                        </a:solidFill>
                        <a:effectLst/>
                        <a:latin typeface="+mn-lt"/>
                      </a:endParaRPr>
                    </a:p>
                  </a:txBody>
                  <a:tcPr marL="8979" marR="8979" marT="8979" marB="0" anchor="ctr"/>
                </a:tc>
                <a:tc gridSpan="3">
                  <a:txBody>
                    <a:bodyPr/>
                    <a:lstStyle/>
                    <a:p>
                      <a:pPr marL="171450" indent="-171450" algn="l" fontAlgn="ctr">
                        <a:buClr>
                          <a:schemeClr val="accent1"/>
                        </a:buClr>
                        <a:buSzPct val="150000"/>
                        <a:buFont typeface="Arial" panose="020B0604020202020204" pitchFamily="34" charset="0"/>
                        <a:buChar char="•"/>
                      </a:pPr>
                      <a:r>
                        <a:rPr lang="en-GB" sz="1000" b="0" i="0" u="none" strike="noStrike" noProof="0" dirty="0" smtClean="0">
                          <a:solidFill>
                            <a:schemeClr val="tx1"/>
                          </a:solidFill>
                          <a:effectLst/>
                          <a:latin typeface="+mn-lt"/>
                        </a:rPr>
                        <a:t>Harmonie hybrid</a:t>
                      </a:r>
                      <a:r>
                        <a:rPr lang="en-GB" sz="1000" b="0" i="0" u="none" strike="noStrike" baseline="0" noProof="0" dirty="0" smtClean="0">
                          <a:solidFill>
                            <a:schemeClr val="tx1"/>
                          </a:solidFill>
                          <a:effectLst/>
                          <a:latin typeface="+mn-lt"/>
                        </a:rPr>
                        <a:t> lagged </a:t>
                      </a:r>
                      <a:r>
                        <a:rPr lang="en-GB" sz="1000" b="0" i="0" u="none" strike="noStrike" baseline="0" noProof="0" dirty="0" err="1" smtClean="0">
                          <a:solidFill>
                            <a:schemeClr val="tx1"/>
                          </a:solidFill>
                          <a:effectLst/>
                          <a:latin typeface="+mn-lt"/>
                        </a:rPr>
                        <a:t>ens</a:t>
                      </a:r>
                      <a:r>
                        <a:rPr lang="en-GB" sz="1000" b="0" i="0" u="none" strike="noStrike" baseline="0" noProof="0" dirty="0" smtClean="0">
                          <a:solidFill>
                            <a:schemeClr val="tx1"/>
                          </a:solidFill>
                          <a:effectLst/>
                          <a:latin typeface="+mn-lt"/>
                        </a:rPr>
                        <a:t> </a:t>
                      </a:r>
                      <a:r>
                        <a:rPr lang="en-GB" sz="1000" b="0" i="0" u="none" strike="noStrike" noProof="0" dirty="0" smtClean="0">
                          <a:solidFill>
                            <a:schemeClr val="tx1"/>
                          </a:solidFill>
                          <a:effectLst/>
                          <a:latin typeface="+mn-lt"/>
                        </a:rPr>
                        <a:t>2,5 km</a:t>
                      </a:r>
                    </a:p>
                    <a:p>
                      <a:pPr marL="171450" indent="-171450" algn="l" fontAlgn="ctr">
                        <a:buClr>
                          <a:schemeClr val="accent1"/>
                        </a:buClr>
                        <a:buSzPct val="150000"/>
                        <a:buFont typeface="Arial" panose="020B0604020202020204" pitchFamily="34" charset="0"/>
                        <a:buChar char="•"/>
                      </a:pPr>
                      <a:r>
                        <a:rPr lang="en-GB" sz="1000" b="0" i="1" u="none" strike="noStrike" noProof="0" dirty="0" smtClean="0">
                          <a:solidFill>
                            <a:schemeClr val="accent1"/>
                          </a:solidFill>
                          <a:effectLst/>
                          <a:latin typeface="+mn-lt"/>
                        </a:rPr>
                        <a:t>Provided</a:t>
                      </a:r>
                      <a:r>
                        <a:rPr lang="en-GB" sz="1000" b="0" i="1" u="none" strike="noStrike" baseline="0" noProof="0" dirty="0" smtClean="0">
                          <a:solidFill>
                            <a:schemeClr val="accent1"/>
                          </a:solidFill>
                          <a:effectLst/>
                          <a:latin typeface="+mn-lt"/>
                        </a:rPr>
                        <a:t> by KNMI</a:t>
                      </a:r>
                      <a:endParaRPr lang="en-GB" sz="1000" b="0" i="1" u="none" strike="noStrike" noProof="0" dirty="0" smtClean="0">
                        <a:solidFill>
                          <a:schemeClr val="accent1"/>
                        </a:solidFill>
                        <a:effectLst/>
                        <a:latin typeface="+mn-lt"/>
                      </a:endParaRPr>
                    </a:p>
                    <a:p>
                      <a:pPr marL="171450" indent="-171450" algn="l">
                        <a:buClr>
                          <a:schemeClr val="accent1"/>
                        </a:buClr>
                        <a:buSzPct val="150000"/>
                        <a:buFont typeface="Arial" panose="020B0604020202020204" pitchFamily="34" charset="0"/>
                        <a:buChar char="•"/>
                      </a:pPr>
                      <a:r>
                        <a:rPr lang="en-GB" sz="1000" noProof="0" dirty="0" smtClean="0">
                          <a:latin typeface="+mn-lt"/>
                        </a:rPr>
                        <a:t>Time resolution:</a:t>
                      </a:r>
                      <a:r>
                        <a:rPr lang="en-GB" sz="1000" baseline="0" noProof="0" dirty="0" smtClean="0">
                          <a:latin typeface="+mn-lt"/>
                        </a:rPr>
                        <a:t> 1 hour </a:t>
                      </a:r>
                    </a:p>
                    <a:p>
                      <a:pPr marL="171450" indent="-171450" algn="l" fontAlgn="ctr">
                        <a:buFont typeface="Arial" panose="020B0604020202020204" pitchFamily="34" charset="0"/>
                        <a:buChar char="•"/>
                      </a:pPr>
                      <a:r>
                        <a:rPr lang="en-GB" sz="1000" b="0" i="0" u="none" strike="noStrike" kern="1200" noProof="0" dirty="0" smtClean="0">
                          <a:solidFill>
                            <a:schemeClr val="tx1"/>
                          </a:solidFill>
                          <a:effectLst/>
                          <a:latin typeface="+mn-lt"/>
                          <a:ea typeface="+mn-ea"/>
                          <a:cs typeface="+mn-cs"/>
                        </a:rPr>
                        <a:t>Forecast</a:t>
                      </a:r>
                      <a:r>
                        <a:rPr lang="en-GB" sz="1000" b="0" i="0" u="none" strike="noStrike" kern="1200" baseline="0" noProof="0" dirty="0" smtClean="0">
                          <a:solidFill>
                            <a:schemeClr val="tx1"/>
                          </a:solidFill>
                          <a:effectLst/>
                          <a:latin typeface="+mn-lt"/>
                          <a:ea typeface="+mn-ea"/>
                          <a:cs typeface="+mn-cs"/>
                        </a:rPr>
                        <a:t> length: 72 hours</a:t>
                      </a:r>
                    </a:p>
                    <a:p>
                      <a:pPr marL="171450" indent="-171450" algn="l" fontAlgn="ctr">
                        <a:buFont typeface="Arial" panose="020B0604020202020204" pitchFamily="34" charset="0"/>
                        <a:buChar char="•"/>
                      </a:pPr>
                      <a:r>
                        <a:rPr lang="en-GB" sz="1000" b="0" i="0" u="none" strike="noStrike" kern="1200" baseline="0" noProof="0" dirty="0" smtClean="0">
                          <a:solidFill>
                            <a:schemeClr val="tx1"/>
                          </a:solidFill>
                          <a:effectLst/>
                          <a:latin typeface="+mn-lt"/>
                          <a:ea typeface="+mn-ea"/>
                          <a:cs typeface="+mn-cs"/>
                        </a:rPr>
                        <a:t>Members: </a:t>
                      </a:r>
                      <a:r>
                        <a:rPr lang="en-GB" sz="1000" b="1" i="0" u="none" strike="noStrike" kern="1200" baseline="0" noProof="0" dirty="0" smtClean="0">
                          <a:solidFill>
                            <a:schemeClr val="accent1"/>
                          </a:solidFill>
                          <a:effectLst/>
                          <a:latin typeface="+mn-lt"/>
                          <a:ea typeface="+mn-ea"/>
                          <a:cs typeface="+mn-cs"/>
                        </a:rPr>
                        <a:t>10</a:t>
                      </a:r>
                      <a:endParaRPr lang="en-GB" sz="1000" b="1" i="0" u="none" strike="noStrike" kern="1200" noProof="0" dirty="0" smtClean="0">
                        <a:solidFill>
                          <a:schemeClr val="accent1"/>
                        </a:solidFill>
                        <a:effectLst/>
                        <a:latin typeface="+mn-lt"/>
                        <a:ea typeface="+mn-ea"/>
                        <a:cs typeface="+mn-cs"/>
                      </a:endParaRPr>
                    </a:p>
                  </a:txBody>
                  <a:tcPr marL="8979" marR="8979" marT="8979" marB="0" anchor="ctr"/>
                </a:tc>
                <a:tc hMerge="1">
                  <a:txBody>
                    <a:bodyPr/>
                    <a:lstStyle/>
                    <a:p>
                      <a:endParaRPr lang="fr-FR"/>
                    </a:p>
                  </a:txBody>
                  <a:tcPr/>
                </a:tc>
                <a:tc hMerge="1">
                  <a:txBody>
                    <a:bodyPr/>
                    <a:lstStyle/>
                    <a:p>
                      <a:endParaRPr lang="fr-FR"/>
                    </a:p>
                  </a:txBody>
                  <a:tcPr/>
                </a:tc>
                <a:tc>
                  <a:txBody>
                    <a:bodyPr/>
                    <a:lstStyle/>
                    <a:p>
                      <a:pPr marL="171450" indent="-171450" algn="l" fontAlgn="ctr">
                        <a:buFont typeface="Arial" panose="020B0604020202020204" pitchFamily="34" charset="0"/>
                        <a:buChar char="•"/>
                      </a:pPr>
                      <a:r>
                        <a:rPr lang="en-GB" sz="1000" b="0" i="0" u="none" strike="noStrike" noProof="0" dirty="0" smtClean="0">
                          <a:solidFill>
                            <a:schemeClr val="tx1"/>
                          </a:solidFill>
                          <a:effectLst/>
                          <a:latin typeface="+mn-lt"/>
                        </a:rPr>
                        <a:t>Harmonie 2,5 km</a:t>
                      </a:r>
                    </a:p>
                    <a:p>
                      <a:pPr marL="171450" indent="-171450" algn="l" fontAlgn="ctr">
                        <a:buFont typeface="Arial" panose="020B0604020202020204" pitchFamily="34" charset="0"/>
                        <a:buChar char="•"/>
                      </a:pPr>
                      <a:r>
                        <a:rPr lang="en-GB" sz="1000" b="0" i="1" u="none" strike="noStrike" noProof="0" dirty="0" smtClean="0">
                          <a:solidFill>
                            <a:schemeClr val="accent1"/>
                          </a:solidFill>
                          <a:effectLst/>
                          <a:latin typeface="+mn-lt"/>
                        </a:rPr>
                        <a:t>Provided by NMI MET</a:t>
                      </a:r>
                    </a:p>
                    <a:p>
                      <a:pPr marL="171450" indent="-171450" algn="l" fontAlgn="ctr">
                        <a:buFont typeface="Arial" panose="020B0604020202020204" pitchFamily="34" charset="0"/>
                        <a:buChar char="•"/>
                      </a:pPr>
                      <a:r>
                        <a:rPr lang="en-GB" sz="1000" kern="1200" noProof="0" dirty="0" smtClean="0">
                          <a:solidFill>
                            <a:schemeClr val="dk1"/>
                          </a:solidFill>
                          <a:latin typeface="+mn-lt"/>
                          <a:ea typeface="+mn-ea"/>
                          <a:cs typeface="+mn-cs"/>
                        </a:rPr>
                        <a:t>Time resolution:</a:t>
                      </a:r>
                      <a:r>
                        <a:rPr lang="en-GB" sz="1000" kern="1200" baseline="0" noProof="0" dirty="0" smtClean="0">
                          <a:solidFill>
                            <a:schemeClr val="dk1"/>
                          </a:solidFill>
                          <a:latin typeface="+mn-lt"/>
                          <a:ea typeface="+mn-ea"/>
                          <a:cs typeface="+mn-cs"/>
                        </a:rPr>
                        <a:t> 1h</a:t>
                      </a:r>
                    </a:p>
                    <a:p>
                      <a:pPr marL="171450" indent="-171450" algn="l" fontAlgn="ctr">
                        <a:buFont typeface="Arial" panose="020B0604020202020204" pitchFamily="34" charset="0"/>
                        <a:buChar char="•"/>
                      </a:pPr>
                      <a:r>
                        <a:rPr lang="en-GB" sz="1000" b="0" i="0" u="none" strike="noStrike" kern="1200" noProof="0" dirty="0" smtClean="0">
                          <a:solidFill>
                            <a:schemeClr val="tx1"/>
                          </a:solidFill>
                          <a:effectLst/>
                          <a:latin typeface="+mn-lt"/>
                          <a:ea typeface="+mn-ea"/>
                          <a:cs typeface="+mn-cs"/>
                        </a:rPr>
                        <a:t>Forecast</a:t>
                      </a:r>
                      <a:r>
                        <a:rPr lang="en-GB" sz="1000" b="0" i="0" u="none" strike="noStrike" kern="1200" baseline="0" noProof="0" dirty="0" smtClean="0">
                          <a:solidFill>
                            <a:schemeClr val="tx1"/>
                          </a:solidFill>
                          <a:effectLst/>
                          <a:latin typeface="+mn-lt"/>
                          <a:ea typeface="+mn-ea"/>
                          <a:cs typeface="+mn-cs"/>
                        </a:rPr>
                        <a:t> length: 72h</a:t>
                      </a:r>
                    </a:p>
                    <a:p>
                      <a:pPr marL="171450" indent="-171450" algn="l" fontAlgn="ctr">
                        <a:buFont typeface="Arial" panose="020B0604020202020204" pitchFamily="34" charset="0"/>
                        <a:buChar char="•"/>
                      </a:pPr>
                      <a:r>
                        <a:rPr lang="en-GB" sz="1000" b="0" i="0" u="none" strike="noStrike" kern="1200" baseline="0" noProof="0" dirty="0" smtClean="0">
                          <a:solidFill>
                            <a:schemeClr val="tx1"/>
                          </a:solidFill>
                          <a:effectLst/>
                          <a:latin typeface="+mn-lt"/>
                          <a:ea typeface="+mn-ea"/>
                          <a:cs typeface="+mn-cs"/>
                        </a:rPr>
                        <a:t>Members: </a:t>
                      </a:r>
                      <a:r>
                        <a:rPr lang="en-GB" sz="1000" b="1" i="0" u="none" strike="noStrike" kern="1200" baseline="0" noProof="0" dirty="0" smtClean="0">
                          <a:solidFill>
                            <a:schemeClr val="accent1"/>
                          </a:solidFill>
                          <a:effectLst/>
                          <a:latin typeface="+mn-lt"/>
                          <a:ea typeface="+mn-ea"/>
                          <a:cs typeface="+mn-cs"/>
                        </a:rPr>
                        <a:t>10</a:t>
                      </a:r>
                      <a:endParaRPr lang="en-GB" sz="1000" b="1" i="0" u="none" strike="noStrike" kern="1200" noProof="0" dirty="0" smtClean="0">
                        <a:solidFill>
                          <a:schemeClr val="accent1"/>
                        </a:solidFill>
                        <a:effectLst/>
                        <a:latin typeface="+mn-lt"/>
                        <a:ea typeface="+mn-ea"/>
                        <a:cs typeface="+mn-cs"/>
                      </a:endParaRPr>
                    </a:p>
                  </a:txBody>
                  <a:tcPr marL="8979" marR="8979" marT="8979" marB="0" anchor="ctr"/>
                </a:tc>
              </a:tr>
              <a:tr h="518035">
                <a:tc gridSpan="4">
                  <a:txBody>
                    <a:bodyPr/>
                    <a:lstStyle/>
                    <a:p>
                      <a:pPr algn="ctr" fontAlgn="ctr"/>
                      <a:r>
                        <a:rPr lang="fr-FR" sz="1400" b="1" u="none" strike="noStrike" dirty="0" smtClean="0">
                          <a:solidFill>
                            <a:schemeClr val="bg1"/>
                          </a:solidFill>
                          <a:effectLst/>
                          <a:latin typeface="+mj-lt"/>
                        </a:rPr>
                        <a:t>Release date</a:t>
                      </a:r>
                      <a:endParaRPr lang="fr-FR" sz="14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hMerge="1">
                  <a:txBody>
                    <a:bodyPr/>
                    <a:lstStyle/>
                    <a:p>
                      <a:pPr algn="ctr" fontAlgn="ctr"/>
                      <a:endParaRPr lang="fr-FR" sz="10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0" i="0" u="none" strike="noStrike" dirty="0" smtClean="0">
                          <a:solidFill>
                            <a:schemeClr val="tx1"/>
                          </a:solidFill>
                          <a:effectLst/>
                          <a:latin typeface="+mn-lt"/>
                        </a:rPr>
                        <a:t>14-16 March 2011 </a:t>
                      </a:r>
                    </a:p>
                  </a:txBody>
                  <a:tcPr marL="8979" marR="8979" marT="8979" marB="0" anchor="ctr"/>
                </a:tc>
                <a:tc>
                  <a:txBody>
                    <a:bodyPr/>
                    <a:lstStyle/>
                    <a:p>
                      <a:pPr algn="ctr" fontAlgn="ctr"/>
                      <a:r>
                        <a:rPr lang="fr-FR" sz="1200" b="0" i="0" u="none" strike="noStrike" dirty="0" smtClean="0">
                          <a:solidFill>
                            <a:schemeClr val="tx1"/>
                          </a:solidFill>
                          <a:effectLst/>
                          <a:latin typeface="+mn-lt"/>
                        </a:rPr>
                        <a:t>11 Jan. 2017</a:t>
                      </a:r>
                    </a:p>
                    <a:p>
                      <a:pPr algn="ctr" fontAlgn="ctr"/>
                      <a:r>
                        <a:rPr lang="fr-FR" sz="1200" b="0" i="1" u="none" strike="noStrike" dirty="0" err="1" smtClean="0">
                          <a:solidFill>
                            <a:schemeClr val="accent1"/>
                          </a:solidFill>
                          <a:effectLst/>
                          <a:latin typeface="+mn-lt"/>
                        </a:rPr>
                        <a:t>easy</a:t>
                      </a:r>
                      <a:r>
                        <a:rPr lang="fr-FR" sz="1200" b="0" i="1" u="none" strike="noStrike" dirty="0" smtClean="0">
                          <a:solidFill>
                            <a:schemeClr val="accent1"/>
                          </a:solidFill>
                          <a:effectLst/>
                          <a:latin typeface="+mn-lt"/>
                        </a:rPr>
                        <a:t> case</a:t>
                      </a:r>
                      <a:endParaRPr lang="fr-FR" sz="1200" b="0" i="1" u="none" strike="noStrike" dirty="0">
                        <a:solidFill>
                          <a:schemeClr val="accent1"/>
                        </a:solidFill>
                        <a:effectLst/>
                        <a:latin typeface="+mn-lt"/>
                      </a:endParaRPr>
                    </a:p>
                  </a:txBody>
                  <a:tcPr marL="8979" marR="8979" marT="897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0" i="0" u="none" strike="noStrike" dirty="0" smtClean="0">
                          <a:solidFill>
                            <a:schemeClr val="tx1"/>
                          </a:solidFill>
                          <a:effectLst/>
                          <a:latin typeface="+mn-lt"/>
                        </a:rPr>
                        <a:t>12 Jan. 2017</a:t>
                      </a:r>
                    </a:p>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0" i="1" u="none" strike="noStrike" dirty="0" err="1" smtClean="0">
                          <a:solidFill>
                            <a:schemeClr val="accent1"/>
                          </a:solidFill>
                          <a:effectLst/>
                          <a:latin typeface="+mn-lt"/>
                        </a:rPr>
                        <a:t>storm</a:t>
                      </a:r>
                      <a:r>
                        <a:rPr lang="fr-FR" sz="1200" b="0" i="1" u="none" strike="noStrike" dirty="0" smtClean="0">
                          <a:solidFill>
                            <a:schemeClr val="accent1"/>
                          </a:solidFill>
                          <a:effectLst/>
                          <a:latin typeface="+mn-lt"/>
                        </a:rPr>
                        <a:t> front</a:t>
                      </a:r>
                    </a:p>
                  </a:txBody>
                  <a:tcPr marL="8979" marR="8979" marT="8979" marB="0" anchor="ctr"/>
                </a:tc>
                <a:tc>
                  <a:txBody>
                    <a:bodyPr/>
                    <a:lstStyle/>
                    <a:p>
                      <a:r>
                        <a:rPr lang="fr-FR" sz="1200" dirty="0" smtClean="0"/>
                        <a:t>11-13 Jan.</a:t>
                      </a:r>
                      <a:r>
                        <a:rPr lang="fr-FR" sz="1200" baseline="0" dirty="0" smtClean="0"/>
                        <a:t> 2017</a:t>
                      </a:r>
                      <a:endParaRPr lang="fr-FR" sz="1200" dirty="0"/>
                    </a:p>
                  </a:txBody>
                  <a:tcPr marL="8979" marR="8979" marT="8979" marB="0" anchor="ct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fr-FR" sz="1200" b="0" i="0" u="none" strike="noStrike" dirty="0" smtClean="0">
                          <a:solidFill>
                            <a:schemeClr val="tx1"/>
                          </a:solidFill>
                          <a:effectLst/>
                          <a:latin typeface="+mn-lt"/>
                        </a:rPr>
                        <a:t>16 March 2017</a:t>
                      </a:r>
                    </a:p>
                  </a:txBody>
                  <a:tcPr marL="8979" marR="8979" marT="8979" marB="0" anchor="ctr"/>
                </a:tc>
              </a:tr>
              <a:tr h="286695">
                <a:tc gridSpan="2">
                  <a:txBody>
                    <a:bodyPr/>
                    <a:lstStyle/>
                    <a:p>
                      <a:pPr algn="l" fontAlgn="ctr"/>
                      <a:r>
                        <a:rPr lang="fr-FR" sz="1400" b="1" i="0" u="none" strike="noStrike" dirty="0" smtClean="0">
                          <a:solidFill>
                            <a:schemeClr val="bg1"/>
                          </a:solidFill>
                          <a:effectLst/>
                          <a:latin typeface="+mj-lt"/>
                        </a:rPr>
                        <a:t>Participant</a:t>
                      </a:r>
                      <a:endParaRPr lang="fr-FR" sz="1400" b="1" i="0" u="none" strike="noStrike" dirty="0">
                        <a:solidFill>
                          <a:schemeClr val="bg1"/>
                        </a:solidFill>
                        <a:effectLst/>
                        <a:latin typeface="+mj-lt"/>
                      </a:endParaRPr>
                    </a:p>
                  </a:txBody>
                  <a:tcPr marL="8979" marR="8979" marT="8979" marB="0" anchor="ctr">
                    <a:solidFill>
                      <a:schemeClr val="accent1"/>
                    </a:solidFill>
                  </a:tcPr>
                </a:tc>
                <a:tc hMerge="1">
                  <a:txBody>
                    <a:bodyPr/>
                    <a:lstStyle/>
                    <a:p>
                      <a:endParaRPr lang="fr-FR"/>
                    </a:p>
                  </a:txBody>
                  <a:tcPr/>
                </a:tc>
                <a:tc>
                  <a:txBody>
                    <a:bodyPr/>
                    <a:lstStyle/>
                    <a:p>
                      <a:pPr algn="ctr" fontAlgn="ctr"/>
                      <a:r>
                        <a:rPr lang="fr-FR" sz="1400" b="1" i="0" u="none" strike="noStrike" dirty="0" smtClean="0">
                          <a:solidFill>
                            <a:schemeClr val="bg1"/>
                          </a:solidFill>
                          <a:effectLst/>
                          <a:latin typeface="+mj-lt"/>
                        </a:rPr>
                        <a:t>Model</a:t>
                      </a:r>
                      <a:endParaRPr lang="fr-FR" sz="1400" b="1" i="0" u="none" strike="noStrike" dirty="0">
                        <a:solidFill>
                          <a:schemeClr val="bg1"/>
                        </a:solidFill>
                        <a:effectLst/>
                        <a:latin typeface="+mj-lt"/>
                      </a:endParaRPr>
                    </a:p>
                  </a:txBody>
                  <a:tcPr marL="8979" marR="8979" marT="8979" marB="0" anchor="ctr">
                    <a:solidFill>
                      <a:schemeClr val="accent1"/>
                    </a:solidFill>
                  </a:tcPr>
                </a:tc>
                <a:tc>
                  <a:txBody>
                    <a:bodyPr/>
                    <a:lstStyle/>
                    <a:p>
                      <a:pPr algn="ctr" fontAlgn="ctr"/>
                      <a:r>
                        <a:rPr lang="fr-FR" sz="1400" b="1" i="0" u="none" strike="noStrike" dirty="0" smtClean="0">
                          <a:solidFill>
                            <a:schemeClr val="bg1"/>
                          </a:solidFill>
                          <a:effectLst/>
                          <a:latin typeface="+mj-lt"/>
                        </a:rPr>
                        <a:t>Type</a:t>
                      </a:r>
                      <a:endParaRPr lang="fr-FR" sz="1400" b="1" i="0" u="none" strike="noStrike" dirty="0">
                        <a:solidFill>
                          <a:schemeClr val="bg1"/>
                        </a:solidFill>
                        <a:effectLst/>
                        <a:latin typeface="+mj-lt"/>
                      </a:endParaRPr>
                    </a:p>
                  </a:txBody>
                  <a:tcPr marL="8979" marR="8979" marT="8979" marB="0" anchor="ctr">
                    <a:solidFill>
                      <a:schemeClr val="accent1"/>
                    </a:solidFill>
                  </a:tcPr>
                </a:tc>
                <a:tc gridSpan="5">
                  <a:txBody>
                    <a:bodyPr/>
                    <a:lstStyle/>
                    <a:p>
                      <a:endParaRPr lang="fr-FR" dirty="0"/>
                    </a:p>
                  </a:txBody>
                  <a:tcPr marL="8979" marR="8979" marT="8979" marB="0" anchor="ctr">
                    <a:solidFill>
                      <a:schemeClr val="accent1"/>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264101">
                <a:tc>
                  <a:txBody>
                    <a:bodyPr/>
                    <a:lstStyle/>
                    <a:p>
                      <a:pPr algn="l" fontAlgn="ctr"/>
                      <a:r>
                        <a:rPr lang="fr-FR" sz="1200" b="0" u="none" strike="noStrike" smtClean="0">
                          <a:solidFill>
                            <a:schemeClr val="bg1"/>
                          </a:solidFill>
                          <a:effectLst/>
                          <a:latin typeface="+mj-lt"/>
                        </a:rPr>
                        <a:t>France</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l" fontAlgn="ctr"/>
                      <a:r>
                        <a:rPr lang="fr-FR" sz="1200" b="0" u="none" strike="noStrike" dirty="0">
                          <a:solidFill>
                            <a:schemeClr val="bg1"/>
                          </a:solidFill>
                          <a:effectLst/>
                          <a:latin typeface="+mj-lt"/>
                        </a:rPr>
                        <a:t>IRSN</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ctr" fontAlgn="ctr"/>
                      <a:r>
                        <a:rPr lang="fr-FR" sz="1100" b="0" i="0" u="none" strike="noStrike" dirty="0" err="1" smtClean="0">
                          <a:solidFill>
                            <a:schemeClr val="tx1"/>
                          </a:solidFill>
                          <a:effectLst/>
                          <a:latin typeface="+mn-lt"/>
                        </a:rPr>
                        <a:t>ldX</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i="0" u="none" strike="noStrike" dirty="0" err="1" smtClean="0">
                          <a:solidFill>
                            <a:schemeClr val="tx1"/>
                          </a:solidFill>
                          <a:effectLst/>
                          <a:latin typeface="+mn-lt"/>
                        </a:rPr>
                        <a:t>Eulerian</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pt-BR" sz="1100" b="0" i="0" u="none" strike="noStrike" dirty="0" smtClean="0">
                          <a:solidFill>
                            <a:schemeClr val="tx1"/>
                          </a:solidFill>
                          <a:effectLst/>
                          <a:latin typeface="+mn-lt"/>
                        </a:rPr>
                        <a:t>X</a:t>
                      </a:r>
                      <a:endParaRPr lang="pt-B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a:r>
                        <a:rPr lang="fr-FR" sz="1100" dirty="0" smtClean="0"/>
                        <a:t>X</a:t>
                      </a:r>
                      <a:endParaRPr lang="fr-FR" sz="1100" dirty="0"/>
                    </a:p>
                  </a:txBody>
                  <a:tcPr marL="8979" marR="8979" marT="8979" marB="0" anchor="ctr">
                    <a:solidFill>
                      <a:schemeClr val="accent5">
                        <a:lumMod val="20000"/>
                        <a:lumOff val="80000"/>
                      </a:schemeClr>
                    </a:solidFill>
                  </a:tcPr>
                </a:tc>
                <a:tc>
                  <a:txBody>
                    <a:bodyPr/>
                    <a:lstStyle/>
                    <a:p>
                      <a:endParaRPr lang="fr-FR" dirty="0"/>
                    </a:p>
                  </a:txBody>
                  <a:tcPr marL="8979" marR="8979" marT="8979" marB="0" anchor="ctr">
                    <a:solidFill>
                      <a:schemeClr val="accent5">
                        <a:lumMod val="20000"/>
                        <a:lumOff val="80000"/>
                      </a:schemeClr>
                    </a:solidFill>
                  </a:tcPr>
                </a:tc>
              </a:tr>
              <a:tr h="198918">
                <a:tc>
                  <a:txBody>
                    <a:bodyPr/>
                    <a:lstStyle/>
                    <a:p>
                      <a:pPr algn="l" fontAlgn="b"/>
                      <a:r>
                        <a:rPr lang="fr-FR" sz="1200" b="0" u="none" strike="noStrike" dirty="0" smtClean="0">
                          <a:solidFill>
                            <a:schemeClr val="bg1"/>
                          </a:solidFill>
                          <a:effectLst/>
                          <a:latin typeface="+mj-lt"/>
                        </a:rPr>
                        <a:t>Germany</a:t>
                      </a:r>
                      <a:endParaRPr lang="fr-FR" sz="1200" b="0" i="0" u="none" strike="noStrike" dirty="0">
                        <a:solidFill>
                          <a:schemeClr val="bg1"/>
                        </a:solidFill>
                        <a:effectLst/>
                        <a:latin typeface="+mj-lt"/>
                      </a:endParaRPr>
                    </a:p>
                  </a:txBody>
                  <a:tcPr marL="8979" marR="8979" marT="8979" marB="0" anchor="b">
                    <a:solidFill>
                      <a:schemeClr val="accent1"/>
                    </a:solidFill>
                  </a:tcPr>
                </a:tc>
                <a:tc>
                  <a:txBody>
                    <a:bodyPr/>
                    <a:lstStyle/>
                    <a:p>
                      <a:pPr algn="l" fontAlgn="b"/>
                      <a:r>
                        <a:rPr lang="fr-FR" sz="1200" b="0" u="none" strike="noStrike" dirty="0" err="1">
                          <a:solidFill>
                            <a:schemeClr val="bg1"/>
                          </a:solidFill>
                          <a:effectLst/>
                          <a:latin typeface="+mj-lt"/>
                        </a:rPr>
                        <a:t>BfS</a:t>
                      </a:r>
                      <a:endParaRPr lang="fr-FR" sz="1200" b="0" i="0" u="none" strike="noStrike" dirty="0">
                        <a:solidFill>
                          <a:schemeClr val="bg1"/>
                        </a:solidFill>
                        <a:effectLst/>
                        <a:latin typeface="+mj-lt"/>
                      </a:endParaRPr>
                    </a:p>
                  </a:txBody>
                  <a:tcPr marL="8979" marR="8979" marT="8979" marB="0" anchor="b">
                    <a:solidFill>
                      <a:schemeClr val="accent1"/>
                    </a:solidFill>
                  </a:tcPr>
                </a:tc>
                <a:tc>
                  <a:txBody>
                    <a:bodyPr/>
                    <a:lstStyle/>
                    <a:p>
                      <a:pPr algn="ctr" fontAlgn="b"/>
                      <a:r>
                        <a:rPr lang="fr-FR" sz="1100" b="0" i="0" u="none" strike="noStrike" dirty="0" smtClean="0">
                          <a:solidFill>
                            <a:schemeClr val="tx1"/>
                          </a:solidFill>
                          <a:effectLst/>
                          <a:latin typeface="+mn-lt"/>
                        </a:rPr>
                        <a:t>RIMPUFF</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fr-FR" sz="1100" b="0" i="0" u="none" strike="noStrike" dirty="0" err="1" smtClean="0">
                          <a:solidFill>
                            <a:schemeClr val="tx1"/>
                          </a:solidFill>
                          <a:effectLst/>
                          <a:latin typeface="+mn-lt"/>
                        </a:rPr>
                        <a:t>Gaussian</a:t>
                      </a:r>
                      <a:r>
                        <a:rPr lang="fr-FR" sz="1100" b="0" i="0" u="none" strike="noStrike" dirty="0" smtClean="0">
                          <a:solidFill>
                            <a:schemeClr val="tx1"/>
                          </a:solidFill>
                          <a:effectLst/>
                          <a:latin typeface="+mn-lt"/>
                        </a:rPr>
                        <a:t> puff</a:t>
                      </a:r>
                    </a:p>
                  </a:txBody>
                  <a:tcPr marL="8979" marR="8979" marT="8979" marB="0" anchor="ctr">
                    <a:solidFill>
                      <a:schemeClr val="accent5">
                        <a:lumMod val="40000"/>
                        <a:lumOff val="60000"/>
                      </a:schemeClr>
                    </a:solidFill>
                  </a:tcPr>
                </a:tc>
                <a:tc>
                  <a:txBody>
                    <a:bodyPr/>
                    <a:lstStyle/>
                    <a:p>
                      <a:pPr algn="ctr" fontAlgn="ct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a:r>
                        <a:rPr lang="fr-FR" sz="1100" dirty="0" smtClean="0"/>
                        <a:t>X</a:t>
                      </a:r>
                      <a:endParaRPr lang="fr-FR" sz="1100" dirty="0"/>
                    </a:p>
                  </a:txBody>
                  <a:tcPr marL="8979" marR="8979" marT="8979" marB="0" anchor="ctr">
                    <a:solidFill>
                      <a:schemeClr val="accent5">
                        <a:lumMod val="40000"/>
                        <a:lumOff val="60000"/>
                      </a:schemeClr>
                    </a:solidFill>
                  </a:tcPr>
                </a:tc>
                <a:tc>
                  <a:txBody>
                    <a:bodyPr/>
                    <a:lstStyle/>
                    <a:p>
                      <a:pPr algn="ctr"/>
                      <a:r>
                        <a:rPr lang="fr-FR" sz="1100" dirty="0" smtClean="0"/>
                        <a:t>X</a:t>
                      </a:r>
                      <a:endParaRPr lang="fr-FR" sz="1100" dirty="0"/>
                    </a:p>
                  </a:txBody>
                  <a:tcPr marL="8979" marR="8979" marT="8979" marB="0" anchor="ctr">
                    <a:solidFill>
                      <a:schemeClr val="accent5">
                        <a:lumMod val="40000"/>
                        <a:lumOff val="60000"/>
                      </a:schemeClr>
                    </a:solidFill>
                  </a:tcPr>
                </a:tc>
                <a:tc>
                  <a:txBody>
                    <a:bodyPr/>
                    <a:lstStyle/>
                    <a:p>
                      <a:pPr algn="ctr"/>
                      <a:r>
                        <a:rPr lang="fr-FR" sz="1100" dirty="0" smtClean="0"/>
                        <a:t>X</a:t>
                      </a:r>
                      <a:endParaRPr lang="fr-FR" sz="1100" dirty="0"/>
                    </a:p>
                  </a:txBody>
                  <a:tcPr marL="8979" marR="8979" marT="8979" marB="0" anchor="ctr">
                    <a:solidFill>
                      <a:schemeClr val="accent5">
                        <a:lumMod val="40000"/>
                        <a:lumOff val="60000"/>
                      </a:schemeClr>
                    </a:solidFill>
                  </a:tcPr>
                </a:tc>
                <a:tc>
                  <a:txBody>
                    <a:bodyPr/>
                    <a:lstStyle/>
                    <a:p>
                      <a:endParaRPr lang="fr-FR"/>
                    </a:p>
                  </a:txBody>
                  <a:tcPr marL="8979" marR="8979" marT="8979" marB="0" anchor="ctr">
                    <a:solidFill>
                      <a:schemeClr val="accent5">
                        <a:lumMod val="40000"/>
                        <a:lumOff val="60000"/>
                      </a:schemeClr>
                    </a:solidFill>
                  </a:tcPr>
                </a:tc>
              </a:tr>
              <a:tr h="198918">
                <a:tc>
                  <a:txBody>
                    <a:bodyPr/>
                    <a:lstStyle/>
                    <a:p>
                      <a:pPr algn="l" fontAlgn="b"/>
                      <a:r>
                        <a:rPr lang="fr-FR" sz="1200" b="0" u="none" strike="noStrike" dirty="0" smtClean="0">
                          <a:solidFill>
                            <a:schemeClr val="bg1"/>
                          </a:solidFill>
                          <a:effectLst/>
                          <a:latin typeface="+mj-lt"/>
                        </a:rPr>
                        <a:t>EEAE</a:t>
                      </a:r>
                      <a:endParaRPr lang="fr-FR" sz="1200" b="0" i="0" u="none" strike="noStrike" dirty="0">
                        <a:solidFill>
                          <a:schemeClr val="bg1"/>
                        </a:solidFill>
                        <a:effectLst/>
                        <a:latin typeface="+mj-lt"/>
                      </a:endParaRPr>
                    </a:p>
                  </a:txBody>
                  <a:tcPr marL="8979" marR="8979" marT="8979" marB="0" anchor="b">
                    <a:solidFill>
                      <a:schemeClr val="accent1"/>
                    </a:solidFill>
                  </a:tcPr>
                </a:tc>
                <a:tc>
                  <a:txBody>
                    <a:bodyPr/>
                    <a:lstStyle/>
                    <a:p>
                      <a:pPr algn="l" fontAlgn="b"/>
                      <a:r>
                        <a:rPr lang="fr-FR" sz="1200" b="0" u="none" strike="noStrike" dirty="0" smtClean="0">
                          <a:solidFill>
                            <a:schemeClr val="bg1"/>
                          </a:solidFill>
                          <a:effectLst/>
                          <a:latin typeface="+mj-lt"/>
                        </a:rPr>
                        <a:t>EEAE</a:t>
                      </a:r>
                      <a:endParaRPr lang="fr-FR" sz="1200" b="0" i="0" u="none" strike="noStrike" dirty="0">
                        <a:solidFill>
                          <a:schemeClr val="bg1"/>
                        </a:solidFill>
                        <a:effectLst/>
                        <a:latin typeface="+mj-lt"/>
                      </a:endParaRPr>
                    </a:p>
                  </a:txBody>
                  <a:tcPr marL="8979" marR="8979" marT="8979" marB="0" anchor="b">
                    <a:solidFill>
                      <a:schemeClr val="accent1"/>
                    </a:solidFill>
                  </a:tcPr>
                </a:tc>
                <a:tc>
                  <a:txBody>
                    <a:bodyPr/>
                    <a:lstStyle/>
                    <a:p>
                      <a:pPr algn="ctr" fontAlgn="b"/>
                      <a:r>
                        <a:rPr lang="fr-FR" sz="1100" b="0" i="0" u="none" strike="noStrike" dirty="0" smtClean="0">
                          <a:solidFill>
                            <a:schemeClr val="tx1"/>
                          </a:solidFill>
                          <a:effectLst/>
                          <a:latin typeface="+mn-lt"/>
                        </a:rPr>
                        <a:t>DIPCOT</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b"/>
                      <a:r>
                        <a:rPr lang="fr-FR" sz="1100" b="0" i="0" u="none" strike="noStrike" dirty="0" err="1" smtClean="0">
                          <a:solidFill>
                            <a:schemeClr val="tx1"/>
                          </a:solidFill>
                          <a:effectLst/>
                          <a:latin typeface="+mn-lt"/>
                        </a:rPr>
                        <a:t>Lagrangian</a:t>
                      </a:r>
                      <a:r>
                        <a:rPr lang="fr-FR" sz="1100" b="0" i="0" u="none" strike="noStrike" dirty="0" smtClean="0">
                          <a:solidFill>
                            <a:schemeClr val="tx1"/>
                          </a:solidFill>
                          <a:effectLst/>
                          <a:latin typeface="+mn-lt"/>
                        </a:rPr>
                        <a:t> puff</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tc>
                <a:tc>
                  <a:txBody>
                    <a:bodyPr/>
                    <a:lstStyle/>
                    <a:p>
                      <a:pPr algn="ctr"/>
                      <a:r>
                        <a:rPr lang="fr-FR" sz="1100" dirty="0" smtClean="0"/>
                        <a:t>X</a:t>
                      </a:r>
                      <a:endParaRPr lang="fr-FR" sz="1100" dirty="0"/>
                    </a:p>
                  </a:txBody>
                  <a:tcPr marL="8979" marR="8979" marT="8979" marB="0" anchor="ctr"/>
                </a:tc>
                <a:tc>
                  <a:txBody>
                    <a:bodyPr/>
                    <a:lstStyle/>
                    <a:p>
                      <a:pPr algn="ctr"/>
                      <a:r>
                        <a:rPr lang="fr-FR" sz="1100" dirty="0" smtClean="0"/>
                        <a:t>X</a:t>
                      </a:r>
                      <a:endParaRPr lang="fr-FR" sz="1100" dirty="0"/>
                    </a:p>
                  </a:txBody>
                  <a:tcPr marL="8979" marR="8979" marT="8979" marB="0" anchor="ctr"/>
                </a:tc>
              </a:tr>
              <a:tr h="379231">
                <a:tc>
                  <a:txBody>
                    <a:bodyPr/>
                    <a:lstStyle/>
                    <a:p>
                      <a:pPr algn="l" fontAlgn="b"/>
                      <a:r>
                        <a:rPr lang="fr-FR" sz="1200" b="0" u="none" strike="noStrike" dirty="0" err="1" smtClean="0">
                          <a:solidFill>
                            <a:schemeClr val="bg1"/>
                          </a:solidFill>
                          <a:effectLst/>
                          <a:latin typeface="+mj-lt"/>
                        </a:rPr>
                        <a:t>Norway</a:t>
                      </a:r>
                      <a:endParaRPr lang="fr-FR" sz="1200" b="0" i="0" u="none" strike="noStrike" dirty="0">
                        <a:solidFill>
                          <a:schemeClr val="bg1"/>
                        </a:solidFill>
                        <a:effectLst/>
                        <a:latin typeface="+mj-lt"/>
                      </a:endParaRPr>
                    </a:p>
                  </a:txBody>
                  <a:tcPr marL="8979" marR="8979" marT="8979" marB="0" anchor="b">
                    <a:solidFill>
                      <a:schemeClr val="accent1"/>
                    </a:solidFill>
                  </a:tcPr>
                </a:tc>
                <a:tc>
                  <a:txBody>
                    <a:bodyPr/>
                    <a:lstStyle/>
                    <a:p>
                      <a:pPr algn="l" fontAlgn="b"/>
                      <a:r>
                        <a:rPr lang="fr-FR" sz="1200" b="0" u="none" strike="noStrike" dirty="0" smtClean="0">
                          <a:solidFill>
                            <a:schemeClr val="bg1"/>
                          </a:solidFill>
                          <a:effectLst/>
                          <a:latin typeface="+mj-lt"/>
                        </a:rPr>
                        <a:t>NMI</a:t>
                      </a:r>
                      <a:r>
                        <a:rPr lang="fr-FR" sz="1200" b="0" u="none" strike="noStrike" baseline="0" dirty="0" smtClean="0">
                          <a:solidFill>
                            <a:schemeClr val="bg1"/>
                          </a:solidFill>
                          <a:effectLst/>
                          <a:latin typeface="+mj-lt"/>
                        </a:rPr>
                        <a:t> </a:t>
                      </a:r>
                      <a:r>
                        <a:rPr lang="fr-FR" sz="1200" b="0" u="none" strike="noStrike" dirty="0" smtClean="0">
                          <a:solidFill>
                            <a:schemeClr val="bg1"/>
                          </a:solidFill>
                          <a:effectLst/>
                          <a:latin typeface="+mj-lt"/>
                        </a:rPr>
                        <a:t>MET</a:t>
                      </a:r>
                      <a:endParaRPr lang="fr-FR" sz="1200" b="0" i="0" u="none" strike="noStrike" dirty="0">
                        <a:solidFill>
                          <a:schemeClr val="bg1"/>
                        </a:solidFill>
                        <a:effectLst/>
                        <a:latin typeface="+mj-lt"/>
                      </a:endParaRPr>
                    </a:p>
                  </a:txBody>
                  <a:tcPr marL="8979" marR="8979" marT="8979" marB="0" anchor="b">
                    <a:solidFill>
                      <a:schemeClr val="accent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strike="noStrike" spc="-1" dirty="0" smtClean="0">
                          <a:solidFill>
                            <a:schemeClr val="tx1"/>
                          </a:solidFill>
                          <a:latin typeface="+mn-lt"/>
                        </a:rPr>
                        <a:t>SNAP</a:t>
                      </a:r>
                    </a:p>
                  </a:txBody>
                  <a:tcPr marL="8979" marR="8979" marT="8979" marB="0" anchor="ctr">
                    <a:solidFill>
                      <a:schemeClr val="accent5">
                        <a:lumMod val="40000"/>
                        <a:lumOff val="60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1100" b="0" strike="noStrike" spc="-1" dirty="0" err="1" smtClean="0">
                          <a:solidFill>
                            <a:schemeClr val="tx1"/>
                          </a:solidFill>
                          <a:latin typeface="+mn-lt"/>
                        </a:rPr>
                        <a:t>Lagrangian</a:t>
                      </a:r>
                      <a:r>
                        <a:rPr lang="en-US" sz="1100" b="0" strike="noStrike" spc="-1" dirty="0" smtClean="0">
                          <a:solidFill>
                            <a:schemeClr val="tx1"/>
                          </a:solidFill>
                          <a:latin typeface="+mn-lt"/>
                        </a:rPr>
                        <a:t> particle</a:t>
                      </a:r>
                    </a:p>
                  </a:txBody>
                  <a:tcPr marL="8979" marR="8979" marT="8979" marB="0" anchor="ctr">
                    <a:solidFill>
                      <a:schemeClr val="accent5">
                        <a:lumMod val="40000"/>
                        <a:lumOff val="6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endParaRPr lang="fr-FR"/>
                    </a:p>
                  </a:txBody>
                  <a:tcPr marL="8979" marR="8979" marT="8979" marB="0" anchor="ctr">
                    <a:solidFill>
                      <a:schemeClr val="accent5">
                        <a:lumMod val="40000"/>
                        <a:lumOff val="60000"/>
                      </a:schemeClr>
                    </a:solidFill>
                  </a:tcPr>
                </a:tc>
                <a:tc>
                  <a:txBody>
                    <a:bodyPr/>
                    <a:lstStyle/>
                    <a:p>
                      <a:endParaRPr lang="fr-FR"/>
                    </a:p>
                  </a:txBody>
                  <a:tcPr marL="8979" marR="8979" marT="8979" marB="0" anchor="ctr">
                    <a:solidFill>
                      <a:schemeClr val="accent5">
                        <a:lumMod val="40000"/>
                        <a:lumOff val="60000"/>
                      </a:schemeClr>
                    </a:solidFill>
                  </a:tcPr>
                </a:tc>
                <a:tc>
                  <a:txBody>
                    <a:bodyPr/>
                    <a:lstStyle/>
                    <a:p>
                      <a:endParaRPr lang="fr-FR"/>
                    </a:p>
                  </a:txBody>
                  <a:tcPr marL="8979" marR="8979" marT="8979" marB="0" anchor="ctr">
                    <a:solidFill>
                      <a:schemeClr val="accent5">
                        <a:lumMod val="40000"/>
                        <a:lumOff val="6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r>
              <a:tr h="564303">
                <a:tc>
                  <a:txBody>
                    <a:bodyPr/>
                    <a:lstStyle/>
                    <a:p>
                      <a:pPr algn="l" fontAlgn="ctr"/>
                      <a:r>
                        <a:rPr lang="fr-FR" sz="1200" b="0" u="none" strike="noStrike" dirty="0" smtClean="0">
                          <a:solidFill>
                            <a:schemeClr val="bg1"/>
                          </a:solidFill>
                          <a:effectLst/>
                          <a:latin typeface="+mj-lt"/>
                        </a:rPr>
                        <a:t>UK</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l" fontAlgn="ctr"/>
                      <a:r>
                        <a:rPr lang="fr-FR" sz="1200" b="0" u="none" strike="noStrike" dirty="0" smtClean="0">
                          <a:solidFill>
                            <a:schemeClr val="bg1"/>
                          </a:solidFill>
                          <a:effectLst/>
                          <a:latin typeface="+mj-lt"/>
                        </a:rPr>
                        <a:t>MET</a:t>
                      </a:r>
                      <a:r>
                        <a:rPr lang="fr-FR" sz="1200" b="0" u="none" strike="noStrike" baseline="0" dirty="0" smtClean="0">
                          <a:solidFill>
                            <a:schemeClr val="bg1"/>
                          </a:solidFill>
                          <a:effectLst/>
                          <a:latin typeface="+mj-lt"/>
                        </a:rPr>
                        <a:t> OFFICE / PHE</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ctr" fontAlgn="ctr"/>
                      <a:r>
                        <a:rPr lang="fr-FR" sz="1100" b="0" i="0" u="none" strike="noStrike" dirty="0" smtClean="0">
                          <a:solidFill>
                            <a:schemeClr val="tx1"/>
                          </a:solidFill>
                          <a:effectLst/>
                          <a:latin typeface="+mn-lt"/>
                        </a:rPr>
                        <a:t>NAME</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en-US" sz="1100" b="0" strike="noStrike" spc="-1" dirty="0" err="1" smtClean="0">
                          <a:solidFill>
                            <a:schemeClr val="tx1"/>
                          </a:solidFill>
                          <a:latin typeface="+mn-lt"/>
                        </a:rPr>
                        <a:t>Lagrangian</a:t>
                      </a:r>
                      <a:r>
                        <a:rPr lang="en-US" sz="1100" b="0" strike="noStrike" spc="-1" dirty="0" smtClean="0">
                          <a:solidFill>
                            <a:schemeClr val="tx1"/>
                          </a:solidFill>
                          <a:latin typeface="+mn-lt"/>
                        </a:rPr>
                        <a:t> particle</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tc>
                <a:tc>
                  <a:txBody>
                    <a:bodyPr/>
                    <a:lstStyle/>
                    <a:p>
                      <a:pPr algn="ctr" fontAlgn="ctr"/>
                      <a:r>
                        <a:rPr lang="fr-FR" sz="1100" b="0" u="none" strike="noStrike" dirty="0" smtClean="0">
                          <a:solidFill>
                            <a:schemeClr val="tx1"/>
                          </a:solidFill>
                          <a:effectLst/>
                          <a:latin typeface="+mn-lt"/>
                        </a:rPr>
                        <a:t> X</a:t>
                      </a:r>
                      <a:endParaRPr lang="fr-FR" sz="1100" b="0" i="0" u="none" strike="noStrike" dirty="0">
                        <a:solidFill>
                          <a:schemeClr val="tx1"/>
                        </a:solidFill>
                        <a:effectLst/>
                        <a:latin typeface="+mn-lt"/>
                      </a:endParaRPr>
                    </a:p>
                  </a:txBody>
                  <a:tcPr marL="8979" marR="8979" marT="8979" marB="0" anchor="ct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tc>
                <a:tc>
                  <a:txBody>
                    <a:bodyPr/>
                    <a:lstStyle/>
                    <a:p>
                      <a:pPr algn="ctr"/>
                      <a:r>
                        <a:rPr lang="fr-FR" sz="1100" dirty="0" smtClean="0"/>
                        <a:t>X</a:t>
                      </a:r>
                      <a:endParaRPr lang="fr-FR" sz="1100" dirty="0"/>
                    </a:p>
                  </a:txBody>
                  <a:tcPr marL="8979" marR="8979" marT="8979" marB="0" anchor="ctr"/>
                </a:tc>
                <a:tc>
                  <a:txBody>
                    <a:bodyPr/>
                    <a:lstStyle/>
                    <a:p>
                      <a:pPr algn="ctr" fontAlgn="ctr"/>
                      <a:r>
                        <a:rPr lang="fr-FR" sz="1100" b="0" u="none" strike="noStrike" dirty="0" smtClean="0">
                          <a:solidFill>
                            <a:schemeClr val="tx1"/>
                          </a:solidFill>
                          <a:effectLst/>
                          <a:latin typeface="+mn-lt"/>
                        </a:rPr>
                        <a:t> </a:t>
                      </a:r>
                      <a:endParaRPr lang="fr-FR" sz="1100" b="0" i="0" u="none" strike="noStrike" dirty="0">
                        <a:solidFill>
                          <a:schemeClr val="tx1"/>
                        </a:solidFill>
                        <a:effectLst/>
                        <a:latin typeface="+mn-lt"/>
                      </a:endParaRPr>
                    </a:p>
                  </a:txBody>
                  <a:tcPr marL="8979" marR="8979" marT="8979" marB="0" anchor="ctr"/>
                </a:tc>
              </a:tr>
              <a:tr h="198918">
                <a:tc>
                  <a:txBody>
                    <a:bodyPr/>
                    <a:lstStyle/>
                    <a:p>
                      <a:pPr algn="l" fontAlgn="ctr"/>
                      <a:r>
                        <a:rPr lang="fr-FR" sz="1200" b="0" u="none" strike="noStrike" dirty="0" err="1" smtClean="0">
                          <a:solidFill>
                            <a:schemeClr val="bg1"/>
                          </a:solidFill>
                          <a:effectLst/>
                          <a:latin typeface="+mj-lt"/>
                        </a:rPr>
                        <a:t>Denmark</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l" fontAlgn="ctr"/>
                      <a:r>
                        <a:rPr lang="fr-FR" sz="1200" b="0" u="none" strike="noStrike" dirty="0">
                          <a:solidFill>
                            <a:schemeClr val="bg1"/>
                          </a:solidFill>
                          <a:effectLst/>
                          <a:latin typeface="+mj-lt"/>
                        </a:rPr>
                        <a:t>DTU</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ctr" fontAlgn="ctr"/>
                      <a:r>
                        <a:rPr lang="fr-FR" sz="1100" b="0" i="0" u="none" strike="noStrike" dirty="0" smtClean="0">
                          <a:solidFill>
                            <a:schemeClr val="tx1"/>
                          </a:solidFill>
                          <a:effectLst/>
                          <a:latin typeface="+mn-lt"/>
                        </a:rPr>
                        <a:t>RIMPUFF</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100" b="0" i="0" u="none" strike="noStrike" dirty="0" err="1" smtClean="0">
                          <a:solidFill>
                            <a:schemeClr val="tx1"/>
                          </a:solidFill>
                          <a:effectLst/>
                          <a:latin typeface="+mn-lt"/>
                        </a:rPr>
                        <a:t>Gaussian</a:t>
                      </a:r>
                      <a:r>
                        <a:rPr lang="fr-FR" sz="1100" b="0" i="0" u="none" strike="noStrike" dirty="0" smtClean="0">
                          <a:solidFill>
                            <a:schemeClr val="tx1"/>
                          </a:solidFill>
                          <a:effectLst/>
                          <a:latin typeface="+mn-lt"/>
                        </a:rPr>
                        <a:t> puff</a:t>
                      </a:r>
                    </a:p>
                  </a:txBody>
                  <a:tcPr marL="8979" marR="8979" marT="8979" marB="0" anchor="ctr">
                    <a:solidFill>
                      <a:schemeClr val="accent5">
                        <a:lumMod val="40000"/>
                        <a:lumOff val="60000"/>
                      </a:schemeClr>
                    </a:solidFill>
                  </a:tcPr>
                </a:tc>
                <a:tc>
                  <a:txBody>
                    <a:bodyPr/>
                    <a:lstStyle/>
                    <a:p>
                      <a:pPr algn="ctr" fontAlgn="ctr"/>
                      <a:r>
                        <a:rPr lang="fr-FR" sz="1100" b="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r>
                        <a:rPr lang="fr-FR" sz="1100" b="0" u="none" strike="noStrike" dirty="0" smtClean="0">
                          <a:solidFill>
                            <a:schemeClr val="tx1"/>
                          </a:solidFill>
                          <a:effectLst/>
                          <a:latin typeface="+mn-lt"/>
                        </a:rPr>
                        <a:t> 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a:r>
                        <a:rPr lang="fr-FR" sz="1100" dirty="0" smtClean="0"/>
                        <a:t>X</a:t>
                      </a:r>
                      <a:endParaRPr lang="fr-FR" sz="1100" dirty="0"/>
                    </a:p>
                  </a:txBody>
                  <a:tcPr marL="8979" marR="8979" marT="8979" marB="0" anchor="ctr">
                    <a:solidFill>
                      <a:schemeClr val="accent5">
                        <a:lumMod val="40000"/>
                        <a:lumOff val="60000"/>
                      </a:schemeClr>
                    </a:solidFill>
                  </a:tcPr>
                </a:tc>
                <a:tc>
                  <a:txBody>
                    <a:bodyPr/>
                    <a:lstStyle/>
                    <a:p>
                      <a:pPr algn="ctr" fontAlgn="ctr"/>
                      <a:r>
                        <a:rPr lang="fr-FR" sz="1100" b="0" u="none" strike="noStrike" dirty="0" smtClean="0">
                          <a:solidFill>
                            <a:schemeClr val="tx1"/>
                          </a:solidFill>
                          <a:effectLst/>
                          <a:latin typeface="+mn-lt"/>
                        </a:rPr>
                        <a:t> </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r>
              <a:tr h="379231">
                <a:tc>
                  <a:txBody>
                    <a:bodyPr/>
                    <a:lstStyle/>
                    <a:p>
                      <a:pPr algn="l" fontAlgn="ctr"/>
                      <a:r>
                        <a:rPr lang="fr-FR" sz="1200" b="0" u="none" strike="noStrike" dirty="0" err="1" smtClean="0">
                          <a:solidFill>
                            <a:schemeClr val="bg1"/>
                          </a:solidFill>
                          <a:effectLst/>
                          <a:latin typeface="+mj-lt"/>
                        </a:rPr>
                        <a:t>Netherlands</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l" fontAlgn="ctr"/>
                      <a:r>
                        <a:rPr lang="fr-FR" sz="1200" b="0" u="none" strike="noStrike" dirty="0">
                          <a:solidFill>
                            <a:schemeClr val="bg1"/>
                          </a:solidFill>
                          <a:effectLst/>
                          <a:latin typeface="+mj-lt"/>
                        </a:rPr>
                        <a:t>RIVM</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ctr" fontAlgn="ctr"/>
                      <a:r>
                        <a:rPr lang="fr-FR" sz="1100" b="0" i="0" u="none" strike="noStrike" dirty="0" smtClean="0">
                          <a:solidFill>
                            <a:schemeClr val="tx1"/>
                          </a:solidFill>
                          <a:effectLst/>
                          <a:latin typeface="+mn-lt"/>
                        </a:rPr>
                        <a:t>NPK-PUFF</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i="0" u="none" strike="noStrike" dirty="0" err="1" smtClean="0">
                          <a:solidFill>
                            <a:schemeClr val="tx1"/>
                          </a:solidFill>
                          <a:effectLst/>
                          <a:latin typeface="+mn-lt"/>
                        </a:rPr>
                        <a:t>Gaussian</a:t>
                      </a:r>
                      <a:r>
                        <a:rPr lang="fr-FR" sz="1100" b="0" i="0" u="none" strike="noStrike" dirty="0" smtClean="0">
                          <a:solidFill>
                            <a:schemeClr val="tx1"/>
                          </a:solidFill>
                          <a:effectLst/>
                          <a:latin typeface="+mn-lt"/>
                        </a:rPr>
                        <a:t> puff</a:t>
                      </a:r>
                      <a:endParaRPr lang="fr-FR" sz="1100" b="0" i="0" u="none" strike="noStrike" dirty="0">
                        <a:solidFill>
                          <a:schemeClr val="tx1"/>
                        </a:solidFill>
                        <a:effectLst/>
                        <a:latin typeface="+mn-lt"/>
                      </a:endParaRPr>
                    </a:p>
                  </a:txBody>
                  <a:tcPr marL="8979" marR="8979" marT="8979" marB="0" anchor="ctr">
                    <a:solidFill>
                      <a:schemeClr val="accent5">
                        <a:lumMod val="20000"/>
                        <a:lumOff val="80000"/>
                      </a:schemeClr>
                    </a:solidFill>
                  </a:tcPr>
                </a:tc>
                <a:tc>
                  <a:txBody>
                    <a:bodyPr/>
                    <a:lstStyle/>
                    <a:p>
                      <a:pPr algn="ctr" fontAlgn="ctr"/>
                      <a:r>
                        <a:rPr lang="fr-FR" sz="1100" b="0" u="none" strike="noStrike" dirty="0" smtClean="0">
                          <a:solidFill>
                            <a:schemeClr val="tx1"/>
                          </a:solidFill>
                          <a:effectLst/>
                          <a:latin typeface="+mn-lt"/>
                        </a:rPr>
                        <a:t> X</a:t>
                      </a:r>
                      <a:endParaRPr lang="fr-FR" sz="1100" b="0" i="0" u="none" strike="noStrike" dirty="0">
                        <a:solidFill>
                          <a:schemeClr val="tx1"/>
                        </a:solidFill>
                        <a:effectLst/>
                        <a:latin typeface="+mn-lt"/>
                      </a:endParaRPr>
                    </a:p>
                  </a:txBody>
                  <a:tcPr marL="8979" marR="8979" marT="8979" marB="0" anchor="ctr"/>
                </a:tc>
                <a:tc>
                  <a:txBody>
                    <a:bodyPr/>
                    <a:lstStyle/>
                    <a:p>
                      <a:pPr algn="ctr" fontAlgn="ctr"/>
                      <a:r>
                        <a:rPr lang="fr-FR" sz="1100" b="0" u="none" strike="noStrike" dirty="0" smtClean="0">
                          <a:solidFill>
                            <a:schemeClr val="tx1"/>
                          </a:solidFill>
                          <a:effectLst/>
                          <a:latin typeface="+mn-lt"/>
                        </a:rPr>
                        <a:t> X</a:t>
                      </a:r>
                      <a:endParaRPr lang="fr-FR" sz="1100" b="0" i="0" u="none" strike="noStrike" dirty="0">
                        <a:solidFill>
                          <a:schemeClr val="tx1"/>
                        </a:solidFill>
                        <a:effectLst/>
                        <a:latin typeface="+mn-lt"/>
                      </a:endParaRPr>
                    </a:p>
                  </a:txBody>
                  <a:tcPr marL="8979" marR="8979" marT="8979" marB="0" anchor="ctr"/>
                </a:tc>
                <a:tc>
                  <a:txBody>
                    <a:bodyPr/>
                    <a:lstStyle/>
                    <a:p>
                      <a:pPr algn="ctr"/>
                      <a:r>
                        <a:rPr lang="fr-FR" sz="1100" dirty="0" smtClean="0"/>
                        <a:t>X</a:t>
                      </a:r>
                      <a:endParaRPr lang="fr-FR" sz="1100" dirty="0"/>
                    </a:p>
                  </a:txBody>
                  <a:tcPr marL="8979" marR="8979" marT="8979" marB="0" anchor="ctr"/>
                </a:tc>
                <a:tc>
                  <a:txBody>
                    <a:bodyPr/>
                    <a:lstStyle/>
                    <a:p>
                      <a:pPr algn="ctr"/>
                      <a:r>
                        <a:rPr lang="fr-FR" sz="1100" dirty="0" smtClean="0"/>
                        <a:t>X</a:t>
                      </a:r>
                      <a:endParaRPr lang="fr-FR" sz="1100" dirty="0"/>
                    </a:p>
                  </a:txBody>
                  <a:tcPr marL="8979" marR="8979" marT="8979" marB="0" anchor="ctr"/>
                </a:tc>
                <a:tc>
                  <a:txBody>
                    <a:bodyPr/>
                    <a:lstStyle/>
                    <a:p>
                      <a:pPr algn="ctr" fontAlgn="ctr"/>
                      <a:r>
                        <a:rPr lang="fr-FR" sz="1100" b="0" u="none" strike="noStrike" dirty="0" smtClean="0">
                          <a:solidFill>
                            <a:schemeClr val="tx1"/>
                          </a:solidFill>
                          <a:effectLst/>
                          <a:latin typeface="+mn-lt"/>
                        </a:rPr>
                        <a:t> </a:t>
                      </a:r>
                      <a:endParaRPr lang="fr-FR" sz="1100" b="0" i="0" u="none" strike="noStrike" dirty="0">
                        <a:solidFill>
                          <a:schemeClr val="tx1"/>
                        </a:solidFill>
                        <a:effectLst/>
                        <a:latin typeface="+mn-lt"/>
                      </a:endParaRPr>
                    </a:p>
                  </a:txBody>
                  <a:tcPr marL="8979" marR="8979" marT="8979" marB="0" anchor="ctr"/>
                </a:tc>
              </a:tr>
              <a:tr h="198918">
                <a:tc>
                  <a:txBody>
                    <a:bodyPr/>
                    <a:lstStyle/>
                    <a:p>
                      <a:pPr algn="l" fontAlgn="ctr"/>
                      <a:r>
                        <a:rPr lang="fr-FR" sz="1200" b="0" i="0" u="none" strike="noStrike" dirty="0" err="1" smtClean="0">
                          <a:solidFill>
                            <a:schemeClr val="bg1"/>
                          </a:solidFill>
                          <a:effectLst/>
                          <a:latin typeface="+mj-lt"/>
                        </a:rPr>
                        <a:t>Hungary</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l" fontAlgn="ctr"/>
                      <a:r>
                        <a:rPr lang="fr-FR" sz="1200" b="0" i="0" u="none" strike="noStrike" dirty="0" smtClean="0">
                          <a:solidFill>
                            <a:schemeClr val="bg1"/>
                          </a:solidFill>
                          <a:effectLst/>
                          <a:latin typeface="+mj-lt"/>
                        </a:rPr>
                        <a:t>MTA</a:t>
                      </a:r>
                      <a:r>
                        <a:rPr lang="fr-FR" sz="1200" b="0" i="0" u="none" strike="noStrike" baseline="0" dirty="0" smtClean="0">
                          <a:solidFill>
                            <a:schemeClr val="bg1"/>
                          </a:solidFill>
                          <a:effectLst/>
                          <a:latin typeface="+mj-lt"/>
                        </a:rPr>
                        <a:t> EK</a:t>
                      </a:r>
                      <a:endParaRPr lang="fr-FR" sz="1200" b="0" i="0" u="none" strike="noStrike" dirty="0">
                        <a:solidFill>
                          <a:schemeClr val="bg1"/>
                        </a:solidFill>
                        <a:effectLst/>
                        <a:latin typeface="+mj-lt"/>
                      </a:endParaRPr>
                    </a:p>
                  </a:txBody>
                  <a:tcPr marL="8979" marR="8979" marT="8979" marB="0" anchor="ctr">
                    <a:solidFill>
                      <a:schemeClr val="accent1"/>
                    </a:solidFill>
                  </a:tcPr>
                </a:tc>
                <a:tc>
                  <a:txBody>
                    <a:bodyPr/>
                    <a:lstStyle/>
                    <a:p>
                      <a:pPr algn="ctr" fontAlgn="ctr"/>
                      <a:r>
                        <a:rPr lang="fr-FR" sz="1100" b="0" i="0" u="none" strike="noStrike" dirty="0" smtClean="0">
                          <a:solidFill>
                            <a:schemeClr val="tx1"/>
                          </a:solidFill>
                          <a:effectLst/>
                          <a:latin typeface="+mn-lt"/>
                        </a:rPr>
                        <a:t>SINAC</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r>
                        <a:rPr lang="fr-FR" sz="1100" b="0" i="0" u="none" strike="noStrike" dirty="0" err="1" smtClean="0">
                          <a:solidFill>
                            <a:schemeClr val="tx1"/>
                          </a:solidFill>
                          <a:effectLst/>
                          <a:latin typeface="+mn-lt"/>
                        </a:rPr>
                        <a:t>Gaussian</a:t>
                      </a:r>
                      <a:r>
                        <a:rPr lang="fr-FR" sz="1100" b="0" i="0" u="none" strike="noStrike" dirty="0" smtClean="0">
                          <a:solidFill>
                            <a:schemeClr val="tx1"/>
                          </a:solidFill>
                          <a:effectLst/>
                          <a:latin typeface="+mn-lt"/>
                        </a:rPr>
                        <a:t> puff</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r>
                        <a:rPr lang="fr-FR" sz="1100" b="0" u="none" strike="noStrike" dirty="0" smtClean="0">
                          <a:solidFill>
                            <a:schemeClr val="tx1"/>
                          </a:solidFill>
                          <a:effectLst/>
                          <a:latin typeface="+mn-lt"/>
                        </a:rPr>
                        <a:t> 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r>
                        <a:rPr lang="fr-FR" sz="1100" b="0" i="0" u="none" strike="noStrike" dirty="0" smtClean="0">
                          <a:solidFill>
                            <a:schemeClr val="tx1"/>
                          </a:solidFill>
                          <a:effectLst/>
                          <a:latin typeface="+mn-lt"/>
                        </a:rPr>
                        <a:t>X</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endParaRPr lang="fr-FR"/>
                    </a:p>
                  </a:txBody>
                  <a:tcPr marL="8979" marR="8979" marT="8979" marB="0" anchor="ctr">
                    <a:solidFill>
                      <a:schemeClr val="accent5">
                        <a:lumMod val="40000"/>
                        <a:lumOff val="60000"/>
                      </a:schemeClr>
                    </a:solidFill>
                  </a:tcPr>
                </a:tc>
                <a:tc>
                  <a:txBody>
                    <a:bodyPr/>
                    <a:lstStyle/>
                    <a:p>
                      <a:pPr algn="ctr" fontAlgn="ctr"/>
                      <a:r>
                        <a:rPr lang="fr-FR" sz="1100" b="0" u="none" strike="noStrike" dirty="0" smtClean="0">
                          <a:solidFill>
                            <a:schemeClr val="tx1"/>
                          </a:solidFill>
                          <a:effectLst/>
                          <a:latin typeface="+mn-lt"/>
                        </a:rPr>
                        <a:t> </a:t>
                      </a:r>
                      <a:endParaRPr lang="fr-FR" sz="11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r>
              <a:tr h="198918">
                <a:tc gridSpan="4">
                  <a:txBody>
                    <a:bodyPr/>
                    <a:lstStyle/>
                    <a:p>
                      <a:pPr algn="ctr" fontAlgn="ctr"/>
                      <a:r>
                        <a:rPr lang="fr-FR" sz="1200" b="1" i="0" u="none" strike="noStrike" dirty="0" err="1" smtClean="0">
                          <a:solidFill>
                            <a:schemeClr val="bg1"/>
                          </a:solidFill>
                          <a:effectLst/>
                          <a:latin typeface="+mj-lt"/>
                        </a:rPr>
                        <a:t>Number</a:t>
                      </a:r>
                      <a:r>
                        <a:rPr lang="fr-FR" sz="1200" b="1" i="0" u="none" strike="noStrike" dirty="0" smtClean="0">
                          <a:solidFill>
                            <a:schemeClr val="bg1"/>
                          </a:solidFill>
                          <a:effectLst/>
                          <a:latin typeface="+mj-lt"/>
                        </a:rPr>
                        <a:t> of participants</a:t>
                      </a:r>
                      <a:endParaRPr lang="fr-FR" sz="1200" b="1" i="0" u="none" strike="noStrike" dirty="0">
                        <a:solidFill>
                          <a:schemeClr val="bg1"/>
                        </a:solidFill>
                        <a:effectLst/>
                        <a:latin typeface="+mj-lt"/>
                      </a:endParaRPr>
                    </a:p>
                  </a:txBody>
                  <a:tcPr marL="8979" marR="8979" marT="8979" marB="0" anchor="ctr">
                    <a:solidFill>
                      <a:schemeClr val="accent1"/>
                    </a:solidFill>
                  </a:tcPr>
                </a:tc>
                <a:tc hMerge="1">
                  <a:txBody>
                    <a:bodyPr/>
                    <a:lstStyle/>
                    <a:p>
                      <a:pPr algn="l" fontAlgn="ctr"/>
                      <a:endParaRPr lang="fr-FR" sz="1200" b="0" i="0" u="none" strike="noStrike" dirty="0">
                        <a:solidFill>
                          <a:schemeClr val="bg1"/>
                        </a:solidFill>
                        <a:effectLst/>
                        <a:latin typeface="+mj-lt"/>
                      </a:endParaRPr>
                    </a:p>
                  </a:txBody>
                  <a:tcPr marL="8979" marR="8979" marT="8979" marB="0" anchor="ctr">
                    <a:solidFill>
                      <a:schemeClr val="accent1"/>
                    </a:solidFill>
                  </a:tcPr>
                </a:tc>
                <a:tc hMerge="1">
                  <a:txBody>
                    <a:bodyPr/>
                    <a:lstStyle/>
                    <a:p>
                      <a:pPr algn="ctr" fontAlgn="ctr"/>
                      <a:endParaRPr lang="fr-FR" sz="12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hMerge="1">
                  <a:txBody>
                    <a:bodyPr/>
                    <a:lstStyle/>
                    <a:p>
                      <a:pPr algn="ctr" fontAlgn="ctr"/>
                      <a:endParaRPr lang="fr-FR" sz="1200" b="0" i="0" u="none" strike="noStrike" dirty="0">
                        <a:solidFill>
                          <a:schemeClr val="tx1"/>
                        </a:solidFill>
                        <a:effectLst/>
                        <a:latin typeface="+mn-lt"/>
                      </a:endParaRPr>
                    </a:p>
                  </a:txBody>
                  <a:tcPr marL="8979" marR="8979" marT="8979" marB="0" anchor="ctr">
                    <a:solidFill>
                      <a:schemeClr val="accent5">
                        <a:lumMod val="40000"/>
                        <a:lumOff val="60000"/>
                      </a:schemeClr>
                    </a:solidFill>
                  </a:tcPr>
                </a:tc>
                <a:tc>
                  <a:txBody>
                    <a:bodyPr/>
                    <a:lstStyle/>
                    <a:p>
                      <a:pPr algn="ctr" fontAlgn="ctr"/>
                      <a:r>
                        <a:rPr lang="fr-FR" sz="1200" b="1" i="0" u="none" strike="noStrike" dirty="0" smtClean="0">
                          <a:solidFill>
                            <a:schemeClr val="bg1"/>
                          </a:solidFill>
                          <a:effectLst/>
                          <a:latin typeface="+mn-lt"/>
                        </a:rPr>
                        <a:t>6</a:t>
                      </a:r>
                      <a:endParaRPr lang="fr-FR" sz="1200" b="1" i="0" u="none" strike="noStrike" dirty="0">
                        <a:solidFill>
                          <a:schemeClr val="bg1"/>
                        </a:solidFill>
                        <a:effectLst/>
                        <a:latin typeface="+mn-lt"/>
                      </a:endParaRPr>
                    </a:p>
                  </a:txBody>
                  <a:tcPr marL="8979" marR="8979" marT="8979" marB="0" anchor="ctr">
                    <a:solidFill>
                      <a:schemeClr val="accent1"/>
                    </a:solidFill>
                  </a:tcPr>
                </a:tc>
                <a:tc>
                  <a:txBody>
                    <a:bodyPr/>
                    <a:lstStyle/>
                    <a:p>
                      <a:pPr algn="ctr" fontAlgn="ctr"/>
                      <a:r>
                        <a:rPr lang="fr-FR" sz="1200" b="1" i="0" u="none" strike="noStrike" dirty="0" smtClean="0">
                          <a:solidFill>
                            <a:schemeClr val="bg1"/>
                          </a:solidFill>
                          <a:effectLst/>
                          <a:latin typeface="+mn-lt"/>
                        </a:rPr>
                        <a:t>7</a:t>
                      </a:r>
                      <a:endParaRPr lang="fr-FR" sz="1200" b="1" i="0" u="none" strike="noStrike" dirty="0">
                        <a:solidFill>
                          <a:schemeClr val="bg1"/>
                        </a:solidFill>
                        <a:effectLst/>
                        <a:latin typeface="+mn-lt"/>
                      </a:endParaRPr>
                    </a:p>
                  </a:txBody>
                  <a:tcPr marL="8979" marR="8979" marT="8979" marB="0" anchor="ctr">
                    <a:solidFill>
                      <a:schemeClr val="accent1"/>
                    </a:solidFill>
                  </a:tcPr>
                </a:tc>
                <a:tc>
                  <a:txBody>
                    <a:bodyPr/>
                    <a:lstStyle/>
                    <a:p>
                      <a:pPr algn="ctr" fontAlgn="ctr"/>
                      <a:r>
                        <a:rPr lang="fr-FR" sz="1200" b="1" i="0" u="none" strike="noStrike" dirty="0" smtClean="0">
                          <a:solidFill>
                            <a:schemeClr val="bg1"/>
                          </a:solidFill>
                          <a:effectLst/>
                          <a:latin typeface="+mn-lt"/>
                        </a:rPr>
                        <a:t>7</a:t>
                      </a:r>
                      <a:endParaRPr lang="fr-FR" sz="1200" b="1" i="0" u="none" strike="noStrike" dirty="0">
                        <a:solidFill>
                          <a:schemeClr val="bg1"/>
                        </a:solidFill>
                        <a:effectLst/>
                        <a:latin typeface="+mn-lt"/>
                      </a:endParaRPr>
                    </a:p>
                  </a:txBody>
                  <a:tcPr marL="8979" marR="8979" marT="8979" marB="0" anchor="ctr">
                    <a:solidFill>
                      <a:schemeClr val="accent1"/>
                    </a:solidFill>
                  </a:tcPr>
                </a:tc>
                <a:tc>
                  <a:txBody>
                    <a:bodyPr/>
                    <a:lstStyle/>
                    <a:p>
                      <a:pPr algn="ctr"/>
                      <a:r>
                        <a:rPr lang="fr-FR" sz="1200" b="1" dirty="0" smtClean="0">
                          <a:solidFill>
                            <a:schemeClr val="bg1"/>
                          </a:solidFill>
                        </a:rPr>
                        <a:t>6</a:t>
                      </a:r>
                      <a:endParaRPr lang="fr-FR" sz="1200" b="1" dirty="0">
                        <a:solidFill>
                          <a:schemeClr val="bg1"/>
                        </a:solidFill>
                      </a:endParaRPr>
                    </a:p>
                  </a:txBody>
                  <a:tcPr marL="8979" marR="8979" marT="8979" marB="0" anchor="ctr">
                    <a:solidFill>
                      <a:schemeClr val="accent1"/>
                    </a:solidFill>
                  </a:tcPr>
                </a:tc>
                <a:tc>
                  <a:txBody>
                    <a:bodyPr/>
                    <a:lstStyle/>
                    <a:p>
                      <a:pPr algn="ctr" fontAlgn="ctr"/>
                      <a:r>
                        <a:rPr lang="fr-FR" sz="1200" b="1" i="0" u="none" strike="noStrike" dirty="0" smtClean="0">
                          <a:solidFill>
                            <a:schemeClr val="bg1"/>
                          </a:solidFill>
                          <a:effectLst/>
                          <a:latin typeface="+mn-lt"/>
                        </a:rPr>
                        <a:t>2</a:t>
                      </a:r>
                      <a:endParaRPr lang="fr-FR" sz="1200" b="1" i="0" u="none" strike="noStrike" dirty="0">
                        <a:solidFill>
                          <a:schemeClr val="bg1"/>
                        </a:solidFill>
                        <a:effectLst/>
                        <a:latin typeface="+mn-lt"/>
                      </a:endParaRPr>
                    </a:p>
                  </a:txBody>
                  <a:tcPr marL="8979" marR="8979" marT="8979" marB="0" anchor="ctr">
                    <a:solidFill>
                      <a:schemeClr val="accent1"/>
                    </a:solidFill>
                  </a:tcPr>
                </a:tc>
              </a:tr>
            </a:tbl>
          </a:graphicData>
        </a:graphic>
      </p:graphicFrame>
    </p:spTree>
    <p:extLst>
      <p:ext uri="{BB962C8B-B14F-4D97-AF65-F5344CB8AC3E}">
        <p14:creationId xmlns:p14="http://schemas.microsoft.com/office/powerpoint/2010/main" val="4095047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1666229"/>
            <a:ext cx="4896544" cy="954107"/>
          </a:xfrm>
          <a:prstGeom prst="rect">
            <a:avLst/>
          </a:prstGeom>
        </p:spPr>
        <p:txBody>
          <a:bodyPr wrap="square">
            <a:spAutoFit/>
          </a:bodyPr>
          <a:lstStyle/>
          <a:p>
            <a:r>
              <a:rPr lang="en-GB" dirty="0">
                <a:latin typeface="+mj-lt"/>
              </a:rPr>
              <a:t>Presentations from and discussions between WP1 members, </a:t>
            </a:r>
            <a:r>
              <a:rPr lang="en-GB" dirty="0" smtClean="0">
                <a:latin typeface="+mj-lt"/>
              </a:rPr>
              <a:t>WP5-WP6 representatives, covering</a:t>
            </a:r>
            <a:endParaRPr lang="fr-FR" sz="2000" dirty="0"/>
          </a:p>
        </p:txBody>
      </p:sp>
      <p:sp>
        <p:nvSpPr>
          <p:cNvPr id="42" name="Titre 41"/>
          <p:cNvSpPr>
            <a:spLocks noGrp="1"/>
          </p:cNvSpPr>
          <p:nvPr>
            <p:ph type="title"/>
          </p:nvPr>
        </p:nvSpPr>
        <p:spPr/>
        <p:txBody>
          <a:bodyPr/>
          <a:lstStyle/>
          <a:p>
            <a:r>
              <a:rPr lang="fr-FR" dirty="0" err="1" smtClean="0"/>
              <a:t>Tasks</a:t>
            </a:r>
            <a:r>
              <a:rPr lang="fr-FR" dirty="0" smtClean="0"/>
              <a:t> 1.2 and 1.3</a:t>
            </a:r>
            <a:endParaRPr lang="fr-FR" dirty="0"/>
          </a:p>
        </p:txBody>
      </p:sp>
      <p:pic>
        <p:nvPicPr>
          <p:cNvPr id="44" name="Imag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5239" y="4653136"/>
            <a:ext cx="2121095" cy="1590821"/>
          </a:xfrm>
          <a:prstGeom prst="rect">
            <a:avLst/>
          </a:prstGeom>
        </p:spPr>
      </p:pic>
      <p:sp>
        <p:nvSpPr>
          <p:cNvPr id="45" name="Title 2"/>
          <p:cNvSpPr txBox="1">
            <a:spLocks/>
          </p:cNvSpPr>
          <p:nvPr/>
        </p:nvSpPr>
        <p:spPr bwMode="auto">
          <a:xfrm>
            <a:off x="390525" y="1052736"/>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b="0" kern="0" dirty="0" smtClean="0">
                <a:solidFill>
                  <a:schemeClr val="accent1"/>
                </a:solidFill>
              </a:rPr>
              <a:t>Workshop on ensemble analysis and visualisation – Munich, February 2019</a:t>
            </a:r>
            <a:endParaRPr lang="en-GB" b="0" kern="0" dirty="0">
              <a:solidFill>
                <a:schemeClr val="accent1"/>
              </a:solidFill>
            </a:endParaRPr>
          </a:p>
        </p:txBody>
      </p:sp>
      <p:pic>
        <p:nvPicPr>
          <p:cNvPr id="47" name="Picture 7">
            <a:extLst>
              <a:ext uri="{FF2B5EF4-FFF2-40B4-BE49-F238E27FC236}">
                <a16:creationId xmlns:lc="http://schemas.openxmlformats.org/drawingml/2006/lockedCanvas" xmlns:a16="http://schemas.microsoft.com/office/drawing/2014/main" xmlns="" id="{87265AC5-FAFE-4FC7-800E-A26FF6EF8FA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846"/>
          <a:stretch/>
        </p:blipFill>
        <p:spPr>
          <a:xfrm>
            <a:off x="7393969" y="116632"/>
            <a:ext cx="1620000" cy="1347840"/>
          </a:xfrm>
          <a:prstGeom prst="rect">
            <a:avLst/>
          </a:prstGeom>
        </p:spPr>
      </p:pic>
      <p:pic>
        <p:nvPicPr>
          <p:cNvPr id="48"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505489" y="1414615"/>
            <a:ext cx="1508480" cy="1480857"/>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09546" y="4526356"/>
            <a:ext cx="2837964" cy="185172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179512" y="4543860"/>
            <a:ext cx="2306033" cy="1800000"/>
          </a:xfrm>
          <a:prstGeom prst="rect">
            <a:avLst/>
          </a:prstGeom>
          <a:noFill/>
          <a:extLst>
            <a:ext uri="{909E8E84-426E-40DD-AFC4-6F175D3DCCD1}">
              <a14:hiddenFill xmlns:a14="http://schemas.microsoft.com/office/drawing/2010/main">
                <a:solidFill>
                  <a:srgbClr val="FFFFFF"/>
                </a:solidFill>
              </a14:hiddenFill>
            </a:ext>
          </a:extLst>
        </p:spPr>
      </p:pic>
      <p:pic>
        <p:nvPicPr>
          <p:cNvPr id="43" name="Image 4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71511" y="4655819"/>
            <a:ext cx="2123728" cy="1592796"/>
          </a:xfrm>
          <a:prstGeom prst="rect">
            <a:avLst/>
          </a:prstGeom>
        </p:spPr>
      </p:pic>
      <p:pic>
        <p:nvPicPr>
          <p:cNvPr id="54" name="Picture 3"/>
          <p:cNvPicPr/>
          <p:nvPr/>
        </p:nvPicPr>
        <p:blipFill>
          <a:blip r:embed="rId9" cstate="print">
            <a:extLst>
              <a:ext uri="{28A0092B-C50C-407E-A947-70E740481C1C}">
                <a14:useLocalDpi xmlns:a14="http://schemas.microsoft.com/office/drawing/2010/main" val="0"/>
              </a:ext>
            </a:extLst>
          </a:blip>
          <a:stretch>
            <a:fillRect/>
          </a:stretch>
        </p:blipFill>
        <p:spPr bwMode="auto">
          <a:xfrm>
            <a:off x="7179755" y="3046041"/>
            <a:ext cx="1807237" cy="1498067"/>
          </a:xfrm>
          <a:prstGeom prst="rect">
            <a:avLst/>
          </a:prstGeom>
          <a:noFill/>
          <a:extLst/>
        </p:spPr>
      </p:pic>
      <p:sp>
        <p:nvSpPr>
          <p:cNvPr id="46" name="Content Placeholder 1"/>
          <p:cNvSpPr>
            <a:spLocks noGrp="1"/>
          </p:cNvSpPr>
          <p:nvPr>
            <p:ph idx="1"/>
          </p:nvPr>
        </p:nvSpPr>
        <p:spPr>
          <a:xfrm>
            <a:off x="0" y="2371971"/>
            <a:ext cx="6408712" cy="2197306"/>
          </a:xfrm>
        </p:spPr>
        <p:txBody>
          <a:bodyPr>
            <a:normAutofit/>
          </a:bodyPr>
          <a:lstStyle/>
          <a:p>
            <a:pPr marL="476250" lvl="1" indent="0">
              <a:buClr>
                <a:schemeClr val="accent1"/>
              </a:buClr>
              <a:buNone/>
            </a:pPr>
            <a:endParaRPr lang="en-GB" sz="1600" dirty="0" smtClean="0">
              <a:latin typeface="+mj-lt"/>
            </a:endParaRPr>
          </a:p>
          <a:p>
            <a:pPr lvl="1">
              <a:spcAft>
                <a:spcPts val="600"/>
              </a:spcAft>
              <a:buClr>
                <a:schemeClr val="accent1"/>
              </a:buClr>
              <a:buFont typeface="Wingdings" panose="05000000000000000000" pitchFamily="2" charset="2"/>
              <a:buChar char="§"/>
            </a:pPr>
            <a:r>
              <a:rPr lang="en-US" sz="1600" dirty="0" smtClean="0">
                <a:latin typeface="+mj-lt"/>
              </a:rPr>
              <a:t>Uncertainty </a:t>
            </a:r>
            <a:r>
              <a:rPr lang="en-US" sz="1600" dirty="0">
                <a:latin typeface="+mj-lt"/>
              </a:rPr>
              <a:t>propagation: how to construct a good ensemble? </a:t>
            </a:r>
          </a:p>
          <a:p>
            <a:pPr lvl="1">
              <a:spcAft>
                <a:spcPts val="600"/>
              </a:spcAft>
              <a:buClr>
                <a:schemeClr val="accent1"/>
              </a:buClr>
              <a:buFont typeface="Wingdings" panose="05000000000000000000" pitchFamily="2" charset="2"/>
              <a:buChar char="§"/>
            </a:pPr>
            <a:r>
              <a:rPr lang="en-US" sz="1600" dirty="0" smtClean="0"/>
              <a:t>What are the uncertainties not taken into account?</a:t>
            </a:r>
            <a:endParaRPr lang="en-US" sz="1600" dirty="0"/>
          </a:p>
          <a:p>
            <a:pPr lvl="1">
              <a:spcAft>
                <a:spcPts val="600"/>
              </a:spcAft>
              <a:buClr>
                <a:schemeClr val="accent1"/>
              </a:buClr>
              <a:buFont typeface="Wingdings" panose="05000000000000000000" pitchFamily="2" charset="2"/>
              <a:buChar char="§"/>
            </a:pPr>
            <a:r>
              <a:rPr lang="en-US" sz="1600" dirty="0" smtClean="0">
                <a:latin typeface="+mj-lt"/>
              </a:rPr>
              <a:t>How </a:t>
            </a:r>
            <a:r>
              <a:rPr lang="en-US" sz="1600" dirty="0">
                <a:latin typeface="+mj-lt"/>
              </a:rPr>
              <a:t>to analyze and compare ensemble results?</a:t>
            </a:r>
          </a:p>
          <a:p>
            <a:pPr lvl="1">
              <a:spcAft>
                <a:spcPts val="600"/>
              </a:spcAft>
              <a:buClr>
                <a:schemeClr val="accent1"/>
              </a:buClr>
              <a:buFont typeface="Wingdings" panose="05000000000000000000" pitchFamily="2" charset="2"/>
              <a:buChar char="§"/>
            </a:pPr>
            <a:r>
              <a:rPr lang="en-US" sz="1600" dirty="0" smtClean="0">
                <a:latin typeface="+mj-lt"/>
              </a:rPr>
              <a:t>What </a:t>
            </a:r>
            <a:r>
              <a:rPr lang="en-US" sz="1600" dirty="0">
                <a:latin typeface="+mj-lt"/>
              </a:rPr>
              <a:t>variables and indicators should be recommended?</a:t>
            </a:r>
          </a:p>
          <a:p>
            <a:pPr lvl="1">
              <a:spcAft>
                <a:spcPts val="600"/>
              </a:spcAft>
              <a:buClr>
                <a:schemeClr val="accent1"/>
              </a:buClr>
              <a:buFont typeface="Wingdings" panose="05000000000000000000" pitchFamily="2" charset="2"/>
              <a:buChar char="§"/>
            </a:pPr>
            <a:r>
              <a:rPr lang="en-US" sz="1600" dirty="0" smtClean="0">
                <a:latin typeface="+mj-lt"/>
              </a:rPr>
              <a:t>How </a:t>
            </a:r>
            <a:r>
              <a:rPr lang="en-US" sz="1600" dirty="0">
                <a:latin typeface="+mj-lt"/>
              </a:rPr>
              <a:t>to visualize uncertainties?</a:t>
            </a:r>
          </a:p>
          <a:p>
            <a:pPr marL="476250" lvl="1" indent="0">
              <a:spcAft>
                <a:spcPts val="600"/>
              </a:spcAft>
              <a:buClr>
                <a:schemeClr val="accent1"/>
              </a:buClr>
              <a:buNone/>
            </a:pPr>
            <a:endParaRPr lang="en-US" sz="1600" dirty="0">
              <a:latin typeface="+mj-lt"/>
            </a:endParaRPr>
          </a:p>
        </p:txBody>
      </p:sp>
    </p:spTree>
    <p:extLst>
      <p:ext uri="{BB962C8B-B14F-4D97-AF65-F5344CB8AC3E}">
        <p14:creationId xmlns:p14="http://schemas.microsoft.com/office/powerpoint/2010/main" val="3225886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1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80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1000"/>
                                        <p:tgtEl>
                                          <p:spTgt spid="47"/>
                                        </p:tgtEl>
                                      </p:cBhvr>
                                    </p:animEffect>
                                    <p:anim calcmode="lin" valueType="num">
                                      <p:cBhvr>
                                        <p:cTn id="28" dur="1000" fill="hold"/>
                                        <p:tgtEl>
                                          <p:spTgt spid="47"/>
                                        </p:tgtEl>
                                        <p:attrNameLst>
                                          <p:attrName>ppt_x</p:attrName>
                                        </p:attrNameLst>
                                      </p:cBhvr>
                                      <p:tavLst>
                                        <p:tav tm="0">
                                          <p:val>
                                            <p:strVal val="#ppt_x"/>
                                          </p:val>
                                        </p:tav>
                                        <p:tav tm="100000">
                                          <p:val>
                                            <p:strVal val="#ppt_x"/>
                                          </p:val>
                                        </p:tav>
                                      </p:tavLst>
                                    </p:anim>
                                    <p:anim calcmode="lin" valueType="num">
                                      <p:cBhvr>
                                        <p:cTn id="2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7665</TotalTime>
  <Words>1773</Words>
  <Application>Microsoft Office PowerPoint</Application>
  <PresentationFormat>Affichage à l'écran (4:3)</PresentationFormat>
  <Paragraphs>312</Paragraphs>
  <Slides>11</Slides>
  <Notes>11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11</vt:i4>
      </vt:variant>
    </vt:vector>
  </HeadingPairs>
  <TitlesOfParts>
    <vt:vector size="18" baseType="lpstr">
      <vt:lpstr>MS PGothic</vt:lpstr>
      <vt:lpstr>Arial</vt:lpstr>
      <vt:lpstr>Calibri</vt:lpstr>
      <vt:lpstr>Interstate-Regular</vt:lpstr>
      <vt:lpstr>Times New Roman</vt:lpstr>
      <vt:lpstr>Wingdings</vt:lpstr>
      <vt:lpstr>KIT-PPT_Master_en_2016</vt:lpstr>
      <vt:lpstr>Présentation PowerPoint</vt:lpstr>
      <vt:lpstr>Présentation PowerPoint</vt:lpstr>
      <vt:lpstr>Présentation PowerPoint</vt:lpstr>
      <vt:lpstr>WP1: deliverables</vt:lpstr>
      <vt:lpstr>Ensembles Workshop – Paris, June 2017</vt:lpstr>
      <vt:lpstr>Task 1.1 Further on input uncertainties…</vt:lpstr>
      <vt:lpstr>Task 1.2 – uncertainty propagation and analysis</vt:lpstr>
      <vt:lpstr>Présentation PowerPoint</vt:lpstr>
      <vt:lpstr>Tasks 1.2 and 1.3</vt:lpstr>
      <vt:lpstr>Tasks 1.2 and 1.3 Uncertainty propagation results and operational guidelines</vt:lpstr>
      <vt:lpstr>Dissemination</vt:lpstr>
    </vt:vector>
  </TitlesOfParts>
  <Company>Karlsruhe Institute of Technology (KIT)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KORSAKISSOK Irene</cp:lastModifiedBy>
  <cp:revision>286</cp:revision>
  <dcterms:created xsi:type="dcterms:W3CDTF">2015-12-14T06:33:20Z</dcterms:created>
  <dcterms:modified xsi:type="dcterms:W3CDTF">2019-12-01T21:14:34Z</dcterms:modified>
</cp:coreProperties>
</file>