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gif" ContentType="image/gif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4" r:id="rId2"/>
    <p:sldId id="311" r:id="rId3"/>
    <p:sldId id="302" r:id="rId4"/>
    <p:sldId id="315" r:id="rId5"/>
    <p:sldId id="317" r:id="rId6"/>
    <p:sldId id="316" r:id="rId7"/>
    <p:sldId id="307" r:id="rId8"/>
    <p:sldId id="318" r:id="rId9"/>
    <p:sldId id="319" r:id="rId10"/>
    <p:sldId id="322" r:id="rId11"/>
    <p:sldId id="305" r:id="rId1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AE6"/>
    <a:srgbClr val="DCA01E"/>
    <a:srgbClr val="FA8214"/>
    <a:srgbClr val="5A6EB4"/>
    <a:srgbClr val="A00078"/>
    <a:srgbClr val="A01E28"/>
    <a:srgbClr val="A08232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12" autoAdjust="0"/>
    <p:restoredTop sz="91212" autoAdjust="0"/>
  </p:normalViewPr>
  <p:slideViewPr>
    <p:cSldViewPr>
      <p:cViewPr varScale="1">
        <p:scale>
          <a:sx n="122" d="100"/>
          <a:sy n="122" d="100"/>
        </p:scale>
        <p:origin x="448" y="2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9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6" Type="http://schemas.openxmlformats.org/officeDocument/2006/relationships/image" Target="../media/image4.png"/><Relationship Id="rId17" Type="http://schemas.openxmlformats.org/officeDocument/2006/relationships/image" Target="../media/image5.gif"/><Relationship Id="rId18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01.12.19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emf"/><Relationship Id="rId5" Type="http://schemas.openxmlformats.org/officeDocument/2006/relationships/image" Target="../media/image2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3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CONFIDENCE WP1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Meteorological Uncertainties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34950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 smtClean="0"/>
              <a:t>Gertie Geertsema </a:t>
            </a:r>
            <a:endParaRPr lang="de-DE" altLang="de-DE" sz="1600" noProof="1"/>
          </a:p>
          <a:p>
            <a:pPr algn="ctr" eaLnBrk="1" hangingPunct="1">
              <a:spcBef>
                <a:spcPct val="50000"/>
              </a:spcBef>
              <a:buNone/>
            </a:pPr>
            <a:r>
              <a:rPr lang="en-US" altLang="de-DE" sz="1600" dirty="0" smtClean="0"/>
              <a:t>Royal Netherlands Meteorological Institute (KNMI), </a:t>
            </a:r>
            <a:r>
              <a:rPr lang="en-US" altLang="de-DE" sz="1600" dirty="0"/>
              <a:t>The Netherlands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7349827" cy="561975"/>
          </a:xfrm>
        </p:spPr>
        <p:txBody>
          <a:bodyPr/>
          <a:lstStyle/>
          <a:p>
            <a:r>
              <a:rPr lang="en-GB" dirty="0"/>
              <a:t>Meteorology </a:t>
            </a:r>
            <a:r>
              <a:rPr lang="en-GB" dirty="0" smtClean="0"/>
              <a:t>– model resolution </a:t>
            </a:r>
            <a:r>
              <a:rPr lang="en-GB" smtClean="0"/>
              <a:t>(hor</a:t>
            </a:r>
            <a:r>
              <a:rPr lang="en-GB" smtClean="0"/>
              <a:t>izontal + time)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340768"/>
            <a:ext cx="2952328" cy="21088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01008"/>
            <a:ext cx="3168352" cy="22683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 t="11118" b="40346"/>
          <a:stretch/>
        </p:blipFill>
        <p:spPr>
          <a:xfrm>
            <a:off x="3888828" y="1412776"/>
            <a:ext cx="4826198" cy="19442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0" t="-3066" r="230" b="29769"/>
          <a:stretch/>
        </p:blipFill>
        <p:spPr>
          <a:xfrm>
            <a:off x="3707904" y="3501008"/>
            <a:ext cx="507585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5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Concluding remarks</a:t>
            </a:r>
            <a:endParaRPr lang="en-GB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3819847" cy="1222325"/>
          </a:xfrm>
        </p:spPr>
        <p:txBody>
          <a:bodyPr/>
          <a:lstStyle/>
          <a:p>
            <a:pPr>
              <a:buFont typeface=".AppleColorEmojiUI" charset="0"/>
              <a:buChar char="😐"/>
            </a:pPr>
            <a:r>
              <a:rPr lang="en-US" sz="1800" dirty="0" smtClean="0"/>
              <a:t>Ensemble: a lot </a:t>
            </a:r>
            <a:r>
              <a:rPr lang="en-US" sz="1800" dirty="0"/>
              <a:t>of data</a:t>
            </a:r>
          </a:p>
          <a:p>
            <a:pPr marL="476250" lvl="1" indent="0">
              <a:buNone/>
            </a:pPr>
            <a:r>
              <a:rPr lang="en-US" sz="1600" dirty="0"/>
              <a:t>&gt;10GB per ensemble member</a:t>
            </a:r>
          </a:p>
          <a:p>
            <a:pPr marL="476250" lvl="1" indent="0">
              <a:buNone/>
            </a:pPr>
            <a:r>
              <a:rPr lang="en-US" sz="1600" dirty="0"/>
              <a:t>Transfer takes time </a:t>
            </a:r>
          </a:p>
          <a:p>
            <a:pPr>
              <a:buFont typeface=".AppleColorEmojiUI" charset="0"/>
              <a:buChar char="😐"/>
            </a:pPr>
            <a:r>
              <a:rPr lang="en-US" sz="1800" dirty="0" smtClean="0"/>
              <a:t>Operational preparation necessary</a:t>
            </a:r>
            <a:endParaRPr lang="en-US" dirty="0" smtClean="0"/>
          </a:p>
          <a:p>
            <a:pPr marL="476250" lvl="1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>
              <a:buFont typeface=".AppleColorEmojiUI" charset="0"/>
              <a:buChar char="😐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708920"/>
            <a:ext cx="2808312" cy="328618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076056" y="4509120"/>
            <a:ext cx="36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.AppleColorEmojiUI" charset="0"/>
              <a:buChar char="😐"/>
            </a:pPr>
            <a:r>
              <a:rPr lang="en-US" dirty="0">
                <a:latin typeface="+mn-lt"/>
              </a:rPr>
              <a:t>Interpretation complicated</a:t>
            </a:r>
          </a:p>
          <a:p>
            <a:pPr>
              <a:lnSpc>
                <a:spcPct val="150000"/>
              </a:lnSpc>
              <a:buFont typeface=".AppleColorEmojiUI" charset="0"/>
              <a:buChar char="🙂"/>
            </a:pPr>
            <a:r>
              <a:rPr lang="en-US" dirty="0">
                <a:latin typeface="+mn-lt"/>
              </a:rPr>
              <a:t>Result is a better </a:t>
            </a:r>
            <a:r>
              <a:rPr lang="en-US" dirty="0" smtClean="0">
                <a:latin typeface="+mn-lt"/>
              </a:rPr>
              <a:t>product</a:t>
            </a:r>
          </a:p>
        </p:txBody>
      </p:sp>
      <p:pic>
        <p:nvPicPr>
          <p:cNvPr id="9" name="Imag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2132856"/>
            <a:ext cx="3024336" cy="208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5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58"/>
          <a:stretch/>
        </p:blipFill>
        <p:spPr>
          <a:xfrm>
            <a:off x="611560" y="1268760"/>
            <a:ext cx="3333371" cy="224656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3568" y="3717032"/>
            <a:ext cx="7416824" cy="1877437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  <a:latin typeface="+mj-lt"/>
              </a:rPr>
              <a:t>Information</a:t>
            </a:r>
            <a:endParaRPr lang="en-US" b="1" dirty="0" smtClean="0">
              <a:solidFill>
                <a:schemeClr val="accent1"/>
              </a:solidFill>
              <a:latin typeface="+mj-lt"/>
            </a:endParaRPr>
          </a:p>
          <a:p>
            <a:pPr marL="742950" lvl="1" indent="-285750">
              <a:spcAft>
                <a:spcPts val="600"/>
              </a:spcAft>
              <a:buClr>
                <a:schemeClr val="accent1"/>
              </a:buClr>
              <a:buFont typeface="Arial" charset="0"/>
              <a:buChar char="•"/>
            </a:pPr>
            <a:r>
              <a:rPr lang="en-GB" sz="1600" dirty="0"/>
              <a:t>How well do ensembles represent the uncertainty in the meteorology?</a:t>
            </a:r>
          </a:p>
          <a:p>
            <a:pPr marL="742950" lvl="1" indent="-285750">
              <a:spcAft>
                <a:spcPts val="600"/>
              </a:spcAft>
              <a:buClr>
                <a:schemeClr val="accent1"/>
              </a:buClr>
              <a:buFont typeface="Arial" charset="0"/>
              <a:buChar char="•"/>
            </a:pPr>
            <a:r>
              <a:rPr lang="en-GB" sz="1600" dirty="0"/>
              <a:t>R</a:t>
            </a:r>
            <a:r>
              <a:rPr lang="en-GB" sz="1600" dirty="0" smtClean="0"/>
              <a:t>anking </a:t>
            </a:r>
            <a:r>
              <a:rPr lang="en-GB" sz="1600" dirty="0"/>
              <a:t>of </a:t>
            </a:r>
            <a:r>
              <a:rPr lang="en-GB" sz="1600" dirty="0" smtClean="0"/>
              <a:t>importance of meteorological </a:t>
            </a:r>
            <a:r>
              <a:rPr lang="en-GB" sz="1600" dirty="0"/>
              <a:t>parameters; </a:t>
            </a:r>
            <a:r>
              <a:rPr lang="en-GB" sz="1600" dirty="0" smtClean="0"/>
              <a:t>Table 1: </a:t>
            </a:r>
            <a:endParaRPr lang="en-GB" sz="1600" dirty="0"/>
          </a:p>
          <a:p>
            <a:pPr marL="1257300" lvl="2" indent="-342900">
              <a:spcAft>
                <a:spcPts val="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GB" sz="1400" b="1" u="sng" dirty="0"/>
              <a:t>Wind direction </a:t>
            </a:r>
            <a:r>
              <a:rPr lang="en-GB" sz="1400" dirty="0"/>
              <a:t>&amp; stability</a:t>
            </a:r>
          </a:p>
          <a:p>
            <a:pPr marL="1257300" lvl="2" indent="-342900">
              <a:spcAft>
                <a:spcPts val="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GB" sz="1400" dirty="0"/>
              <a:t>Precipitation</a:t>
            </a:r>
          </a:p>
          <a:p>
            <a:pPr marL="1257300" lvl="2" indent="-342900">
              <a:spcAft>
                <a:spcPts val="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GB" sz="1400" dirty="0"/>
              <a:t>Wind speed</a:t>
            </a:r>
          </a:p>
          <a:p>
            <a:pPr marL="1257300" lvl="2" indent="-342900">
              <a:spcAft>
                <a:spcPts val="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GB" sz="1400" dirty="0"/>
              <a:t>Mixed layer </a:t>
            </a:r>
            <a:r>
              <a:rPr lang="en-GB" sz="1400" dirty="0" smtClean="0"/>
              <a:t>depth</a:t>
            </a:r>
            <a:endParaRPr lang="en-GB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 9.2 </a:t>
            </a:r>
            <a:r>
              <a:rPr lang="nl-NL" dirty="0" err="1" smtClean="0"/>
              <a:t>Analysing</a:t>
            </a:r>
            <a:r>
              <a:rPr lang="nl-NL" dirty="0" smtClean="0"/>
              <a:t> sources of </a:t>
            </a:r>
            <a:r>
              <a:rPr lang="nl-NL" dirty="0" err="1" smtClean="0"/>
              <a:t>uncertainties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749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90525" y="333375"/>
            <a:ext cx="6911975" cy="561975"/>
          </a:xfrm>
        </p:spPr>
        <p:txBody>
          <a:bodyPr/>
          <a:lstStyle/>
          <a:p>
            <a:r>
              <a:rPr lang="en-GB" dirty="0" smtClean="0"/>
              <a:t>D 9.2 Meteorological ensemble datasets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2736"/>
            <a:ext cx="2819400" cy="34671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796" y="1052736"/>
            <a:ext cx="2730500" cy="3289300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827584" y="4725144"/>
            <a:ext cx="7416824" cy="1231106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  <a:latin typeface="+mj-lt"/>
              </a:rPr>
              <a:t>Information</a:t>
            </a:r>
          </a:p>
          <a:p>
            <a:pPr marL="285750" lvl="1" indent="-285750">
              <a:buFont typeface="Arial" charset="0"/>
              <a:buChar char="•"/>
            </a:pPr>
            <a:r>
              <a:rPr lang="en-GB" sz="1400" dirty="0"/>
              <a:t>Advantage of short-range meteorology </a:t>
            </a:r>
            <a:r>
              <a:rPr lang="en-GB" sz="1400" dirty="0" smtClean="0"/>
              <a:t>forecasts: </a:t>
            </a:r>
          </a:p>
          <a:p>
            <a:pPr marL="742950" lvl="2" indent="-285750">
              <a:buFont typeface="Arial" charset="0"/>
              <a:buChar char="•"/>
            </a:pPr>
            <a:r>
              <a:rPr lang="en-GB" sz="1400" dirty="0" smtClean="0"/>
              <a:t>Horizontal resolution</a:t>
            </a:r>
          </a:p>
          <a:p>
            <a:pPr marL="742950" lvl="2" indent="-285750">
              <a:buFont typeface="Arial" charset="0"/>
              <a:buChar char="•"/>
            </a:pPr>
            <a:r>
              <a:rPr lang="en-GB" sz="1400" dirty="0" smtClean="0"/>
              <a:t>Temporal resolution </a:t>
            </a:r>
          </a:p>
          <a:p>
            <a:pPr marL="285750" lvl="1" indent="-285750">
              <a:buFont typeface="Arial" charset="0"/>
              <a:buChar char="•"/>
            </a:pPr>
            <a:r>
              <a:rPr lang="en-GB" sz="1400" dirty="0" smtClean="0"/>
              <a:t>Disadvantage: forecast length of </a:t>
            </a:r>
            <a:r>
              <a:rPr lang="en-GB" sz="1400" b="1" u="sng" dirty="0" smtClean="0"/>
              <a:t>48 hours</a:t>
            </a:r>
            <a:endParaRPr lang="en-GB" sz="1400" u="sng" dirty="0"/>
          </a:p>
        </p:txBody>
      </p:sp>
    </p:spTree>
    <p:extLst>
      <p:ext uri="{BB962C8B-B14F-4D97-AF65-F5344CB8AC3E}">
        <p14:creationId xmlns:p14="http://schemas.microsoft.com/office/powerpoint/2010/main" val="204098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67544" y="1268760"/>
            <a:ext cx="2300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0" dirty="0" smtClean="0">
                <a:solidFill>
                  <a:schemeClr val="accent6"/>
                </a:solidFill>
                <a:latin typeface="+mn-lt"/>
              </a:rPr>
              <a:t>REM1 “Easy case</a:t>
            </a:r>
            <a:r>
              <a:rPr lang="en-US" b="1" kern="0" dirty="0" smtClean="0">
                <a:solidFill>
                  <a:schemeClr val="accent6"/>
                </a:solidFill>
                <a:latin typeface="+mn-lt"/>
              </a:rPr>
              <a:t>” </a:t>
            </a:r>
            <a:endParaRPr lang="fr-FR" dirty="0">
              <a:latin typeface="+mn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93"/>
          <a:stretch/>
        </p:blipFill>
        <p:spPr>
          <a:xfrm>
            <a:off x="4572000" y="5013176"/>
            <a:ext cx="3736628" cy="11794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3" t="-798" r="10505" b="798"/>
          <a:stretch/>
        </p:blipFill>
        <p:spPr>
          <a:xfrm>
            <a:off x="4067944" y="1196752"/>
            <a:ext cx="4915911" cy="3371146"/>
          </a:xfrm>
          <a:prstGeom prst="rect">
            <a:avLst/>
          </a:prstGeom>
        </p:spPr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Borssele</a:t>
            </a:r>
            <a:r>
              <a:rPr lang="en-GB" dirty="0"/>
              <a:t> case studies – 2 scenarios</a:t>
            </a:r>
            <a:endParaRPr lang="nl-NL" dirty="0"/>
          </a:p>
        </p:txBody>
      </p:sp>
      <p:sp>
        <p:nvSpPr>
          <p:cNvPr id="2" name="Rectangle 1"/>
          <p:cNvSpPr/>
          <p:nvPr/>
        </p:nvSpPr>
        <p:spPr>
          <a:xfrm>
            <a:off x="-2931" y="1700808"/>
            <a:ext cx="43204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Fairly strong </a:t>
            </a:r>
            <a:r>
              <a:rPr lang="en-US" altLang="fr-FR" sz="1600" dirty="0">
                <a:latin typeface="+mn-lt"/>
              </a:rPr>
              <a:t>W wind</a:t>
            </a:r>
          </a:p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Release </a:t>
            </a:r>
            <a:r>
              <a:rPr lang="en-US" altLang="fr-FR" sz="1600" dirty="0">
                <a:latin typeface="+mn-lt"/>
              </a:rPr>
              <a:t>January 11, </a:t>
            </a:r>
            <a:r>
              <a:rPr lang="en-US" altLang="fr-FR" sz="1600" dirty="0" smtClean="0">
                <a:latin typeface="+mn-lt"/>
              </a:rPr>
              <a:t>2017</a:t>
            </a:r>
          </a:p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Wind </a:t>
            </a:r>
            <a:r>
              <a:rPr lang="en-US" altLang="fr-FR" sz="1600" dirty="0">
                <a:latin typeface="+mn-lt"/>
              </a:rPr>
              <a:t>direction uniform in the vertical</a:t>
            </a:r>
            <a:endParaRPr lang="en-US" altLang="fr-FR" sz="1600" dirty="0">
              <a:solidFill>
                <a:schemeClr val="tx2"/>
              </a:solidFill>
              <a:latin typeface="+mn-lt"/>
            </a:endParaRPr>
          </a:p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Rain </a:t>
            </a:r>
          </a:p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Limited uncertainty</a:t>
            </a:r>
            <a:endParaRPr lang="en-US" altLang="fr-FR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48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67544" y="1268760"/>
            <a:ext cx="3531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0" dirty="0" smtClean="0">
                <a:solidFill>
                  <a:schemeClr val="accent6"/>
                </a:solidFill>
                <a:latin typeface="+mn-lt"/>
              </a:rPr>
              <a:t>REM2 “Warm front passage</a:t>
            </a:r>
            <a:r>
              <a:rPr lang="en-US" b="1" kern="0" dirty="0" smtClean="0">
                <a:solidFill>
                  <a:schemeClr val="accent6"/>
                </a:solidFill>
                <a:latin typeface="+mn-lt"/>
              </a:rPr>
              <a:t>” </a:t>
            </a:r>
            <a:endParaRPr lang="fr-FR" dirty="0">
              <a:latin typeface="+mn-lt"/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Borssele</a:t>
            </a:r>
            <a:r>
              <a:rPr lang="en-GB" dirty="0"/>
              <a:t> case studies – 2 scenarios</a:t>
            </a:r>
            <a:endParaRPr lang="nl-NL" dirty="0"/>
          </a:p>
        </p:txBody>
      </p:sp>
      <p:sp>
        <p:nvSpPr>
          <p:cNvPr id="2" name="Rectangle 1"/>
          <p:cNvSpPr/>
          <p:nvPr/>
        </p:nvSpPr>
        <p:spPr>
          <a:xfrm>
            <a:off x="-2931" y="1700808"/>
            <a:ext cx="4320480" cy="416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Wind direction change</a:t>
            </a:r>
            <a:endParaRPr lang="en-US" altLang="fr-FR" sz="1600" dirty="0">
              <a:latin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980728"/>
            <a:ext cx="3697548" cy="23762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9" t="12124" r="3103" b="11299"/>
          <a:stretch/>
        </p:blipFill>
        <p:spPr>
          <a:xfrm>
            <a:off x="251520" y="3532626"/>
            <a:ext cx="2604526" cy="16965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6" t="13484" r="4837" b="10870"/>
          <a:stretch/>
        </p:blipFill>
        <p:spPr>
          <a:xfrm>
            <a:off x="3059832" y="3573015"/>
            <a:ext cx="2520280" cy="16783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3" t="13135" r="2744" b="10302"/>
          <a:stretch/>
        </p:blipFill>
        <p:spPr>
          <a:xfrm>
            <a:off x="5940152" y="3573016"/>
            <a:ext cx="2520280" cy="16628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3528" y="5517232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Release at </a:t>
            </a:r>
            <a:r>
              <a:rPr lang="nl-NL" sz="1400" smtClean="0"/>
              <a:t>12 Jan12:00 </a:t>
            </a:r>
            <a:r>
              <a:rPr lang="nl-NL" sz="1400" dirty="0" smtClean="0"/>
              <a:t>UTC</a:t>
            </a:r>
            <a:endParaRPr lang="nl-NL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2987824" y="5517232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Release at 12 Jan18:00 UTC</a:t>
            </a:r>
            <a:endParaRPr lang="nl-NL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5940152" y="5445224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Release at 13 Jan00:00 UTC</a:t>
            </a: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48187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67544" y="980728"/>
            <a:ext cx="5993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0" dirty="0" smtClean="0">
                <a:solidFill>
                  <a:schemeClr val="accent6"/>
                </a:solidFill>
                <a:latin typeface="+mn-lt"/>
              </a:rPr>
              <a:t>Hybrid lagged ensemble for demonstration purposes</a:t>
            </a:r>
            <a:endParaRPr lang="fr-FR" dirty="0">
              <a:latin typeface="+mn-lt"/>
            </a:endParaRP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HARMONIE-AROME </a:t>
            </a:r>
            <a:endParaRPr lang="nl-NL" dirty="0"/>
          </a:p>
        </p:txBody>
      </p:sp>
      <p:sp>
        <p:nvSpPr>
          <p:cNvPr id="2" name="Rectangle 1"/>
          <p:cNvSpPr/>
          <p:nvPr/>
        </p:nvSpPr>
        <p:spPr>
          <a:xfrm>
            <a:off x="24788" y="1340768"/>
            <a:ext cx="54113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Hybrid: Two different versions (turbulent schemes)</a:t>
            </a:r>
          </a:p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Lagged: Successive deterministic forecasts </a:t>
            </a:r>
          </a:p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Used to construct a high resolution 72 hours forecast</a:t>
            </a:r>
          </a:p>
          <a:p>
            <a:pPr lvl="1">
              <a:lnSpc>
                <a:spcPct val="150000"/>
              </a:lnSpc>
            </a:pPr>
            <a:r>
              <a:rPr lang="en-US" altLang="fr-FR" sz="1600" dirty="0" smtClean="0">
                <a:latin typeface="+mn-lt"/>
              </a:rPr>
              <a:t>And a 10 member ensemble   </a:t>
            </a:r>
            <a:endParaRPr lang="en-US" altLang="fr-FR" sz="1600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989808"/>
            <a:ext cx="5929708" cy="303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04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6" descr="M:\plot-wind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1" b="10280"/>
          <a:stretch/>
        </p:blipFill>
        <p:spPr bwMode="auto">
          <a:xfrm>
            <a:off x="683568" y="692696"/>
            <a:ext cx="6840760" cy="41044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Meteorology - wind field</a:t>
            </a:r>
          </a:p>
        </p:txBody>
      </p:sp>
      <p:sp>
        <p:nvSpPr>
          <p:cNvPr id="36" name="Up Arrow 35"/>
          <p:cNvSpPr/>
          <p:nvPr/>
        </p:nvSpPr>
        <p:spPr>
          <a:xfrm rot="5400000">
            <a:off x="6912260" y="4113076"/>
            <a:ext cx="360040" cy="374441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TextBox 36"/>
          <p:cNvSpPr txBox="1"/>
          <p:nvPr/>
        </p:nvSpPr>
        <p:spPr>
          <a:xfrm>
            <a:off x="5148064" y="551723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>
                <a:solidFill>
                  <a:schemeClr val="accent1">
                    <a:lumMod val="75000"/>
                  </a:schemeClr>
                </a:solidFill>
              </a:rPr>
              <a:t>ECMWF-ENS</a:t>
            </a:r>
            <a:endParaRPr lang="nl-NL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971600" y="5517232"/>
            <a:ext cx="2377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0" dirty="0" smtClean="0">
                <a:solidFill>
                  <a:schemeClr val="accent6"/>
                </a:solidFill>
              </a:rPr>
              <a:t>HARMONIE-AROME</a:t>
            </a:r>
            <a:endParaRPr lang="nl-NL" dirty="0"/>
          </a:p>
        </p:txBody>
      </p:sp>
      <p:sp>
        <p:nvSpPr>
          <p:cNvPr id="39" name="Up Arrow 38"/>
          <p:cNvSpPr/>
          <p:nvPr/>
        </p:nvSpPr>
        <p:spPr>
          <a:xfrm rot="5400000">
            <a:off x="3023828" y="4185084"/>
            <a:ext cx="288032" cy="3672408"/>
          </a:xfrm>
          <a:prstGeom prst="up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Up Arrow 39"/>
          <p:cNvSpPr/>
          <p:nvPr/>
        </p:nvSpPr>
        <p:spPr>
          <a:xfrm rot="5400000">
            <a:off x="4139952" y="2348880"/>
            <a:ext cx="288032" cy="5904656"/>
          </a:xfrm>
          <a:prstGeom prst="up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Rectangle 41"/>
          <p:cNvSpPr/>
          <p:nvPr/>
        </p:nvSpPr>
        <p:spPr>
          <a:xfrm>
            <a:off x="899592" y="4797152"/>
            <a:ext cx="65966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kern="0" dirty="0" smtClean="0">
                <a:solidFill>
                  <a:schemeClr val="accent6"/>
                </a:solidFill>
              </a:rPr>
              <a:t>Hybrid lagged ensemble used for demonstration purposes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5009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6" descr="M:\plot-wind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1" b="15319"/>
          <a:stretch/>
        </p:blipFill>
        <p:spPr bwMode="auto">
          <a:xfrm>
            <a:off x="395536" y="836712"/>
            <a:ext cx="7488832" cy="47863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Meteorology - wind field</a:t>
            </a:r>
          </a:p>
        </p:txBody>
      </p:sp>
      <p:sp>
        <p:nvSpPr>
          <p:cNvPr id="6" name="Rechteck 5"/>
          <p:cNvSpPr/>
          <p:nvPr/>
        </p:nvSpPr>
        <p:spPr>
          <a:xfrm>
            <a:off x="3995936" y="1484784"/>
            <a:ext cx="1296144" cy="47525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tangle 27"/>
          <p:cNvSpPr/>
          <p:nvPr/>
        </p:nvSpPr>
        <p:spPr>
          <a:xfrm>
            <a:off x="3923928" y="5877272"/>
            <a:ext cx="41764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b="1" dirty="0" smtClean="0">
                <a:solidFill>
                  <a:schemeClr val="accent1"/>
                </a:solidFill>
              </a:rPr>
              <a:t>Warm front    </a:t>
            </a:r>
            <a:r>
              <a:rPr lang="fr-FR" sz="1600" b="1" dirty="0" err="1" smtClean="0">
                <a:solidFill>
                  <a:schemeClr val="accent1"/>
                </a:solidFill>
              </a:rPr>
              <a:t>appr</a:t>
            </a:r>
            <a:r>
              <a:rPr lang="fr-FR" sz="1600" b="1" dirty="0" smtClean="0">
                <a:solidFill>
                  <a:schemeClr val="accent1"/>
                </a:solidFill>
              </a:rPr>
              <a:t> 12 </a:t>
            </a:r>
            <a:r>
              <a:rPr lang="fr-FR" sz="1600" b="1" dirty="0" err="1" smtClean="0">
                <a:solidFill>
                  <a:schemeClr val="accent1"/>
                </a:solidFill>
              </a:rPr>
              <a:t>January</a:t>
            </a:r>
            <a:r>
              <a:rPr lang="fr-FR" sz="1600" b="1" dirty="0" smtClean="0">
                <a:solidFill>
                  <a:schemeClr val="accent1"/>
                </a:solidFill>
              </a:rPr>
              <a:t> 21 UTC</a:t>
            </a:r>
            <a:r>
              <a:rPr lang="fr-FR" sz="1600" b="1" dirty="0" smtClean="0">
                <a:solidFill>
                  <a:schemeClr val="accent1"/>
                </a:solidFill>
              </a:rPr>
              <a:t> </a:t>
            </a:r>
            <a:endParaRPr lang="fr-FR" sz="1600" b="1" dirty="0">
              <a:solidFill>
                <a:schemeClr val="accent1"/>
              </a:solidFill>
            </a:endParaRPr>
          </a:p>
        </p:txBody>
      </p:sp>
      <p:sp>
        <p:nvSpPr>
          <p:cNvPr id="7" name="Rechteck 5"/>
          <p:cNvSpPr/>
          <p:nvPr/>
        </p:nvSpPr>
        <p:spPr>
          <a:xfrm>
            <a:off x="1619672" y="1484784"/>
            <a:ext cx="936104" cy="47525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tangle 8"/>
          <p:cNvSpPr/>
          <p:nvPr/>
        </p:nvSpPr>
        <p:spPr>
          <a:xfrm>
            <a:off x="1547664" y="5885656"/>
            <a:ext cx="10801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600" b="1" dirty="0" smtClean="0">
                <a:solidFill>
                  <a:schemeClr val="accent1"/>
                </a:solidFill>
              </a:rPr>
              <a:t>« </a:t>
            </a:r>
            <a:r>
              <a:rPr lang="fr-FR" sz="1600" b="1" dirty="0" err="1" smtClean="0">
                <a:solidFill>
                  <a:schemeClr val="accent1"/>
                </a:solidFill>
              </a:rPr>
              <a:t>Easy</a:t>
            </a:r>
            <a:r>
              <a:rPr lang="fr-FR" sz="1600" b="1" dirty="0" smtClean="0">
                <a:solidFill>
                  <a:schemeClr val="accent1"/>
                </a:solidFill>
              </a:rPr>
              <a:t> » </a:t>
            </a:r>
            <a:endParaRPr lang="fr-FR" sz="16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23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44743"/>
            <a:ext cx="8134463" cy="360839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Meteorology </a:t>
            </a:r>
            <a:r>
              <a:rPr lang="en-GB" dirty="0" smtClean="0"/>
              <a:t>- model vs observations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39552" y="2060848"/>
            <a:ext cx="10081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rgbClr val="0070C0"/>
                </a:solidFill>
              </a:rPr>
              <a:t>~100km</a:t>
            </a:r>
            <a:endParaRPr lang="nl-NL" dirty="0">
              <a:solidFill>
                <a:srgbClr val="0070C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472514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~40km</a:t>
            </a:r>
            <a:endParaRPr lang="nl-NL" dirty="0"/>
          </a:p>
        </p:txBody>
      </p:sp>
      <p:sp>
        <p:nvSpPr>
          <p:cNvPr id="15" name="Up Arrow 14"/>
          <p:cNvSpPr/>
          <p:nvPr/>
        </p:nvSpPr>
        <p:spPr>
          <a:xfrm>
            <a:off x="1547664" y="3717032"/>
            <a:ext cx="72008" cy="936104"/>
          </a:xfrm>
          <a:prstGeom prst="up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Up Arrow 16"/>
          <p:cNvSpPr/>
          <p:nvPr/>
        </p:nvSpPr>
        <p:spPr>
          <a:xfrm rot="6287538" flipH="1">
            <a:off x="1416982" y="2253225"/>
            <a:ext cx="45719" cy="509652"/>
          </a:xfrm>
          <a:prstGeom prst="up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61" t="32706" r="34640" b="43753"/>
          <a:stretch/>
        </p:blipFill>
        <p:spPr>
          <a:xfrm>
            <a:off x="4283968" y="4365104"/>
            <a:ext cx="2160240" cy="1742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02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7947</TotalTime>
  <Words>239</Words>
  <Application>Microsoft Macintosh PowerPoint</Application>
  <PresentationFormat>On-screen Show (4:3)</PresentationFormat>
  <Paragraphs>56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.AppleColorEmojiUI</vt:lpstr>
      <vt:lpstr>Interstate-Regular</vt:lpstr>
      <vt:lpstr>Arial</vt:lpstr>
      <vt:lpstr>KIT-PPT_Master_en_2016</vt:lpstr>
      <vt:lpstr>PowerPoint Presentation</vt:lpstr>
      <vt:lpstr>D 9.2 Analysing sources of uncertainties</vt:lpstr>
      <vt:lpstr>D 9.2 Meteorological ensemble datasets</vt:lpstr>
      <vt:lpstr>Borssele case studies – 2 scenarios</vt:lpstr>
      <vt:lpstr>Borssele case studies – 2 scenarios</vt:lpstr>
      <vt:lpstr>HARMONIE-AROME </vt:lpstr>
      <vt:lpstr>Meteorology - wind field</vt:lpstr>
      <vt:lpstr>Meteorology - wind field</vt:lpstr>
      <vt:lpstr>Meteorology - model vs observations</vt:lpstr>
      <vt:lpstr>Meteorology – model resolution (horizontal + time)</vt:lpstr>
      <vt:lpstr>Concluding remarks</vt:lpstr>
    </vt:vector>
  </TitlesOfParts>
  <Company>Karlsruhe Institute of Technology (KIT)</Company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Gertie Geertsema</cp:lastModifiedBy>
  <cp:revision>304</cp:revision>
  <cp:lastPrinted>2019-12-02T03:49:45Z</cp:lastPrinted>
  <dcterms:created xsi:type="dcterms:W3CDTF">2015-12-14T06:33:20Z</dcterms:created>
  <dcterms:modified xsi:type="dcterms:W3CDTF">2019-12-02T03:50:29Z</dcterms:modified>
</cp:coreProperties>
</file>