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64" r:id="rId2"/>
    <p:sldId id="387" r:id="rId3"/>
    <p:sldId id="389" r:id="rId4"/>
    <p:sldId id="343" r:id="rId5"/>
    <p:sldId id="388" r:id="rId6"/>
    <p:sldId id="265" r:id="rId7"/>
    <p:sldId id="391" r:id="rId8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6EB4"/>
    <a:srgbClr val="50AAE6"/>
    <a:srgbClr val="A00078"/>
    <a:srgbClr val="A01E28"/>
    <a:srgbClr val="A08232"/>
    <a:srgbClr val="DCA01E"/>
    <a:srgbClr val="FA8214"/>
    <a:srgbClr val="82BE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2" autoAdjust="0"/>
    <p:restoredTop sz="80846" autoAdjust="0"/>
  </p:normalViewPr>
  <p:slideViewPr>
    <p:cSldViewPr>
      <p:cViewPr varScale="1">
        <p:scale>
          <a:sx n="92" d="100"/>
          <a:sy n="92" d="100"/>
        </p:scale>
        <p:origin x="159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pt-BR"/>
              <a:t>dr.ir. J.M. Tomas</a:t>
            </a:r>
            <a:endParaRPr lang="de-DE"/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pt-BR" altLang="de-DE"/>
              <a:t>dr.ir. J.M. Tomas</a:t>
            </a:r>
            <a:endParaRPr lang="de-DE" altLang="de-D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general, source term uncertainties arise from uncertainties in the accident scenario, the subsequent status of the reactor to possible release scenarios resulting in the source term.</a:t>
            </a:r>
            <a:endParaRPr lang="nl-N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pt-BR" altLang="de-DE"/>
              <a:t>dr.ir. J.M. Tomas</a:t>
            </a:r>
            <a:endParaRPr lang="de-DE" alt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5DE03B1-5FE7-4C70-9B16-DF4E7BA88A0C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3625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Introducing uncertainty in the “Time to release” can make the timeline quite complex. This schematic presentation can help.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E5616D-1653-4A72-A4BA-E11F684B3036}" type="slidenum">
              <a:rPr lang="nl-NL" smtClean="0"/>
              <a:pPr/>
              <a:t>3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B46BA1-3B6F-4FBD-94F8-D729BE3C047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pt-BR" altLang="de-DE"/>
              <a:t>dr.ir. J.M. Tomas</a:t>
            </a:r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451633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hypothetical source terms were defined: a short release (4 hours) with a high uncertainty in the release time, and a longer release (3 days) that has low uncertainty in the release time as it takes place ‘ now’.</a:t>
            </a:r>
            <a:endParaRPr lang="nl-N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pt-BR" altLang="de-DE"/>
              <a:t>dr.ir. J.M. Tomas</a:t>
            </a:r>
            <a:endParaRPr lang="de-DE" alt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5DE03B1-5FE7-4C70-9B16-DF4E7BA88A0C}" type="slidenum">
              <a:rPr lang="de-DE" smtClean="0"/>
              <a:pPr>
                <a:defRPr/>
              </a:pPr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8775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6871" y="6507038"/>
            <a:ext cx="422681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524210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3265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0113"/>
            <a:ext cx="15900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de-DE"/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de-DE"/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de-DE"/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de-DE"/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de-DE"/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de-DE"/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/>
              <a:t>Click to add text</a:t>
            </a:r>
          </a:p>
          <a:p>
            <a:pPr lvl="1"/>
            <a:r>
              <a:rPr lang="en-US" altLang="de-DE" dirty="0"/>
              <a:t>Second level</a:t>
            </a:r>
          </a:p>
          <a:p>
            <a:pPr lvl="2"/>
            <a:r>
              <a:rPr lang="en-US" altLang="de-DE" dirty="0"/>
              <a:t>Third level</a:t>
            </a:r>
          </a:p>
          <a:p>
            <a:pPr lvl="3"/>
            <a:r>
              <a:rPr lang="en-US" altLang="de-DE" dirty="0"/>
              <a:t>Fourth level</a:t>
            </a:r>
          </a:p>
          <a:p>
            <a:pPr lvl="4"/>
            <a:r>
              <a:rPr lang="en-US" altLang="de-DE" dirty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8593542" y="6539254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‹#›</a:t>
            </a:fld>
            <a:endParaRPr lang="de-DE" altLang="de-DE" sz="900" b="1" dirty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7596336" y="6549757"/>
            <a:ext cx="863600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27.11.2019</a:t>
            </a:fld>
            <a:endParaRPr lang="de-DE" altLang="de-DE" sz="900" dirty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2478087" y="6442379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116632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16871" y="6539254"/>
            <a:ext cx="5564261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5"/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6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657649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95288" y="1412875"/>
            <a:ext cx="8389937" cy="50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de-DE" sz="2600" b="1" dirty="0">
                <a:solidFill>
                  <a:schemeClr val="tx2"/>
                </a:solidFill>
              </a:rPr>
              <a:t>CONFIDENCE WP1</a:t>
            </a:r>
          </a:p>
          <a:p>
            <a:pPr algn="ctr" eaLnBrk="1" hangingPunct="1">
              <a:lnSpc>
                <a:spcPct val="90000"/>
              </a:lnSpc>
            </a:pPr>
            <a:r>
              <a:rPr lang="en-US" altLang="de-DE" sz="2600" b="1" dirty="0">
                <a:solidFill>
                  <a:schemeClr val="tx2"/>
                </a:solidFill>
              </a:rPr>
              <a:t>Source Term Uncertainties</a:t>
            </a:r>
            <a:endParaRPr lang="en-US" altLang="de-DE" sz="2200" b="1" dirty="0">
              <a:solidFill>
                <a:schemeClr val="tx2"/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96875" y="2349500"/>
            <a:ext cx="8370888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2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3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None/>
            </a:pPr>
            <a:r>
              <a:rPr lang="de-DE" altLang="de-DE" sz="1600" noProof="1"/>
              <a:t>Jasper Tomas</a:t>
            </a:r>
          </a:p>
          <a:p>
            <a:pPr algn="ctr" eaLnBrk="1" hangingPunct="1">
              <a:spcBef>
                <a:spcPct val="50000"/>
              </a:spcBef>
              <a:buNone/>
            </a:pPr>
            <a:r>
              <a:rPr lang="en-US" altLang="de-DE" sz="1600" dirty="0"/>
              <a:t>National Institute for Public Health and the Environment (RIVM), The Netherlands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234008"/>
            <a:ext cx="2068066" cy="6757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Source term uncertainties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2113" y="1198563"/>
            <a:ext cx="3901174" cy="4894262"/>
          </a:xfrm>
        </p:spPr>
        <p:txBody>
          <a:bodyPr/>
          <a:lstStyle/>
          <a:p>
            <a:r>
              <a:rPr lang="en-US" dirty="0"/>
              <a:t>Accident scenario</a:t>
            </a:r>
          </a:p>
          <a:p>
            <a:endParaRPr lang="en-US" dirty="0"/>
          </a:p>
          <a:p>
            <a:r>
              <a:rPr lang="en-US" dirty="0"/>
              <a:t>Reactor status</a:t>
            </a:r>
          </a:p>
          <a:p>
            <a:endParaRPr lang="en-US" dirty="0"/>
          </a:p>
          <a:p>
            <a:r>
              <a:rPr lang="en-US" dirty="0"/>
              <a:t>Source term</a:t>
            </a:r>
          </a:p>
          <a:p>
            <a:pPr lvl="1"/>
            <a:r>
              <a:rPr lang="en-US" dirty="0"/>
              <a:t>Timing</a:t>
            </a:r>
          </a:p>
          <a:p>
            <a:pPr lvl="1"/>
            <a:r>
              <a:rPr lang="en-US" dirty="0"/>
              <a:t>Released quantities</a:t>
            </a:r>
          </a:p>
          <a:p>
            <a:pPr lvl="1"/>
            <a:r>
              <a:rPr lang="en-US" dirty="0"/>
              <a:t>Isotopic composition</a:t>
            </a:r>
          </a:p>
          <a:p>
            <a:pPr lvl="1"/>
            <a:r>
              <a:rPr lang="en-US" dirty="0"/>
              <a:t>Effective release height</a:t>
            </a:r>
          </a:p>
          <a:p>
            <a:pPr lvl="1"/>
            <a:r>
              <a:rPr lang="en-US" dirty="0"/>
              <a:t>Chemical form of isotopes</a:t>
            </a:r>
          </a:p>
          <a:p>
            <a:pPr lvl="1"/>
            <a:r>
              <a:rPr lang="en-US" dirty="0"/>
              <a:t>Physical form of isotopes: particle size distribution</a:t>
            </a:r>
          </a:p>
        </p:txBody>
      </p:sp>
      <p:sp>
        <p:nvSpPr>
          <p:cNvPr id="5" name="Arrow: Down 4">
            <a:extLst>
              <a:ext uri="{FF2B5EF4-FFF2-40B4-BE49-F238E27FC236}">
                <a16:creationId xmlns:a16="http://schemas.microsoft.com/office/drawing/2014/main" id="{E52CA1FF-B284-4E4B-BAD7-075F5D5B5BC0}"/>
              </a:ext>
            </a:extLst>
          </p:cNvPr>
          <p:cNvSpPr/>
          <p:nvPr/>
        </p:nvSpPr>
        <p:spPr>
          <a:xfrm>
            <a:off x="1187624" y="1629706"/>
            <a:ext cx="360040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Arrow: Down 5">
            <a:extLst>
              <a:ext uri="{FF2B5EF4-FFF2-40B4-BE49-F238E27FC236}">
                <a16:creationId xmlns:a16="http://schemas.microsoft.com/office/drawing/2014/main" id="{EB3A2FA8-4CE6-4F69-950F-F7C22CC07255}"/>
              </a:ext>
            </a:extLst>
          </p:cNvPr>
          <p:cNvSpPr/>
          <p:nvPr/>
        </p:nvSpPr>
        <p:spPr>
          <a:xfrm>
            <a:off x="1187624" y="2348880"/>
            <a:ext cx="360040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8C248F6-B130-4DDC-94B3-ABCC8ECA72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4367" y="1172090"/>
            <a:ext cx="2428567" cy="1734691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isometricOffAxis2Left"/>
            <a:lightRig rig="threePt" dir="t"/>
          </a:scene3d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52113F8-524C-4DC7-832A-3D2691903B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1352" y="2885015"/>
            <a:ext cx="2428567" cy="1393133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isometricOffAxis2Left"/>
            <a:lightRig rig="threePt" dir="t"/>
          </a:scene3d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D2A9BCB-4BAB-4518-A0BA-7818446150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88337" y="4252752"/>
            <a:ext cx="2428567" cy="1629008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isometricOffAxis2Left"/>
            <a:lightRig rig="threePt" dir="t"/>
          </a:scene3d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C26ED52-8FE4-474B-AE4E-2AB99842D20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45364" y="1543523"/>
            <a:ext cx="2428567" cy="2014029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isometricOffAxis2Left"/>
            <a:lightRig rig="threePt" dir="t"/>
          </a:scene3d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743E095-4CFE-440F-BEAF-B4081FF4D4C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33294" y="3581582"/>
            <a:ext cx="2428567" cy="2007718"/>
          </a:xfrm>
          <a:prstGeom prst="rect">
            <a:avLst/>
          </a:prstGeom>
          <a:ln>
            <a:solidFill>
              <a:schemeClr val="tx1"/>
            </a:solidFill>
          </a:ln>
          <a:scene3d>
            <a:camera prst="isometricOffAxis2Left"/>
            <a:lightRig rig="threePt" dir="t"/>
          </a:scene3d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1EE592E-2C84-4633-8022-249155E078CE}"/>
              </a:ext>
            </a:extLst>
          </p:cNvPr>
          <p:cNvSpPr/>
          <p:nvPr/>
        </p:nvSpPr>
        <p:spPr>
          <a:xfrm>
            <a:off x="4374368" y="4248264"/>
            <a:ext cx="2435552" cy="1629008"/>
          </a:xfrm>
          <a:prstGeom prst="rect">
            <a:avLst/>
          </a:prstGeom>
          <a:noFill/>
          <a:ln>
            <a:solidFill>
              <a:srgbClr val="FF0000"/>
            </a:solidFill>
          </a:ln>
          <a:scene3d>
            <a:camera prst="orthographicFront">
              <a:rot lat="1080000" lon="156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D7BDCD4-044C-4196-9BA8-D1A45F8D08EF}"/>
              </a:ext>
            </a:extLst>
          </p:cNvPr>
          <p:cNvSpPr txBox="1"/>
          <p:nvPr/>
        </p:nvSpPr>
        <p:spPr>
          <a:xfrm>
            <a:off x="4679504" y="793959"/>
            <a:ext cx="4464496" cy="646331"/>
          </a:xfrm>
          <a:prstGeom prst="rect">
            <a:avLst/>
          </a:prstGeom>
          <a:noFill/>
          <a:scene3d>
            <a:camera prst="orthographicFront">
              <a:rot lat="1080000" lon="1560000" rev="0"/>
            </a:camera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n-US" dirty="0"/>
              <a:t>D9.1 – Guidelines ranking uncertainties for atmospheric dispersion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2370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5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8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1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4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 animBg="1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Accident scenario: timeline with uncertainty 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7B9D45B9-9F1F-4EBC-A695-C6DC62047231}"/>
              </a:ext>
            </a:extLst>
          </p:cNvPr>
          <p:cNvSpPr txBox="1"/>
          <p:nvPr/>
        </p:nvSpPr>
        <p:spPr>
          <a:xfrm>
            <a:off x="7162800" y="3134975"/>
            <a:ext cx="1828800" cy="646331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cs typeface="Arial" charset="0"/>
              </a:rPr>
              <a:t>Assessment  (exceedance of Intervention Levels?)</a:t>
            </a:r>
          </a:p>
        </p:txBody>
      </p:sp>
      <p:cxnSp>
        <p:nvCxnSpPr>
          <p:cNvPr id="115" name="Straight Arrow Connector 114">
            <a:extLst>
              <a:ext uri="{FF2B5EF4-FFF2-40B4-BE49-F238E27FC236}">
                <a16:creationId xmlns:a16="http://schemas.microsoft.com/office/drawing/2014/main" id="{8CD0C57B-B2CF-41E5-B690-A122B222619C}"/>
              </a:ext>
            </a:extLst>
          </p:cNvPr>
          <p:cNvCxnSpPr/>
          <p:nvPr/>
        </p:nvCxnSpPr>
        <p:spPr>
          <a:xfrm>
            <a:off x="3200400" y="3971865"/>
            <a:ext cx="5181600" cy="0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ysDot"/>
            <a:headEnd type="oval"/>
            <a:tailEnd type="oval"/>
          </a:ln>
          <a:effectLst/>
        </p:spPr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973DAE19-8590-4118-8ADA-E382BCB813C2}"/>
              </a:ext>
            </a:extLst>
          </p:cNvPr>
          <p:cNvCxnSpPr/>
          <p:nvPr/>
        </p:nvCxnSpPr>
        <p:spPr>
          <a:xfrm>
            <a:off x="609600" y="2667000"/>
            <a:ext cx="7772400" cy="0"/>
          </a:xfrm>
          <a:prstGeom prst="line">
            <a:avLst/>
          </a:prstGeom>
          <a:noFill/>
          <a:ln w="3175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id="{351221E1-CC35-4685-901D-BE013FBEE6A7}"/>
              </a:ext>
            </a:extLst>
          </p:cNvPr>
          <p:cNvCxnSpPr/>
          <p:nvPr/>
        </p:nvCxnSpPr>
        <p:spPr>
          <a:xfrm flipV="1">
            <a:off x="1600200" y="2681764"/>
            <a:ext cx="0" cy="899636"/>
          </a:xfrm>
          <a:prstGeom prst="straightConnector1">
            <a:avLst/>
          </a:prstGeom>
          <a:noFill/>
          <a:ln w="25400" cap="flat" cmpd="sng" algn="ctr">
            <a:solidFill>
              <a:srgbClr val="000000"/>
            </a:solidFill>
            <a:prstDash val="solid"/>
            <a:tailEnd type="arrow"/>
          </a:ln>
          <a:effectLst/>
        </p:spPr>
      </p:cxnSp>
      <p:sp>
        <p:nvSpPr>
          <p:cNvPr id="119" name="Rectangle 118">
            <a:extLst>
              <a:ext uri="{FF2B5EF4-FFF2-40B4-BE49-F238E27FC236}">
                <a16:creationId xmlns:a16="http://schemas.microsoft.com/office/drawing/2014/main" id="{6D444721-F08B-4ACF-94C6-CC778D64B51A}"/>
              </a:ext>
            </a:extLst>
          </p:cNvPr>
          <p:cNvSpPr/>
          <p:nvPr/>
        </p:nvSpPr>
        <p:spPr>
          <a:xfrm>
            <a:off x="3657600" y="2424114"/>
            <a:ext cx="4724400" cy="228600"/>
          </a:xfrm>
          <a:prstGeom prst="rect">
            <a:avLst/>
          </a:prstGeom>
          <a:solidFill>
            <a:srgbClr val="0093EE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Meteorological data required</a:t>
            </a:r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B99B49D4-1718-47DC-9FD3-BD6DCDC346F1}"/>
              </a:ext>
            </a:extLst>
          </p:cNvPr>
          <p:cNvSpPr/>
          <p:nvPr/>
        </p:nvSpPr>
        <p:spPr>
          <a:xfrm>
            <a:off x="1143000" y="2424113"/>
            <a:ext cx="2057400" cy="228600"/>
          </a:xfrm>
          <a:prstGeom prst="rect">
            <a:avLst/>
          </a:prstGeom>
          <a:solidFill>
            <a:srgbClr val="007BC7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9527E579-08BB-476A-B908-B832C7AC58F8}"/>
              </a:ext>
            </a:extLst>
          </p:cNvPr>
          <p:cNvSpPr/>
          <p:nvPr/>
        </p:nvSpPr>
        <p:spPr>
          <a:xfrm>
            <a:off x="7772400" y="2683986"/>
            <a:ext cx="609602" cy="209550"/>
          </a:xfrm>
          <a:prstGeom prst="rect">
            <a:avLst/>
          </a:prstGeom>
          <a:solidFill>
            <a:srgbClr val="FF0909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cxnSp>
        <p:nvCxnSpPr>
          <p:cNvPr id="122" name="Straight Arrow Connector 121">
            <a:extLst>
              <a:ext uri="{FF2B5EF4-FFF2-40B4-BE49-F238E27FC236}">
                <a16:creationId xmlns:a16="http://schemas.microsoft.com/office/drawing/2014/main" id="{D3F18760-537E-44E2-A5AB-7881AFA9B397}"/>
              </a:ext>
            </a:extLst>
          </p:cNvPr>
          <p:cNvCxnSpPr/>
          <p:nvPr/>
        </p:nvCxnSpPr>
        <p:spPr>
          <a:xfrm>
            <a:off x="3581400" y="3971865"/>
            <a:ext cx="4419600" cy="0"/>
          </a:xfrm>
          <a:prstGeom prst="straightConnector1">
            <a:avLst/>
          </a:prstGeom>
          <a:noFill/>
          <a:ln w="19050" cap="flat" cmpd="sng" algn="ctr">
            <a:solidFill>
              <a:srgbClr val="000000"/>
            </a:solidFill>
            <a:prstDash val="solid"/>
            <a:headEnd type="arrow"/>
            <a:tailEnd type="arrow"/>
          </a:ln>
          <a:effectLst/>
        </p:spPr>
      </p:cxnSp>
      <p:sp>
        <p:nvSpPr>
          <p:cNvPr id="130" name="Rectangle 129">
            <a:extLst>
              <a:ext uri="{FF2B5EF4-FFF2-40B4-BE49-F238E27FC236}">
                <a16:creationId xmlns:a16="http://schemas.microsoft.com/office/drawing/2014/main" id="{F56F7308-07F9-439A-AB3E-F43BE14A1780}"/>
              </a:ext>
            </a:extLst>
          </p:cNvPr>
          <p:cNvSpPr/>
          <p:nvPr/>
        </p:nvSpPr>
        <p:spPr>
          <a:xfrm>
            <a:off x="3200400" y="2683192"/>
            <a:ext cx="2667000" cy="228600"/>
          </a:xfrm>
          <a:prstGeom prst="rect">
            <a:avLst/>
          </a:prstGeom>
          <a:solidFill>
            <a:srgbClr val="39870C">
              <a:lumMod val="20000"/>
              <a:lumOff val="8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6D06B9E9-B154-457B-AC5E-528F2E049E50}"/>
              </a:ext>
            </a:extLst>
          </p:cNvPr>
          <p:cNvSpPr/>
          <p:nvPr/>
        </p:nvSpPr>
        <p:spPr>
          <a:xfrm>
            <a:off x="3429000" y="2683192"/>
            <a:ext cx="2209800" cy="228600"/>
          </a:xfrm>
          <a:prstGeom prst="rect">
            <a:avLst/>
          </a:prstGeom>
          <a:solidFill>
            <a:srgbClr val="39870C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256EBDA4-B8C5-4811-8ACD-892ECD7EC979}"/>
              </a:ext>
            </a:extLst>
          </p:cNvPr>
          <p:cNvSpPr/>
          <p:nvPr/>
        </p:nvSpPr>
        <p:spPr>
          <a:xfrm>
            <a:off x="3657600" y="2683192"/>
            <a:ext cx="1752600" cy="228600"/>
          </a:xfrm>
          <a:prstGeom prst="rect">
            <a:avLst/>
          </a:prstGeom>
          <a:solidFill>
            <a:srgbClr val="39870C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Release</a:t>
            </a:r>
          </a:p>
        </p:txBody>
      </p:sp>
      <p:cxnSp>
        <p:nvCxnSpPr>
          <p:cNvPr id="135" name="Straight Arrow Connector 134">
            <a:extLst>
              <a:ext uri="{FF2B5EF4-FFF2-40B4-BE49-F238E27FC236}">
                <a16:creationId xmlns:a16="http://schemas.microsoft.com/office/drawing/2014/main" id="{0DE4A216-8B7F-46F3-BF11-A81A0B2E1E37}"/>
              </a:ext>
            </a:extLst>
          </p:cNvPr>
          <p:cNvCxnSpPr/>
          <p:nvPr/>
        </p:nvCxnSpPr>
        <p:spPr>
          <a:xfrm>
            <a:off x="3545681" y="3321027"/>
            <a:ext cx="1978819" cy="0"/>
          </a:xfrm>
          <a:prstGeom prst="straightConnector1">
            <a:avLst/>
          </a:prstGeom>
          <a:noFill/>
          <a:ln w="19050" cap="flat" cmpd="sng" algn="ctr">
            <a:solidFill>
              <a:srgbClr val="000000"/>
            </a:solidFill>
            <a:prstDash val="solid"/>
            <a:headEnd type="arrow"/>
            <a:tailEnd type="arrow"/>
          </a:ln>
          <a:effectLst/>
        </p:spPr>
      </p:cxnSp>
      <p:sp>
        <p:nvSpPr>
          <p:cNvPr id="136" name="TextBox 135">
            <a:extLst>
              <a:ext uri="{FF2B5EF4-FFF2-40B4-BE49-F238E27FC236}">
                <a16:creationId xmlns:a16="http://schemas.microsoft.com/office/drawing/2014/main" id="{FAB04B9F-661A-4ABD-BF89-BC0312A5DCF0}"/>
              </a:ext>
            </a:extLst>
          </p:cNvPr>
          <p:cNvSpPr txBox="1"/>
          <p:nvPr/>
        </p:nvSpPr>
        <p:spPr>
          <a:xfrm>
            <a:off x="3746500" y="3321027"/>
            <a:ext cx="1511300" cy="276999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cs typeface="Arial" charset="0"/>
              </a:rPr>
              <a:t>Release duration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A8F8B0AE-CA9B-42FA-A15A-79AFEBE6FF26}"/>
              </a:ext>
            </a:extLst>
          </p:cNvPr>
          <p:cNvSpPr txBox="1"/>
          <p:nvPr/>
        </p:nvSpPr>
        <p:spPr>
          <a:xfrm>
            <a:off x="5105400" y="3971924"/>
            <a:ext cx="1676400" cy="276999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cs typeface="Arial" charset="0"/>
              </a:rPr>
              <a:t>Prognosis duration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3972B5DB-5328-412D-B44C-1D4AE008E940}"/>
              </a:ext>
            </a:extLst>
          </p:cNvPr>
          <p:cNvSpPr txBox="1"/>
          <p:nvPr/>
        </p:nvSpPr>
        <p:spPr>
          <a:xfrm>
            <a:off x="1600200" y="2051926"/>
            <a:ext cx="91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0000"/>
                </a:solidFill>
                <a:latin typeface="Verdana" pitchFamily="34" charset="0"/>
                <a:cs typeface="Arial" charset="0"/>
              </a:rPr>
              <a:t>Now</a:t>
            </a:r>
          </a:p>
        </p:txBody>
      </p:sp>
      <p:cxnSp>
        <p:nvCxnSpPr>
          <p:cNvPr id="139" name="Straight Arrow Connector 138">
            <a:extLst>
              <a:ext uri="{FF2B5EF4-FFF2-40B4-BE49-F238E27FC236}">
                <a16:creationId xmlns:a16="http://schemas.microsoft.com/office/drawing/2014/main" id="{D9134993-CCC3-4931-AAD1-829AD3DA84B8}"/>
              </a:ext>
            </a:extLst>
          </p:cNvPr>
          <p:cNvCxnSpPr/>
          <p:nvPr/>
        </p:nvCxnSpPr>
        <p:spPr>
          <a:xfrm flipV="1">
            <a:off x="609600" y="2682003"/>
            <a:ext cx="0" cy="1578430"/>
          </a:xfrm>
          <a:prstGeom prst="straightConnector1">
            <a:avLst/>
          </a:prstGeom>
          <a:noFill/>
          <a:ln w="25400" cap="flat" cmpd="sng" algn="ctr">
            <a:solidFill>
              <a:srgbClr val="000000"/>
            </a:solidFill>
            <a:prstDash val="solid"/>
            <a:tailEnd type="arrow"/>
          </a:ln>
          <a:effectLst/>
        </p:spPr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A6124F33-9CC5-48A0-84E6-0DD623B70C5F}"/>
              </a:ext>
            </a:extLst>
          </p:cNvPr>
          <p:cNvCxnSpPr/>
          <p:nvPr/>
        </p:nvCxnSpPr>
        <p:spPr>
          <a:xfrm flipH="1">
            <a:off x="3200400" y="3321027"/>
            <a:ext cx="347663" cy="0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ysDot"/>
            <a:tailEnd type="oval"/>
          </a:ln>
          <a:effectLst/>
        </p:spPr>
      </p:cxn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8FE7F98C-795C-4D08-999A-EAA370626CEF}"/>
              </a:ext>
            </a:extLst>
          </p:cNvPr>
          <p:cNvCxnSpPr/>
          <p:nvPr/>
        </p:nvCxnSpPr>
        <p:spPr>
          <a:xfrm flipH="1">
            <a:off x="5538788" y="3321027"/>
            <a:ext cx="295275" cy="0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ysDot"/>
            <a:headEnd type="oval"/>
            <a:tailEnd type="none"/>
          </a:ln>
          <a:effectLst/>
        </p:spPr>
      </p:cxn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7058E8CD-E363-4CB0-A6F1-EDACFAA140F9}"/>
              </a:ext>
            </a:extLst>
          </p:cNvPr>
          <p:cNvCxnSpPr/>
          <p:nvPr/>
        </p:nvCxnSpPr>
        <p:spPr>
          <a:xfrm>
            <a:off x="590550" y="4343400"/>
            <a:ext cx="3143250" cy="0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ysDot"/>
            <a:headEnd type="none"/>
            <a:tailEnd type="oval"/>
          </a:ln>
          <a:effectLst/>
        </p:spPr>
      </p:cxnSp>
      <p:cxnSp>
        <p:nvCxnSpPr>
          <p:cNvPr id="143" name="Straight Arrow Connector 142">
            <a:extLst>
              <a:ext uri="{FF2B5EF4-FFF2-40B4-BE49-F238E27FC236}">
                <a16:creationId xmlns:a16="http://schemas.microsoft.com/office/drawing/2014/main" id="{7EF36F59-44D6-4DDE-8C79-84F25589890D}"/>
              </a:ext>
            </a:extLst>
          </p:cNvPr>
          <p:cNvCxnSpPr/>
          <p:nvPr/>
        </p:nvCxnSpPr>
        <p:spPr>
          <a:xfrm>
            <a:off x="1600200" y="3667065"/>
            <a:ext cx="2133600" cy="0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ysDot"/>
            <a:headEnd type="none"/>
            <a:tailEnd type="oval"/>
          </a:ln>
          <a:effectLst/>
        </p:spPr>
      </p:cxnSp>
      <p:cxnSp>
        <p:nvCxnSpPr>
          <p:cNvPr id="144" name="Straight Arrow Connector 143">
            <a:extLst>
              <a:ext uri="{FF2B5EF4-FFF2-40B4-BE49-F238E27FC236}">
                <a16:creationId xmlns:a16="http://schemas.microsoft.com/office/drawing/2014/main" id="{6025E2C3-B72D-47B9-B65A-4500E8A75E0F}"/>
              </a:ext>
            </a:extLst>
          </p:cNvPr>
          <p:cNvCxnSpPr/>
          <p:nvPr/>
        </p:nvCxnSpPr>
        <p:spPr>
          <a:xfrm>
            <a:off x="1600200" y="3667065"/>
            <a:ext cx="1632109" cy="0"/>
          </a:xfrm>
          <a:prstGeom prst="straightConnector1">
            <a:avLst/>
          </a:prstGeom>
          <a:noFill/>
          <a:ln w="12700" cap="flat" cmpd="sng" algn="ctr">
            <a:solidFill>
              <a:srgbClr val="000000"/>
            </a:solidFill>
            <a:prstDash val="solid"/>
            <a:headEnd type="oval"/>
            <a:tailEnd type="arrow"/>
          </a:ln>
          <a:effectLst/>
        </p:spPr>
      </p:cxnSp>
      <p:cxnSp>
        <p:nvCxnSpPr>
          <p:cNvPr id="145" name="Straight Arrow Connector 144">
            <a:extLst>
              <a:ext uri="{FF2B5EF4-FFF2-40B4-BE49-F238E27FC236}">
                <a16:creationId xmlns:a16="http://schemas.microsoft.com/office/drawing/2014/main" id="{AF29F0E8-3D77-46E4-B646-F598853F7183}"/>
              </a:ext>
            </a:extLst>
          </p:cNvPr>
          <p:cNvCxnSpPr/>
          <p:nvPr/>
        </p:nvCxnSpPr>
        <p:spPr>
          <a:xfrm>
            <a:off x="1600200" y="2052256"/>
            <a:ext cx="0" cy="367100"/>
          </a:xfrm>
          <a:prstGeom prst="straightConnector1">
            <a:avLst/>
          </a:prstGeom>
          <a:noFill/>
          <a:ln w="25400" cap="flat" cmpd="sng" algn="ctr">
            <a:solidFill>
              <a:srgbClr val="000000"/>
            </a:solidFill>
            <a:prstDash val="solid"/>
            <a:tailEnd type="none"/>
          </a:ln>
          <a:effectLst/>
        </p:spPr>
      </p:cxnSp>
      <p:cxnSp>
        <p:nvCxnSpPr>
          <p:cNvPr id="146" name="Straight Arrow Connector 145">
            <a:extLst>
              <a:ext uri="{FF2B5EF4-FFF2-40B4-BE49-F238E27FC236}">
                <a16:creationId xmlns:a16="http://schemas.microsoft.com/office/drawing/2014/main" id="{138D6E93-9645-4172-97A6-4A51E74E7B90}"/>
              </a:ext>
            </a:extLst>
          </p:cNvPr>
          <p:cNvCxnSpPr/>
          <p:nvPr/>
        </p:nvCxnSpPr>
        <p:spPr>
          <a:xfrm>
            <a:off x="1600200" y="2424113"/>
            <a:ext cx="0" cy="242887"/>
          </a:xfrm>
          <a:prstGeom prst="straightConnector1">
            <a:avLst/>
          </a:prstGeom>
          <a:noFill/>
          <a:ln w="25400" cap="flat" cmpd="sng" algn="ctr">
            <a:solidFill>
              <a:srgbClr val="000000"/>
            </a:solidFill>
            <a:prstDash val="sysDot"/>
            <a:tailEnd type="none"/>
          </a:ln>
          <a:effectLst/>
        </p:spPr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A7F07327-3557-400F-94DC-E6B256ECF7A9}"/>
              </a:ext>
            </a:extLst>
          </p:cNvPr>
          <p:cNvCxnSpPr/>
          <p:nvPr/>
        </p:nvCxnSpPr>
        <p:spPr>
          <a:xfrm>
            <a:off x="609600" y="4343400"/>
            <a:ext cx="2590800" cy="0"/>
          </a:xfrm>
          <a:prstGeom prst="straightConnector1">
            <a:avLst/>
          </a:prstGeom>
          <a:noFill/>
          <a:ln w="19050" cap="flat" cmpd="sng" algn="ctr">
            <a:solidFill>
              <a:srgbClr val="000000"/>
            </a:solidFill>
            <a:prstDash val="solid"/>
            <a:headEnd type="oval"/>
            <a:tailEnd type="arrow"/>
          </a:ln>
          <a:effectLst/>
        </p:spPr>
      </p:cxnSp>
      <p:sp>
        <p:nvSpPr>
          <p:cNvPr id="148" name="TextBox 147">
            <a:extLst>
              <a:ext uri="{FF2B5EF4-FFF2-40B4-BE49-F238E27FC236}">
                <a16:creationId xmlns:a16="http://schemas.microsoft.com/office/drawing/2014/main" id="{DA3E07F1-E526-44B6-8147-86020568048D}"/>
              </a:ext>
            </a:extLst>
          </p:cNvPr>
          <p:cNvSpPr txBox="1"/>
          <p:nvPr/>
        </p:nvSpPr>
        <p:spPr>
          <a:xfrm>
            <a:off x="561975" y="1976735"/>
            <a:ext cx="962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latin typeface="Verdana" pitchFamily="34" charset="0"/>
                <a:cs typeface="Arial" charset="0"/>
              </a:rPr>
              <a:t>Reactor</a:t>
            </a:r>
          </a:p>
          <a:p>
            <a:r>
              <a:rPr lang="en-US" sz="1200" dirty="0">
                <a:solidFill>
                  <a:srgbClr val="000000"/>
                </a:solidFill>
                <a:latin typeface="Verdana" pitchFamily="34" charset="0"/>
                <a:cs typeface="Arial" charset="0"/>
              </a:rPr>
              <a:t>shutdown</a:t>
            </a:r>
          </a:p>
        </p:txBody>
      </p:sp>
      <p:cxnSp>
        <p:nvCxnSpPr>
          <p:cNvPr id="149" name="Straight Arrow Connector 148">
            <a:extLst>
              <a:ext uri="{FF2B5EF4-FFF2-40B4-BE49-F238E27FC236}">
                <a16:creationId xmlns:a16="http://schemas.microsoft.com/office/drawing/2014/main" id="{8C9263EC-4257-42AD-8BBF-A0AFCC41B2DD}"/>
              </a:ext>
            </a:extLst>
          </p:cNvPr>
          <p:cNvCxnSpPr/>
          <p:nvPr/>
        </p:nvCxnSpPr>
        <p:spPr>
          <a:xfrm>
            <a:off x="612774" y="2052256"/>
            <a:ext cx="2540" cy="629508"/>
          </a:xfrm>
          <a:prstGeom prst="straightConnector1">
            <a:avLst/>
          </a:prstGeom>
          <a:noFill/>
          <a:ln w="25400" cap="flat" cmpd="sng" algn="ctr">
            <a:solidFill>
              <a:srgbClr val="000000"/>
            </a:solidFill>
            <a:prstDash val="solid"/>
            <a:tailEnd type="none"/>
          </a:ln>
          <a:effectLst/>
        </p:spPr>
      </p:cxnSp>
      <p:sp>
        <p:nvSpPr>
          <p:cNvPr id="150" name="TextBox 149">
            <a:extLst>
              <a:ext uri="{FF2B5EF4-FFF2-40B4-BE49-F238E27FC236}">
                <a16:creationId xmlns:a16="http://schemas.microsoft.com/office/drawing/2014/main" id="{987CC386-F472-4CC8-BEAD-B0913DC7B83C}"/>
              </a:ext>
            </a:extLst>
          </p:cNvPr>
          <p:cNvSpPr txBox="1"/>
          <p:nvPr/>
        </p:nvSpPr>
        <p:spPr>
          <a:xfrm>
            <a:off x="755650" y="4345861"/>
            <a:ext cx="1835150" cy="276999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cs typeface="Arial" charset="0"/>
              </a:rPr>
              <a:t>Delay (containment)</a:t>
            </a: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954CF5AE-9429-4BB7-A908-0C6127B5CA3A}"/>
              </a:ext>
            </a:extLst>
          </p:cNvPr>
          <p:cNvSpPr txBox="1"/>
          <p:nvPr/>
        </p:nvSpPr>
        <p:spPr>
          <a:xfrm>
            <a:off x="1682750" y="3667065"/>
            <a:ext cx="1379537" cy="276999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erdana" pitchFamily="34" charset="0"/>
                <a:cs typeface="Arial" charset="0"/>
              </a:rPr>
              <a:t>Time to release</a:t>
            </a: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8D27EC13-B105-4D93-BFB3-E472BB3F3A10}"/>
              </a:ext>
            </a:extLst>
          </p:cNvPr>
          <p:cNvSpPr/>
          <p:nvPr/>
        </p:nvSpPr>
        <p:spPr>
          <a:xfrm>
            <a:off x="3200400" y="2424119"/>
            <a:ext cx="457200" cy="228600"/>
          </a:xfrm>
          <a:prstGeom prst="rect">
            <a:avLst/>
          </a:prstGeom>
          <a:solidFill>
            <a:srgbClr val="007BC7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0ACB8EDA-4CDD-4E88-B911-D085F5B4B097}"/>
              </a:ext>
            </a:extLst>
          </p:cNvPr>
          <p:cNvSpPr/>
          <p:nvPr/>
        </p:nvSpPr>
        <p:spPr>
          <a:xfrm>
            <a:off x="3200400" y="2424114"/>
            <a:ext cx="228600" cy="228600"/>
          </a:xfrm>
          <a:prstGeom prst="rect">
            <a:avLst/>
          </a:prstGeom>
          <a:solidFill>
            <a:srgbClr val="007BC7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FBDD804C-EBD2-4DD0-9A95-7C273816E2C2}"/>
              </a:ext>
            </a:extLst>
          </p:cNvPr>
          <p:cNvSpPr/>
          <p:nvPr/>
        </p:nvSpPr>
        <p:spPr>
          <a:xfrm>
            <a:off x="7924800" y="2424118"/>
            <a:ext cx="457200" cy="228600"/>
          </a:xfrm>
          <a:prstGeom prst="rect">
            <a:avLst/>
          </a:prstGeom>
          <a:solidFill>
            <a:srgbClr val="007BC7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4C53899E-39D7-44D8-83DA-93650779081B}"/>
              </a:ext>
            </a:extLst>
          </p:cNvPr>
          <p:cNvSpPr/>
          <p:nvPr/>
        </p:nvSpPr>
        <p:spPr>
          <a:xfrm>
            <a:off x="8153408" y="2424114"/>
            <a:ext cx="228600" cy="228600"/>
          </a:xfrm>
          <a:prstGeom prst="rect">
            <a:avLst/>
          </a:prstGeom>
          <a:solidFill>
            <a:srgbClr val="007BC7">
              <a:lumMod val="40000"/>
              <a:lumOff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49" name="Right Arrow 2">
            <a:extLst>
              <a:ext uri="{FF2B5EF4-FFF2-40B4-BE49-F238E27FC236}">
                <a16:creationId xmlns:a16="http://schemas.microsoft.com/office/drawing/2014/main" id="{E8238AC5-5BD4-4E13-AB96-6EAE6719FC80}"/>
              </a:ext>
            </a:extLst>
          </p:cNvPr>
          <p:cNvSpPr/>
          <p:nvPr/>
        </p:nvSpPr>
        <p:spPr>
          <a:xfrm>
            <a:off x="609600" y="1556792"/>
            <a:ext cx="7751390" cy="43204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Time</a:t>
            </a:r>
          </a:p>
        </p:txBody>
      </p:sp>
    </p:spTree>
    <p:extLst>
      <p:ext uri="{BB962C8B-B14F-4D97-AF65-F5344CB8AC3E}">
        <p14:creationId xmlns:p14="http://schemas.microsoft.com/office/powerpoint/2010/main" val="1604659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 animBg="1"/>
      <p:bldP spid="130" grpId="0" animBg="1"/>
      <p:bldP spid="131" grpId="0" animBg="1"/>
      <p:bldP spid="138" grpId="0"/>
      <p:bldP spid="151" grpId="0" animBg="1"/>
      <p:bldP spid="156" grpId="0" animBg="1"/>
      <p:bldP spid="157" grpId="0" animBg="1"/>
      <p:bldP spid="158" grpId="0" animBg="1"/>
      <p:bldP spid="15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Radiological Ensemble Modelling (REM) study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1905000"/>
            <a:ext cx="5461669" cy="4281488"/>
          </a:xfrm>
        </p:spPr>
      </p:pic>
      <p:sp>
        <p:nvSpPr>
          <p:cNvPr id="11" name="Rectangle 10"/>
          <p:cNvSpPr/>
          <p:nvPr/>
        </p:nvSpPr>
        <p:spPr>
          <a:xfrm>
            <a:off x="1938866" y="3790950"/>
            <a:ext cx="912283" cy="71331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2286000"/>
            <a:ext cx="4141416" cy="343026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1C334B27-0086-4FFA-A838-FF176BEA2069}"/>
              </a:ext>
            </a:extLst>
          </p:cNvPr>
          <p:cNvSpPr txBox="1">
            <a:spLocks/>
          </p:cNvSpPr>
          <p:nvPr/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4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5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5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5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5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/>
              <a:t>Location</a:t>
            </a:r>
          </a:p>
          <a:p>
            <a:pPr marL="0" indent="0">
              <a:buFontTx/>
              <a:buNone/>
            </a:pP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0253357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Radiological Ensemble Modelling (REM) study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Two hypothetical source terms: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99FD9D4-AFF1-49F8-80B1-CF0C59A171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0119297"/>
              </p:ext>
            </p:extLst>
          </p:nvPr>
        </p:nvGraphicFramePr>
        <p:xfrm>
          <a:off x="730351" y="1628800"/>
          <a:ext cx="7992888" cy="302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>
                  <a:extLst>
                    <a:ext uri="{9D8B030D-6E8A-4147-A177-3AD203B41FA5}">
                      <a16:colId xmlns:a16="http://schemas.microsoft.com/office/drawing/2014/main" val="2382722681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3173404010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16731075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‘Short release’ 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‘Long release’ 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8702750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r>
                        <a:rPr lang="en-US" sz="1400" dirty="0"/>
                        <a:t>Based on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Standard source term in the Netherlands scaled to a 900 </a:t>
                      </a:r>
                      <a:r>
                        <a:rPr lang="en-US" sz="1400" dirty="0" err="1"/>
                        <a:t>MWe</a:t>
                      </a:r>
                      <a:r>
                        <a:rPr lang="en-US" sz="1400" dirty="0"/>
                        <a:t> reactor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FASTNET ensemble, Loss of Coolant Accident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4391533"/>
                  </a:ext>
                </a:extLst>
              </a:tr>
              <a:tr h="185420">
                <a:tc>
                  <a:txBody>
                    <a:bodyPr/>
                    <a:lstStyle/>
                    <a:p>
                      <a:r>
                        <a:rPr lang="en-US" sz="1400" dirty="0"/>
                        <a:t>Time to release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24 h +/- 6 h, equally distributed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 hours, no uncertainties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28287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Release duration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4 hours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 days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2764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Effective release height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50 m +/- 50 m, equally distributed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50 m +/- 50 m, equally distributed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84830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Released activity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Factor 1/3 to 3 of the reference source term (~1% of Iodine in inventory)</a:t>
                      </a:r>
                      <a:endParaRPr lang="nl-N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Given by the spread of the ensemble of source terms</a:t>
                      </a:r>
                      <a:endParaRPr lang="nl-N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6303315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3078696B-8ADD-4720-9FB1-7951AD6093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84169" y="4656480"/>
            <a:ext cx="2630388" cy="2064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56A84E2D-9DED-4FF6-9CD1-5CFFF21274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1237" y="4797152"/>
            <a:ext cx="5218915" cy="1537816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73E9E68E-EEE9-4040-B40E-458AEC56266A}"/>
              </a:ext>
            </a:extLst>
          </p:cNvPr>
          <p:cNvSpPr/>
          <p:nvPr/>
        </p:nvSpPr>
        <p:spPr>
          <a:xfrm>
            <a:off x="6065118" y="1556792"/>
            <a:ext cx="2808312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B68D9B7E-D77B-4622-9BC5-A70B0CFF1394}"/>
              </a:ext>
            </a:extLst>
          </p:cNvPr>
          <p:cNvCxnSpPr>
            <a:cxnSpLocks/>
          </p:cNvCxnSpPr>
          <p:nvPr/>
        </p:nvCxnSpPr>
        <p:spPr>
          <a:xfrm>
            <a:off x="6055593" y="1628800"/>
            <a:ext cx="19050" cy="470616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2B0EA223-4EA1-46F1-85A1-E8D288188BC0}"/>
              </a:ext>
            </a:extLst>
          </p:cNvPr>
          <p:cNvCxnSpPr>
            <a:cxnSpLocks/>
          </p:cNvCxnSpPr>
          <p:nvPr/>
        </p:nvCxnSpPr>
        <p:spPr>
          <a:xfrm>
            <a:off x="736526" y="1628800"/>
            <a:ext cx="19050" cy="470616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928415B-1371-40C3-858D-A7609E5666F3}"/>
              </a:ext>
            </a:extLst>
          </p:cNvPr>
          <p:cNvCxnSpPr>
            <a:cxnSpLocks/>
          </p:cNvCxnSpPr>
          <p:nvPr/>
        </p:nvCxnSpPr>
        <p:spPr>
          <a:xfrm>
            <a:off x="8695506" y="1628800"/>
            <a:ext cx="19050" cy="470616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A51FB2F-2B0F-47BE-855E-29C237C57EA1}"/>
              </a:ext>
            </a:extLst>
          </p:cNvPr>
          <p:cNvCxnSpPr>
            <a:cxnSpLocks/>
          </p:cNvCxnSpPr>
          <p:nvPr/>
        </p:nvCxnSpPr>
        <p:spPr>
          <a:xfrm>
            <a:off x="755576" y="6334968"/>
            <a:ext cx="531906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4546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 remember: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For the discussions:</a:t>
            </a:r>
          </a:p>
          <a:p>
            <a:r>
              <a:rPr lang="en-US" dirty="0"/>
              <a:t>‘Short release’: Generic 4 hour release, high uncertainty in release time</a:t>
            </a:r>
          </a:p>
          <a:p>
            <a:r>
              <a:rPr lang="en-US" dirty="0"/>
              <a:t>‘Long release’: based on FASTNET ensemble, ‘Loss of Coolant Accident’ (LOCA), 72 hour release, takes place ‘now’.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Reading material about source term uncertainty and their effects:</a:t>
            </a:r>
          </a:p>
          <a:p>
            <a:r>
              <a:rPr lang="en-US" dirty="0"/>
              <a:t>Deliverable 9.1.3 </a:t>
            </a:r>
            <a:r>
              <a:rPr lang="en-US" i="1" dirty="0"/>
              <a:t>“Guidelines describing source term uncertainties”</a:t>
            </a:r>
            <a:r>
              <a:rPr lang="en-US" dirty="0"/>
              <a:t> </a:t>
            </a:r>
            <a:r>
              <a:rPr lang="en-GB" dirty="0"/>
              <a:t> </a:t>
            </a:r>
          </a:p>
          <a:p>
            <a:r>
              <a:rPr lang="en-GB" dirty="0"/>
              <a:t>Poster: </a:t>
            </a:r>
            <a:r>
              <a:rPr lang="en-GB" i="1" dirty="0"/>
              <a:t>“</a:t>
            </a:r>
            <a:r>
              <a:rPr lang="en-US" i="1" dirty="0"/>
              <a:t>Design of an ensemble of source terms representative of uncertainties in case of a severe nuclear accident”, </a:t>
            </a:r>
            <a:r>
              <a:rPr lang="en-US" dirty="0"/>
              <a:t>Chevalier-</a:t>
            </a:r>
            <a:r>
              <a:rPr lang="en-US" dirty="0" err="1"/>
              <a:t>Jabet</a:t>
            </a:r>
            <a:r>
              <a:rPr lang="en-US" i="1" dirty="0"/>
              <a:t> et al.</a:t>
            </a:r>
          </a:p>
          <a:p>
            <a:r>
              <a:rPr lang="en-GB" dirty="0"/>
              <a:t>..and of course: D72/D/9.5 – </a:t>
            </a:r>
            <a:r>
              <a:rPr lang="en-GB" i="1" dirty="0"/>
              <a:t>“WP 9.3 Guidelines for the use of ensemble calculations in an operational context, indicators to assess the quality of uncertainty modelling and ensemble calculations, and tools for ensemble calculation in emergency response”</a:t>
            </a:r>
          </a:p>
        </p:txBody>
      </p:sp>
    </p:spTree>
    <p:extLst>
      <p:ext uri="{BB962C8B-B14F-4D97-AF65-F5344CB8AC3E}">
        <p14:creationId xmlns:p14="http://schemas.microsoft.com/office/powerpoint/2010/main" val="127569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D9F9AF-1109-4CCD-9942-0AC7AD89C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7A59BD-6C2C-4A6A-826F-F7532F90CD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pPr marL="0" indent="0" algn="ctr">
              <a:buNone/>
            </a:pPr>
            <a:r>
              <a:rPr lang="nl-NL" dirty="0" err="1"/>
              <a:t>Thank</a:t>
            </a:r>
            <a:r>
              <a:rPr lang="nl-NL" dirty="0"/>
              <a:t> </a:t>
            </a:r>
            <a:r>
              <a:rPr lang="nl-NL" dirty="0" err="1"/>
              <a:t>you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52050563"/>
      </p:ext>
    </p:extLst>
  </p:cSld>
  <p:clrMapOvr>
    <a:masterClrMapping/>
  </p:clrMapOvr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439</TotalTime>
  <Words>477</Words>
  <Application>Microsoft Office PowerPoint</Application>
  <PresentationFormat>On-screen Show (4:3)</PresentationFormat>
  <Paragraphs>74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Interstate-Regular</vt:lpstr>
      <vt:lpstr>Verdana</vt:lpstr>
      <vt:lpstr>KIT-PPT_Master_en_2016</vt:lpstr>
      <vt:lpstr>PowerPoint Presentation</vt:lpstr>
      <vt:lpstr>Source term uncertainties</vt:lpstr>
      <vt:lpstr>Accident scenario: timeline with uncertainty </vt:lpstr>
      <vt:lpstr>Radiological Ensemble Modelling (REM) study</vt:lpstr>
      <vt:lpstr>Radiological Ensemble Modelling (REM) study</vt:lpstr>
      <vt:lpstr>To remember:</vt:lpstr>
      <vt:lpstr>PowerPoint Presentation</vt:lpstr>
    </vt:vector>
  </TitlesOfParts>
  <Company>Karlsruhe Institute of Technology (KIT)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Jasper Tomas</cp:lastModifiedBy>
  <cp:revision>132</cp:revision>
  <dcterms:created xsi:type="dcterms:W3CDTF">2015-12-14T06:33:20Z</dcterms:created>
  <dcterms:modified xsi:type="dcterms:W3CDTF">2019-11-27T15:35:50Z</dcterms:modified>
</cp:coreProperties>
</file>