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4" r:id="rId2"/>
    <p:sldId id="322" r:id="rId3"/>
    <p:sldId id="324" r:id="rId4"/>
    <p:sldId id="310" r:id="rId5"/>
    <p:sldId id="311" r:id="rId6"/>
    <p:sldId id="316" r:id="rId7"/>
    <p:sldId id="317" r:id="rId8"/>
    <p:sldId id="326" r:id="rId9"/>
    <p:sldId id="325" r:id="rId10"/>
    <p:sldId id="327" r:id="rId11"/>
    <p:sldId id="319" r:id="rId12"/>
    <p:sldId id="320" r:id="rId1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RILLAT Raphael PHIMECAENGINEERING" initials="PRP" lastIdx="3" clrIdx="0">
    <p:extLst>
      <p:ext uri="{19B8F6BF-5375-455C-9EA6-DF929625EA0E}">
        <p15:presenceInfo xmlns:p15="http://schemas.microsoft.com/office/powerpoint/2012/main" userId="PERILLAT Raphael PHIMECAENGINEERI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4AA0B1"/>
    <a:srgbClr val="DCA01E"/>
    <a:srgbClr val="FA8214"/>
    <a:srgbClr val="5A6EB4"/>
    <a:srgbClr val="A00078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2" autoAdjust="0"/>
    <p:restoredTop sz="91212" autoAdjust="0"/>
  </p:normalViewPr>
  <p:slideViewPr>
    <p:cSldViewPr>
      <p:cViewPr varScale="1">
        <p:scale>
          <a:sx n="89" d="100"/>
          <a:sy n="89" d="100"/>
        </p:scale>
        <p:origin x="127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02.12.2019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6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5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6.png"/><Relationship Id="rId5" Type="http://schemas.openxmlformats.org/officeDocument/2006/relationships/image" Target="../media/image29.png"/><Relationship Id="rId10" Type="http://schemas.openxmlformats.org/officeDocument/2006/relationships/image" Target="../media/image5.gif"/><Relationship Id="rId4" Type="http://schemas.openxmlformats.org/officeDocument/2006/relationships/image" Target="../media/image28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6.png"/><Relationship Id="rId4" Type="http://schemas.openxmlformats.org/officeDocument/2006/relationships/image" Target="../media/image37.png"/><Relationship Id="rId9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536" y="1412776"/>
            <a:ext cx="838993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CONFIDENCE WP1</a:t>
            </a:r>
          </a:p>
          <a:p>
            <a:pPr algn="ctr"/>
            <a:r>
              <a:rPr lang="en-GB" sz="2400" b="1" dirty="0"/>
              <a:t>Ensemble calculations for the atmospheric dispersion of radionuclides. Hypothetical accident scenarios in Europe: the REM case studies</a:t>
            </a:r>
            <a:endParaRPr lang="fr-FR" sz="2400" b="1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835696" y="3933056"/>
            <a:ext cx="5256584" cy="43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en-GB" sz="1600" b="1" dirty="0"/>
              <a:t>Hans De </a:t>
            </a:r>
            <a:r>
              <a:rPr lang="en-GB" sz="1600" b="1" dirty="0" err="1"/>
              <a:t>Vries</a:t>
            </a:r>
            <a:r>
              <a:rPr lang="en-GB" sz="1600" b="1" dirty="0"/>
              <a:t>, Gertie </a:t>
            </a:r>
            <a:r>
              <a:rPr lang="en-GB" sz="1600" b="1" dirty="0" err="1"/>
              <a:t>Geertsema</a:t>
            </a:r>
            <a:r>
              <a:rPr lang="en-GB" sz="1600" b="1" dirty="0"/>
              <a:t>, </a:t>
            </a:r>
            <a:r>
              <a:rPr lang="en-GB" sz="1600" b="1" dirty="0" err="1"/>
              <a:t>Irène</a:t>
            </a:r>
            <a:r>
              <a:rPr lang="en-GB" sz="1600" b="1" dirty="0"/>
              <a:t> </a:t>
            </a:r>
            <a:r>
              <a:rPr lang="en-GB" sz="1600" b="1" dirty="0" err="1"/>
              <a:t>Korsakissok</a:t>
            </a:r>
            <a:r>
              <a:rPr lang="en-GB" sz="1600" b="1" dirty="0"/>
              <a:t>, Susan </a:t>
            </a:r>
            <a:r>
              <a:rPr lang="en-GB" sz="1600" b="1" dirty="0" err="1"/>
              <a:t>Leadbetter</a:t>
            </a:r>
            <a:r>
              <a:rPr lang="en-GB" sz="1600" b="1" dirty="0"/>
              <a:t>, </a:t>
            </a:r>
            <a:r>
              <a:rPr lang="en-GB" sz="1600" b="1" dirty="0" err="1"/>
              <a:t>Raphaël</a:t>
            </a:r>
            <a:r>
              <a:rPr lang="en-GB" sz="1600" b="1" dirty="0"/>
              <a:t> </a:t>
            </a:r>
            <a:r>
              <a:rPr lang="en-GB" sz="1600" b="1" dirty="0" err="1"/>
              <a:t>Périllat</a:t>
            </a:r>
            <a:r>
              <a:rPr lang="en-GB" sz="1600" b="1" dirty="0"/>
              <a:t>, </a:t>
            </a:r>
            <a:r>
              <a:rPr lang="en-GB" sz="1600" b="1" dirty="0" err="1"/>
              <a:t>Rinus</a:t>
            </a:r>
            <a:r>
              <a:rPr lang="en-GB" sz="1600" b="1" dirty="0"/>
              <a:t> Scheele, Jasper </a:t>
            </a:r>
            <a:r>
              <a:rPr lang="en-GB" sz="1600" b="1" dirty="0" smtClean="0"/>
              <a:t>Tomas</a:t>
            </a:r>
          </a:p>
          <a:p>
            <a:pPr algn="ctr">
              <a:buNone/>
            </a:pPr>
            <a:r>
              <a:rPr lang="en-GB" sz="1400" i="1" dirty="0"/>
              <a:t>Based on calculations from</a:t>
            </a:r>
            <a:r>
              <a:rPr lang="en-GB" sz="1400" dirty="0"/>
              <a:t>: Spyros </a:t>
            </a:r>
            <a:r>
              <a:rPr lang="en-GB" sz="1400" dirty="0" err="1"/>
              <a:t>Andronopoulos</a:t>
            </a:r>
            <a:r>
              <a:rPr lang="en-GB" sz="1400" dirty="0"/>
              <a:t>, </a:t>
            </a:r>
            <a:r>
              <a:rPr lang="en-GB" sz="1400" dirty="0" err="1"/>
              <a:t>Poul</a:t>
            </a:r>
            <a:r>
              <a:rPr lang="en-GB" sz="1400" dirty="0"/>
              <a:t> </a:t>
            </a:r>
            <a:r>
              <a:rPr lang="en-GB" sz="1400" dirty="0" err="1"/>
              <a:t>Astrup</a:t>
            </a:r>
            <a:r>
              <a:rPr lang="en-GB" sz="1400" dirty="0"/>
              <a:t>, Peter </a:t>
            </a:r>
            <a:r>
              <a:rPr lang="en-GB" sz="1400" dirty="0" err="1"/>
              <a:t>Bedwell</a:t>
            </a:r>
            <a:r>
              <a:rPr lang="en-GB" sz="1400" dirty="0"/>
              <a:t>, Tom Charnock, Thomas Hamburger, </a:t>
            </a:r>
            <a:r>
              <a:rPr lang="en-GB" sz="1400" dirty="0" err="1"/>
              <a:t>Ievgen</a:t>
            </a:r>
            <a:r>
              <a:rPr lang="en-GB" sz="1400" dirty="0"/>
              <a:t> </a:t>
            </a:r>
            <a:r>
              <a:rPr lang="en-GB" sz="1400" dirty="0" err="1"/>
              <a:t>Ievdin</a:t>
            </a:r>
            <a:r>
              <a:rPr lang="en-GB" sz="1400" dirty="0"/>
              <a:t>, Susan </a:t>
            </a:r>
            <a:r>
              <a:rPr lang="en-GB" sz="1400" dirty="0" err="1"/>
              <a:t>Leadbetter</a:t>
            </a:r>
            <a:r>
              <a:rPr lang="en-GB" sz="1400" dirty="0"/>
              <a:t>, </a:t>
            </a:r>
            <a:r>
              <a:rPr lang="en-GB" sz="1400" dirty="0" err="1"/>
              <a:t>Tamás</a:t>
            </a:r>
            <a:r>
              <a:rPr lang="en-GB" sz="1400" dirty="0"/>
              <a:t> </a:t>
            </a:r>
            <a:r>
              <a:rPr lang="en-GB" sz="1400" dirty="0" err="1"/>
              <a:t>Pázmándi</a:t>
            </a:r>
            <a:r>
              <a:rPr lang="en-GB" sz="1400" dirty="0"/>
              <a:t>, </a:t>
            </a:r>
            <a:r>
              <a:rPr lang="en-GB" sz="1400" dirty="0" err="1"/>
              <a:t>Raphaël</a:t>
            </a:r>
            <a:r>
              <a:rPr lang="en-GB" sz="1400" dirty="0"/>
              <a:t> </a:t>
            </a:r>
            <a:r>
              <a:rPr lang="en-GB" sz="1400" dirty="0" err="1"/>
              <a:t>Périllat</a:t>
            </a:r>
            <a:r>
              <a:rPr lang="en-GB" sz="1400" dirty="0"/>
              <a:t>, </a:t>
            </a:r>
            <a:r>
              <a:rPr lang="en-GB" sz="1400" dirty="0" err="1"/>
              <a:t>Csilla</a:t>
            </a:r>
            <a:r>
              <a:rPr lang="en-GB" sz="1400" dirty="0"/>
              <a:t> </a:t>
            </a:r>
            <a:r>
              <a:rPr lang="en-GB" sz="1400" dirty="0" err="1"/>
              <a:t>Rudas</a:t>
            </a:r>
            <a:r>
              <a:rPr lang="en-GB" sz="1400" dirty="0"/>
              <a:t>, Andrey </a:t>
            </a:r>
            <a:r>
              <a:rPr lang="en-GB" sz="1400" dirty="0" err="1"/>
              <a:t>Sogachev</a:t>
            </a:r>
            <a:r>
              <a:rPr lang="en-GB" sz="1400" dirty="0"/>
              <a:t>, </a:t>
            </a:r>
            <a:r>
              <a:rPr lang="en-GB" sz="1400" dirty="0" err="1"/>
              <a:t>Péter</a:t>
            </a:r>
            <a:r>
              <a:rPr lang="en-GB" sz="1400" dirty="0"/>
              <a:t> </a:t>
            </a:r>
            <a:r>
              <a:rPr lang="en-GB" sz="1400" dirty="0" err="1"/>
              <a:t>Szántó</a:t>
            </a:r>
            <a:r>
              <a:rPr lang="en-GB" sz="1400" dirty="0"/>
              <a:t>, Joseph </a:t>
            </a:r>
            <a:r>
              <a:rPr lang="en-GB" sz="1400" dirty="0" err="1"/>
              <a:t>Wellings</a:t>
            </a:r>
            <a:endParaRPr lang="fr-FR" sz="1400" dirty="0"/>
          </a:p>
          <a:p>
            <a:pPr algn="ctr" eaLnBrk="1" hangingPunct="1">
              <a:spcBef>
                <a:spcPct val="50000"/>
              </a:spcBef>
              <a:buNone/>
            </a:pPr>
            <a:endParaRPr lang="de-DE" altLang="de-DE" sz="1600" noProof="1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2"/>
          <p:cNvSpPr txBox="1">
            <a:spLocks/>
          </p:cNvSpPr>
          <p:nvPr/>
        </p:nvSpPr>
        <p:spPr bwMode="auto">
          <a:xfrm>
            <a:off x="417675" y="1014995"/>
            <a:ext cx="8356600" cy="74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fr-FR" kern="0" dirty="0" smtClean="0"/>
              <a:t>Maximum distance </a:t>
            </a:r>
            <a:r>
              <a:rPr lang="fr-FR" kern="0" dirty="0" err="1" smtClean="0"/>
              <a:t>from</a:t>
            </a:r>
            <a:r>
              <a:rPr lang="fr-FR" kern="0" dirty="0" smtClean="0"/>
              <a:t> the source (km)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kern="0" dirty="0" smtClean="0"/>
              <a:t>For a </a:t>
            </a:r>
            <a:r>
              <a:rPr lang="fr-FR" kern="0" dirty="0" err="1" smtClean="0"/>
              <a:t>threshold</a:t>
            </a:r>
            <a:r>
              <a:rPr lang="fr-FR" kern="0" dirty="0" smtClean="0"/>
              <a:t> </a:t>
            </a:r>
            <a:r>
              <a:rPr lang="fr-FR" kern="0" dirty="0"/>
              <a:t>of </a:t>
            </a:r>
            <a:r>
              <a:rPr lang="fr-FR" kern="0" dirty="0" smtClean="0">
                <a:solidFill>
                  <a:srgbClr val="FF0000"/>
                </a:solidFill>
              </a:rPr>
              <a:t>37 </a:t>
            </a:r>
            <a:r>
              <a:rPr lang="fr-FR" kern="0" dirty="0" err="1" smtClean="0">
                <a:solidFill>
                  <a:srgbClr val="FF0000"/>
                </a:solidFill>
              </a:rPr>
              <a:t>kBq</a:t>
            </a:r>
            <a:r>
              <a:rPr lang="fr-FR" kern="0" dirty="0" smtClean="0">
                <a:solidFill>
                  <a:srgbClr val="FF0000"/>
                </a:solidFill>
              </a:rPr>
              <a:t>/m² </a:t>
            </a:r>
            <a:r>
              <a:rPr lang="fr-FR" kern="0" dirty="0" smtClean="0"/>
              <a:t>for the </a:t>
            </a:r>
            <a:r>
              <a:rPr lang="fr-FR" kern="0" baseline="30000" dirty="0" smtClean="0"/>
              <a:t>137</a:t>
            </a:r>
            <a:r>
              <a:rPr lang="fr-FR" kern="0" dirty="0" smtClean="0"/>
              <a:t>Cs </a:t>
            </a:r>
            <a:r>
              <a:rPr lang="fr-FR" kern="0" dirty="0" err="1" smtClean="0"/>
              <a:t>deposition</a:t>
            </a:r>
            <a:endParaRPr lang="fr-FR" kern="0" dirty="0" smtClean="0"/>
          </a:p>
          <a:p>
            <a:pPr lvl="1">
              <a:buFont typeface="Wingdings" panose="05000000000000000000" pitchFamily="2" charset="2"/>
              <a:buChar char="§"/>
            </a:pPr>
            <a:endParaRPr lang="fr-FR" kern="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41" y="1761138"/>
            <a:ext cx="4150859" cy="32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11560" y="5294431"/>
            <a:ext cx="3630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10 simulations (</a:t>
            </a:r>
            <a:r>
              <a:rPr lang="fr-FR" sz="1400" dirty="0" err="1" smtClean="0"/>
              <a:t>meteorology</a:t>
            </a:r>
            <a:r>
              <a:rPr lang="fr-FR" sz="1400" dirty="0" smtClean="0"/>
              <a:t> </a:t>
            </a:r>
            <a:r>
              <a:rPr lang="fr-FR" sz="1400" dirty="0" err="1" smtClean="0"/>
              <a:t>only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14" name="ZoneTexte 13"/>
          <p:cNvSpPr txBox="1"/>
          <p:nvPr/>
        </p:nvSpPr>
        <p:spPr>
          <a:xfrm>
            <a:off x="4891315" y="5294431"/>
            <a:ext cx="4052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30-1950 simulations (</a:t>
            </a:r>
            <a:r>
              <a:rPr lang="fr-FR" sz="1400" dirty="0" err="1" smtClean="0"/>
              <a:t>meteorology</a:t>
            </a:r>
            <a:r>
              <a:rPr lang="fr-FR" sz="1400" dirty="0" smtClean="0"/>
              <a:t> + source </a:t>
            </a:r>
            <a:r>
              <a:rPr lang="fr-FR" sz="1400" dirty="0" err="1" smtClean="0"/>
              <a:t>term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611560" y="5725059"/>
            <a:ext cx="71707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3538" indent="-363538" eaLnBrk="0" hangingPunct="0">
              <a:lnSpc>
                <a:spcPts val="2400"/>
              </a:lnSpc>
              <a:spcBef>
                <a:spcPct val="100000"/>
              </a:spcBef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lnSpc>
                <a:spcPts val="2400"/>
              </a:lnSpc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lnSpc>
                <a:spcPts val="2400"/>
              </a:lnSpc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lnSpc>
                <a:spcPts val="2400"/>
              </a:lnSpc>
              <a:buChar char="–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lnSpc>
                <a:spcPts val="2400"/>
              </a:lnSpc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Larger variability (boxes’ size) with ST perturbations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Inter-model variability not totally encompassed by the range of variation</a:t>
            </a:r>
            <a:endParaRPr lang="en-US" altLang="fr-FR" sz="1500" b="1" dirty="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 bwMode="auto">
          <a:xfrm>
            <a:off x="350161" y="245027"/>
            <a:ext cx="3069711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“box plots”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13" name="Espace réservé du contenu 2"/>
          <p:cNvSpPr txBox="1">
            <a:spLocks/>
          </p:cNvSpPr>
          <p:nvPr/>
        </p:nvSpPr>
        <p:spPr bwMode="auto">
          <a:xfrm>
            <a:off x="4703976" y="193654"/>
            <a:ext cx="3676649" cy="56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None/>
            </a:pPr>
            <a:r>
              <a:rPr lang="fr-FR" sz="1600" b="1" kern="0" baseline="30000" dirty="0" smtClean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deposition</a:t>
            </a:r>
            <a:r>
              <a:rPr lang="fr-FR" sz="1600" b="1" kern="0" dirty="0" smtClean="0">
                <a:solidFill>
                  <a:schemeClr val="accent1"/>
                </a:solidFill>
              </a:rPr>
              <a:t>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kBq</a:t>
            </a:r>
            <a:r>
              <a:rPr lang="fr-FR" sz="1600" b="1" kern="0" dirty="0" smtClean="0">
                <a:solidFill>
                  <a:schemeClr val="accent1"/>
                </a:solidFill>
              </a:rPr>
              <a:t>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) </a:t>
            </a:r>
          </a:p>
          <a:p>
            <a:pPr marL="476250" lvl="1" indent="0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7 participants</a:t>
            </a:r>
            <a:endParaRPr lang="fr-FR" b="1" kern="0" dirty="0">
              <a:solidFill>
                <a:schemeClr val="accent1"/>
              </a:solidFill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446" y="1761138"/>
            <a:ext cx="4148197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47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contenu 2"/>
          <p:cNvSpPr txBox="1">
            <a:spLocks/>
          </p:cNvSpPr>
          <p:nvPr/>
        </p:nvSpPr>
        <p:spPr bwMode="auto">
          <a:xfrm>
            <a:off x="417674" y="1014995"/>
            <a:ext cx="9004231" cy="74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fr-FR" kern="0" dirty="0" smtClean="0"/>
              <a:t>Maximum distance </a:t>
            </a:r>
            <a:r>
              <a:rPr lang="fr-FR" kern="0" dirty="0" err="1" smtClean="0"/>
              <a:t>from</a:t>
            </a:r>
            <a:r>
              <a:rPr lang="fr-FR" kern="0" dirty="0" smtClean="0"/>
              <a:t> the source (km)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FR" kern="0" dirty="0" err="1" smtClean="0"/>
              <a:t>Thresholds</a:t>
            </a:r>
            <a:r>
              <a:rPr lang="fr-FR" kern="0" dirty="0" smtClean="0"/>
              <a:t> on the effective and inhalation </a:t>
            </a:r>
            <a:r>
              <a:rPr lang="fr-FR" kern="0" dirty="0" err="1" smtClean="0"/>
              <a:t>thyroid</a:t>
            </a:r>
            <a:r>
              <a:rPr lang="fr-FR" kern="0" dirty="0" smtClean="0"/>
              <a:t> doses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fr-FR" kern="0" dirty="0"/>
          </a:p>
        </p:txBody>
      </p:sp>
      <p:sp>
        <p:nvSpPr>
          <p:cNvPr id="10" name="ZoneTexte 9"/>
          <p:cNvSpPr txBox="1"/>
          <p:nvPr/>
        </p:nvSpPr>
        <p:spPr>
          <a:xfrm>
            <a:off x="611560" y="5294431"/>
            <a:ext cx="3630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FF0000"/>
                </a:solidFill>
              </a:rPr>
              <a:t>10 </a:t>
            </a:r>
            <a:r>
              <a:rPr lang="fr-FR" sz="1400" b="1" dirty="0" err="1" smtClean="0">
                <a:solidFill>
                  <a:srgbClr val="FF0000"/>
                </a:solidFill>
              </a:rPr>
              <a:t>mSv</a:t>
            </a:r>
            <a:r>
              <a:rPr lang="fr-FR" sz="1400" b="1" dirty="0" smtClean="0">
                <a:solidFill>
                  <a:srgbClr val="FF0000"/>
                </a:solidFill>
              </a:rPr>
              <a:t> </a:t>
            </a:r>
            <a:r>
              <a:rPr lang="fr-FR" sz="1400" b="1" dirty="0" smtClean="0"/>
              <a:t>- Effective dose</a:t>
            </a:r>
            <a:endParaRPr lang="fr-FR" sz="14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4891315" y="5294431"/>
            <a:ext cx="40526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 smtClean="0">
                <a:solidFill>
                  <a:srgbClr val="FF0000"/>
                </a:solidFill>
              </a:rPr>
              <a:t>50 </a:t>
            </a:r>
            <a:r>
              <a:rPr lang="fr-FR" sz="1400" b="1" dirty="0" err="1" smtClean="0">
                <a:solidFill>
                  <a:srgbClr val="FF0000"/>
                </a:solidFill>
              </a:rPr>
              <a:t>mSv</a:t>
            </a:r>
            <a:r>
              <a:rPr lang="fr-FR" sz="1400" b="1" dirty="0" smtClean="0"/>
              <a:t> - Inhalation </a:t>
            </a:r>
            <a:r>
              <a:rPr lang="fr-FR" sz="1400" b="1" dirty="0" err="1" smtClean="0"/>
              <a:t>thyroid</a:t>
            </a:r>
            <a:r>
              <a:rPr lang="fr-FR" sz="1400" b="1" dirty="0" smtClean="0"/>
              <a:t> dose</a:t>
            </a:r>
            <a:endParaRPr lang="fr-FR" sz="1400" b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164" y="1825568"/>
            <a:ext cx="4144621" cy="324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23" y="1825568"/>
            <a:ext cx="4141962" cy="3239999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4" y="1825568"/>
            <a:ext cx="4141962" cy="3240000"/>
          </a:xfrm>
          <a:prstGeom prst="rect">
            <a:avLst/>
          </a:prstGeom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611560" y="5733256"/>
            <a:ext cx="717078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3538" indent="-363538" eaLnBrk="0" hangingPunct="0">
              <a:lnSpc>
                <a:spcPts val="2400"/>
              </a:lnSpc>
              <a:spcBef>
                <a:spcPct val="100000"/>
              </a:spcBef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lnSpc>
                <a:spcPts val="2400"/>
              </a:lnSpc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lnSpc>
                <a:spcPts val="2400"/>
              </a:lnSpc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lnSpc>
                <a:spcPts val="2400"/>
              </a:lnSpc>
              <a:buChar char="–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lnSpc>
                <a:spcPts val="2400"/>
              </a:lnSpc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Good agreement between the uncertainty estimations and median values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A few outliers in some ensembles give much larger distances</a:t>
            </a:r>
            <a:endParaRPr lang="en-US" altLang="fr-FR" sz="1500" b="1" dirty="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13" name="Titel 1"/>
          <p:cNvSpPr txBox="1">
            <a:spLocks/>
          </p:cNvSpPr>
          <p:nvPr/>
        </p:nvSpPr>
        <p:spPr bwMode="auto">
          <a:xfrm>
            <a:off x="350161" y="245027"/>
            <a:ext cx="3069711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“box plots”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16" name="Espace réservé du contenu 2"/>
          <p:cNvSpPr txBox="1">
            <a:spLocks/>
          </p:cNvSpPr>
          <p:nvPr/>
        </p:nvSpPr>
        <p:spPr bwMode="auto">
          <a:xfrm>
            <a:off x="4355976" y="225115"/>
            <a:ext cx="3456385" cy="56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 algn="ctr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Effective and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thyroid</a:t>
            </a:r>
            <a:r>
              <a:rPr lang="fr-FR" sz="1600" b="1" kern="0" dirty="0" smtClean="0">
                <a:solidFill>
                  <a:schemeClr val="accent1"/>
                </a:solidFill>
              </a:rPr>
              <a:t> inhalation doses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mSv</a:t>
            </a:r>
            <a:r>
              <a:rPr lang="fr-FR" sz="1600" b="1" kern="0" dirty="0" smtClean="0">
                <a:solidFill>
                  <a:schemeClr val="accent1"/>
                </a:solidFill>
              </a:rPr>
              <a:t>) 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7 participants</a:t>
            </a:r>
            <a:endParaRPr lang="fr-FR" b="1" kern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6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825" y="54225"/>
            <a:ext cx="8893175" cy="660400"/>
          </a:xfrm>
        </p:spPr>
        <p:txBody>
          <a:bodyPr/>
          <a:lstStyle/>
          <a:p>
            <a:r>
              <a:rPr lang="fr-FR" dirty="0" smtClean="0"/>
              <a:t>Conclusions</a:t>
            </a:r>
            <a:endParaRPr lang="fr-FR" dirty="0"/>
          </a:p>
        </p:txBody>
      </p:sp>
      <p:sp>
        <p:nvSpPr>
          <p:cNvPr id="6" name="Rectangle 9"/>
          <p:cNvSpPr txBox="1">
            <a:spLocks noChangeArrowheads="1"/>
          </p:cNvSpPr>
          <p:nvPr/>
        </p:nvSpPr>
        <p:spPr bwMode="auto">
          <a:xfrm>
            <a:off x="3275856" y="875033"/>
            <a:ext cx="8400260" cy="186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lnSpc>
                <a:spcPts val="2400"/>
              </a:lnSpc>
              <a:spcBef>
                <a:spcPct val="10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176213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2pPr>
            <a:lvl3pPr marL="1065213" indent="-166688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3pPr>
            <a:lvl4pPr marL="1473200" indent="-228600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881188" indent="-228600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3383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7955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2527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7099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894159" lvl="2" indent="-285750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US" altLang="fr-FR" sz="2400" kern="0" dirty="0">
              <a:solidFill>
                <a:schemeClr val="tx2"/>
              </a:solidFill>
              <a:latin typeface="Calibri" pitchFamily="34" charset="0"/>
            </a:endParaRPr>
          </a:p>
        </p:txBody>
      </p:sp>
      <p:sp>
        <p:nvSpPr>
          <p:cNvPr id="9" name="Espace réservé du contenu 2"/>
          <p:cNvSpPr>
            <a:spLocks noGrp="1"/>
          </p:cNvSpPr>
          <p:nvPr>
            <p:ph idx="1"/>
          </p:nvPr>
        </p:nvSpPr>
        <p:spPr>
          <a:xfrm>
            <a:off x="385587" y="836712"/>
            <a:ext cx="8068319" cy="1438349"/>
          </a:xfrm>
        </p:spPr>
        <p:txBody>
          <a:bodyPr/>
          <a:lstStyle/>
          <a:p>
            <a:r>
              <a:rPr lang="en-US" altLang="fr-FR" sz="2400" dirty="0">
                <a:solidFill>
                  <a:schemeClr val="tx2"/>
                </a:solidFill>
                <a:latin typeface="Calibri" panose="020F0502020204030204" pitchFamily="34" charset="0"/>
              </a:rPr>
              <a:t>Influence of source perturbations</a:t>
            </a:r>
          </a:p>
          <a:p>
            <a:pPr marL="894159" lvl="2" indent="-285750">
              <a:lnSpc>
                <a:spcPct val="100000"/>
              </a:lnSpc>
            </a:pP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Importance of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taking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account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source perturbations (</a:t>
            </a: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especially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release time!)</a:t>
            </a:r>
          </a:p>
          <a:p>
            <a:pPr marL="894159" lvl="2" indent="-285750">
              <a:lnSpc>
                <a:spcPct val="100000"/>
              </a:lnSpc>
            </a:pPr>
            <a:r>
              <a:rPr lang="fr-FR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Larger</a:t>
            </a:r>
            <a:r>
              <a:rPr lang="fr-FR" sz="1800" dirty="0">
                <a:latin typeface="Calibri" panose="020F0502020204030204" pitchFamily="34" charset="0"/>
                <a:cs typeface="Calibri" panose="020F0502020204030204" pitchFamily="34" charset="0"/>
              </a:rPr>
              <a:t> ensembles’ spread</a:t>
            </a:r>
          </a:p>
          <a:p>
            <a:pPr marL="894159" lvl="2" indent="-285750">
              <a:lnSpc>
                <a:spcPct val="100000"/>
              </a:lnSpc>
            </a:pPr>
            <a:r>
              <a:rPr lang="fr-FR" altLang="fr-F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perturbations </a:t>
            </a:r>
            <a:r>
              <a:rPr lang="fr-FR" altLang="fr-FR" sz="18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fr-FR" altLang="fr-F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induce</a:t>
            </a:r>
            <a:r>
              <a:rPr lang="fr-FR" altLang="fr-FR" sz="18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lower</a:t>
            </a:r>
            <a:r>
              <a:rPr lang="fr-FR" altLang="fr-F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distance </a:t>
            </a:r>
            <a:r>
              <a:rPr lang="fr-FR" altLang="fr-FR" sz="1800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above</a:t>
            </a:r>
            <a:r>
              <a:rPr lang="fr-FR" altLang="fr-F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 </a:t>
            </a:r>
            <a:r>
              <a:rPr lang="fr-FR" altLang="fr-FR" sz="1800" b="1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given</a:t>
            </a:r>
            <a:r>
              <a:rPr lang="fr-FR" altLang="fr-FR" sz="1800" b="1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dirty="0" err="1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endParaRPr lang="fr-FR" altLang="fr-FR" sz="1800" b="1" dirty="0">
              <a:solidFill>
                <a:schemeClr val="accent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Espace réservé du contenu 2"/>
          <p:cNvSpPr txBox="1">
            <a:spLocks/>
          </p:cNvSpPr>
          <p:nvPr/>
        </p:nvSpPr>
        <p:spPr bwMode="auto">
          <a:xfrm>
            <a:off x="385587" y="2652171"/>
            <a:ext cx="8068319" cy="143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2400" dirty="0">
                <a:solidFill>
                  <a:schemeClr val="tx2"/>
                </a:solidFill>
                <a:latin typeface="Calibri" panose="020F0502020204030204" pitchFamily="34" charset="0"/>
              </a:rPr>
              <a:t>Inter-model variability</a:t>
            </a:r>
          </a:p>
          <a:p>
            <a:pPr marL="742950" lvl="2" indent="-285750"/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Less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important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when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overall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uncertainties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are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larger</a:t>
            </a:r>
            <a:endParaRPr lang="fr-FR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2" indent="-285750"/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Some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models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or configurations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more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appropriate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to the case</a:t>
            </a:r>
          </a:p>
          <a:p>
            <a:pPr marL="742950" lvl="2" indent="-285750"/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Part of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variability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may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taken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into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account</a:t>
            </a:r>
            <a:endParaRPr lang="fr-FR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2" indent="-285750"/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uncertainty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assessment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one model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always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partial</a:t>
            </a: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 bwMode="auto">
          <a:xfrm>
            <a:off x="385587" y="4581128"/>
            <a:ext cx="8068319" cy="1438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2400" dirty="0">
                <a:solidFill>
                  <a:schemeClr val="tx2"/>
                </a:solidFill>
                <a:latin typeface="Calibri" panose="020F0502020204030204" pitchFamily="34" charset="0"/>
              </a:rPr>
              <a:t>Uncertainty assessment</a:t>
            </a:r>
          </a:p>
          <a:p>
            <a:pPr marL="742950" lvl="2" indent="-285750"/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Lower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induces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higher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distances /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probability</a:t>
            </a:r>
            <a:endParaRPr lang="fr-FR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2" indent="-285750"/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Surface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above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instead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of distance)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limits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effect</a:t>
            </a:r>
            <a:r>
              <a:rPr lang="fr-FR" sz="1800" kern="0" dirty="0">
                <a:latin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fr-FR" sz="18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outliers</a:t>
            </a:r>
            <a:endParaRPr lang="fr-FR" sz="18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42950" lvl="2" indent="-285750"/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Importance of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choosing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correctly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fr-FR" altLang="fr-FR" sz="1800" b="1" kern="0" dirty="0" err="1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threshold</a:t>
            </a:r>
            <a:r>
              <a:rPr lang="fr-FR" altLang="fr-FR" sz="1800" b="1" kern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percentile</a:t>
            </a:r>
          </a:p>
        </p:txBody>
      </p:sp>
    </p:spTree>
    <p:extLst>
      <p:ext uri="{BB962C8B-B14F-4D97-AF65-F5344CB8AC3E}">
        <p14:creationId xmlns:p14="http://schemas.microsoft.com/office/powerpoint/2010/main" val="424365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0525" y="1268760"/>
            <a:ext cx="7277819" cy="1078309"/>
          </a:xfrm>
        </p:spPr>
        <p:txBody>
          <a:bodyPr/>
          <a:lstStyle/>
          <a:p>
            <a:r>
              <a:rPr lang="fr-FR" sz="1800" dirty="0" err="1" smtClean="0"/>
              <a:t>Hypothetical</a:t>
            </a:r>
            <a:r>
              <a:rPr lang="fr-FR" sz="1800" dirty="0" smtClean="0"/>
              <a:t> accident in Europe</a:t>
            </a:r>
          </a:p>
          <a:p>
            <a:r>
              <a:rPr lang="fr-FR" sz="1800" dirty="0" smtClean="0"/>
              <a:t>Propagation </a:t>
            </a:r>
            <a:r>
              <a:rPr lang="fr-FR" sz="1800" dirty="0" err="1" smtClean="0"/>
              <a:t>through</a:t>
            </a:r>
            <a:r>
              <a:rPr lang="fr-FR" sz="1800" dirty="0" smtClean="0"/>
              <a:t> </a:t>
            </a:r>
            <a:r>
              <a:rPr lang="fr-FR" sz="1800" dirty="0" err="1" smtClean="0"/>
              <a:t>Atmospheric</a:t>
            </a:r>
            <a:r>
              <a:rPr lang="fr-FR" sz="1800" dirty="0" smtClean="0"/>
              <a:t> Dispersion </a:t>
            </a:r>
            <a:r>
              <a:rPr lang="fr-FR" sz="1800" dirty="0" err="1" smtClean="0"/>
              <a:t>Models</a:t>
            </a:r>
            <a:r>
              <a:rPr lang="fr-FR" sz="1800" dirty="0" smtClean="0"/>
              <a:t> (</a:t>
            </a:r>
            <a:r>
              <a:rPr lang="fr-FR" sz="1800" dirty="0" err="1" smtClean="0"/>
              <a:t>ADMs</a:t>
            </a:r>
            <a:r>
              <a:rPr lang="fr-FR" sz="1800" dirty="0" smtClean="0"/>
              <a:t>)</a:t>
            </a:r>
          </a:p>
          <a:p>
            <a:r>
              <a:rPr lang="fr-FR" sz="1800" dirty="0" err="1" smtClean="0"/>
              <a:t>Seven</a:t>
            </a:r>
            <a:r>
              <a:rPr lang="fr-FR" sz="1800" dirty="0" smtClean="0"/>
              <a:t> participants </a:t>
            </a:r>
            <a:r>
              <a:rPr lang="fr-FR" sz="1800" dirty="0" err="1" smtClean="0"/>
              <a:t>with</a:t>
            </a:r>
            <a:r>
              <a:rPr lang="fr-FR" sz="1800" dirty="0" smtClean="0"/>
              <a:t> </a:t>
            </a:r>
            <a:r>
              <a:rPr lang="fr-FR" sz="1800" dirty="0" err="1" smtClean="0"/>
              <a:t>different</a:t>
            </a:r>
            <a:r>
              <a:rPr lang="fr-FR" sz="1800" dirty="0" smtClean="0"/>
              <a:t> </a:t>
            </a:r>
            <a:r>
              <a:rPr lang="fr-FR" sz="1800" dirty="0" err="1" smtClean="0"/>
              <a:t>models</a:t>
            </a:r>
            <a:endParaRPr lang="fr-FR" sz="1800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3568" y="3212976"/>
            <a:ext cx="7416824" cy="2077492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+mj-lt"/>
              </a:rPr>
              <a:t>Questions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>
                <a:latin typeface="+mj-lt"/>
              </a:rPr>
              <a:t>Are uncertainty assessments very different from one participant to another? </a:t>
            </a:r>
            <a:endParaRPr lang="en-US" sz="1600" dirty="0" smtClean="0">
              <a:latin typeface="+mj-lt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How does the inter-participant variability compare with the propagated uncertainties?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/>
              <a:t>Impact of meteorological vs source term uncertainties?</a:t>
            </a:r>
            <a:endParaRPr lang="en-US" sz="1600" dirty="0" smtClean="0">
              <a:latin typeface="+mj-lt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+mj-lt"/>
              </a:rPr>
              <a:t>What variables / indicators / thresholds are relevant to represent output uncertainties?</a:t>
            </a:r>
            <a:endParaRPr lang="en-US" sz="1600" dirty="0">
              <a:latin typeface="+mj-lt"/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 smtClean="0"/>
              <a:t>Uncertainty propagation: the </a:t>
            </a:r>
            <a:r>
              <a:rPr lang="en-GB" dirty="0"/>
              <a:t>Radiological Ensemble Modelling (REM) case </a:t>
            </a:r>
            <a:r>
              <a:rPr lang="en-GB" dirty="0" smtClean="0"/>
              <a:t>study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15816" y="2410690"/>
            <a:ext cx="43861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>
                <a:solidFill>
                  <a:schemeClr val="accent1"/>
                </a:solidFill>
              </a:rPr>
              <a:t>inter-</a:t>
            </a:r>
            <a:r>
              <a:rPr lang="fr-FR" sz="2000" dirty="0" err="1">
                <a:solidFill>
                  <a:schemeClr val="accent1"/>
                </a:solidFill>
              </a:rPr>
              <a:t>comparison</a:t>
            </a:r>
            <a:r>
              <a:rPr lang="fr-FR" sz="2000" dirty="0">
                <a:solidFill>
                  <a:schemeClr val="accent1"/>
                </a:solidFill>
              </a:rPr>
              <a:t> of </a:t>
            </a:r>
            <a:r>
              <a:rPr lang="fr-FR" sz="2000" u="sng" dirty="0">
                <a:solidFill>
                  <a:schemeClr val="accent1"/>
                </a:solidFill>
              </a:rPr>
              <a:t>ensemble</a:t>
            </a:r>
            <a:r>
              <a:rPr lang="fr-FR" sz="2000" dirty="0">
                <a:solidFill>
                  <a:schemeClr val="accent1"/>
                </a:solidFill>
              </a:rPr>
              <a:t> </a:t>
            </a:r>
            <a:r>
              <a:rPr lang="fr-FR" sz="2000" dirty="0" err="1">
                <a:solidFill>
                  <a:schemeClr val="accent1"/>
                </a:solidFill>
              </a:rPr>
              <a:t>results</a:t>
            </a:r>
            <a:endParaRPr lang="fr-FR" sz="2000" dirty="0"/>
          </a:p>
        </p:txBody>
      </p:sp>
      <p:sp>
        <p:nvSpPr>
          <p:cNvPr id="6" name="Flèche droite 5"/>
          <p:cNvSpPr/>
          <p:nvPr/>
        </p:nvSpPr>
        <p:spPr>
          <a:xfrm>
            <a:off x="2051720" y="2461213"/>
            <a:ext cx="576064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064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79512" y="1444518"/>
            <a:ext cx="4464496" cy="21284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 bwMode="auto">
          <a:xfrm>
            <a:off x="5257914" y="1468506"/>
            <a:ext cx="3706574" cy="2824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REM1: “small variability”</a:t>
            </a:r>
          </a:p>
          <a:p>
            <a:pPr lvl="1"/>
            <a:r>
              <a:rPr lang="en-US" altLang="fr-FR" sz="1400" dirty="0" smtClean="0">
                <a:latin typeface="Calibri" panose="020F0502020204030204" pitchFamily="34" charset="0"/>
              </a:rPr>
              <a:t>Release </a:t>
            </a:r>
            <a:r>
              <a:rPr lang="en-US" altLang="fr-FR" sz="1400" dirty="0">
                <a:latin typeface="Calibri" panose="020F0502020204030204" pitchFamily="34" charset="0"/>
              </a:rPr>
              <a:t>at 12 UTC on January 11, </a:t>
            </a:r>
            <a:r>
              <a:rPr lang="en-US" altLang="fr-FR" sz="1400" dirty="0" smtClean="0">
                <a:latin typeface="Calibri" panose="020F0502020204030204" pitchFamily="34" charset="0"/>
              </a:rPr>
              <a:t>2017</a:t>
            </a:r>
          </a:p>
          <a:p>
            <a:pPr lvl="1"/>
            <a:r>
              <a:rPr lang="en-US" altLang="fr-FR" sz="1400" dirty="0">
                <a:latin typeface="Calibri" panose="020F0502020204030204" pitchFamily="34" charset="0"/>
              </a:rPr>
              <a:t>established wind </a:t>
            </a:r>
            <a:r>
              <a:rPr lang="en-US" altLang="fr-FR" sz="1400" dirty="0" smtClean="0">
                <a:latin typeface="Calibri" panose="020F0502020204030204" pitchFamily="34" charset="0"/>
              </a:rPr>
              <a:t>direction</a:t>
            </a:r>
            <a:endParaRPr lang="en-US" altLang="fr-FR" sz="14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lvl="1"/>
            <a:r>
              <a:rPr lang="en-US" altLang="fr-FR" sz="1400" dirty="0">
                <a:latin typeface="Calibri" panose="020F0502020204030204" pitchFamily="34" charset="0"/>
              </a:rPr>
              <a:t>patchy </a:t>
            </a:r>
            <a:r>
              <a:rPr lang="en-US" altLang="fr-FR" sz="1400" dirty="0" smtClean="0">
                <a:latin typeface="Calibri" panose="020F0502020204030204" pitchFamily="34" charset="0"/>
              </a:rPr>
              <a:t>rain</a:t>
            </a:r>
          </a:p>
          <a:p>
            <a:pPr lvl="1"/>
            <a:endParaRPr lang="en-US" altLang="fr-FR" sz="1400" dirty="0" smtClean="0">
              <a:latin typeface="Calibri" panose="020F0502020204030204" pitchFamily="34" charset="0"/>
            </a:endParaRPr>
          </a:p>
          <a:p>
            <a:r>
              <a:rPr lang="en-US" altLang="fr-FR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REM2: “warm front passage”</a:t>
            </a:r>
          </a:p>
          <a:p>
            <a:pPr lvl="1"/>
            <a:r>
              <a:rPr lang="en-US" altLang="fr-FR" sz="1400" dirty="0" smtClean="0">
                <a:latin typeface="Calibri" panose="020F0502020204030204" pitchFamily="34" charset="0"/>
              </a:rPr>
              <a:t>Release </a:t>
            </a:r>
            <a:r>
              <a:rPr lang="en-US" altLang="fr-FR" sz="1400" dirty="0">
                <a:latin typeface="Calibri" panose="020F0502020204030204" pitchFamily="34" charset="0"/>
              </a:rPr>
              <a:t>at </a:t>
            </a:r>
            <a:r>
              <a:rPr lang="en-US" altLang="fr-FR" sz="1400" dirty="0" smtClean="0">
                <a:latin typeface="Calibri" panose="020F0502020204030204" pitchFamily="34" charset="0"/>
              </a:rPr>
              <a:t>21 </a:t>
            </a:r>
            <a:r>
              <a:rPr lang="en-US" altLang="fr-FR" sz="1400" dirty="0">
                <a:latin typeface="Calibri" panose="020F0502020204030204" pitchFamily="34" charset="0"/>
              </a:rPr>
              <a:t>UTC on January </a:t>
            </a:r>
            <a:r>
              <a:rPr lang="en-US" altLang="fr-FR" sz="1400" dirty="0" smtClean="0">
                <a:latin typeface="Calibri" panose="020F0502020204030204" pitchFamily="34" charset="0"/>
              </a:rPr>
              <a:t>12, 2017</a:t>
            </a:r>
          </a:p>
          <a:p>
            <a:pPr lvl="1"/>
            <a:r>
              <a:rPr lang="en-US" altLang="fr-FR" sz="1400" dirty="0" smtClean="0">
                <a:latin typeface="Calibri" panose="020F0502020204030204" pitchFamily="34" charset="0"/>
              </a:rPr>
              <a:t>Wind direction turning</a:t>
            </a:r>
          </a:p>
          <a:p>
            <a:pPr lvl="1"/>
            <a:r>
              <a:rPr lang="en-US" altLang="fr-FR" sz="1400" dirty="0" smtClean="0">
                <a:latin typeface="Calibri" panose="020F0502020204030204" pitchFamily="34" charset="0"/>
              </a:rPr>
              <a:t>High rain episodes</a:t>
            </a:r>
            <a:endParaRPr lang="en-US" altLang="fr-FR" sz="1400" dirty="0">
              <a:latin typeface="Calibri" panose="020F0502020204030204" pitchFamily="34" charset="0"/>
            </a:endParaRPr>
          </a:p>
        </p:txBody>
      </p:sp>
      <p:sp>
        <p:nvSpPr>
          <p:cNvPr id="25" name="Titr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349827" cy="561975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dirty="0" smtClean="0"/>
              <a:t>REM case studies –scenarios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48064" y="2804632"/>
            <a:ext cx="3816424" cy="13332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1979712" y="5253230"/>
            <a:ext cx="5906602" cy="830997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fr-FR" sz="1600" dirty="0" smtClean="0">
                <a:latin typeface="Calibri" panose="020F0502020204030204" pitchFamily="34" charset="0"/>
              </a:rPr>
              <a:t>Long release scenario: See poster (Chevalier </a:t>
            </a:r>
            <a:r>
              <a:rPr lang="en-US" altLang="fr-FR" sz="1600" dirty="0" err="1" smtClean="0">
                <a:latin typeface="Calibri" panose="020F0502020204030204" pitchFamily="34" charset="0"/>
              </a:rPr>
              <a:t>Jabet</a:t>
            </a:r>
            <a:r>
              <a:rPr lang="en-US" altLang="fr-FR" sz="1600" dirty="0" smtClean="0">
                <a:latin typeface="Calibri" panose="020F0502020204030204" pitchFamily="34" charset="0"/>
              </a:rPr>
              <a:t> et al)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fr-FR" sz="1600" dirty="0" smtClean="0">
                <a:latin typeface="Calibri" panose="020F0502020204030204" pitchFamily="34" charset="0"/>
              </a:rPr>
              <a:t>REM-1 scenario: See HARMO 19</a:t>
            </a:r>
            <a:r>
              <a:rPr lang="en-US" altLang="fr-FR" sz="1600" baseline="30000" dirty="0" smtClean="0">
                <a:latin typeface="Calibri" panose="020F0502020204030204" pitchFamily="34" charset="0"/>
              </a:rPr>
              <a:t>th</a:t>
            </a:r>
            <a:r>
              <a:rPr lang="en-US" altLang="fr-FR" sz="1600" dirty="0" smtClean="0">
                <a:latin typeface="Calibri" panose="020F0502020204030204" pitchFamily="34" charset="0"/>
              </a:rPr>
              <a:t> presentation and proceedings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altLang="fr-FR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See deliverable D9.5.2 (</a:t>
            </a:r>
            <a:r>
              <a:rPr lang="en-US" altLang="fr-FR" sz="160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Korsakissok</a:t>
            </a:r>
            <a:r>
              <a:rPr lang="en-US" altLang="fr-FR" sz="1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et al) for more results</a:t>
            </a:r>
            <a:endParaRPr lang="en-US" altLang="fr-FR" sz="1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552" y="969071"/>
            <a:ext cx="2449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r-FR" b="1" kern="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2 source term scenarios</a:t>
            </a:r>
            <a:endParaRPr lang="fr-FR" dirty="0"/>
          </a:p>
        </p:txBody>
      </p:sp>
      <p:sp>
        <p:nvSpPr>
          <p:cNvPr id="16" name="Rectangle 15"/>
          <p:cNvSpPr/>
          <p:nvPr/>
        </p:nvSpPr>
        <p:spPr>
          <a:xfrm>
            <a:off x="5148064" y="983697"/>
            <a:ext cx="2738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r-FR" b="1" kern="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2 meteorological scenarios</a:t>
            </a:r>
            <a:endParaRPr lang="fr-FR" dirty="0"/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 bwMode="auto">
          <a:xfrm>
            <a:off x="251520" y="1444518"/>
            <a:ext cx="4536504" cy="313661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b="1" dirty="0">
                <a:solidFill>
                  <a:schemeClr val="accent1"/>
                </a:solidFill>
                <a:latin typeface="Calibri" panose="020F0502020204030204" pitchFamily="34" charset="0"/>
              </a:rPr>
              <a:t>Short release scenario</a:t>
            </a:r>
          </a:p>
          <a:p>
            <a:pPr lvl="1"/>
            <a:r>
              <a:rPr lang="en-US" altLang="fr-FR" dirty="0">
                <a:latin typeface="Calibri" panose="020F0502020204030204" pitchFamily="34" charset="0"/>
              </a:rPr>
              <a:t>Duration 4 hours</a:t>
            </a:r>
          </a:p>
          <a:p>
            <a:pPr lvl="1"/>
            <a:r>
              <a:rPr lang="en-US" altLang="fr-FR" dirty="0" smtClean="0">
                <a:latin typeface="Calibri" panose="020F0502020204030204" pitchFamily="34" charset="0"/>
              </a:rPr>
              <a:t>Uncertainties </a:t>
            </a:r>
            <a:r>
              <a:rPr lang="en-US" altLang="fr-FR" dirty="0">
                <a:latin typeface="Calibri" panose="020F0502020204030204" pitchFamily="34" charset="0"/>
              </a:rPr>
              <a:t>in the </a:t>
            </a:r>
            <a:r>
              <a:rPr lang="en-US" altLang="fr-FR" b="1" dirty="0">
                <a:solidFill>
                  <a:schemeClr val="accent6"/>
                </a:solidFill>
                <a:latin typeface="Calibri" panose="020F0502020204030204" pitchFamily="34" charset="0"/>
              </a:rPr>
              <a:t>pre-release </a:t>
            </a:r>
            <a:r>
              <a:rPr lang="en-US" altLang="fr-FR" b="1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phase</a:t>
            </a:r>
          </a:p>
          <a:p>
            <a:pPr lvl="1"/>
            <a:endParaRPr lang="en-US" altLang="fr-FR" b="1" dirty="0">
              <a:solidFill>
                <a:schemeClr val="accent6"/>
              </a:solidFill>
              <a:latin typeface="Calibri" panose="020F0502020204030204" pitchFamily="34" charset="0"/>
            </a:endParaRPr>
          </a:p>
          <a:p>
            <a:pPr lvl="1"/>
            <a:endParaRPr lang="en-US" altLang="fr-FR" b="1" dirty="0" smtClean="0">
              <a:solidFill>
                <a:schemeClr val="accent6"/>
              </a:solidFill>
              <a:latin typeface="Calibri" panose="020F0502020204030204" pitchFamily="34" charset="0"/>
            </a:endParaRPr>
          </a:p>
          <a:p>
            <a:endParaRPr lang="en-US" altLang="fr-FR" b="1" kern="0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endParaRPr lang="en-US" altLang="fr-FR" b="1" kern="0" dirty="0" smtClean="0">
              <a:solidFill>
                <a:schemeClr val="accent1"/>
              </a:solidFill>
              <a:latin typeface="Calibri" panose="020F0502020204030204" pitchFamily="34" charset="0"/>
            </a:endParaRPr>
          </a:p>
          <a:p>
            <a:r>
              <a:rPr lang="en-US" altLang="fr-FR" b="1" kern="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Long </a:t>
            </a:r>
            <a:r>
              <a:rPr lang="en-US" altLang="fr-FR" b="1" kern="0" dirty="0">
                <a:solidFill>
                  <a:schemeClr val="accent1"/>
                </a:solidFill>
                <a:latin typeface="Calibri" panose="020F0502020204030204" pitchFamily="34" charset="0"/>
              </a:rPr>
              <a:t>release scenario</a:t>
            </a:r>
          </a:p>
          <a:p>
            <a:pPr lvl="1"/>
            <a:r>
              <a:rPr lang="en-US" altLang="fr-FR" kern="0" dirty="0">
                <a:latin typeface="Calibri" panose="020F0502020204030204" pitchFamily="34" charset="0"/>
              </a:rPr>
              <a:t>Duration 72 hours</a:t>
            </a:r>
          </a:p>
          <a:p>
            <a:pPr lvl="1"/>
            <a:r>
              <a:rPr lang="en-US" altLang="fr-FR" kern="0" dirty="0">
                <a:latin typeface="Calibri" panose="020F0502020204030204" pitchFamily="34" charset="0"/>
              </a:rPr>
              <a:t>Uncertainties in the </a:t>
            </a:r>
            <a:r>
              <a:rPr lang="en-US" altLang="fr-FR" b="1" kern="0" dirty="0">
                <a:solidFill>
                  <a:schemeClr val="accent6"/>
                </a:solidFill>
                <a:latin typeface="Calibri" panose="020F0502020204030204" pitchFamily="34" charset="0"/>
              </a:rPr>
              <a:t>release phase  </a:t>
            </a:r>
          </a:p>
        </p:txBody>
      </p:sp>
      <p:sp>
        <p:nvSpPr>
          <p:cNvPr id="26" name="Content Placeholder 1"/>
          <p:cNvSpPr txBox="1">
            <a:spLocks/>
          </p:cNvSpPr>
          <p:nvPr/>
        </p:nvSpPr>
        <p:spPr>
          <a:xfrm>
            <a:off x="-1116632" y="2554736"/>
            <a:ext cx="5040560" cy="845232"/>
          </a:xfrm>
          <a:prstGeom prst="rect">
            <a:avLst/>
          </a:prstGeom>
        </p:spPr>
        <p:txBody>
          <a:bodyPr>
            <a:no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5"/>
            <a:r>
              <a:rPr lang="en-US" altLang="fr-FR" dirty="0" smtClean="0">
                <a:latin typeface="+mj-lt"/>
              </a:rPr>
              <a:t>Release </a:t>
            </a:r>
            <a:r>
              <a:rPr lang="en-US" altLang="fr-FR" dirty="0">
                <a:latin typeface="+mj-lt"/>
              </a:rPr>
              <a:t>time  </a:t>
            </a:r>
            <a:r>
              <a:rPr lang="en-US" altLang="fr-FR" dirty="0">
                <a:solidFill>
                  <a:schemeClr val="tx2"/>
                </a:solidFill>
                <a:latin typeface="+mj-lt"/>
              </a:rPr>
              <a:t>+/- 6 hours</a:t>
            </a:r>
          </a:p>
          <a:p>
            <a:pPr lvl="5"/>
            <a:r>
              <a:rPr lang="en-US" altLang="fr-FR" dirty="0">
                <a:latin typeface="+mj-lt"/>
              </a:rPr>
              <a:t>Release height 50m </a:t>
            </a:r>
            <a:r>
              <a:rPr lang="en-US" altLang="fr-FR" dirty="0">
                <a:solidFill>
                  <a:schemeClr val="tx2"/>
                </a:solidFill>
                <a:latin typeface="+mj-lt"/>
              </a:rPr>
              <a:t>+/- 50m</a:t>
            </a:r>
          </a:p>
          <a:p>
            <a:pPr lvl="5"/>
            <a:r>
              <a:rPr lang="en-US" altLang="fr-FR" dirty="0">
                <a:latin typeface="+mj-lt"/>
              </a:rPr>
              <a:t>Released quantity </a:t>
            </a:r>
            <a:r>
              <a:rPr lang="en-US" altLang="fr-FR" dirty="0">
                <a:solidFill>
                  <a:schemeClr val="tx2"/>
                </a:solidFill>
                <a:latin typeface="+mj-lt"/>
              </a:rPr>
              <a:t>x</a:t>
            </a:r>
            <a:r>
              <a:rPr lang="en-US" altLang="fr-FR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en-US" altLang="fr-FR" dirty="0">
                <a:solidFill>
                  <a:schemeClr val="tx2"/>
                </a:solidFill>
                <a:latin typeface="+mj-lt"/>
              </a:rPr>
              <a:t>[1/3, 3]</a:t>
            </a:r>
          </a:p>
        </p:txBody>
      </p:sp>
    </p:spTree>
    <p:extLst>
      <p:ext uri="{BB962C8B-B14F-4D97-AF65-F5344CB8AC3E}">
        <p14:creationId xmlns:p14="http://schemas.microsoft.com/office/powerpoint/2010/main" val="131572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" grpId="0"/>
      <p:bldP spid="5" grpId="0" animBg="1"/>
      <p:bldP spid="12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921556"/>
              </p:ext>
            </p:extLst>
          </p:nvPr>
        </p:nvGraphicFramePr>
        <p:xfrm>
          <a:off x="251519" y="1816552"/>
          <a:ext cx="8640960" cy="43533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498"/>
                <a:gridCol w="754586"/>
                <a:gridCol w="1047389"/>
                <a:gridCol w="785542"/>
                <a:gridCol w="1132490"/>
                <a:gridCol w="1510160"/>
                <a:gridCol w="1632773"/>
                <a:gridCol w="961522"/>
              </a:tblGrid>
              <a:tr h="285563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Country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Participant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Type of model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Number of </a:t>
                      </a:r>
                      <a:r>
                        <a:rPr lang="en-GB" sz="120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simulations 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Meteorological</a:t>
                      </a:r>
                      <a:r>
                        <a:rPr lang="fr-FR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perturbations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Source perturbations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449387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Release height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Release time</a:t>
                      </a:r>
                      <a:endParaRPr lang="fr-FR" sz="12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Released quantity</a:t>
                      </a:r>
                      <a:endParaRPr lang="fr-F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674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France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IRSN 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ldX</a:t>
                      </a: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–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Eulerian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150 </a:t>
                      </a:r>
                      <a:r>
                        <a:rPr lang="en-GB" sz="1200" b="1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(450)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[0m, 50m, 100m]</a:t>
                      </a:r>
                      <a:endParaRPr lang="fr-FR" sz="12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-3h, 0h, +3h, +6h]</a:t>
                      </a:r>
                      <a:endParaRPr lang="fr-FR" sz="1200" b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*</a:t>
                      </a: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75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Germany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BfS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RIMPUFF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Gaussian</a:t>
                      </a: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puff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 </a:t>
                      </a:r>
                      <a:r>
                        <a:rPr lang="en-GB" sz="1200" b="1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(450)</a:t>
                      </a:r>
                      <a:endParaRPr lang="fr-FR" sz="12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[0m, 50m, 100m]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-3h, 0h, +3h, +6h]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*</a:t>
                      </a: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7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UK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MetOffice/</a:t>
                      </a:r>
                      <a:endParaRPr lang="fr-FR" sz="12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PHE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NAME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Lagrangian</a:t>
                      </a: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particle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[50m] 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0h, +6h]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  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75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Greece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EEAE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DIPCOT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Lagrangian</a:t>
                      </a:r>
                      <a:r>
                        <a:rPr lang="fr-FR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puff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 </a:t>
                      </a:r>
                      <a:r>
                        <a:rPr lang="en-GB" sz="1200" b="1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(150)</a:t>
                      </a:r>
                      <a:endParaRPr lang="fr-FR" sz="12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[50m] 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-3h, 0h, +3h, +6h]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*</a:t>
                      </a: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200" b="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200" b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9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Hungary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MTA EK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SINAC</a:t>
                      </a:r>
                      <a:r>
                        <a:rPr lang="fr-FR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Gaussian</a:t>
                      </a:r>
                      <a:r>
                        <a:rPr lang="fr-FR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puff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GB" sz="1200" b="1" baseline="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(270)</a:t>
                      </a:r>
                      <a:endParaRPr lang="fr-FR" sz="12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[0m, </a:t>
                      </a: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50m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100m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]   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0h, +6h]</a:t>
                      </a: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*</a:t>
                      </a:r>
                      <a:r>
                        <a:rPr lang="en-GB" sz="1200" b="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200" b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76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</a:t>
                      </a:r>
                      <a:r>
                        <a:rPr lang="fr-FR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Netherlands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RIVM</a:t>
                      </a: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NPK-puff</a:t>
                      </a:r>
                      <a:r>
                        <a:rPr lang="fr-FR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baseline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Gaussian</a:t>
                      </a:r>
                      <a:r>
                        <a:rPr lang="fr-FR" sz="1200" b="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puff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650 </a:t>
                      </a:r>
                      <a:r>
                        <a:rPr lang="en-GB" sz="1200" b="1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(1950)</a:t>
                      </a:r>
                      <a:endParaRPr lang="fr-FR" sz="12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[0m, 25m, 50m, 75m, 100m]   </a:t>
                      </a:r>
                      <a:endParaRPr lang="fr-FR" sz="12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[-6h, +6h] with a time step of 1 hour (13 steps)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*</a:t>
                      </a: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200" b="0" dirty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fr-FR" sz="1200" b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411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Denmark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DTU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RIMPUFF –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Gaussian</a:t>
                      </a: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puff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50 </a:t>
                      </a:r>
                      <a:r>
                        <a:rPr lang="en-GB" sz="1200" b="1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(150)</a:t>
                      </a:r>
                      <a:endParaRPr lang="fr-FR" sz="1200" b="1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 </a:t>
                      </a:r>
                      <a:r>
                        <a:rPr lang="fr-FR" sz="1200" b="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members</a:t>
                      </a:r>
                      <a:endParaRPr lang="fr-FR" sz="1200" b="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[50m] </a:t>
                      </a:r>
                    </a:p>
                  </a:txBody>
                  <a:tcPr marL="39957" marR="39957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T0 + [-6h, -3h, 0h, +3h, +6h]</a:t>
                      </a:r>
                      <a:endParaRPr lang="fr-FR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[x1/3, x1, x3]</a:t>
                      </a:r>
                      <a:r>
                        <a:rPr lang="en-GB" sz="1200" b="1" baseline="30000" dirty="0" smtClean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*</a:t>
                      </a:r>
                      <a:r>
                        <a:rPr lang="en-GB" sz="1200" b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 </a:t>
                      </a:r>
                      <a:endParaRPr lang="fr-FR" sz="1200" b="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9957" marR="39957" marT="0" marB="0" anchor="ctr"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020272" y="1270321"/>
            <a:ext cx="2016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1400" b="1" baseline="30000" dirty="0" smtClean="0">
                <a:solidFill>
                  <a:schemeClr val="accent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1400" b="1" dirty="0" smtClean="0">
                <a:solidFill>
                  <a:schemeClr val="accent6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Perturbation applied a posteriori on the results </a:t>
            </a:r>
            <a:endParaRPr lang="fr-FR" sz="1400" b="1" dirty="0">
              <a:solidFill>
                <a:schemeClr val="accent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390525" y="194416"/>
            <a:ext cx="6911975" cy="461695"/>
          </a:xfrm>
        </p:spPr>
        <p:txBody>
          <a:bodyPr/>
          <a:lstStyle/>
          <a:p>
            <a:r>
              <a:rPr lang="en-GB" dirty="0" smtClean="0"/>
              <a:t>REM2 case study – short release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251520" y="875226"/>
            <a:ext cx="7050980" cy="918315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b="1" kern="0" dirty="0">
                <a:solidFill>
                  <a:schemeClr val="accent1"/>
                </a:solidFill>
                <a:latin typeface="+mj-lt"/>
              </a:rPr>
              <a:t>7</a:t>
            </a:r>
            <a:r>
              <a:rPr lang="en-US" b="1" kern="0" dirty="0" smtClean="0">
                <a:solidFill>
                  <a:schemeClr val="accent1"/>
                </a:solidFill>
                <a:latin typeface="+mj-lt"/>
              </a:rPr>
              <a:t> participants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latin typeface="+mj-lt"/>
              </a:rPr>
              <a:t>Different (types of) models: 1 Eulerian, 2 </a:t>
            </a:r>
            <a:r>
              <a:rPr lang="en-US" kern="0" dirty="0" err="1" smtClean="0">
                <a:latin typeface="+mj-lt"/>
              </a:rPr>
              <a:t>Lagrangian</a:t>
            </a:r>
            <a:r>
              <a:rPr lang="en-US" kern="0" dirty="0" smtClean="0">
                <a:latin typeface="+mj-lt"/>
              </a:rPr>
              <a:t>, 4 Gaussian puffs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latin typeface="+mj-lt"/>
              </a:rPr>
              <a:t>Different number of members in the ensembles: </a:t>
            </a:r>
            <a:r>
              <a:rPr lang="en-US" b="1" kern="0" dirty="0" smtClean="0">
                <a:solidFill>
                  <a:schemeClr val="accent1"/>
                </a:solidFill>
                <a:latin typeface="+mj-lt"/>
              </a:rPr>
              <a:t>from </a:t>
            </a:r>
            <a:r>
              <a:rPr lang="en-US" b="1" kern="0" dirty="0">
                <a:solidFill>
                  <a:schemeClr val="accent1"/>
                </a:solidFill>
                <a:latin typeface="+mj-lt"/>
              </a:rPr>
              <a:t>9</a:t>
            </a:r>
            <a:r>
              <a:rPr lang="en-US" b="1" kern="0" dirty="0" smtClean="0">
                <a:solidFill>
                  <a:schemeClr val="accent1"/>
                </a:solidFill>
                <a:latin typeface="+mj-lt"/>
              </a:rPr>
              <a:t>0 to 1950</a:t>
            </a:r>
            <a:r>
              <a:rPr lang="en-US" kern="0" dirty="0" smtClean="0">
                <a:latin typeface="+mj-lt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02734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3822589" y="3224684"/>
            <a:ext cx="5235913" cy="306388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Titel 1"/>
          <p:cNvSpPr txBox="1">
            <a:spLocks/>
          </p:cNvSpPr>
          <p:nvPr/>
        </p:nvSpPr>
        <p:spPr bwMode="auto">
          <a:xfrm>
            <a:off x="390524" y="308285"/>
            <a:ext cx="5979675" cy="70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err="1" smtClean="0"/>
              <a:t>Enpoints</a:t>
            </a:r>
            <a:r>
              <a:rPr lang="en-GB" sz="2400" b="1" kern="0" dirty="0" smtClean="0"/>
              <a:t> and ensemble outputs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5459" y="3235101"/>
            <a:ext cx="3439561" cy="3063884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2023" r="-1345" b="356"/>
          <a:stretch/>
        </p:blipFill>
        <p:spPr bwMode="auto">
          <a:xfrm>
            <a:off x="407020" y="3862960"/>
            <a:ext cx="3348000" cy="2196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247891" y="3265771"/>
            <a:ext cx="3449494" cy="6232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Deterministic: </a:t>
            </a:r>
            <a:r>
              <a:rPr lang="en-GB" sz="1600" i="1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one</a:t>
            </a:r>
            <a:r>
              <a:rPr lang="en-GB" sz="1600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simulation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4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137</a:t>
            </a: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Cs deposition, 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threshold 37 </a:t>
            </a:r>
            <a:r>
              <a:rPr lang="en-GB" sz="1400" dirty="0" err="1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kBq</a:t>
            </a:r>
            <a:r>
              <a:rPr lang="en-GB" sz="14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/m</a:t>
            </a:r>
            <a:r>
              <a:rPr lang="en-GB" sz="1400" baseline="30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endParaRPr lang="en-GB" sz="1400" baseline="300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Forme libre 12"/>
          <p:cNvSpPr/>
          <p:nvPr/>
        </p:nvSpPr>
        <p:spPr>
          <a:xfrm rot="19638134">
            <a:off x="1440685" y="4212202"/>
            <a:ext cx="899818" cy="1592588"/>
          </a:xfrm>
          <a:custGeom>
            <a:avLst/>
            <a:gdLst>
              <a:gd name="connsiteX0" fmla="*/ 452438 w 452438"/>
              <a:gd name="connsiteY0" fmla="*/ 1276350 h 1276350"/>
              <a:gd name="connsiteX1" fmla="*/ 0 w 452438"/>
              <a:gd name="connsiteY1" fmla="*/ 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2438" h="1276350">
                <a:moveTo>
                  <a:pt x="452438" y="1276350"/>
                </a:move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683807" y="5158120"/>
            <a:ext cx="1397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Maximum</a:t>
            </a:r>
          </a:p>
          <a:p>
            <a:r>
              <a:rPr 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distance </a:t>
            </a:r>
            <a:r>
              <a:rPr lang="en-US" sz="1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 </a:t>
            </a:r>
            <a:r>
              <a:rPr lang="en-US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above threshold</a:t>
            </a:r>
            <a:endParaRPr lang="fr-FR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3962400" y="3235101"/>
            <a:ext cx="5029200" cy="3754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Probabilistic: </a:t>
            </a:r>
            <a:r>
              <a:rPr lang="en-GB" sz="1600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137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Cs ground deposition for </a:t>
            </a:r>
            <a:r>
              <a:rPr lang="en-GB" sz="1600" i="1" dirty="0" smtClean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en-GB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simulations</a:t>
            </a:r>
            <a:endParaRPr lang="en-GB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849784" y="3595092"/>
            <a:ext cx="498941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N</a:t>
            </a:r>
            <a:r>
              <a:rPr lang="en-US" sz="15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sz="1500" dirty="0" smtClean="0">
                <a:latin typeface="Calibri" panose="020F0502020204030204" pitchFamily="34" charset="0"/>
              </a:rPr>
              <a:t>maps of deposition: “postage stamp”</a:t>
            </a:r>
            <a:endParaRPr lang="en-US" sz="1500" dirty="0">
              <a:latin typeface="Calibri" panose="020F0502020204030204" pitchFamily="34" charset="0"/>
            </a:endParaRP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Median (or 25</a:t>
            </a:r>
            <a:r>
              <a:rPr lang="en-US" sz="1500" baseline="30000" dirty="0" smtClean="0">
                <a:latin typeface="Calibri" panose="020F0502020204030204" pitchFamily="34" charset="0"/>
              </a:rPr>
              <a:t>th</a:t>
            </a:r>
            <a:r>
              <a:rPr lang="en-US" sz="1500" dirty="0" smtClean="0">
                <a:latin typeface="Calibri" panose="020F0502020204030204" pitchFamily="34" charset="0"/>
              </a:rPr>
              <a:t>, 75</a:t>
            </a:r>
            <a:r>
              <a:rPr lang="en-US" sz="1500" baseline="30000" dirty="0" smtClean="0">
                <a:latin typeface="Calibri" panose="020F0502020204030204" pitchFamily="34" charset="0"/>
              </a:rPr>
              <a:t>th</a:t>
            </a:r>
            <a:r>
              <a:rPr lang="en-US" sz="1500" dirty="0" smtClean="0">
                <a:latin typeface="Calibri" panose="020F0502020204030204" pitchFamily="34" charset="0"/>
              </a:rPr>
              <a:t> percentile…) of the </a:t>
            </a: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N</a:t>
            </a:r>
            <a:r>
              <a:rPr lang="en-US" sz="15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sz="1500" dirty="0" smtClean="0">
                <a:latin typeface="Calibri" panose="020F0502020204030204" pitchFamily="34" charset="0"/>
              </a:rPr>
              <a:t>deposition maps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923097" y="4510908"/>
            <a:ext cx="272566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en-US" sz="1500" dirty="0" smtClean="0">
                <a:latin typeface="Calibri" panose="020F0502020204030204" pitchFamily="34" charset="0"/>
              </a:rPr>
              <a:t>For a given threshold </a:t>
            </a: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N</a:t>
            </a:r>
            <a:r>
              <a:rPr lang="en-US" sz="15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sz="1500" dirty="0" smtClean="0">
                <a:latin typeface="Calibri" panose="020F0502020204030204" pitchFamily="34" charset="0"/>
              </a:rPr>
              <a:t>maximum distances </a:t>
            </a: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D</a:t>
            </a:r>
            <a:r>
              <a:rPr lang="en-US" sz="1500" i="1" baseline="-25000" dirty="0" smtClean="0">
                <a:solidFill>
                  <a:schemeClr val="tx2"/>
                </a:solidFill>
                <a:latin typeface="Calibri" panose="020F0502020204030204" pitchFamily="34" charset="0"/>
              </a:rPr>
              <a:t>i</a:t>
            </a:r>
            <a:r>
              <a:rPr lang="en-US" sz="1500" dirty="0" smtClean="0">
                <a:latin typeface="Calibri" panose="020F0502020204030204" pitchFamily="34" charset="0"/>
              </a:rPr>
              <a:t> above </a:t>
            </a: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Map of probability of exceeding </a:t>
            </a:r>
            <a:r>
              <a:rPr lang="en-US" sz="1500" i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endParaRPr lang="en-US" sz="1500" dirty="0" smtClean="0">
              <a:latin typeface="Calibri" panose="020F0502020204030204" pitchFamily="34" charset="0"/>
            </a:endParaRPr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199" y="4272213"/>
            <a:ext cx="2715498" cy="1771814"/>
          </a:xfrm>
          <a:prstGeom prst="rect">
            <a:avLst/>
          </a:prstGeom>
        </p:spPr>
      </p:pic>
      <p:sp>
        <p:nvSpPr>
          <p:cNvPr id="29" name="Zone de texte 27"/>
          <p:cNvSpPr txBox="1"/>
          <p:nvPr/>
        </p:nvSpPr>
        <p:spPr>
          <a:xfrm>
            <a:off x="6557641" y="5224036"/>
            <a:ext cx="1488165" cy="56071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361 km</a:t>
            </a:r>
            <a:endParaRPr lang="fr-FR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Range 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lang="en-GB" sz="1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GB" sz="1200" dirty="0" smtClean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586 </a:t>
            </a:r>
            <a:r>
              <a:rPr lang="en-GB" sz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km</a:t>
            </a:r>
            <a:endParaRPr lang="fr-FR" sz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>
          <a:xfrm>
            <a:off x="247891" y="940029"/>
            <a:ext cx="8356600" cy="1122495"/>
          </a:xfrm>
          <a:prstGeom prst="rect">
            <a:avLst/>
          </a:prstGeom>
        </p:spPr>
        <p:txBody>
          <a:bodyPr/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2400" b="1" dirty="0">
                <a:solidFill>
                  <a:schemeClr val="accent1"/>
                </a:solidFill>
                <a:latin typeface="Calibri" panose="020F0502020204030204" pitchFamily="34" charset="0"/>
              </a:rPr>
              <a:t>Endpoints: consequences computed at T0+24h</a:t>
            </a:r>
          </a:p>
          <a:p>
            <a:pPr lvl="1"/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Ground deposition of </a:t>
            </a:r>
            <a:r>
              <a:rPr lang="en-US" altLang="fr-FR" baseline="30000" dirty="0">
                <a:solidFill>
                  <a:schemeClr val="tx2"/>
                </a:solidFill>
                <a:latin typeface="Calibri" panose="020F0502020204030204" pitchFamily="34" charset="0"/>
              </a:rPr>
              <a:t>137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Cs </a:t>
            </a:r>
            <a:r>
              <a:rPr lang="en-US" altLang="fr-FR" dirty="0" smtClean="0">
                <a:solidFill>
                  <a:schemeClr val="tx2"/>
                </a:solidFill>
                <a:latin typeface="Calibri" panose="020F0502020204030204" pitchFamily="34" charset="0"/>
              </a:rPr>
              <a:t>: </a:t>
            </a:r>
            <a:r>
              <a:rPr lang="en-US" altLang="fr-FR" dirty="0" smtClean="0">
                <a:latin typeface="Calibri" panose="020F0502020204030204" pitchFamily="34" charset="0"/>
              </a:rPr>
              <a:t>Post-Chernobyl </a:t>
            </a:r>
            <a:r>
              <a:rPr lang="en-US" altLang="fr-FR" dirty="0">
                <a:latin typeface="Calibri" panose="020F0502020204030204" pitchFamily="34" charset="0"/>
              </a:rPr>
              <a:t>reference </a:t>
            </a:r>
            <a:r>
              <a:rPr lang="en-US" altLang="fr-FR" dirty="0" smtClean="0">
                <a:latin typeface="Calibri" panose="020F0502020204030204" pitchFamily="34" charset="0"/>
              </a:rPr>
              <a:t>level 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37 </a:t>
            </a:r>
            <a:r>
              <a:rPr lang="en-US" altLang="fr-FR" dirty="0" err="1">
                <a:solidFill>
                  <a:schemeClr val="tx2"/>
                </a:solidFill>
                <a:latin typeface="Calibri" panose="020F0502020204030204" pitchFamily="34" charset="0"/>
              </a:rPr>
              <a:t>kBq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/m</a:t>
            </a:r>
            <a:r>
              <a:rPr lang="en-US" altLang="fr-FR" baseline="30000" dirty="0">
                <a:solidFill>
                  <a:schemeClr val="tx2"/>
                </a:solidFill>
                <a:latin typeface="Calibri" panose="020F0502020204030204" pitchFamily="34" charset="0"/>
              </a:rPr>
              <a:t>2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 for </a:t>
            </a:r>
            <a:r>
              <a:rPr lang="en-US" altLang="fr-FR" baseline="30000" dirty="0">
                <a:solidFill>
                  <a:schemeClr val="tx2"/>
                </a:solidFill>
                <a:latin typeface="Calibri" panose="020F0502020204030204" pitchFamily="34" charset="0"/>
              </a:rPr>
              <a:t>137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Cs</a:t>
            </a:r>
          </a:p>
          <a:p>
            <a:pPr lvl="1"/>
            <a:r>
              <a:rPr lang="en-US" altLang="fr-FR" dirty="0" smtClean="0">
                <a:solidFill>
                  <a:schemeClr val="tx2"/>
                </a:solidFill>
                <a:latin typeface="Calibri" panose="020F0502020204030204" pitchFamily="34" charset="0"/>
              </a:rPr>
              <a:t>Effective </a:t>
            </a:r>
            <a:r>
              <a:rPr lang="en-US" altLang="fr-FR" dirty="0">
                <a:solidFill>
                  <a:schemeClr val="tx2"/>
                </a:solidFill>
                <a:latin typeface="Calibri" panose="020F0502020204030204" pitchFamily="34" charset="0"/>
              </a:rPr>
              <a:t>dose and inhalation thyroid dose </a:t>
            </a:r>
            <a:r>
              <a:rPr lang="en-US" altLang="fr-FR" dirty="0">
                <a:latin typeface="Calibri" panose="020F0502020204030204" pitchFamily="34" charset="0"/>
              </a:rPr>
              <a:t>for 1-year old child – 10, 50, 100 </a:t>
            </a:r>
            <a:r>
              <a:rPr lang="en-US" altLang="fr-FR" dirty="0" err="1">
                <a:latin typeface="Calibri" panose="020F0502020204030204" pitchFamily="34" charset="0"/>
              </a:rPr>
              <a:t>mSv</a:t>
            </a:r>
            <a:endParaRPr lang="en-US" altLang="fr-FR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>
          <a:xfrm>
            <a:off x="247891" y="2644914"/>
            <a:ext cx="5092247" cy="572724"/>
          </a:xfrm>
          <a:prstGeom prst="rect">
            <a:avLst/>
          </a:prstGeom>
        </p:spPr>
        <p:txBody>
          <a:bodyPr/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2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How to use ensemble results?</a:t>
            </a:r>
            <a:endParaRPr lang="en-US" altLang="fr-FR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31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" grpId="0" animBg="1"/>
      <p:bldP spid="12" grpId="0"/>
      <p:bldP spid="13" grpId="0" animBg="1"/>
      <p:bldP spid="14" grpId="0"/>
      <p:bldP spid="16" grpId="0"/>
      <p:bldP spid="18" grpId="0"/>
      <p:bldP spid="19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 30"/>
          <p:cNvPicPr>
            <a:picLocks noChangeAspect="1"/>
          </p:cNvPicPr>
          <p:nvPr/>
        </p:nvPicPr>
        <p:blipFill rotWithShape="1">
          <a:blip r:embed="rId2"/>
          <a:srcRect l="-6342" r="6342"/>
          <a:stretch/>
        </p:blipFill>
        <p:spPr>
          <a:xfrm>
            <a:off x="8572453" y="1901516"/>
            <a:ext cx="572465" cy="3014577"/>
          </a:xfrm>
          <a:prstGeom prst="rect">
            <a:avLst/>
          </a:prstGeom>
        </p:spPr>
      </p:pic>
      <p:sp>
        <p:nvSpPr>
          <p:cNvPr id="29" name="Flèche vers le bas 28"/>
          <p:cNvSpPr/>
          <p:nvPr/>
        </p:nvSpPr>
        <p:spPr>
          <a:xfrm>
            <a:off x="390523" y="1268760"/>
            <a:ext cx="323851" cy="5044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/>
          <p:cNvSpPr txBox="1"/>
          <p:nvPr/>
        </p:nvSpPr>
        <p:spPr>
          <a:xfrm rot="16200000">
            <a:off x="-1456952" y="3513964"/>
            <a:ext cx="3347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tx2"/>
                </a:solidFill>
              </a:rPr>
              <a:t>Different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meteorological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fields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6" name="ZoneTexte 35"/>
          <p:cNvSpPr txBox="1"/>
          <p:nvPr/>
        </p:nvSpPr>
        <p:spPr>
          <a:xfrm>
            <a:off x="1130499" y="896346"/>
            <a:ext cx="1941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T0 = 15:00 UTC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7" name="ZoneTexte 36"/>
          <p:cNvSpPr txBox="1"/>
          <p:nvPr/>
        </p:nvSpPr>
        <p:spPr>
          <a:xfrm>
            <a:off x="6257365" y="927819"/>
            <a:ext cx="288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T0 = 03:00 UTC Day+1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6096000" y="122950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6096000" y="296607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6096000" y="470264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00" b="13140"/>
          <a:stretch/>
        </p:blipFill>
        <p:spPr>
          <a:xfrm>
            <a:off x="705793" y="1196752"/>
            <a:ext cx="2520000" cy="15696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705793" y="296607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705793" y="4671169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ZoneTexte 19"/>
          <p:cNvSpPr txBox="1"/>
          <p:nvPr/>
        </p:nvSpPr>
        <p:spPr>
          <a:xfrm>
            <a:off x="3717609" y="885592"/>
            <a:ext cx="1941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2"/>
                </a:solidFill>
              </a:rPr>
              <a:t>T0 = 21:00 UTC</a:t>
            </a:r>
            <a:endParaRPr lang="fr-FR" dirty="0">
              <a:solidFill>
                <a:schemeClr val="tx2"/>
              </a:solidFill>
            </a:endParaRPr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3379123" y="1205896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3379123" y="296573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Image 2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3140"/>
          <a:stretch/>
        </p:blipFill>
        <p:spPr>
          <a:xfrm>
            <a:off x="3379123" y="4702302"/>
            <a:ext cx="2520000" cy="15709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Espace réservé du contenu 2"/>
          <p:cNvSpPr txBox="1">
            <a:spLocks/>
          </p:cNvSpPr>
          <p:nvPr/>
        </p:nvSpPr>
        <p:spPr bwMode="auto">
          <a:xfrm>
            <a:off x="4572000" y="266989"/>
            <a:ext cx="3676649" cy="56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None/>
            </a:pPr>
            <a:r>
              <a:rPr lang="fr-FR" sz="1600" b="1" kern="0" baseline="30000" dirty="0" smtClean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deposition</a:t>
            </a:r>
            <a:r>
              <a:rPr lang="fr-FR" sz="1600" b="1" kern="0" dirty="0" smtClean="0">
                <a:solidFill>
                  <a:schemeClr val="accent1"/>
                </a:solidFill>
              </a:rPr>
              <a:t>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kBq</a:t>
            </a:r>
            <a:r>
              <a:rPr lang="fr-FR" sz="1600" b="1" kern="0" dirty="0" smtClean="0">
                <a:solidFill>
                  <a:schemeClr val="accent1"/>
                </a:solidFill>
              </a:rPr>
              <a:t>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) </a:t>
            </a:r>
          </a:p>
          <a:p>
            <a:pPr marL="476250" lvl="1" indent="0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IRSN</a:t>
            </a:r>
            <a:endParaRPr lang="fr-FR" b="1" kern="0" dirty="0">
              <a:solidFill>
                <a:schemeClr val="accent1"/>
              </a:solidFill>
            </a:endParaRPr>
          </a:p>
        </p:txBody>
      </p:sp>
      <p:sp>
        <p:nvSpPr>
          <p:cNvPr id="25" name="Titel 1"/>
          <p:cNvSpPr txBox="1">
            <a:spLocks/>
          </p:cNvSpPr>
          <p:nvPr/>
        </p:nvSpPr>
        <p:spPr bwMode="auto">
          <a:xfrm>
            <a:off x="390525" y="308285"/>
            <a:ext cx="4109468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“postage stamp”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22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6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2523"/>
          <a:stretch/>
        </p:blipFill>
        <p:spPr>
          <a:xfrm>
            <a:off x="3157303" y="3009216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Imag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8" r="14665" b="12524"/>
          <a:stretch/>
        </p:blipFill>
        <p:spPr>
          <a:xfrm>
            <a:off x="6005169" y="3018547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Image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665" b="12523"/>
          <a:stretch/>
        </p:blipFill>
        <p:spPr>
          <a:xfrm>
            <a:off x="406863" y="4887379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1" t="11863" r="14421" b="13365"/>
          <a:stretch/>
        </p:blipFill>
        <p:spPr>
          <a:xfrm>
            <a:off x="406863" y="1145755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9" t="11686" r="14688" b="13581"/>
          <a:stretch/>
        </p:blipFill>
        <p:spPr>
          <a:xfrm>
            <a:off x="3227017" y="1142989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9" t="12755" r="14688" b="12522"/>
          <a:stretch/>
        </p:blipFill>
        <p:spPr>
          <a:xfrm>
            <a:off x="6005169" y="1138314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6" t="12749" r="14160" b="12037"/>
          <a:stretch/>
        </p:blipFill>
        <p:spPr>
          <a:xfrm>
            <a:off x="400443" y="3009216"/>
            <a:ext cx="2520000" cy="1584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ZoneTexte 22"/>
          <p:cNvSpPr txBox="1"/>
          <p:nvPr/>
        </p:nvSpPr>
        <p:spPr>
          <a:xfrm>
            <a:off x="3184128" y="2417238"/>
            <a:ext cx="6653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DTU</a:t>
            </a:r>
            <a:endParaRPr lang="en-GB" sz="1200" dirty="0"/>
          </a:p>
        </p:txBody>
      </p:sp>
      <p:sp>
        <p:nvSpPr>
          <p:cNvPr id="4" name="ZoneTexte 3"/>
          <p:cNvSpPr txBox="1"/>
          <p:nvPr/>
        </p:nvSpPr>
        <p:spPr>
          <a:xfrm>
            <a:off x="3130338" y="4274665"/>
            <a:ext cx="7350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IRSN</a:t>
            </a:r>
            <a:endParaRPr lang="en-GB" sz="1200" dirty="0"/>
          </a:p>
        </p:txBody>
      </p:sp>
      <p:sp>
        <p:nvSpPr>
          <p:cNvPr id="15" name="ZoneTexte 14"/>
          <p:cNvSpPr txBox="1"/>
          <p:nvPr/>
        </p:nvSpPr>
        <p:spPr>
          <a:xfrm>
            <a:off x="350161" y="4274665"/>
            <a:ext cx="8567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MetOffice</a:t>
            </a:r>
            <a:endParaRPr lang="en-GB" sz="1200" dirty="0"/>
          </a:p>
        </p:txBody>
      </p:sp>
      <p:sp>
        <p:nvSpPr>
          <p:cNvPr id="21" name="ZoneTexte 20"/>
          <p:cNvSpPr txBox="1"/>
          <p:nvPr/>
        </p:nvSpPr>
        <p:spPr>
          <a:xfrm>
            <a:off x="406202" y="2417238"/>
            <a:ext cx="528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/>
              <a:t>BfS</a:t>
            </a:r>
            <a:endParaRPr lang="en-GB" sz="1200" dirty="0"/>
          </a:p>
        </p:txBody>
      </p:sp>
      <p:sp>
        <p:nvSpPr>
          <p:cNvPr id="17" name="ZoneTexte 16"/>
          <p:cNvSpPr txBox="1"/>
          <p:nvPr/>
        </p:nvSpPr>
        <p:spPr>
          <a:xfrm>
            <a:off x="5940309" y="4274665"/>
            <a:ext cx="637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RIVM</a:t>
            </a:r>
            <a:endParaRPr lang="en-GB" sz="1200" dirty="0"/>
          </a:p>
        </p:txBody>
      </p:sp>
      <p:sp>
        <p:nvSpPr>
          <p:cNvPr id="19" name="ZoneTexte 18"/>
          <p:cNvSpPr txBox="1"/>
          <p:nvPr/>
        </p:nvSpPr>
        <p:spPr>
          <a:xfrm>
            <a:off x="350161" y="6144726"/>
            <a:ext cx="7419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MTA EK</a:t>
            </a:r>
            <a:endParaRPr lang="en-GB" sz="1200" dirty="0"/>
          </a:p>
        </p:txBody>
      </p:sp>
      <p:sp>
        <p:nvSpPr>
          <p:cNvPr id="46" name="Rectangle 45"/>
          <p:cNvSpPr/>
          <p:nvPr/>
        </p:nvSpPr>
        <p:spPr>
          <a:xfrm>
            <a:off x="2983565" y="4721192"/>
            <a:ext cx="433634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en-US" sz="1500" dirty="0" smtClean="0">
                <a:latin typeface="Calibri" panose="020F0502020204030204" pitchFamily="34" charset="0"/>
              </a:rPr>
              <a:t>Differences may come from: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Type of models 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Different wet deposition schemes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Diffusion coefficients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500" dirty="0" smtClean="0">
                <a:latin typeface="Calibri" panose="020F0502020204030204" pitchFamily="34" charset="0"/>
              </a:rPr>
              <a:t>Modelling domain, interpolation…</a:t>
            </a:r>
          </a:p>
        </p:txBody>
      </p:sp>
      <p:pic>
        <p:nvPicPr>
          <p:cNvPr id="1044" name="Image 1043"/>
          <p:cNvPicPr>
            <a:picLocks noChangeAspect="1"/>
          </p:cNvPicPr>
          <p:nvPr/>
        </p:nvPicPr>
        <p:blipFill rotWithShape="1">
          <a:blip r:embed="rId9"/>
          <a:srcRect l="-6342" r="6342"/>
          <a:stretch/>
        </p:blipFill>
        <p:spPr>
          <a:xfrm>
            <a:off x="8540543" y="1300880"/>
            <a:ext cx="572465" cy="3014577"/>
          </a:xfrm>
          <a:prstGeom prst="rect">
            <a:avLst/>
          </a:prstGeom>
        </p:spPr>
      </p:pic>
      <p:sp>
        <p:nvSpPr>
          <p:cNvPr id="67" name="ZoneTexte 66"/>
          <p:cNvSpPr txBox="1"/>
          <p:nvPr/>
        </p:nvSpPr>
        <p:spPr>
          <a:xfrm>
            <a:off x="5994099" y="2417238"/>
            <a:ext cx="6653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EEAE</a:t>
            </a:r>
            <a:endParaRPr lang="en-GB" sz="1200" dirty="0"/>
          </a:p>
        </p:txBody>
      </p:sp>
      <p:sp>
        <p:nvSpPr>
          <p:cNvPr id="68" name="ZoneTexte 67"/>
          <p:cNvSpPr txBox="1"/>
          <p:nvPr/>
        </p:nvSpPr>
        <p:spPr>
          <a:xfrm>
            <a:off x="417675" y="869628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/>
              <a:t>RIMPUFF – </a:t>
            </a:r>
            <a:r>
              <a:rPr lang="en-GB" sz="1200" dirty="0" smtClean="0"/>
              <a:t>Gaussian puff</a:t>
            </a:r>
            <a:endParaRPr lang="en-GB" sz="1200" dirty="0"/>
          </a:p>
        </p:txBody>
      </p:sp>
      <p:sp>
        <p:nvSpPr>
          <p:cNvPr id="69" name="ZoneTexte 68"/>
          <p:cNvSpPr txBox="1"/>
          <p:nvPr/>
        </p:nvSpPr>
        <p:spPr>
          <a:xfrm>
            <a:off x="3395993" y="869628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/>
              <a:t>RIMPUFF – </a:t>
            </a:r>
            <a:r>
              <a:rPr lang="en-GB" sz="1200" dirty="0" smtClean="0"/>
              <a:t>Gaussian puff</a:t>
            </a:r>
            <a:endParaRPr lang="en-GB" sz="1200" dirty="0"/>
          </a:p>
        </p:txBody>
      </p:sp>
      <p:sp>
        <p:nvSpPr>
          <p:cNvPr id="70" name="ZoneTexte 69"/>
          <p:cNvSpPr txBox="1"/>
          <p:nvPr/>
        </p:nvSpPr>
        <p:spPr>
          <a:xfrm>
            <a:off x="6335911" y="869628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 smtClean="0"/>
              <a:t>DIPCOT– </a:t>
            </a:r>
            <a:r>
              <a:rPr lang="en-GB" sz="1200" dirty="0" err="1" smtClean="0"/>
              <a:t>Lagrangian</a:t>
            </a:r>
            <a:r>
              <a:rPr lang="en-GB" sz="1200" dirty="0" smtClean="0"/>
              <a:t> puff</a:t>
            </a:r>
            <a:endParaRPr lang="en-GB" sz="1200" dirty="0"/>
          </a:p>
        </p:txBody>
      </p:sp>
      <p:sp>
        <p:nvSpPr>
          <p:cNvPr id="71" name="ZoneTexte 70"/>
          <p:cNvSpPr txBox="1"/>
          <p:nvPr/>
        </p:nvSpPr>
        <p:spPr>
          <a:xfrm>
            <a:off x="350161" y="2749118"/>
            <a:ext cx="2050870" cy="2870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 smtClean="0"/>
              <a:t>NAME – </a:t>
            </a:r>
            <a:r>
              <a:rPr lang="en-GB" sz="1200" dirty="0" err="1" smtClean="0"/>
              <a:t>Lagrangian</a:t>
            </a:r>
            <a:endParaRPr lang="en-GB" sz="1200" dirty="0"/>
          </a:p>
        </p:txBody>
      </p:sp>
      <p:sp>
        <p:nvSpPr>
          <p:cNvPr id="72" name="ZoneTexte 71"/>
          <p:cNvSpPr txBox="1"/>
          <p:nvPr/>
        </p:nvSpPr>
        <p:spPr>
          <a:xfrm>
            <a:off x="3260046" y="2756580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 err="1" smtClean="0"/>
              <a:t>LdX</a:t>
            </a:r>
            <a:r>
              <a:rPr lang="en-GB" sz="1200" dirty="0" smtClean="0"/>
              <a:t>– Eulerian</a:t>
            </a:r>
            <a:endParaRPr lang="en-GB" sz="1200" dirty="0"/>
          </a:p>
        </p:txBody>
      </p:sp>
      <p:sp>
        <p:nvSpPr>
          <p:cNvPr id="73" name="ZoneTexte 72"/>
          <p:cNvSpPr txBox="1"/>
          <p:nvPr/>
        </p:nvSpPr>
        <p:spPr>
          <a:xfrm>
            <a:off x="6169931" y="2778800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 smtClean="0"/>
              <a:t>NPK-puff – Gaussian puff</a:t>
            </a:r>
            <a:endParaRPr lang="en-GB" sz="1200" dirty="0"/>
          </a:p>
        </p:txBody>
      </p:sp>
      <p:sp>
        <p:nvSpPr>
          <p:cNvPr id="74" name="ZoneTexte 73"/>
          <p:cNvSpPr txBox="1"/>
          <p:nvPr/>
        </p:nvSpPr>
        <p:spPr>
          <a:xfrm>
            <a:off x="417675" y="4652651"/>
            <a:ext cx="2050870" cy="3046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GB" sz="1200" dirty="0" smtClean="0"/>
              <a:t>SINAC – Gaussian puff</a:t>
            </a:r>
            <a:endParaRPr lang="en-GB" sz="1200" dirty="0"/>
          </a:p>
        </p:txBody>
      </p:sp>
      <p:sp>
        <p:nvSpPr>
          <p:cNvPr id="28" name="Titel 1"/>
          <p:cNvSpPr txBox="1">
            <a:spLocks/>
          </p:cNvSpPr>
          <p:nvPr/>
        </p:nvSpPr>
        <p:spPr bwMode="auto">
          <a:xfrm>
            <a:off x="350161" y="245027"/>
            <a:ext cx="4725895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“median” (percentile 50)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29" name="Espace réservé du contenu 2"/>
          <p:cNvSpPr txBox="1">
            <a:spLocks/>
          </p:cNvSpPr>
          <p:nvPr/>
        </p:nvSpPr>
        <p:spPr bwMode="auto">
          <a:xfrm>
            <a:off x="4703976" y="193654"/>
            <a:ext cx="3676649" cy="56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0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0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0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0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10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1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1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1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1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None/>
            </a:pPr>
            <a:r>
              <a:rPr lang="fr-FR" sz="1600" b="1" kern="0" baseline="30000" dirty="0" smtClean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deposition</a:t>
            </a:r>
            <a:r>
              <a:rPr lang="fr-FR" sz="1600" b="1" kern="0" dirty="0" smtClean="0">
                <a:solidFill>
                  <a:schemeClr val="accent1"/>
                </a:solidFill>
              </a:rPr>
              <a:t>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kBq</a:t>
            </a:r>
            <a:r>
              <a:rPr lang="fr-FR" sz="1600" b="1" kern="0" dirty="0" smtClean="0">
                <a:solidFill>
                  <a:schemeClr val="accent1"/>
                </a:solidFill>
              </a:rPr>
              <a:t>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) </a:t>
            </a:r>
          </a:p>
          <a:p>
            <a:pPr marL="476250" lvl="1" indent="0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7 participants</a:t>
            </a:r>
            <a:endParaRPr lang="fr-FR" b="1" kern="0" dirty="0">
              <a:solidFill>
                <a:schemeClr val="accent1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6444208" y="4702989"/>
            <a:ext cx="253528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10 simulations (</a:t>
            </a:r>
            <a:r>
              <a:rPr lang="fr-FR" sz="2000" dirty="0" err="1" smtClean="0"/>
              <a:t>meteorology</a:t>
            </a:r>
            <a:r>
              <a:rPr lang="fr-FR" sz="2000" dirty="0" smtClean="0"/>
              <a:t> </a:t>
            </a:r>
            <a:r>
              <a:rPr lang="fr-FR" sz="2000" dirty="0" err="1" smtClean="0"/>
              <a:t>only</a:t>
            </a:r>
            <a:r>
              <a:rPr lang="fr-FR" sz="2000" dirty="0" smtClean="0"/>
              <a:t>)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453948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" grpId="0"/>
      <p:bldP spid="15" grpId="0"/>
      <p:bldP spid="21" grpId="0"/>
      <p:bldP spid="17" grpId="0"/>
      <p:bldP spid="19" grpId="0"/>
      <p:bldP spid="4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5975" y="2186841"/>
            <a:ext cx="4413913" cy="2879999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52" y="2186841"/>
            <a:ext cx="4413913" cy="2879999"/>
          </a:xfrm>
          <a:prstGeom prst="rect">
            <a:avLst/>
          </a:prstGeom>
        </p:spPr>
      </p:pic>
      <p:sp>
        <p:nvSpPr>
          <p:cNvPr id="15" name="Espace réservé du contenu 2"/>
          <p:cNvSpPr txBox="1">
            <a:spLocks/>
          </p:cNvSpPr>
          <p:nvPr/>
        </p:nvSpPr>
        <p:spPr bwMode="auto">
          <a:xfrm>
            <a:off x="417675" y="1148113"/>
            <a:ext cx="8356600" cy="1023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fr-FR" kern="0" dirty="0" err="1" smtClean="0"/>
              <a:t>Maps</a:t>
            </a:r>
            <a:r>
              <a:rPr lang="fr-FR" kern="0" dirty="0" smtClean="0"/>
              <a:t> of </a:t>
            </a:r>
            <a:r>
              <a:rPr lang="fr-FR" kern="0" dirty="0" err="1" smtClean="0"/>
              <a:t>probability</a:t>
            </a:r>
            <a:r>
              <a:rPr lang="fr-FR" kern="0" dirty="0" smtClean="0"/>
              <a:t> of </a:t>
            </a:r>
            <a:r>
              <a:rPr lang="fr-FR" kern="0" dirty="0" err="1" smtClean="0"/>
              <a:t>threshold</a:t>
            </a:r>
            <a:r>
              <a:rPr lang="fr-FR" kern="0" dirty="0" smtClean="0"/>
              <a:t> </a:t>
            </a:r>
            <a:r>
              <a:rPr lang="fr-FR" kern="0" dirty="0" err="1" smtClean="0"/>
              <a:t>exceedance</a:t>
            </a:r>
            <a:endParaRPr lang="fr-FR" kern="0" dirty="0"/>
          </a:p>
          <a:p>
            <a:pPr>
              <a:buFont typeface="Wingdings" panose="05000000000000000000" pitchFamily="2" charset="2"/>
              <a:buChar char="§"/>
            </a:pPr>
            <a:r>
              <a:rPr lang="fr-FR" kern="0" dirty="0" smtClean="0"/>
              <a:t>For a </a:t>
            </a:r>
            <a:r>
              <a:rPr lang="fr-FR" kern="0" dirty="0" err="1" smtClean="0"/>
              <a:t>threshold</a:t>
            </a:r>
            <a:r>
              <a:rPr lang="fr-FR" kern="0" dirty="0" smtClean="0"/>
              <a:t> </a:t>
            </a:r>
            <a:r>
              <a:rPr lang="fr-FR" kern="0" dirty="0"/>
              <a:t>of </a:t>
            </a:r>
            <a:r>
              <a:rPr lang="fr-FR" kern="0" dirty="0" smtClean="0">
                <a:solidFill>
                  <a:srgbClr val="FF0000"/>
                </a:solidFill>
              </a:rPr>
              <a:t>37 </a:t>
            </a:r>
            <a:r>
              <a:rPr lang="fr-FR" kern="0" dirty="0" err="1" smtClean="0">
                <a:solidFill>
                  <a:srgbClr val="FF0000"/>
                </a:solidFill>
              </a:rPr>
              <a:t>kBq</a:t>
            </a:r>
            <a:r>
              <a:rPr lang="fr-FR" kern="0" dirty="0" smtClean="0">
                <a:solidFill>
                  <a:srgbClr val="FF0000"/>
                </a:solidFill>
              </a:rPr>
              <a:t>/m² </a:t>
            </a:r>
            <a:r>
              <a:rPr lang="fr-FR" kern="0" dirty="0" smtClean="0"/>
              <a:t>for the </a:t>
            </a:r>
            <a:r>
              <a:rPr lang="fr-FR" kern="0" baseline="30000" dirty="0" smtClean="0"/>
              <a:t>137</a:t>
            </a:r>
            <a:r>
              <a:rPr lang="fr-FR" kern="0" dirty="0" smtClean="0"/>
              <a:t>Cs </a:t>
            </a:r>
            <a:r>
              <a:rPr lang="fr-FR" kern="0" dirty="0" err="1" smtClean="0"/>
              <a:t>deposition</a:t>
            </a:r>
            <a:endParaRPr lang="fr-FR" kern="0" dirty="0" smtClean="0"/>
          </a:p>
        </p:txBody>
      </p:sp>
      <p:sp>
        <p:nvSpPr>
          <p:cNvPr id="16" name="ZoneTexte 15"/>
          <p:cNvSpPr txBox="1"/>
          <p:nvPr/>
        </p:nvSpPr>
        <p:spPr>
          <a:xfrm>
            <a:off x="390524" y="5082214"/>
            <a:ext cx="3630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10 simulations (</a:t>
            </a:r>
            <a:r>
              <a:rPr lang="fr-FR" sz="1400" dirty="0" err="1" smtClean="0"/>
              <a:t>meteorology</a:t>
            </a:r>
            <a:r>
              <a:rPr lang="fr-FR" sz="1400" dirty="0" smtClean="0"/>
              <a:t> </a:t>
            </a:r>
            <a:r>
              <a:rPr lang="fr-FR" sz="1400" dirty="0" err="1" smtClean="0"/>
              <a:t>only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4891315" y="5082214"/>
            <a:ext cx="3630960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90 simulations (</a:t>
            </a:r>
            <a:r>
              <a:rPr lang="fr-FR" sz="1400" dirty="0" err="1" smtClean="0"/>
              <a:t>meteorology</a:t>
            </a:r>
            <a:r>
              <a:rPr lang="fr-FR" sz="1400" dirty="0" smtClean="0"/>
              <a:t> + source </a:t>
            </a:r>
            <a:r>
              <a:rPr lang="fr-FR" sz="1400" dirty="0" err="1" smtClean="0"/>
              <a:t>term</a:t>
            </a:r>
            <a:r>
              <a:rPr lang="fr-FR" sz="1400" dirty="0" smtClean="0"/>
              <a:t>)</a:t>
            </a:r>
            <a:endParaRPr lang="fr-FR" sz="1400" dirty="0"/>
          </a:p>
        </p:txBody>
      </p:sp>
      <p:sp>
        <p:nvSpPr>
          <p:cNvPr id="18" name="Zone de texte 26"/>
          <p:cNvSpPr txBox="1"/>
          <p:nvPr/>
        </p:nvSpPr>
        <p:spPr>
          <a:xfrm>
            <a:off x="528301" y="3997321"/>
            <a:ext cx="1586206" cy="569343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268 km</a:t>
            </a:r>
            <a:endParaRPr lang="fr-FR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Range 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211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433 </a:t>
            </a: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km</a:t>
            </a:r>
            <a:endParaRPr lang="fr-FR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 de texte 27"/>
          <p:cNvSpPr txBox="1"/>
          <p:nvPr/>
        </p:nvSpPr>
        <p:spPr>
          <a:xfrm>
            <a:off x="5022363" y="4014753"/>
            <a:ext cx="1488165" cy="56071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Mean 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192 </a:t>
            </a: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km</a:t>
            </a:r>
            <a:endParaRPr lang="fr-FR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Range 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en-GB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GB" sz="14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525 </a:t>
            </a:r>
            <a:r>
              <a:rPr lang="en-GB" sz="14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km</a:t>
            </a:r>
            <a:endParaRPr lang="fr-FR" sz="14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90524" y="5517232"/>
            <a:ext cx="4901556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3538" indent="-363538" eaLnBrk="0" hangingPunct="0">
              <a:lnSpc>
                <a:spcPts val="2400"/>
              </a:lnSpc>
              <a:spcBef>
                <a:spcPct val="100000"/>
              </a:spcBef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lnSpc>
                <a:spcPts val="2400"/>
              </a:lnSpc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lnSpc>
                <a:spcPts val="2400"/>
              </a:lnSpc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lnSpc>
                <a:spcPts val="2400"/>
              </a:lnSpc>
              <a:buChar char="–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lnSpc>
                <a:spcPts val="2400"/>
              </a:lnSpc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With source perturbations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Maximum </a:t>
            </a:r>
            <a:r>
              <a:rPr lang="en-US" altLang="fr-FR" sz="1500" b="1" dirty="0">
                <a:solidFill>
                  <a:schemeClr val="accent1"/>
                </a:solidFill>
                <a:latin typeface="Calibri" pitchFamily="34" charset="0"/>
              </a:rPr>
              <a:t>distance of threshold exceedance is lower </a:t>
            </a:r>
            <a:endParaRPr lang="en-US" altLang="fr-FR" sz="1500" b="1" dirty="0" smtClean="0">
              <a:solidFill>
                <a:schemeClr val="accent1"/>
              </a:solidFill>
              <a:latin typeface="Calibri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Surface covered by low probabilities is larger</a:t>
            </a:r>
            <a:endParaRPr lang="en-US" altLang="fr-FR" sz="1500" b="1" dirty="0">
              <a:solidFill>
                <a:schemeClr val="accent1"/>
              </a:solidFill>
              <a:latin typeface="Calibri" pitchFamily="34" charset="0"/>
            </a:endParaRPr>
          </a:p>
        </p:txBody>
      </p:sp>
      <p:sp>
        <p:nvSpPr>
          <p:cNvPr id="12" name="Titel 1"/>
          <p:cNvSpPr txBox="1">
            <a:spLocks/>
          </p:cNvSpPr>
          <p:nvPr/>
        </p:nvSpPr>
        <p:spPr bwMode="auto">
          <a:xfrm>
            <a:off x="390524" y="308285"/>
            <a:ext cx="7205811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“frequency maps”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 bwMode="auto">
          <a:xfrm>
            <a:off x="4572000" y="266989"/>
            <a:ext cx="3676649" cy="753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None/>
            </a:pPr>
            <a:r>
              <a:rPr lang="fr-FR" sz="1600" b="1" kern="0" baseline="30000" dirty="0" smtClean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deposition</a:t>
            </a:r>
            <a:r>
              <a:rPr lang="fr-FR" sz="1600" b="1" kern="0" dirty="0" smtClean="0">
                <a:solidFill>
                  <a:schemeClr val="accent1"/>
                </a:solidFill>
              </a:rPr>
              <a:t>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kBq</a:t>
            </a:r>
            <a:r>
              <a:rPr lang="fr-FR" sz="1600" b="1" kern="0" dirty="0" smtClean="0">
                <a:solidFill>
                  <a:schemeClr val="accent1"/>
                </a:solidFill>
              </a:rPr>
              <a:t>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) </a:t>
            </a:r>
          </a:p>
          <a:p>
            <a:pPr marL="476250" lvl="1" indent="0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UK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MetOffice</a:t>
            </a:r>
            <a:endParaRPr lang="fr-FR" b="1" kern="0" dirty="0">
              <a:solidFill>
                <a:schemeClr val="accent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 rot="19499039">
            <a:off x="6721437" y="1370896"/>
            <a:ext cx="207126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r-FR" dirty="0" err="1" smtClean="0"/>
              <a:t>See</a:t>
            </a:r>
            <a:r>
              <a:rPr lang="fr-FR" dirty="0" smtClean="0"/>
              <a:t> REM2 poster!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19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  <p:bldP spid="1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236313" y="782296"/>
            <a:ext cx="2969260" cy="1937385"/>
            <a:chOff x="236313" y="907674"/>
            <a:chExt cx="2969260" cy="1937385"/>
          </a:xfrm>
        </p:grpSpPr>
        <p:pic>
          <p:nvPicPr>
            <p:cNvPr id="30" name="Image 29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6313" y="907674"/>
              <a:ext cx="2969260" cy="19373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ZoneTexte 20"/>
            <p:cNvSpPr txBox="1"/>
            <p:nvPr/>
          </p:nvSpPr>
          <p:spPr>
            <a:xfrm>
              <a:off x="2069451" y="1216321"/>
              <a:ext cx="9560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err="1" smtClean="0">
                  <a:solidFill>
                    <a:schemeClr val="accent1"/>
                  </a:solidFill>
                </a:rPr>
                <a:t>BfS</a:t>
              </a:r>
              <a:r>
                <a:rPr lang="fr-FR" sz="1200" b="1" dirty="0">
                  <a:solidFill>
                    <a:schemeClr val="accent1"/>
                  </a:solidFill>
                </a:rPr>
                <a:t> </a:t>
              </a:r>
              <a:endParaRPr lang="fr-FR" sz="1200" b="1" dirty="0" smtClean="0">
                <a:solidFill>
                  <a:schemeClr val="accent1"/>
                </a:solidFill>
              </a:endParaRP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N=450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909170" y="2347402"/>
              <a:ext cx="1975322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/>
                <a:t>RIMPUFF – </a:t>
              </a:r>
              <a:r>
                <a:rPr lang="en-GB" sz="1200" dirty="0" smtClean="0"/>
                <a:t>Gaussian puff</a:t>
              </a:r>
              <a:endParaRPr lang="en-GB" sz="1200" dirty="0"/>
            </a:p>
          </p:txBody>
        </p:sp>
      </p:grpSp>
      <p:grpSp>
        <p:nvGrpSpPr>
          <p:cNvPr id="5" name="Groupe 4"/>
          <p:cNvGrpSpPr/>
          <p:nvPr/>
        </p:nvGrpSpPr>
        <p:grpSpPr>
          <a:xfrm>
            <a:off x="2956126" y="780073"/>
            <a:ext cx="2976245" cy="1941830"/>
            <a:chOff x="2956126" y="905451"/>
            <a:chExt cx="2976245" cy="1941830"/>
          </a:xfrm>
        </p:grpSpPr>
        <p:pic>
          <p:nvPicPr>
            <p:cNvPr id="31" name="Image 30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56126" y="905451"/>
              <a:ext cx="2976245" cy="19418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ZoneTexte 22"/>
            <p:cNvSpPr txBox="1"/>
            <p:nvPr/>
          </p:nvSpPr>
          <p:spPr>
            <a:xfrm>
              <a:off x="4794844" y="1180827"/>
              <a:ext cx="665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chemeClr val="accent1"/>
                  </a:solidFill>
                </a:rPr>
                <a:t>DTU</a:t>
              </a: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N=150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3611197" y="2346186"/>
              <a:ext cx="2050870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/>
                <a:t>RIMPUFF – </a:t>
              </a:r>
              <a:r>
                <a:rPr lang="en-GB" sz="1200" dirty="0" smtClean="0"/>
                <a:t>Gaussian puff</a:t>
              </a:r>
              <a:endParaRPr lang="en-GB" sz="1200" dirty="0"/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5565109" y="786384"/>
            <a:ext cx="2971165" cy="1938655"/>
            <a:chOff x="5565109" y="911762"/>
            <a:chExt cx="2971165" cy="1938655"/>
          </a:xfrm>
        </p:grpSpPr>
        <p:pic>
          <p:nvPicPr>
            <p:cNvPr id="32" name="Image 31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65109" y="911762"/>
              <a:ext cx="2971165" cy="19386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ZoneTexte 66"/>
            <p:cNvSpPr txBox="1"/>
            <p:nvPr/>
          </p:nvSpPr>
          <p:spPr>
            <a:xfrm>
              <a:off x="7487072" y="1164613"/>
              <a:ext cx="665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chemeClr val="accent1"/>
                  </a:solidFill>
                </a:rPr>
                <a:t>EEAE</a:t>
              </a: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N=150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70" name="ZoneTexte 69"/>
            <p:cNvSpPr txBox="1"/>
            <p:nvPr/>
          </p:nvSpPr>
          <p:spPr>
            <a:xfrm>
              <a:off x="6183889" y="2361408"/>
              <a:ext cx="2050870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 smtClean="0"/>
                <a:t>DIPCOT– </a:t>
              </a:r>
              <a:r>
                <a:rPr lang="en-GB" sz="1200" dirty="0" err="1" smtClean="0"/>
                <a:t>Lagrangian</a:t>
              </a:r>
              <a:r>
                <a:rPr lang="en-GB" sz="1200" dirty="0" smtClean="0"/>
                <a:t> puff</a:t>
              </a:r>
              <a:endParaRPr lang="en-GB" sz="1200" dirty="0"/>
            </a:p>
          </p:txBody>
        </p:sp>
      </p:grpSp>
      <p:grpSp>
        <p:nvGrpSpPr>
          <p:cNvPr id="7" name="Groupe 6"/>
          <p:cNvGrpSpPr/>
          <p:nvPr/>
        </p:nvGrpSpPr>
        <p:grpSpPr>
          <a:xfrm>
            <a:off x="272627" y="2779067"/>
            <a:ext cx="2913380" cy="1900555"/>
            <a:chOff x="272627" y="2904445"/>
            <a:chExt cx="2913380" cy="1900555"/>
          </a:xfrm>
        </p:grpSpPr>
        <p:pic>
          <p:nvPicPr>
            <p:cNvPr id="33" name="Image 32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72627" y="2904445"/>
              <a:ext cx="2913380" cy="19005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ZoneTexte 14"/>
            <p:cNvSpPr txBox="1"/>
            <p:nvPr/>
          </p:nvSpPr>
          <p:spPr>
            <a:xfrm>
              <a:off x="1977939" y="3197763"/>
              <a:ext cx="939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err="1" smtClean="0">
                  <a:solidFill>
                    <a:schemeClr val="accent1"/>
                  </a:solidFill>
                </a:rPr>
                <a:t>MetOffice</a:t>
              </a:r>
              <a:endParaRPr lang="fr-FR" sz="1200" b="1" dirty="0" smtClean="0">
                <a:solidFill>
                  <a:schemeClr val="accent1"/>
                </a:solidFill>
              </a:endParaRP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N=90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71" name="ZoneTexte 70"/>
            <p:cNvSpPr txBox="1"/>
            <p:nvPr/>
          </p:nvSpPr>
          <p:spPr>
            <a:xfrm>
              <a:off x="952504" y="4256248"/>
              <a:ext cx="2050870" cy="28700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 smtClean="0"/>
                <a:t>NAME – </a:t>
              </a:r>
              <a:r>
                <a:rPr lang="en-GB" sz="1200" dirty="0" err="1" smtClean="0"/>
                <a:t>Lagrangian</a:t>
              </a:r>
              <a:endParaRPr lang="en-GB" sz="1200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2948189" y="2767401"/>
            <a:ext cx="2992120" cy="1952305"/>
            <a:chOff x="2948189" y="2892779"/>
            <a:chExt cx="2992120" cy="1952305"/>
          </a:xfrm>
        </p:grpSpPr>
        <p:pic>
          <p:nvPicPr>
            <p:cNvPr id="34" name="Image 33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948189" y="2892779"/>
              <a:ext cx="2992120" cy="19523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ZoneTexte 3"/>
            <p:cNvSpPr txBox="1"/>
            <p:nvPr/>
          </p:nvSpPr>
          <p:spPr>
            <a:xfrm>
              <a:off x="4787263" y="3152626"/>
              <a:ext cx="735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chemeClr val="accent1"/>
                  </a:solidFill>
                </a:rPr>
                <a:t>IRSN</a:t>
              </a: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N=450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72" name="ZoneTexte 71"/>
            <p:cNvSpPr txBox="1"/>
            <p:nvPr/>
          </p:nvSpPr>
          <p:spPr>
            <a:xfrm>
              <a:off x="3558434" y="4315565"/>
              <a:ext cx="2050870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 err="1" smtClean="0"/>
                <a:t>LdX</a:t>
              </a:r>
              <a:r>
                <a:rPr lang="en-GB" sz="1200" dirty="0" smtClean="0"/>
                <a:t>– Eulerian</a:t>
              </a:r>
              <a:endParaRPr lang="en-GB" sz="1200" dirty="0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5609304" y="2787640"/>
            <a:ext cx="2913380" cy="1900555"/>
            <a:chOff x="5609304" y="2913018"/>
            <a:chExt cx="2913380" cy="1900555"/>
          </a:xfrm>
        </p:grpSpPr>
        <p:pic>
          <p:nvPicPr>
            <p:cNvPr id="35" name="Image 34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09304" y="2913018"/>
              <a:ext cx="2913380" cy="19005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" name="ZoneTexte 16"/>
            <p:cNvSpPr txBox="1"/>
            <p:nvPr/>
          </p:nvSpPr>
          <p:spPr>
            <a:xfrm>
              <a:off x="7419164" y="3197763"/>
              <a:ext cx="801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chemeClr val="accent1"/>
                  </a:solidFill>
                </a:rPr>
                <a:t>RIVM</a:t>
              </a: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N=1950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73" name="ZoneTexte 72"/>
            <p:cNvSpPr txBox="1"/>
            <p:nvPr/>
          </p:nvSpPr>
          <p:spPr>
            <a:xfrm>
              <a:off x="6276403" y="4356130"/>
              <a:ext cx="2050870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 smtClean="0"/>
                <a:t>NPK-puff – Gaussian puff</a:t>
              </a:r>
              <a:endParaRPr lang="en-GB" sz="1200" dirty="0"/>
            </a:p>
          </p:txBody>
        </p:sp>
      </p:grpSp>
      <p:grpSp>
        <p:nvGrpSpPr>
          <p:cNvPr id="11" name="Groupe 10"/>
          <p:cNvGrpSpPr/>
          <p:nvPr/>
        </p:nvGrpSpPr>
        <p:grpSpPr>
          <a:xfrm>
            <a:off x="264253" y="4480773"/>
            <a:ext cx="2913380" cy="1900555"/>
            <a:chOff x="264253" y="4606151"/>
            <a:chExt cx="2913380" cy="1900555"/>
          </a:xfrm>
        </p:grpSpPr>
        <p:pic>
          <p:nvPicPr>
            <p:cNvPr id="36" name="Image 35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4253" y="4606151"/>
              <a:ext cx="2913380" cy="19005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ZoneTexte 18"/>
            <p:cNvSpPr txBox="1"/>
            <p:nvPr/>
          </p:nvSpPr>
          <p:spPr>
            <a:xfrm>
              <a:off x="2012933" y="4914965"/>
              <a:ext cx="8374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b="1" dirty="0" smtClean="0">
                  <a:solidFill>
                    <a:schemeClr val="accent1"/>
                  </a:solidFill>
                </a:rPr>
                <a:t>MTA EK</a:t>
              </a:r>
            </a:p>
            <a:p>
              <a:r>
                <a:rPr lang="fr-FR" sz="1200" b="1" dirty="0" smtClean="0">
                  <a:solidFill>
                    <a:schemeClr val="accent1"/>
                  </a:solidFill>
                </a:rPr>
                <a:t>N=270</a:t>
              </a:r>
              <a:endParaRPr lang="en-GB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74" name="ZoneTexte 73"/>
            <p:cNvSpPr txBox="1"/>
            <p:nvPr/>
          </p:nvSpPr>
          <p:spPr>
            <a:xfrm>
              <a:off x="916853" y="6010443"/>
              <a:ext cx="2050870" cy="304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en-GB" sz="1200" dirty="0" smtClean="0"/>
                <a:t>SINAC – Gaussian puff</a:t>
              </a:r>
              <a:endParaRPr lang="en-GB" sz="1200" dirty="0"/>
            </a:p>
          </p:txBody>
        </p:sp>
      </p:grpSp>
      <p:sp>
        <p:nvSpPr>
          <p:cNvPr id="28" name="Titel 1"/>
          <p:cNvSpPr txBox="1">
            <a:spLocks/>
          </p:cNvSpPr>
          <p:nvPr/>
        </p:nvSpPr>
        <p:spPr bwMode="auto">
          <a:xfrm>
            <a:off x="350161" y="49062"/>
            <a:ext cx="4725895" cy="61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Trebuchet MS" pitchFamily="34" charset="0"/>
              </a:defRPr>
            </a:lvl9pPr>
          </a:lstStyle>
          <a:p>
            <a:r>
              <a:rPr lang="en-GB" sz="2400" b="1" kern="0" dirty="0" smtClean="0"/>
              <a:t>REM2: “frequency maps”</a:t>
            </a:r>
            <a:endParaRPr lang="en-GB" sz="2400" b="1" kern="0" dirty="0">
              <a:solidFill>
                <a:schemeClr val="accent1"/>
              </a:solidFill>
            </a:endParaRPr>
          </a:p>
        </p:txBody>
      </p:sp>
      <p:sp>
        <p:nvSpPr>
          <p:cNvPr id="29" name="Espace réservé du contenu 2"/>
          <p:cNvSpPr txBox="1">
            <a:spLocks/>
          </p:cNvSpPr>
          <p:nvPr/>
        </p:nvSpPr>
        <p:spPr bwMode="auto">
          <a:xfrm>
            <a:off x="4739559" y="141154"/>
            <a:ext cx="3676649" cy="56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9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0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0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0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10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None/>
            </a:pPr>
            <a:r>
              <a:rPr lang="fr-FR" sz="1600" b="1" kern="0" baseline="30000" dirty="0" smtClean="0">
                <a:solidFill>
                  <a:schemeClr val="accent1"/>
                </a:solidFill>
              </a:rPr>
              <a:t>137</a:t>
            </a:r>
            <a:r>
              <a:rPr lang="fr-FR" sz="1600" b="1" kern="0" dirty="0" smtClean="0">
                <a:solidFill>
                  <a:schemeClr val="accent1"/>
                </a:solidFill>
              </a:rPr>
              <a:t>Cs 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deposition</a:t>
            </a:r>
            <a:r>
              <a:rPr lang="fr-FR" sz="1600" b="1" kern="0" dirty="0" smtClean="0">
                <a:solidFill>
                  <a:schemeClr val="accent1"/>
                </a:solidFill>
              </a:rPr>
              <a:t> (</a:t>
            </a:r>
            <a:r>
              <a:rPr lang="fr-FR" sz="1600" b="1" kern="0" dirty="0" err="1" smtClean="0">
                <a:solidFill>
                  <a:schemeClr val="accent1"/>
                </a:solidFill>
              </a:rPr>
              <a:t>kBq</a:t>
            </a:r>
            <a:r>
              <a:rPr lang="fr-FR" sz="1600" b="1" kern="0" dirty="0" smtClean="0">
                <a:solidFill>
                  <a:schemeClr val="accent1"/>
                </a:solidFill>
              </a:rPr>
              <a:t>/m</a:t>
            </a:r>
            <a:r>
              <a:rPr lang="fr-FR" sz="1600" b="1" kern="0" baseline="30000" dirty="0" smtClean="0">
                <a:solidFill>
                  <a:schemeClr val="accent1"/>
                </a:solidFill>
              </a:rPr>
              <a:t>2</a:t>
            </a:r>
            <a:r>
              <a:rPr lang="fr-FR" sz="1600" b="1" kern="0" dirty="0" smtClean="0">
                <a:solidFill>
                  <a:schemeClr val="accent1"/>
                </a:solidFill>
              </a:rPr>
              <a:t>) </a:t>
            </a:r>
          </a:p>
          <a:p>
            <a:pPr marL="476250" lvl="1" indent="0">
              <a:buNone/>
            </a:pPr>
            <a:r>
              <a:rPr lang="fr-FR" sz="1600" b="1" kern="0" dirty="0" smtClean="0">
                <a:solidFill>
                  <a:schemeClr val="accent1"/>
                </a:solidFill>
              </a:rPr>
              <a:t>at T0+24h </a:t>
            </a:r>
            <a:r>
              <a:rPr lang="en-GB" sz="1600" b="1" dirty="0">
                <a:solidFill>
                  <a:schemeClr val="accent1"/>
                </a:solidFill>
              </a:rPr>
              <a:t>–</a:t>
            </a:r>
            <a:r>
              <a:rPr lang="en-GB" sz="1600" dirty="0">
                <a:solidFill>
                  <a:schemeClr val="accent1"/>
                </a:solidFill>
              </a:rPr>
              <a:t> </a:t>
            </a:r>
            <a:r>
              <a:rPr lang="fr-FR" sz="1600" b="1" kern="0" dirty="0" smtClean="0">
                <a:solidFill>
                  <a:schemeClr val="accent1"/>
                </a:solidFill>
              </a:rPr>
              <a:t>7 participants</a:t>
            </a:r>
            <a:endParaRPr lang="fr-FR" b="1" kern="0" dirty="0">
              <a:solidFill>
                <a:schemeClr val="accent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18699" y="47895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fr-FR" kern="0" dirty="0"/>
              <a:t>For a </a:t>
            </a:r>
            <a:r>
              <a:rPr lang="fr-FR" kern="0" dirty="0" err="1"/>
              <a:t>threshold</a:t>
            </a:r>
            <a:r>
              <a:rPr lang="fr-FR" kern="0" dirty="0"/>
              <a:t> of </a:t>
            </a:r>
            <a:r>
              <a:rPr lang="fr-FR" kern="0" dirty="0">
                <a:solidFill>
                  <a:srgbClr val="FF0000"/>
                </a:solidFill>
              </a:rPr>
              <a:t>37 </a:t>
            </a:r>
            <a:r>
              <a:rPr lang="fr-FR" kern="0" dirty="0" err="1">
                <a:solidFill>
                  <a:srgbClr val="FF0000"/>
                </a:solidFill>
              </a:rPr>
              <a:t>kBq</a:t>
            </a:r>
            <a:r>
              <a:rPr lang="fr-FR" kern="0" dirty="0">
                <a:solidFill>
                  <a:srgbClr val="FF0000"/>
                </a:solidFill>
              </a:rPr>
              <a:t>/m² </a:t>
            </a:r>
            <a:r>
              <a:rPr lang="fr-FR" kern="0" dirty="0"/>
              <a:t>for the </a:t>
            </a:r>
            <a:r>
              <a:rPr lang="fr-FR" kern="0" baseline="30000" dirty="0"/>
              <a:t>137</a:t>
            </a:r>
            <a:r>
              <a:rPr lang="fr-FR" kern="0" dirty="0"/>
              <a:t>Cs </a:t>
            </a:r>
            <a:r>
              <a:rPr lang="fr-FR" kern="0" dirty="0" err="1"/>
              <a:t>deposition</a:t>
            </a:r>
            <a:endParaRPr lang="fr-FR" kern="0" dirty="0"/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3360621" y="5478218"/>
            <a:ext cx="6029472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63538" indent="-363538" eaLnBrk="0" hangingPunct="0">
              <a:lnSpc>
                <a:spcPts val="2400"/>
              </a:lnSpc>
              <a:spcBef>
                <a:spcPct val="100000"/>
              </a:spcBef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eaLnBrk="0" hangingPunct="0">
              <a:lnSpc>
                <a:spcPts val="2400"/>
              </a:lnSpc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eaLnBrk="0" hangingPunct="0">
              <a:lnSpc>
                <a:spcPts val="2400"/>
              </a:lnSpc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eaLnBrk="0" hangingPunct="0">
              <a:lnSpc>
                <a:spcPts val="2400"/>
              </a:lnSpc>
              <a:buChar char="–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eaLnBrk="0" hangingPunct="0">
              <a:lnSpc>
                <a:spcPts val="2400"/>
              </a:lnSpc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Some ensembles feature an area of (low probability) threshold exceedance in the North-Eastern area (others are below 5%)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SzTx/>
              <a:buFont typeface="Wingdings" pitchFamily="2" charset="2"/>
              <a:buChar char="ì"/>
            </a:pPr>
            <a:r>
              <a:rPr lang="en-US" altLang="fr-FR" sz="1500" b="1" dirty="0" smtClean="0">
                <a:solidFill>
                  <a:schemeClr val="accent1"/>
                </a:solidFill>
                <a:latin typeface="Calibri" pitchFamily="34" charset="0"/>
              </a:rPr>
              <a:t>Corresponds to the change in wind direction</a:t>
            </a:r>
            <a:endParaRPr lang="en-US" altLang="fr-FR" sz="1500" b="1" dirty="0">
              <a:solidFill>
                <a:schemeClr val="accent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55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8840</TotalTime>
  <Words>1263</Words>
  <Application>Microsoft Office PowerPoint</Application>
  <PresentationFormat>Affichage à l'écran (4:3)</PresentationFormat>
  <Paragraphs>239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8" baseType="lpstr">
      <vt:lpstr>Arial</vt:lpstr>
      <vt:lpstr>Calibri</vt:lpstr>
      <vt:lpstr>Interstate-Regular</vt:lpstr>
      <vt:lpstr>Times New Roman</vt:lpstr>
      <vt:lpstr>Wingdings</vt:lpstr>
      <vt:lpstr>KIT-PPT_Master_en_2016</vt:lpstr>
      <vt:lpstr>Présentation PowerPoint</vt:lpstr>
      <vt:lpstr>Uncertainty propagation: the Radiological Ensemble Modelling (REM) case study</vt:lpstr>
      <vt:lpstr>The REM case studies –scenarios</vt:lpstr>
      <vt:lpstr>REM2 case study – short release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Conclusions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KORSAKISSOK Irene</cp:lastModifiedBy>
  <cp:revision>422</cp:revision>
  <dcterms:created xsi:type="dcterms:W3CDTF">2015-12-14T06:33:20Z</dcterms:created>
  <dcterms:modified xsi:type="dcterms:W3CDTF">2019-12-02T08:18:44Z</dcterms:modified>
</cp:coreProperties>
</file>