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4" r:id="rId2"/>
    <p:sldId id="298" r:id="rId3"/>
    <p:sldId id="294" r:id="rId4"/>
    <p:sldId id="301" r:id="rId5"/>
    <p:sldId id="309" r:id="rId6"/>
    <p:sldId id="300" r:id="rId7"/>
    <p:sldId id="302" r:id="rId8"/>
    <p:sldId id="305" r:id="rId9"/>
    <p:sldId id="307" r:id="rId10"/>
    <p:sldId id="310" r:id="rId11"/>
    <p:sldId id="308" r:id="rId12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AAE6"/>
    <a:srgbClr val="4AA0B1"/>
    <a:srgbClr val="DCA01E"/>
    <a:srgbClr val="FA8214"/>
    <a:srgbClr val="5A6EB4"/>
    <a:srgbClr val="A00078"/>
    <a:srgbClr val="A01E28"/>
    <a:srgbClr val="A08232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2" autoAdjust="0"/>
    <p:restoredTop sz="91212" autoAdjust="0"/>
  </p:normalViewPr>
  <p:slideViewPr>
    <p:cSldViewPr>
      <p:cViewPr varScale="1">
        <p:scale>
          <a:sx n="89" d="100"/>
          <a:sy n="89" d="100"/>
        </p:scale>
        <p:origin x="720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51910" y="6403090"/>
            <a:ext cx="1436370" cy="366183"/>
          </a:xfrm>
          <a:prstGeom prst="rect">
            <a:avLst/>
          </a:prstGeom>
        </p:spPr>
        <p:txBody>
          <a:bodyPr/>
          <a:lstStyle/>
          <a:p>
            <a:fld id="{E5F9FE41-C8F9-47EF-94C3-C489748B47D0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7085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01.12.2019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536" y="1412776"/>
            <a:ext cx="8389937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CONFIDENCE WP1</a:t>
            </a:r>
          </a:p>
          <a:p>
            <a:pPr algn="ctr" eaLnBrk="1" hangingPunct="1">
              <a:lnSpc>
                <a:spcPct val="90000"/>
              </a:lnSpc>
            </a:pPr>
            <a:r>
              <a:rPr lang="en-GB" sz="2400" b="1" dirty="0"/>
              <a:t>The Fukushima case study: ensemble results and indicators to assess the quality of ensembles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835696" y="3933056"/>
            <a:ext cx="5256584" cy="431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en-GB" sz="1600" b="1" dirty="0" err="1" smtClean="0"/>
              <a:t>Irène</a:t>
            </a:r>
            <a:r>
              <a:rPr lang="en-GB" sz="1600" b="1" dirty="0" smtClean="0"/>
              <a:t> </a:t>
            </a:r>
            <a:r>
              <a:rPr lang="en-GB" sz="1600" b="1" dirty="0" err="1"/>
              <a:t>Korsakissok</a:t>
            </a:r>
            <a:r>
              <a:rPr lang="en-GB" sz="1600" b="1" dirty="0"/>
              <a:t>, </a:t>
            </a:r>
            <a:r>
              <a:rPr lang="en-GB" sz="1600" b="1" dirty="0" err="1"/>
              <a:t>Raphaël</a:t>
            </a:r>
            <a:r>
              <a:rPr lang="en-GB" sz="1600" b="1" dirty="0"/>
              <a:t> </a:t>
            </a:r>
            <a:r>
              <a:rPr lang="en-GB" sz="1600" b="1" dirty="0" err="1" smtClean="0"/>
              <a:t>Périllat</a:t>
            </a:r>
            <a:endParaRPr lang="en-GB" sz="1600" b="1" dirty="0" smtClean="0"/>
          </a:p>
          <a:p>
            <a:pPr algn="ctr" eaLnBrk="1" hangingPunct="1">
              <a:spcBef>
                <a:spcPct val="50000"/>
              </a:spcBef>
              <a:buNone/>
            </a:pPr>
            <a:r>
              <a:rPr lang="en-GB" sz="1600" b="1" dirty="0" smtClean="0"/>
              <a:t>Spyros </a:t>
            </a:r>
            <a:r>
              <a:rPr lang="en-GB" sz="1600" b="1" dirty="0" err="1"/>
              <a:t>Andronopoulos</a:t>
            </a:r>
            <a:r>
              <a:rPr lang="en-GB" sz="1600" b="1" dirty="0"/>
              <a:t>, </a:t>
            </a:r>
            <a:r>
              <a:rPr lang="en-GB" sz="1600" b="1" dirty="0" err="1"/>
              <a:t>Poul</a:t>
            </a:r>
            <a:r>
              <a:rPr lang="en-GB" sz="1600" b="1" dirty="0"/>
              <a:t> </a:t>
            </a:r>
            <a:r>
              <a:rPr lang="en-GB" sz="1600" b="1" dirty="0" err="1"/>
              <a:t>Astrup</a:t>
            </a:r>
            <a:r>
              <a:rPr lang="en-GB" sz="1600" b="1" dirty="0"/>
              <a:t>, Peter </a:t>
            </a:r>
            <a:r>
              <a:rPr lang="en-GB" sz="1600" b="1" dirty="0" err="1"/>
              <a:t>Bedwell</a:t>
            </a:r>
            <a:r>
              <a:rPr lang="en-GB" sz="1600" b="1" dirty="0"/>
              <a:t>, Erik Berge, Arnaud </a:t>
            </a:r>
            <a:r>
              <a:rPr lang="en-GB" sz="1600" b="1" dirty="0" err="1"/>
              <a:t>Quérel</a:t>
            </a:r>
            <a:r>
              <a:rPr lang="en-GB" sz="1600" b="1" dirty="0"/>
              <a:t>, </a:t>
            </a:r>
            <a:r>
              <a:rPr lang="en-GB" sz="1600" b="1" dirty="0" err="1"/>
              <a:t>Heiko</a:t>
            </a:r>
            <a:r>
              <a:rPr lang="en-GB" sz="1600" b="1" dirty="0"/>
              <a:t> Klein, Susan </a:t>
            </a:r>
            <a:r>
              <a:rPr lang="en-GB" sz="1600" b="1" dirty="0" err="1"/>
              <a:t>Leadbetter</a:t>
            </a:r>
            <a:r>
              <a:rPr lang="en-GB" sz="1600" b="1" dirty="0"/>
              <a:t>, Olivier </a:t>
            </a:r>
            <a:r>
              <a:rPr lang="en-GB" sz="1600" b="1" dirty="0" err="1"/>
              <a:t>Saunier</a:t>
            </a:r>
            <a:r>
              <a:rPr lang="en-GB" sz="1600" b="1" dirty="0"/>
              <a:t>, Andrey </a:t>
            </a:r>
            <a:r>
              <a:rPr lang="en-GB" sz="1600" b="1" dirty="0" err="1"/>
              <a:t>Sogachev</a:t>
            </a:r>
            <a:r>
              <a:rPr lang="en-GB" sz="1600" b="1" dirty="0"/>
              <a:t>, Jasper Tomas, Magnus Ulimoen</a:t>
            </a:r>
            <a:endParaRPr lang="fr-FR" sz="1600" dirty="0"/>
          </a:p>
          <a:p>
            <a:pPr algn="ctr" eaLnBrk="1" hangingPunct="1">
              <a:spcBef>
                <a:spcPct val="50000"/>
              </a:spcBef>
              <a:buNone/>
            </a:pPr>
            <a:endParaRPr lang="de-DE" altLang="de-DE" sz="1600" noProof="1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/>
          <p:nvPr/>
        </p:nvPicPr>
        <p:blipFill>
          <a:blip r:embed="rId2"/>
          <a:stretch>
            <a:fillRect/>
          </a:stretch>
        </p:blipFill>
        <p:spPr>
          <a:xfrm>
            <a:off x="4223921" y="1016383"/>
            <a:ext cx="4820682" cy="2597408"/>
          </a:xfrm>
          <a:prstGeom prst="rect">
            <a:avLst/>
          </a:prstGeom>
        </p:spPr>
      </p:pic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323528" y="392205"/>
            <a:ext cx="5328592" cy="345882"/>
          </a:xfrm>
        </p:spPr>
        <p:txBody>
          <a:bodyPr/>
          <a:lstStyle/>
          <a:p>
            <a:r>
              <a:rPr lang="fr-FR" dirty="0" err="1" smtClean="0"/>
              <a:t>Comparison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observations</a:t>
            </a:r>
            <a:br>
              <a:rPr lang="fr-FR" dirty="0" smtClean="0"/>
            </a:br>
            <a:r>
              <a:rPr lang="fr-FR" sz="1800" i="1" dirty="0" err="1" smtClean="0"/>
              <a:t>Indicators</a:t>
            </a:r>
            <a:r>
              <a:rPr lang="fr-FR" sz="1800" i="1" dirty="0" smtClean="0"/>
              <a:t> to </a:t>
            </a:r>
            <a:r>
              <a:rPr lang="fr-FR" sz="1800" i="1" dirty="0" err="1" smtClean="0"/>
              <a:t>assess</a:t>
            </a:r>
            <a:r>
              <a:rPr lang="fr-FR" sz="1800" i="1" dirty="0" smtClean="0"/>
              <a:t> the </a:t>
            </a:r>
            <a:r>
              <a:rPr lang="fr-FR" sz="1800" i="1" dirty="0" err="1" smtClean="0"/>
              <a:t>quality</a:t>
            </a:r>
            <a:r>
              <a:rPr lang="fr-FR" sz="1800" i="1" dirty="0" smtClean="0"/>
              <a:t> of an ensemble</a:t>
            </a:r>
            <a:endParaRPr lang="fr-FR" sz="1800" i="1" dirty="0"/>
          </a:p>
        </p:txBody>
      </p:sp>
      <p:sp>
        <p:nvSpPr>
          <p:cNvPr id="13" name="Rectangle 12"/>
          <p:cNvSpPr/>
          <p:nvPr/>
        </p:nvSpPr>
        <p:spPr>
          <a:xfrm>
            <a:off x="179512" y="1029447"/>
            <a:ext cx="4037636" cy="2631490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 smtClean="0">
                <a:solidFill>
                  <a:schemeClr val="accent1"/>
                </a:solidFill>
                <a:latin typeface="+mj-lt"/>
              </a:rPr>
              <a:t>Rank histograms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  <a:latin typeface="+mj-lt"/>
              </a:rPr>
              <a:t>Represent the ability of an ensemble to encompass the observations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  <a:latin typeface="+mj-lt"/>
              </a:rPr>
              <a:t>The rank of each member corresponds to the number of observations below it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  <a:latin typeface="+mj-lt"/>
              </a:rPr>
              <a:t>If the ensemble was “perfect”, the rank diagram would be flat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  <a:latin typeface="+mj-lt"/>
              </a:rPr>
              <a:t>Ensemble under-dispersive: U-shaped, over-dispersive: ∩-shaped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  <a:latin typeface="+mj-lt"/>
              </a:rPr>
              <a:t>High bar on one side: bias</a:t>
            </a:r>
            <a:endParaRPr lang="en-US" sz="1400" dirty="0" smtClean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14" name="Image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3691098"/>
            <a:ext cx="3460043" cy="2687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 1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7984" y="3660937"/>
            <a:ext cx="3411155" cy="2689661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Rectangle 17"/>
          <p:cNvSpPr/>
          <p:nvPr/>
        </p:nvSpPr>
        <p:spPr>
          <a:xfrm>
            <a:off x="5508104" y="3992660"/>
            <a:ext cx="2187628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accent1"/>
                </a:solidFill>
                <a:latin typeface="Calibri" panose="020F0502020204030204" pitchFamily="34" charset="0"/>
              </a:rPr>
              <a:t>Gamma dose 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rates (</a:t>
            </a:r>
            <a:r>
              <a:rPr lang="en-GB" sz="1400" b="1" dirty="0" err="1" smtClean="0">
                <a:solidFill>
                  <a:schemeClr val="accent1"/>
                </a:solidFill>
                <a:latin typeface="Calibri" panose="020F0502020204030204" pitchFamily="34" charset="0"/>
              </a:rPr>
              <a:t>nSv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/h)</a:t>
            </a:r>
            <a:endParaRPr lang="en-GB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34341" y="3992660"/>
            <a:ext cx="2640301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sz="1400" b="1" baseline="300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137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Cs air concentrations (</a:t>
            </a:r>
            <a:r>
              <a:rPr lang="en-GB" sz="1400" b="1" dirty="0" err="1" smtClean="0">
                <a:solidFill>
                  <a:schemeClr val="accent1"/>
                </a:solidFill>
                <a:latin typeface="Calibri" panose="020F0502020204030204" pitchFamily="34" charset="0"/>
              </a:rPr>
              <a:t>Bq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/m</a:t>
            </a:r>
            <a:r>
              <a:rPr lang="en-GB" sz="1400" b="1" baseline="300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3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)</a:t>
            </a:r>
            <a:endParaRPr lang="en-GB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596336" y="4603263"/>
            <a:ext cx="1448267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Rank diagrams for Met Office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 rot="19499039">
            <a:off x="3039775" y="5087239"/>
            <a:ext cx="266429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fr-FR" dirty="0" err="1" smtClean="0"/>
              <a:t>See</a:t>
            </a:r>
            <a:r>
              <a:rPr lang="fr-FR" dirty="0" smtClean="0"/>
              <a:t> Fukushima poster!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213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323528" y="392205"/>
            <a:ext cx="2448272" cy="345882"/>
          </a:xfrm>
        </p:spPr>
        <p:txBody>
          <a:bodyPr/>
          <a:lstStyle/>
          <a:p>
            <a:r>
              <a:rPr lang="fr-FR" dirty="0" smtClean="0"/>
              <a:t>Conclusions</a:t>
            </a:r>
            <a:endParaRPr lang="fr-FR" sz="1800" i="1" dirty="0"/>
          </a:p>
        </p:txBody>
      </p:sp>
      <p:sp>
        <p:nvSpPr>
          <p:cNvPr id="3" name="Content Placeholder 1"/>
          <p:cNvSpPr txBox="1">
            <a:spLocks/>
          </p:cNvSpPr>
          <p:nvPr/>
        </p:nvSpPr>
        <p:spPr>
          <a:xfrm>
            <a:off x="179512" y="908720"/>
            <a:ext cx="8964488" cy="547260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476250" lvl="1" indent="0">
              <a:buClr>
                <a:schemeClr val="accent1"/>
              </a:buClr>
              <a:buFontTx/>
              <a:buNone/>
            </a:pPr>
            <a:endParaRPr lang="en-GB" sz="2600" kern="0" dirty="0" smtClean="0">
              <a:latin typeface="+mj-lt"/>
            </a:endParaRP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600" kern="0" dirty="0" smtClean="0">
                <a:latin typeface="+mj-lt"/>
              </a:rPr>
              <a:t>Fukushima provided a unique case study to compare ensemble simulations with radiological observations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600" b="1" kern="0" dirty="0" smtClean="0">
                <a:solidFill>
                  <a:schemeClr val="accent1"/>
                </a:solidFill>
                <a:latin typeface="+mj-lt"/>
              </a:rPr>
              <a:t>In this case, source term and meteorological uncertainties are much larger than inter-ensemble variability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600" kern="0" dirty="0" smtClean="0">
                <a:solidFill>
                  <a:schemeClr val="accent1"/>
                </a:solidFill>
                <a:latin typeface="+mj-lt"/>
              </a:rPr>
              <a:t>All ensembles show a similar performance to encompass the observations; </a:t>
            </a:r>
          </a:p>
          <a:p>
            <a:pPr lvl="1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600" kern="0" dirty="0" smtClean="0">
                <a:latin typeface="+mj-lt"/>
              </a:rPr>
              <a:t>acceptable for air concentrations</a:t>
            </a:r>
          </a:p>
          <a:p>
            <a:pPr lvl="1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600" kern="0" dirty="0" smtClean="0">
                <a:latin typeface="+mj-lt"/>
              </a:rPr>
              <a:t>good for gamma dose rates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600" kern="0" dirty="0" smtClean="0">
                <a:solidFill>
                  <a:schemeClr val="accent1"/>
                </a:solidFill>
                <a:latin typeface="+mj-lt"/>
              </a:rPr>
              <a:t>There is a </a:t>
            </a:r>
            <a:r>
              <a:rPr lang="en-US" sz="2600" b="1" kern="0" dirty="0" smtClean="0">
                <a:solidFill>
                  <a:schemeClr val="accent1"/>
                </a:solidFill>
                <a:latin typeface="+mj-lt"/>
              </a:rPr>
              <a:t>large variability </a:t>
            </a:r>
            <a:r>
              <a:rPr lang="en-US" sz="2600" kern="0" dirty="0" smtClean="0">
                <a:solidFill>
                  <a:schemeClr val="accent1"/>
                </a:solidFill>
                <a:latin typeface="+mj-lt"/>
              </a:rPr>
              <a:t>between participants when looking at the median or 25</a:t>
            </a:r>
            <a:r>
              <a:rPr lang="en-US" sz="2600" kern="0" baseline="30000" dirty="0" smtClean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2600" kern="0" dirty="0" smtClean="0">
                <a:solidFill>
                  <a:schemeClr val="accent1"/>
                </a:solidFill>
                <a:latin typeface="+mj-lt"/>
              </a:rPr>
              <a:t>-75</a:t>
            </a:r>
            <a:r>
              <a:rPr lang="en-US" sz="2600" kern="0" baseline="30000" dirty="0" smtClean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2600" kern="0" dirty="0" smtClean="0">
                <a:solidFill>
                  <a:schemeClr val="accent1"/>
                </a:solidFill>
                <a:latin typeface="+mj-lt"/>
              </a:rPr>
              <a:t> percentiles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600" kern="0" dirty="0" smtClean="0">
                <a:latin typeface="+mj-lt"/>
              </a:rPr>
              <a:t>Most ensembles feature very large overestimation of the concentrations (by a decade or two) for some members </a:t>
            </a:r>
          </a:p>
          <a:p>
            <a:pPr lvl="1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600" kern="0" dirty="0" smtClean="0">
                <a:latin typeface="+mj-lt"/>
              </a:rPr>
              <a:t>Is the uncertainty estimation too large?</a:t>
            </a:r>
          </a:p>
          <a:p>
            <a:pPr lvl="1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sz="2600" b="1" kern="0" dirty="0" smtClean="0">
                <a:solidFill>
                  <a:schemeClr val="accent1"/>
                </a:solidFill>
                <a:latin typeface="+mj-lt"/>
              </a:rPr>
              <a:t>Raises the issue of how to use ensemble simulations in an operational context</a:t>
            </a:r>
            <a:r>
              <a:rPr lang="en-US" sz="2600" b="1" kern="0" dirty="0" smtClean="0">
                <a:latin typeface="+mj-lt"/>
              </a:rPr>
              <a:t> </a:t>
            </a:r>
            <a:r>
              <a:rPr lang="en-US" sz="2600" kern="0" dirty="0" smtClean="0">
                <a:latin typeface="+mj-lt"/>
              </a:rPr>
              <a:t>(maximum values vs chosen percentile…)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kern="0" dirty="0" smtClean="0">
              <a:latin typeface="+mj-lt"/>
            </a:endParaRP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kern="0" dirty="0" smtClean="0">
              <a:latin typeface="+mj-lt"/>
            </a:endParaRP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kern="0" dirty="0" smtClean="0">
              <a:latin typeface="+mj-lt"/>
            </a:endParaRP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kern="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7780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3568" y="3717032"/>
            <a:ext cx="7612782" cy="2323713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  <a:latin typeface="+mj-lt"/>
              </a:rPr>
              <a:t>Questions</a:t>
            </a:r>
            <a:endParaRPr lang="en-US" sz="1600" dirty="0" smtClean="0">
              <a:solidFill>
                <a:schemeClr val="tx2"/>
              </a:solidFill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 smtClean="0">
                <a:latin typeface="+mj-lt"/>
              </a:rPr>
              <a:t>Do the ensembles reproduce </a:t>
            </a:r>
            <a:r>
              <a:rPr lang="en-US" sz="1600" dirty="0" smtClean="0">
                <a:latin typeface="+mj-lt"/>
              </a:rPr>
              <a:t>output variability </a:t>
            </a:r>
            <a:r>
              <a:rPr lang="en-US" sz="1400" dirty="0" smtClean="0">
                <a:latin typeface="+mj-lt"/>
              </a:rPr>
              <a:t>(i.e. encompass observations</a:t>
            </a:r>
            <a:r>
              <a:rPr lang="en-US" sz="1400" dirty="0" smtClean="0">
                <a:latin typeface="+mj-lt"/>
              </a:rPr>
              <a:t>)</a:t>
            </a:r>
            <a:r>
              <a:rPr lang="en-US" sz="1600" dirty="0" smtClean="0">
                <a:latin typeface="+mj-lt"/>
              </a:rPr>
              <a:t>?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 smtClean="0">
                <a:latin typeface="+mj-lt"/>
              </a:rPr>
              <a:t>Are </a:t>
            </a:r>
            <a:r>
              <a:rPr lang="en-US" sz="1600" dirty="0" smtClean="0">
                <a:latin typeface="+mj-lt"/>
              </a:rPr>
              <a:t>there lacks in the uncertainties taken into account </a:t>
            </a:r>
            <a:r>
              <a:rPr lang="en-US" sz="1400" dirty="0" smtClean="0">
                <a:latin typeface="+mj-lt"/>
              </a:rPr>
              <a:t>(i.e. observations not well reproduced, under-dispersed ensembles)</a:t>
            </a:r>
            <a:r>
              <a:rPr lang="en-US" sz="1600" dirty="0" smtClean="0">
                <a:latin typeface="+mj-lt"/>
              </a:rPr>
              <a:t>? </a:t>
            </a:r>
            <a:endParaRPr lang="en-US" sz="1600" dirty="0" smtClean="0">
              <a:latin typeface="+mj-lt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kern="0" dirty="0">
                <a:cs typeface="Calibri" panose="020F0502020204030204" pitchFamily="34" charset="0"/>
              </a:rPr>
              <a:t>How do ensembles’ performance vary from one participant to another? Can we discriminate between the different models/approaches</a:t>
            </a:r>
            <a:r>
              <a:rPr lang="en-US" sz="1600" kern="0" dirty="0" smtClean="0">
                <a:cs typeface="Calibri" panose="020F0502020204030204" pitchFamily="34" charset="0"/>
              </a:rPr>
              <a:t>?</a:t>
            </a:r>
            <a:endParaRPr lang="en-US" sz="1600" dirty="0" smtClean="0">
              <a:latin typeface="+mj-lt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 smtClean="0">
                <a:latin typeface="+mj-lt"/>
              </a:rPr>
              <a:t>What variables /indicators to assess the quality of ensembles by comparison to observations?</a:t>
            </a:r>
          </a:p>
        </p:txBody>
      </p:sp>
      <p:sp>
        <p:nvSpPr>
          <p:cNvPr id="9" name="Titre 41"/>
          <p:cNvSpPr txBox="1">
            <a:spLocks/>
          </p:cNvSpPr>
          <p:nvPr/>
        </p:nvSpPr>
        <p:spPr bwMode="auto">
          <a:xfrm>
            <a:off x="392112" y="188640"/>
            <a:ext cx="72008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fr-FR" kern="0" dirty="0" err="1" smtClean="0"/>
              <a:t>Uncertainty</a:t>
            </a:r>
            <a:r>
              <a:rPr lang="fr-FR" kern="0" dirty="0" smtClean="0"/>
              <a:t> propagation: the Fukushima accident</a:t>
            </a:r>
            <a:endParaRPr lang="fr-FR" kern="0" dirty="0"/>
          </a:p>
        </p:txBody>
      </p:sp>
      <p:sp>
        <p:nvSpPr>
          <p:cNvPr id="10" name="Espace réservé du contenu 2"/>
          <p:cNvSpPr>
            <a:spLocks noGrp="1"/>
          </p:cNvSpPr>
          <p:nvPr>
            <p:ph idx="1"/>
          </p:nvPr>
        </p:nvSpPr>
        <p:spPr>
          <a:xfrm>
            <a:off x="392112" y="1191468"/>
            <a:ext cx="8500367" cy="1510357"/>
          </a:xfrm>
        </p:spPr>
        <p:txBody>
          <a:bodyPr/>
          <a:lstStyle/>
          <a:p>
            <a:r>
              <a:rPr lang="fr-FR" sz="1800" dirty="0" smtClean="0"/>
              <a:t>Propagation </a:t>
            </a:r>
            <a:r>
              <a:rPr lang="fr-FR" sz="1800" dirty="0" err="1" smtClean="0"/>
              <a:t>through</a:t>
            </a:r>
            <a:r>
              <a:rPr lang="fr-FR" sz="1800" dirty="0" smtClean="0"/>
              <a:t> </a:t>
            </a:r>
            <a:r>
              <a:rPr lang="fr-FR" sz="1800" dirty="0" err="1" smtClean="0"/>
              <a:t>Atmospheric</a:t>
            </a:r>
            <a:r>
              <a:rPr lang="fr-FR" sz="1800" dirty="0" smtClean="0"/>
              <a:t> Dispersion </a:t>
            </a:r>
            <a:r>
              <a:rPr lang="fr-FR" sz="1800" dirty="0" err="1"/>
              <a:t>M</a:t>
            </a:r>
            <a:r>
              <a:rPr lang="fr-FR" sz="1800" dirty="0" err="1" smtClean="0"/>
              <a:t>odels</a:t>
            </a:r>
            <a:r>
              <a:rPr lang="fr-FR" sz="1800" dirty="0" smtClean="0"/>
              <a:t> (</a:t>
            </a:r>
            <a:r>
              <a:rPr lang="fr-FR" sz="1800" dirty="0" err="1" smtClean="0"/>
              <a:t>ADMs</a:t>
            </a:r>
            <a:r>
              <a:rPr lang="fr-FR" sz="1800" dirty="0" smtClean="0"/>
              <a:t>)</a:t>
            </a:r>
          </a:p>
          <a:p>
            <a:r>
              <a:rPr lang="fr-FR" sz="1800" dirty="0" smtClean="0"/>
              <a:t>Six participants </a:t>
            </a:r>
            <a:r>
              <a:rPr lang="fr-FR" sz="1800" dirty="0" err="1" smtClean="0"/>
              <a:t>with</a:t>
            </a:r>
            <a:r>
              <a:rPr lang="fr-FR" sz="1800" dirty="0" smtClean="0"/>
              <a:t> </a:t>
            </a:r>
            <a:r>
              <a:rPr lang="fr-FR" sz="1800" dirty="0" err="1" smtClean="0"/>
              <a:t>different</a:t>
            </a:r>
            <a:r>
              <a:rPr lang="fr-FR" sz="1800" dirty="0" smtClean="0"/>
              <a:t> </a:t>
            </a:r>
            <a:r>
              <a:rPr lang="fr-FR" sz="1800" dirty="0" err="1" smtClean="0"/>
              <a:t>models</a:t>
            </a:r>
            <a:r>
              <a:rPr lang="fr-FR" sz="1800" dirty="0" smtClean="0"/>
              <a:t>: inter-</a:t>
            </a:r>
            <a:r>
              <a:rPr lang="fr-FR" sz="1800" dirty="0" err="1" smtClean="0"/>
              <a:t>comparison</a:t>
            </a:r>
            <a:r>
              <a:rPr lang="fr-FR" sz="1800" dirty="0" smtClean="0"/>
              <a:t> of ensemble </a:t>
            </a:r>
            <a:r>
              <a:rPr lang="fr-FR" sz="1800" dirty="0" err="1" smtClean="0"/>
              <a:t>results</a:t>
            </a:r>
            <a:endParaRPr lang="fr-FR" sz="1800" dirty="0" smtClean="0"/>
          </a:p>
          <a:p>
            <a:r>
              <a:rPr lang="fr-FR" sz="1800" dirty="0" err="1" smtClean="0">
                <a:solidFill>
                  <a:schemeClr val="accent1"/>
                </a:solidFill>
              </a:rPr>
              <a:t>Numerous</a:t>
            </a:r>
            <a:r>
              <a:rPr lang="fr-FR" sz="1800" dirty="0" smtClean="0">
                <a:solidFill>
                  <a:schemeClr val="accent1"/>
                </a:solidFill>
              </a:rPr>
              <a:t> </a:t>
            </a:r>
            <a:r>
              <a:rPr lang="fr-FR" sz="1800" dirty="0" err="1" smtClean="0">
                <a:solidFill>
                  <a:schemeClr val="accent1"/>
                </a:solidFill>
              </a:rPr>
              <a:t>environmental</a:t>
            </a:r>
            <a:r>
              <a:rPr lang="fr-FR" sz="1800" dirty="0" smtClean="0">
                <a:solidFill>
                  <a:schemeClr val="accent1"/>
                </a:solidFill>
              </a:rPr>
              <a:t> observations: a unique case for ensemble </a:t>
            </a:r>
            <a:r>
              <a:rPr lang="fr-FR" sz="1800" dirty="0" err="1" smtClean="0">
                <a:solidFill>
                  <a:schemeClr val="accent1"/>
                </a:solidFill>
              </a:rPr>
              <a:t>evaluation</a:t>
            </a:r>
            <a:r>
              <a:rPr lang="fr-FR" sz="1800" dirty="0" smtClean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11" name="Titre 41"/>
          <p:cNvSpPr txBox="1">
            <a:spLocks/>
          </p:cNvSpPr>
          <p:nvPr/>
        </p:nvSpPr>
        <p:spPr bwMode="auto">
          <a:xfrm>
            <a:off x="1259632" y="2639143"/>
            <a:ext cx="2088232" cy="34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fr-FR" sz="2000" b="0" kern="0" dirty="0" smtClean="0">
                <a:solidFill>
                  <a:schemeClr val="accent1"/>
                </a:solidFill>
              </a:rPr>
              <a:t>Key objective:</a:t>
            </a:r>
            <a:endParaRPr lang="fr-FR" sz="2000" b="0" kern="0" dirty="0">
              <a:solidFill>
                <a:schemeClr val="accent1"/>
              </a:solidFill>
            </a:endParaRPr>
          </a:p>
        </p:txBody>
      </p:sp>
      <p:sp>
        <p:nvSpPr>
          <p:cNvPr id="12" name="Flèche droite 11"/>
          <p:cNvSpPr/>
          <p:nvPr/>
        </p:nvSpPr>
        <p:spPr>
          <a:xfrm>
            <a:off x="585069" y="2701825"/>
            <a:ext cx="420945" cy="2622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2771800" y="2632899"/>
            <a:ext cx="5886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chemeClr val="accent1"/>
                </a:solidFill>
              </a:rPr>
              <a:t>to </a:t>
            </a:r>
            <a:r>
              <a:rPr lang="fr-FR" sz="2000" dirty="0" err="1">
                <a:solidFill>
                  <a:schemeClr val="accent1"/>
                </a:solidFill>
              </a:rPr>
              <a:t>assess</a:t>
            </a:r>
            <a:r>
              <a:rPr lang="fr-FR" sz="2000" dirty="0">
                <a:solidFill>
                  <a:schemeClr val="accent1"/>
                </a:solidFill>
              </a:rPr>
              <a:t> the </a:t>
            </a:r>
            <a:r>
              <a:rPr lang="fr-FR" sz="2000" dirty="0" err="1">
                <a:solidFill>
                  <a:schemeClr val="accent1"/>
                </a:solidFill>
              </a:rPr>
              <a:t>quality</a:t>
            </a:r>
            <a:r>
              <a:rPr lang="fr-FR" sz="2000" dirty="0">
                <a:solidFill>
                  <a:schemeClr val="accent1"/>
                </a:solidFill>
              </a:rPr>
              <a:t> of </a:t>
            </a:r>
            <a:r>
              <a:rPr lang="fr-FR" sz="2000" dirty="0" err="1">
                <a:solidFill>
                  <a:schemeClr val="accent1"/>
                </a:solidFill>
              </a:rPr>
              <a:t>uncertainty</a:t>
            </a:r>
            <a:r>
              <a:rPr lang="fr-FR" sz="2000" dirty="0">
                <a:solidFill>
                  <a:schemeClr val="accent1"/>
                </a:solidFill>
              </a:rPr>
              <a:t> </a:t>
            </a:r>
            <a:r>
              <a:rPr lang="fr-FR" sz="2000" dirty="0" err="1">
                <a:solidFill>
                  <a:schemeClr val="accent1"/>
                </a:solidFill>
              </a:rPr>
              <a:t>modelling</a:t>
            </a:r>
            <a:endParaRPr lang="fr-FR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60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re 41"/>
          <p:cNvSpPr>
            <a:spLocks noGrp="1"/>
          </p:cNvSpPr>
          <p:nvPr>
            <p:ph type="title"/>
          </p:nvPr>
        </p:nvSpPr>
        <p:spPr>
          <a:xfrm>
            <a:off x="390525" y="228577"/>
            <a:ext cx="6911975" cy="561975"/>
          </a:xfrm>
        </p:spPr>
        <p:txBody>
          <a:bodyPr/>
          <a:lstStyle/>
          <a:p>
            <a:r>
              <a:rPr lang="fr-FR" dirty="0" smtClean="0"/>
              <a:t>The Fukushima accident</a:t>
            </a:r>
            <a:endParaRPr lang="fr-FR" dirty="0"/>
          </a:p>
        </p:txBody>
      </p:sp>
      <p:sp>
        <p:nvSpPr>
          <p:cNvPr id="46" name="Content Placeholder 1"/>
          <p:cNvSpPr>
            <a:spLocks noGrp="1"/>
          </p:cNvSpPr>
          <p:nvPr>
            <p:ph idx="1"/>
          </p:nvPr>
        </p:nvSpPr>
        <p:spPr>
          <a:xfrm>
            <a:off x="307662" y="761161"/>
            <a:ext cx="8712968" cy="2060197"/>
          </a:xfrm>
        </p:spPr>
        <p:txBody>
          <a:bodyPr>
            <a:normAutofit fontScale="85000" lnSpcReduction="20000"/>
          </a:bodyPr>
          <a:lstStyle/>
          <a:p>
            <a:pPr marL="476250" lvl="1" indent="0">
              <a:buClr>
                <a:schemeClr val="accent1"/>
              </a:buClr>
              <a:buNone/>
            </a:pPr>
            <a:endParaRPr lang="en-GB" sz="1600" dirty="0" smtClean="0">
              <a:latin typeface="+mj-lt"/>
            </a:endParaRP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+mj-lt"/>
              </a:rPr>
              <a:t>3 weeks of accident with major releases, from March 11</a:t>
            </a:r>
            <a:r>
              <a:rPr lang="en-US" baseline="30000" dirty="0" smtClean="0">
                <a:latin typeface="+mj-lt"/>
              </a:rPr>
              <a:t>th</a:t>
            </a:r>
            <a:r>
              <a:rPr lang="en-US" dirty="0" smtClean="0">
                <a:latin typeface="+mj-lt"/>
              </a:rPr>
              <a:t> 2011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+mj-lt"/>
              </a:rPr>
              <a:t>Multiple episodes with several reactors involved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+mj-lt"/>
              </a:rPr>
              <a:t>Complex terrain (coastal area, valleys, mountains)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+mj-lt"/>
              </a:rPr>
              <a:t>Complex meteorology (stable situations, low wind speed / changing wind direction during crucial release episodes, rain/snow, fog…)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dirty="0" smtClean="0">
                <a:latin typeface="+mj-lt"/>
              </a:rPr>
              <a:t>Meteorological models still show difficulties to reproduce the complex fields </a:t>
            </a: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6195" y="636279"/>
            <a:ext cx="1869269" cy="1058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5" descr="D:\Documents and Settings\korsakissok-ire\Bureau\Article pX\Article-newFigures\figures_TS_events\debit_tous_is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28" y="4112417"/>
            <a:ext cx="2448272" cy="226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112417"/>
            <a:ext cx="2449666" cy="204881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729" y="4012499"/>
            <a:ext cx="2637265" cy="2109812"/>
          </a:xfrm>
          <a:prstGeom prst="rect">
            <a:avLst/>
          </a:prstGeom>
        </p:spPr>
      </p:pic>
      <p:sp>
        <p:nvSpPr>
          <p:cNvPr id="8" name="Flèche droite 7"/>
          <p:cNvSpPr/>
          <p:nvPr/>
        </p:nvSpPr>
        <p:spPr>
          <a:xfrm>
            <a:off x="650273" y="3348240"/>
            <a:ext cx="420945" cy="2622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1132912" y="2946240"/>
            <a:ext cx="7471536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accent1"/>
                </a:solidFill>
              </a:rPr>
              <a:t>No deterministic combination of meteorology / source term / ADM is able to reproduce different observations for all times</a:t>
            </a:r>
          </a:p>
          <a:p>
            <a:pPr marL="342900" indent="-34290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accent1"/>
                </a:solidFill>
              </a:rPr>
              <a:t>9 years later, meteorological and ST uncertainties are still high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88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205811" cy="561975"/>
          </a:xfrm>
        </p:spPr>
        <p:txBody>
          <a:bodyPr/>
          <a:lstStyle/>
          <a:p>
            <a:r>
              <a:rPr lang="fr-FR" dirty="0" err="1" smtClean="0"/>
              <a:t>Uncertainty</a:t>
            </a:r>
            <a:r>
              <a:rPr lang="fr-FR" dirty="0" smtClean="0"/>
              <a:t> propagation for the Fukushima case</a:t>
            </a:r>
            <a:endParaRPr lang="fr-FR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729722" y="2515189"/>
            <a:ext cx="6840759" cy="1013713"/>
          </a:xfrm>
          <a:prstGeom prst="rect">
            <a:avLst/>
          </a:prstGeom>
        </p:spPr>
        <p:txBody>
          <a:bodyPr>
            <a:normAutofit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endParaRPr lang="en-US" kern="0" dirty="0" smtClean="0">
              <a:latin typeface="+mj-lt"/>
            </a:endParaRPr>
          </a:p>
        </p:txBody>
      </p:sp>
      <p:grpSp>
        <p:nvGrpSpPr>
          <p:cNvPr id="14" name="Groupe 13"/>
          <p:cNvGrpSpPr/>
          <p:nvPr/>
        </p:nvGrpSpPr>
        <p:grpSpPr>
          <a:xfrm>
            <a:off x="5755542" y="4075809"/>
            <a:ext cx="2944864" cy="2182695"/>
            <a:chOff x="2987824" y="4311681"/>
            <a:chExt cx="2448272" cy="1835077"/>
          </a:xfrm>
        </p:grpSpPr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824" y="4311681"/>
              <a:ext cx="2448272" cy="1835077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3396153" y="4515629"/>
              <a:ext cx="551494" cy="30777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GB" sz="1400" baseline="30000" dirty="0" smtClean="0">
                  <a:latin typeface="Calibri" panose="020F0502020204030204" pitchFamily="34" charset="0"/>
                </a:rPr>
                <a:t>131</a:t>
              </a:r>
              <a:r>
                <a:rPr lang="en-GB" sz="1400" dirty="0" smtClean="0">
                  <a:latin typeface="Calibri" panose="020F0502020204030204" pitchFamily="34" charset="0"/>
                </a:rPr>
                <a:t>I</a:t>
              </a:r>
              <a:endParaRPr lang="en-GB" sz="1400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6" name="Groupe 5"/>
          <p:cNvGrpSpPr/>
          <p:nvPr/>
        </p:nvGrpSpPr>
        <p:grpSpPr>
          <a:xfrm>
            <a:off x="2697967" y="4009167"/>
            <a:ext cx="2904270" cy="2250429"/>
            <a:chOff x="5796137" y="1555725"/>
            <a:chExt cx="2904270" cy="2250429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7" y="1555725"/>
              <a:ext cx="2904270" cy="2250429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6330382" y="1856571"/>
              <a:ext cx="551494" cy="30777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r>
                <a:rPr lang="en-GB" sz="1400" baseline="30000" dirty="0" smtClean="0">
                  <a:latin typeface="Calibri" panose="020F0502020204030204" pitchFamily="34" charset="0"/>
                </a:rPr>
                <a:t>137</a:t>
              </a:r>
              <a:r>
                <a:rPr lang="en-GB" sz="1400" dirty="0" smtClean="0">
                  <a:latin typeface="Calibri" panose="020F0502020204030204" pitchFamily="34" charset="0"/>
                </a:rPr>
                <a:t>Cs</a:t>
              </a:r>
              <a:endParaRPr lang="en-GB" sz="1400" dirty="0">
                <a:latin typeface="Calibri" panose="020F0502020204030204" pitchFamily="34" charset="0"/>
              </a:endParaRPr>
            </a:p>
          </p:txBody>
        </p:sp>
      </p:grpSp>
      <p:pic>
        <p:nvPicPr>
          <p:cNvPr id="5" name="Imag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66887"/>
            <a:ext cx="2077118" cy="1916826"/>
          </a:xfrm>
          <a:prstGeom prst="rect">
            <a:avLst/>
          </a:prstGeom>
        </p:spPr>
      </p:pic>
      <p:sp>
        <p:nvSpPr>
          <p:cNvPr id="15" name="Espace réservé du contenu 2"/>
          <p:cNvSpPr txBox="1">
            <a:spLocks/>
          </p:cNvSpPr>
          <p:nvPr/>
        </p:nvSpPr>
        <p:spPr bwMode="auto">
          <a:xfrm>
            <a:off x="251520" y="799056"/>
            <a:ext cx="8448886" cy="915783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altLang="fr-FR" b="1" dirty="0">
                <a:solidFill>
                  <a:schemeClr val="accent1"/>
                </a:solidFill>
                <a:latin typeface="Calibri" panose="020F0502020204030204" pitchFamily="34" charset="0"/>
              </a:rPr>
              <a:t>Focus on 3 days: 14-16 March 2011</a:t>
            </a:r>
          </a:p>
          <a:p>
            <a:pPr lvl="1"/>
            <a:r>
              <a:rPr lang="en-US" altLang="fr-FR" dirty="0">
                <a:latin typeface="Calibri" panose="020F0502020204030204" pitchFamily="34" charset="0"/>
              </a:rPr>
              <a:t>Major releases, most important contamination over Japan land</a:t>
            </a:r>
          </a:p>
          <a:p>
            <a:pPr lvl="1"/>
            <a:r>
              <a:rPr lang="en-US" altLang="fr-FR" dirty="0">
                <a:latin typeface="Calibri" panose="020F0502020204030204" pitchFamily="34" charset="0"/>
              </a:rPr>
              <a:t>Stable situation, turning winds, wet deposition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143667" y="1679881"/>
            <a:ext cx="2206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fr-FR" b="1" kern="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Source term scenario</a:t>
            </a:r>
            <a:endParaRPr lang="fr-FR" dirty="0"/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 bwMode="auto">
          <a:xfrm>
            <a:off x="3620311" y="2097583"/>
            <a:ext cx="5252764" cy="19115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fr-FR" sz="1600" dirty="0" smtClean="0">
                <a:latin typeface="Calibri" panose="020F0502020204030204" pitchFamily="34" charset="0"/>
              </a:rPr>
              <a:t>All ST available in the literature reconstructed with the help of environmental observations (a posteriori)</a:t>
            </a:r>
          </a:p>
          <a:p>
            <a:r>
              <a:rPr lang="en-US" altLang="fr-FR" sz="1600" dirty="0" smtClean="0">
                <a:latin typeface="Calibri" panose="020F0502020204030204" pitchFamily="34" charset="0"/>
              </a:rPr>
              <a:t>9 source terms from the literature with various release kinetics</a:t>
            </a:r>
          </a:p>
          <a:p>
            <a:r>
              <a:rPr lang="en-US" altLang="fr-FR" sz="1600" dirty="0" smtClean="0">
                <a:latin typeface="Calibri" panose="020F0502020204030204" pitchFamily="34" charset="0"/>
              </a:rPr>
              <a:t>Total released quantity over the 3 days: </a:t>
            </a:r>
          </a:p>
          <a:p>
            <a:r>
              <a:rPr lang="en-US" altLang="fr-FR" sz="1600" baseline="30000" dirty="0" smtClean="0">
                <a:latin typeface="Calibri" panose="020F0502020204030204" pitchFamily="34" charset="0"/>
              </a:rPr>
              <a:t>137</a:t>
            </a:r>
            <a:r>
              <a:rPr lang="en-US" altLang="fr-FR" sz="1600" dirty="0" smtClean="0">
                <a:latin typeface="Calibri" panose="020F0502020204030204" pitchFamily="34" charset="0"/>
              </a:rPr>
              <a:t>Cs factor 7 (3.1-21.4 </a:t>
            </a:r>
            <a:r>
              <a:rPr lang="en-US" altLang="fr-FR" sz="1600" dirty="0" err="1" smtClean="0">
                <a:latin typeface="Calibri" panose="020F0502020204030204" pitchFamily="34" charset="0"/>
              </a:rPr>
              <a:t>PBq</a:t>
            </a:r>
            <a:r>
              <a:rPr lang="en-US" altLang="fr-FR" sz="1600" dirty="0" smtClean="0">
                <a:latin typeface="Calibri" panose="020F0502020204030204" pitchFamily="34" charset="0"/>
              </a:rPr>
              <a:t>) between the different ST</a:t>
            </a:r>
          </a:p>
          <a:p>
            <a:r>
              <a:rPr lang="en-US" altLang="fr-FR" sz="1600" baseline="30000" dirty="0" smtClean="0">
                <a:latin typeface="Calibri" panose="020F0502020204030204" pitchFamily="34" charset="0"/>
              </a:rPr>
              <a:t>131</a:t>
            </a:r>
            <a:r>
              <a:rPr lang="en-US" altLang="fr-FR" sz="1600" dirty="0" smtClean="0">
                <a:latin typeface="Calibri" panose="020F0502020204030204" pitchFamily="34" charset="0"/>
              </a:rPr>
              <a:t>I factor 9 (46-400 </a:t>
            </a:r>
            <a:r>
              <a:rPr lang="en-US" altLang="fr-FR" sz="1600" dirty="0" err="1" smtClean="0">
                <a:latin typeface="Calibri" panose="020F0502020204030204" pitchFamily="34" charset="0"/>
              </a:rPr>
              <a:t>PBq</a:t>
            </a:r>
            <a:r>
              <a:rPr lang="en-US" altLang="fr-FR" sz="1600" dirty="0" smtClean="0">
                <a:latin typeface="Calibri" panose="020F0502020204030204" pitchFamily="34" charset="0"/>
              </a:rPr>
              <a:t>) between the different ST</a:t>
            </a:r>
          </a:p>
          <a:p>
            <a:pPr marL="476250" lvl="1" indent="0">
              <a:buNone/>
            </a:pPr>
            <a:endParaRPr lang="en-US" altLang="fr-FR" b="1" kern="0" dirty="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76033" y="1793357"/>
            <a:ext cx="2491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fr-FR" b="1" kern="0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Meteorological scenario</a:t>
            </a:r>
            <a:endParaRPr lang="fr-FR" dirty="0"/>
          </a:p>
        </p:txBody>
      </p:sp>
      <p:sp>
        <p:nvSpPr>
          <p:cNvPr id="19" name="Espace réservé du contenu 2"/>
          <p:cNvSpPr txBox="1">
            <a:spLocks/>
          </p:cNvSpPr>
          <p:nvPr/>
        </p:nvSpPr>
        <p:spPr bwMode="auto">
          <a:xfrm>
            <a:off x="363285" y="2175051"/>
            <a:ext cx="2616939" cy="1565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fr-FR" sz="1600" dirty="0">
                <a:latin typeface="Calibri" panose="020F0502020204030204" pitchFamily="34" charset="0"/>
              </a:rPr>
              <a:t>ECMWF ensemble</a:t>
            </a:r>
          </a:p>
          <a:p>
            <a:r>
              <a:rPr lang="en-US" altLang="fr-FR" sz="1600" dirty="0">
                <a:latin typeface="Calibri" panose="020F0502020204030204" pitchFamily="34" charset="0"/>
              </a:rPr>
              <a:t>0,2° horizontal resolution</a:t>
            </a:r>
          </a:p>
          <a:p>
            <a:r>
              <a:rPr lang="en-US" altLang="fr-FR" sz="1600" dirty="0">
                <a:latin typeface="Calibri" panose="020F0502020204030204" pitchFamily="34" charset="0"/>
              </a:rPr>
              <a:t>36 vertical levels</a:t>
            </a:r>
          </a:p>
          <a:p>
            <a:r>
              <a:rPr lang="en-US" altLang="fr-FR" sz="1600" dirty="0">
                <a:latin typeface="Calibri" panose="020F0502020204030204" pitchFamily="34" charset="0"/>
              </a:rPr>
              <a:t>1-hour time resolution</a:t>
            </a:r>
          </a:p>
          <a:p>
            <a:r>
              <a:rPr lang="en-US" altLang="fr-FR" sz="1600" dirty="0">
                <a:latin typeface="Calibri" panose="020F0502020204030204" pitchFamily="34" charset="0"/>
              </a:rPr>
              <a:t>51 members</a:t>
            </a:r>
            <a:endParaRPr lang="en-US" altLang="fr-FR" b="1" kern="0" dirty="0">
              <a:solidFill>
                <a:schemeClr val="accent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98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318309"/>
              </p:ext>
            </p:extLst>
          </p:nvPr>
        </p:nvGraphicFramePr>
        <p:xfrm>
          <a:off x="827584" y="2446140"/>
          <a:ext cx="7182416" cy="33143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4954"/>
                <a:gridCol w="978250"/>
                <a:gridCol w="2311760"/>
                <a:gridCol w="2797452"/>
              </a:tblGrid>
              <a:tr h="50989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effectLst/>
                        </a:rPr>
                        <a:t>Participant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Type of model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Number of simulations (perturbations)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2549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France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IRSN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ldX</a:t>
                      </a:r>
                      <a:r>
                        <a:rPr lang="en-GB" sz="1400" dirty="0">
                          <a:effectLst/>
                        </a:rPr>
                        <a:t> – Eulerian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200 simulations (MC)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09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The Netherlands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RIVM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NPK-puff – Gaussian puff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459 simulations (9 ST x 51 MET)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09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UK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Met </a:t>
                      </a:r>
                      <a:r>
                        <a:rPr lang="en-GB" sz="1400" dirty="0" smtClean="0">
                          <a:effectLst/>
                        </a:rPr>
                        <a:t>Office (MO)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NAME – </a:t>
                      </a:r>
                      <a:r>
                        <a:rPr lang="en-GB" sz="1400" dirty="0" err="1">
                          <a:effectLst/>
                        </a:rPr>
                        <a:t>Lagrangian</a:t>
                      </a:r>
                      <a:r>
                        <a:rPr lang="en-GB" sz="1400" dirty="0">
                          <a:effectLst/>
                        </a:rPr>
                        <a:t> particle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102 simulations (2 ST drawn randomly among 9 x 51 MET)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09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Greece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EEAE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DIPCOT – Lagrangian puff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459 simulations (9 ST x 51 MET)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09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Denmark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DTU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RIMPUFF – Gaussian puff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459 simulations (9 ST x 51 MET)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509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Norway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NMI MET</a:t>
                      </a:r>
                      <a:endParaRPr lang="fr-F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SNAP – </a:t>
                      </a:r>
                      <a:r>
                        <a:rPr lang="en-GB" sz="1400" dirty="0" err="1">
                          <a:effectLst/>
                        </a:rPr>
                        <a:t>Lagrangian</a:t>
                      </a:r>
                      <a:r>
                        <a:rPr lang="en-GB" sz="1400" dirty="0">
                          <a:effectLst/>
                        </a:rPr>
                        <a:t> particle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459 simulations (9 ST x 51 MET)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205811" cy="561975"/>
          </a:xfrm>
        </p:spPr>
        <p:txBody>
          <a:bodyPr/>
          <a:lstStyle/>
          <a:p>
            <a:r>
              <a:rPr lang="fr-FR" dirty="0" err="1" smtClean="0"/>
              <a:t>Uncertainty</a:t>
            </a:r>
            <a:r>
              <a:rPr lang="fr-FR" dirty="0" smtClean="0"/>
              <a:t> propagation for the Fukushima case</a:t>
            </a:r>
            <a:endParaRPr lang="fr-FR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323528" y="899079"/>
            <a:ext cx="7205811" cy="1377793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b="1" kern="0" dirty="0" smtClean="0">
                <a:solidFill>
                  <a:schemeClr val="accent1"/>
                </a:solidFill>
                <a:latin typeface="+mj-lt"/>
              </a:rPr>
              <a:t>6 participants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kern="0" dirty="0" smtClean="0">
                <a:latin typeface="+mj-lt"/>
              </a:rPr>
              <a:t>Different (types of) models: 1 Eulerian, 3 </a:t>
            </a:r>
            <a:r>
              <a:rPr lang="en-US" kern="0" dirty="0" err="1" smtClean="0">
                <a:latin typeface="+mj-lt"/>
              </a:rPr>
              <a:t>Lagrangian</a:t>
            </a:r>
            <a:r>
              <a:rPr lang="en-US" kern="0" dirty="0" smtClean="0">
                <a:latin typeface="+mj-lt"/>
              </a:rPr>
              <a:t>, 2 Gaussian puffs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kern="0" dirty="0" smtClean="0">
                <a:latin typeface="+mj-lt"/>
              </a:rPr>
              <a:t>IRSN used Monte Carlo scheme and added perturbations on physical model parameters (wet/dry deposition, diffusion…)</a:t>
            </a:r>
          </a:p>
          <a:p>
            <a:pPr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US" kern="0" dirty="0" smtClean="0">
                <a:latin typeface="+mj-lt"/>
              </a:rPr>
              <a:t>Different number of members in the ensembles: </a:t>
            </a:r>
            <a:r>
              <a:rPr lang="en-US" b="1" kern="0" dirty="0" smtClean="0">
                <a:solidFill>
                  <a:schemeClr val="accent1"/>
                </a:solidFill>
                <a:latin typeface="+mj-lt"/>
              </a:rPr>
              <a:t>from 200 to 459</a:t>
            </a:r>
            <a:endParaRPr lang="en-US" kern="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787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93455" y="2280118"/>
            <a:ext cx="2998425" cy="64961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>
            <a:spLocks/>
          </p:cNvSpPr>
          <p:nvPr/>
        </p:nvSpPr>
        <p:spPr>
          <a:xfrm>
            <a:off x="502444" y="1638858"/>
            <a:ext cx="2998425" cy="64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502443" y="1003008"/>
            <a:ext cx="2998425" cy="64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0825" y="44648"/>
            <a:ext cx="6625431" cy="531644"/>
          </a:xfrm>
        </p:spPr>
        <p:txBody>
          <a:bodyPr/>
          <a:lstStyle/>
          <a:p>
            <a:r>
              <a:rPr lang="fr-FR" dirty="0" err="1" smtClean="0"/>
              <a:t>Comparison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radiological</a:t>
            </a:r>
            <a:r>
              <a:rPr lang="fr-FR" dirty="0" smtClean="0"/>
              <a:t> observations</a:t>
            </a:r>
            <a:endParaRPr lang="fr-FR" dirty="0"/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502444" y="1541702"/>
            <a:ext cx="6267450" cy="568290"/>
          </a:xfrm>
          <a:prstGeom prst="rect">
            <a:avLst/>
          </a:prstGeom>
        </p:spPr>
        <p:txBody>
          <a:bodyPr/>
          <a:lstStyle>
            <a:lvl1pPr marL="176213" indent="-176213" algn="l" rtl="0" eaLnBrk="1" fontAlgn="base" hangingPunct="1">
              <a:lnSpc>
                <a:spcPts val="2400"/>
              </a:lnSpc>
              <a:spcBef>
                <a:spcPct val="10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Arial" charset="0"/>
              <a:buChar char="▌"/>
              <a:defRPr sz="2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138" indent="-176213" algn="l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2pPr>
            <a:lvl3pPr marL="1065213" indent="-166688" algn="l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3pPr>
            <a:lvl4pPr marL="1473200" indent="-228600" algn="l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1881188" indent="-228600" algn="l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338388" indent="-228600" algn="l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795588" indent="-228600" algn="l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252788" indent="-228600" algn="l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709988" indent="-228600" algn="l" rtl="0" eaLnBrk="1" fontAlgn="base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07194" lvl="1" indent="0">
              <a:buNone/>
            </a:pPr>
            <a:endParaRPr lang="en-GB" sz="1200" kern="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9" name="Flèche droite 8"/>
          <p:cNvSpPr/>
          <p:nvPr/>
        </p:nvSpPr>
        <p:spPr>
          <a:xfrm>
            <a:off x="3808319" y="1120171"/>
            <a:ext cx="420945" cy="2622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4511838" y="642708"/>
            <a:ext cx="3516546" cy="1051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spcAft>
                <a:spcPts val="45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Calibri" panose="020F0502020204030204" pitchFamily="34" charset="0"/>
              </a:rPr>
              <a:t>Integrated over all radionuclides</a:t>
            </a:r>
          </a:p>
          <a:p>
            <a:pPr marL="214313" indent="-214313">
              <a:spcAft>
                <a:spcPts val="45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Calibri" panose="020F0502020204030204" pitchFamily="34" charset="0"/>
              </a:rPr>
              <a:t>Plume shine + ground shine</a:t>
            </a:r>
          </a:p>
          <a:p>
            <a:pPr marL="214313" indent="-214313">
              <a:spcAft>
                <a:spcPts val="45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Calibri" panose="020F0502020204030204" pitchFamily="34" charset="0"/>
              </a:rPr>
              <a:t>Temporal resolution (1-hour)</a:t>
            </a:r>
          </a:p>
        </p:txBody>
      </p:sp>
      <p:sp>
        <p:nvSpPr>
          <p:cNvPr id="11" name="Flèche droite 10"/>
          <p:cNvSpPr/>
          <p:nvPr/>
        </p:nvSpPr>
        <p:spPr>
          <a:xfrm>
            <a:off x="3808319" y="2512595"/>
            <a:ext cx="420945" cy="2622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4515997" y="2348880"/>
            <a:ext cx="4376483" cy="710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spcAft>
                <a:spcPts val="45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Calibri" panose="020F0502020204030204" pitchFamily="34" charset="0"/>
              </a:rPr>
              <a:t>Cs-137 only - </a:t>
            </a:r>
            <a:r>
              <a:rPr lang="en-US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over 3-weeks release periods</a:t>
            </a:r>
          </a:p>
          <a:p>
            <a:pPr marL="214313" indent="-214313">
              <a:spcAft>
                <a:spcPts val="45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Calibri" panose="020F0502020204030204" pitchFamily="34" charset="0"/>
              </a:rPr>
              <a:t>Spatial resolution (&lt; 1km)</a:t>
            </a:r>
          </a:p>
        </p:txBody>
      </p:sp>
      <p:sp>
        <p:nvSpPr>
          <p:cNvPr id="30" name="Rectangle 9"/>
          <p:cNvSpPr txBox="1">
            <a:spLocks noChangeArrowheads="1"/>
          </p:cNvSpPr>
          <p:nvPr/>
        </p:nvSpPr>
        <p:spPr bwMode="auto">
          <a:xfrm>
            <a:off x="251520" y="588786"/>
            <a:ext cx="3615129" cy="336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6213" indent="-176213" algn="l" rtl="0" eaLnBrk="0" fontAlgn="base" hangingPunct="0">
              <a:lnSpc>
                <a:spcPts val="2400"/>
              </a:lnSpc>
              <a:spcBef>
                <a:spcPct val="10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Arial" charset="0"/>
              <a:buChar char="▌"/>
              <a:defRPr sz="2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9138" indent="-176213"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2pPr>
            <a:lvl3pPr marL="1065213" indent="-166688"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SzPct val="90000"/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</a:defRPr>
            </a:lvl3pPr>
            <a:lvl4pPr marL="1473200" indent="-228600"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1881188" indent="-228600" algn="l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338388" indent="-2286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795588" indent="-2286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252788" indent="-2286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709988" indent="-228600" algn="l" rtl="0"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kern="0" dirty="0">
                <a:solidFill>
                  <a:schemeClr val="accent1"/>
                </a:solidFill>
                <a:latin typeface="+mj-lt"/>
              </a:rPr>
              <a:t>3 kinds of observation data</a:t>
            </a:r>
          </a:p>
          <a:p>
            <a:pPr>
              <a:defRPr/>
            </a:pPr>
            <a:endParaRPr lang="en-US" sz="1500" kern="0" dirty="0">
              <a:latin typeface="Calibri" panose="020F0502020204030204" pitchFamily="34" charset="0"/>
            </a:endParaRPr>
          </a:p>
        </p:txBody>
      </p:sp>
      <p:pic>
        <p:nvPicPr>
          <p:cNvPr id="17" name="Image 16" descr="C:\Users\korsakissok-ire\Pictures\dose_rate_fuku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9" r="4168"/>
          <a:stretch/>
        </p:blipFill>
        <p:spPr bwMode="auto">
          <a:xfrm>
            <a:off x="627537" y="3068960"/>
            <a:ext cx="3412429" cy="31550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Rectangle 2"/>
          <p:cNvSpPr/>
          <p:nvPr/>
        </p:nvSpPr>
        <p:spPr>
          <a:xfrm>
            <a:off x="539551" y="827127"/>
            <a:ext cx="310820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§"/>
              <a:defRPr/>
            </a:pPr>
            <a:r>
              <a:rPr lang="en-US" kern="0" dirty="0">
                <a:latin typeface="+mn-lt"/>
              </a:rPr>
              <a:t>Gamma dose </a:t>
            </a:r>
            <a:r>
              <a:rPr lang="en-US" kern="0" dirty="0" smtClean="0">
                <a:latin typeface="+mn-lt"/>
              </a:rPr>
              <a:t>rate</a:t>
            </a:r>
            <a:endParaRPr lang="en-US" kern="0" dirty="0">
              <a:latin typeface="+mn-lt"/>
            </a:endParaRP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§"/>
              <a:defRPr/>
            </a:pPr>
            <a:r>
              <a:rPr lang="en-US" kern="0" baseline="30000" dirty="0" smtClean="0">
                <a:latin typeface="+mn-lt"/>
              </a:rPr>
              <a:t>137</a:t>
            </a:r>
            <a:r>
              <a:rPr lang="en-US" kern="0" dirty="0" smtClean="0">
                <a:latin typeface="+mn-lt"/>
              </a:rPr>
              <a:t>Cs </a:t>
            </a:r>
            <a:r>
              <a:rPr lang="en-US" kern="0" dirty="0">
                <a:latin typeface="+mn-lt"/>
              </a:rPr>
              <a:t>air concentration</a:t>
            </a:r>
          </a:p>
          <a:p>
            <a:pPr marL="285750" indent="-285750">
              <a:lnSpc>
                <a:spcPct val="250000"/>
              </a:lnSpc>
              <a:buFont typeface="Wingdings" panose="05000000000000000000" pitchFamily="2" charset="2"/>
              <a:buChar char="§"/>
              <a:defRPr/>
            </a:pPr>
            <a:r>
              <a:rPr lang="en-US" kern="0" baseline="30000" dirty="0"/>
              <a:t>137</a:t>
            </a:r>
            <a:r>
              <a:rPr lang="en-US" kern="0" dirty="0"/>
              <a:t>Cs</a:t>
            </a:r>
            <a:r>
              <a:rPr lang="en-US" kern="0" dirty="0" smtClean="0">
                <a:latin typeface="+mn-lt"/>
              </a:rPr>
              <a:t> </a:t>
            </a:r>
            <a:r>
              <a:rPr lang="en-US" kern="0" dirty="0">
                <a:latin typeface="+mn-lt"/>
              </a:rPr>
              <a:t>deposition</a:t>
            </a:r>
          </a:p>
        </p:txBody>
      </p:sp>
      <p:pic>
        <p:nvPicPr>
          <p:cNvPr id="16" name="Image 15" descr="C:\Users\korsakissok-ire\Pictures\concentration_fuku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9" r="4660"/>
          <a:stretch/>
        </p:blipFill>
        <p:spPr bwMode="auto">
          <a:xfrm>
            <a:off x="4932040" y="3068960"/>
            <a:ext cx="3380941" cy="31550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Flèche droite 20"/>
          <p:cNvSpPr/>
          <p:nvPr/>
        </p:nvSpPr>
        <p:spPr>
          <a:xfrm>
            <a:off x="3806801" y="1832050"/>
            <a:ext cx="420945" cy="2622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4515997" y="1638429"/>
            <a:ext cx="3894861" cy="710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spcAft>
                <a:spcPts val="45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dirty="0" smtClean="0">
                <a:latin typeface="Calibri" panose="020F0502020204030204" pitchFamily="34" charset="0"/>
              </a:rPr>
              <a:t>Cs-137 only – air activity </a:t>
            </a:r>
            <a:r>
              <a:rPr lang="en-US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near ground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endParaRPr lang="en-US" dirty="0">
              <a:latin typeface="Calibri" panose="020F0502020204030204" pitchFamily="34" charset="0"/>
            </a:endParaRPr>
          </a:p>
          <a:p>
            <a:pPr marL="214313" indent="-214313">
              <a:spcAft>
                <a:spcPts val="45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dirty="0">
                <a:latin typeface="Calibri" panose="020F0502020204030204" pitchFamily="34" charset="0"/>
              </a:rPr>
              <a:t>Temporal resolution (1-hour)</a:t>
            </a:r>
          </a:p>
        </p:txBody>
      </p:sp>
    </p:spTree>
    <p:extLst>
      <p:ext uri="{BB962C8B-B14F-4D97-AF65-F5344CB8AC3E}">
        <p14:creationId xmlns:p14="http://schemas.microsoft.com/office/powerpoint/2010/main" val="1326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7" grpId="0" animBg="1"/>
      <p:bldP spid="9" grpId="0" animBg="1"/>
      <p:bldP spid="10" grpId="0"/>
      <p:bldP spid="11" grpId="0" animBg="1"/>
      <p:bldP spid="12" grpId="0"/>
      <p:bldP spid="21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5126152" y="188640"/>
            <a:ext cx="2640301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sz="1400" b="1" baseline="300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137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Cs air concentrations (</a:t>
            </a:r>
            <a:r>
              <a:rPr lang="en-GB" sz="1400" b="1" dirty="0" err="1" smtClean="0">
                <a:solidFill>
                  <a:schemeClr val="accent1"/>
                </a:solidFill>
                <a:latin typeface="Calibri" panose="020F0502020204030204" pitchFamily="34" charset="0"/>
              </a:rPr>
              <a:t>Bq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/m</a:t>
            </a:r>
            <a:r>
              <a:rPr lang="en-GB" sz="1400" b="1" baseline="300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3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)</a:t>
            </a:r>
            <a:endParaRPr lang="en-GB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392205"/>
            <a:ext cx="4615466" cy="345882"/>
          </a:xfrm>
        </p:spPr>
        <p:txBody>
          <a:bodyPr/>
          <a:lstStyle/>
          <a:p>
            <a:r>
              <a:rPr lang="fr-FR" dirty="0" err="1" smtClean="0"/>
              <a:t>Comparison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observations</a:t>
            </a:r>
            <a:br>
              <a:rPr lang="fr-FR" dirty="0" smtClean="0"/>
            </a:br>
            <a:r>
              <a:rPr lang="fr-FR" sz="1800" i="1" dirty="0" smtClean="0"/>
              <a:t>Fukushima city</a:t>
            </a:r>
            <a:endParaRPr lang="fr-FR" sz="1800" i="1" dirty="0"/>
          </a:p>
        </p:txBody>
      </p:sp>
      <p:pic>
        <p:nvPicPr>
          <p:cNvPr id="14" name="Image 13" descr="D:\Users\QUEREL-ARN01\AppData\Local\Temp\Mxt93\RemoteFiles\66774_1_0\Localization.pn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7" t="3125" r="5556" b="4341"/>
          <a:stretch/>
        </p:blipFill>
        <p:spPr bwMode="auto">
          <a:xfrm>
            <a:off x="323528" y="812378"/>
            <a:ext cx="2335826" cy="21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32862" y="565520"/>
            <a:ext cx="2519455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age 18" descr="S:\echanges\RP\confidence\figures\checking_fukushima72_12-test\individuel\RIVM\ActivityCs137\station-log\Minamimachi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311" y="564250"/>
            <a:ext cx="2518185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9411" y="2347730"/>
            <a:ext cx="2519274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 23" descr="S:\echanges\RP\confidence\figures\checking_fukushima72_12-test\individuel\DTU\ActivityCs137\station-log\Minamimachi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679" y="2347730"/>
            <a:ext cx="2518185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52926" y="4149320"/>
            <a:ext cx="2519274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 25" descr="S:\echanges\RP\confidence\figures\checking_fukushima72_12-test\individuel\MET\ActivityCs137\station-log\Minamimachi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495" y="4149320"/>
            <a:ext cx="2518185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Rectangle 28"/>
          <p:cNvSpPr/>
          <p:nvPr/>
        </p:nvSpPr>
        <p:spPr>
          <a:xfrm>
            <a:off x="4138802" y="690799"/>
            <a:ext cx="55149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MO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764799" y="748089"/>
            <a:ext cx="615513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RIVM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126517" y="2478497"/>
            <a:ext cx="57606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IRSN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777612" y="2489932"/>
            <a:ext cx="53841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DTU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126517" y="4307502"/>
            <a:ext cx="57606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EEAE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804248" y="4348472"/>
            <a:ext cx="57606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NMI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14402" y="3113053"/>
            <a:ext cx="3143055" cy="2800767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  <a:latin typeface="+mj-lt"/>
              </a:rPr>
              <a:t>All ensembles globally encompass the observations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  <a:latin typeface="+mj-lt"/>
              </a:rPr>
              <a:t>Observations not within some ensembles are very low (&lt; 1 </a:t>
            </a:r>
            <a:r>
              <a:rPr lang="en-US" sz="1200" dirty="0" err="1" smtClean="0">
                <a:solidFill>
                  <a:schemeClr val="tx2"/>
                </a:solidFill>
                <a:latin typeface="+mj-lt"/>
              </a:rPr>
              <a:t>Bq</a:t>
            </a:r>
            <a:r>
              <a:rPr lang="en-US" sz="1200" dirty="0" smtClean="0">
                <a:solidFill>
                  <a:schemeClr val="tx2"/>
                </a:solidFill>
                <a:latin typeface="+mj-lt"/>
              </a:rPr>
              <a:t>/m3)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  <a:latin typeface="+mj-lt"/>
              </a:rPr>
              <a:t>The 25-75</a:t>
            </a:r>
            <a:r>
              <a:rPr lang="en-US" sz="1200" baseline="30000" dirty="0" smtClean="0">
                <a:solidFill>
                  <a:schemeClr val="tx2"/>
                </a:solidFill>
                <a:latin typeface="+mj-lt"/>
              </a:rPr>
              <a:t>th</a:t>
            </a:r>
            <a:r>
              <a:rPr lang="en-US" sz="1200" dirty="0" smtClean="0">
                <a:solidFill>
                  <a:schemeClr val="tx2"/>
                </a:solidFill>
                <a:latin typeface="+mj-lt"/>
              </a:rPr>
              <a:t> percentiles of the ensembles (dark blue) show variations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  <a:latin typeface="+mj-lt"/>
              </a:rPr>
              <a:t>Large variations in the maximum values obtained by different participants: from 10</a:t>
            </a:r>
            <a:r>
              <a:rPr lang="en-US" sz="1200" baseline="30000" dirty="0" smtClean="0">
                <a:solidFill>
                  <a:schemeClr val="tx2"/>
                </a:solidFill>
                <a:latin typeface="+mj-lt"/>
              </a:rPr>
              <a:t>3</a:t>
            </a:r>
            <a:r>
              <a:rPr lang="en-US" sz="1200" dirty="0" smtClean="0">
                <a:solidFill>
                  <a:schemeClr val="tx2"/>
                </a:solidFill>
                <a:latin typeface="+mj-lt"/>
              </a:rPr>
              <a:t> to 10</a:t>
            </a:r>
            <a:r>
              <a:rPr lang="en-US" sz="1200" baseline="30000" dirty="0" smtClean="0">
                <a:solidFill>
                  <a:schemeClr val="tx2"/>
                </a:solidFill>
                <a:latin typeface="+mj-lt"/>
              </a:rPr>
              <a:t>4</a:t>
            </a:r>
            <a:r>
              <a:rPr lang="en-US" sz="1200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en-US" sz="1200" dirty="0" err="1" smtClean="0">
                <a:solidFill>
                  <a:schemeClr val="tx2"/>
                </a:solidFill>
                <a:latin typeface="+mj-lt"/>
              </a:rPr>
              <a:t>Bq</a:t>
            </a:r>
            <a:r>
              <a:rPr lang="en-US" sz="1200" dirty="0" smtClean="0">
                <a:solidFill>
                  <a:schemeClr val="tx2"/>
                </a:solidFill>
                <a:latin typeface="+mj-lt"/>
              </a:rPr>
              <a:t>/m</a:t>
            </a:r>
            <a:r>
              <a:rPr lang="en-US" sz="1200" baseline="30000" dirty="0" smtClean="0">
                <a:solidFill>
                  <a:schemeClr val="tx2"/>
                </a:solidFill>
                <a:latin typeface="+mj-lt"/>
              </a:rPr>
              <a:t>3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accent1"/>
                </a:solidFill>
                <a:latin typeface="+mj-lt"/>
              </a:rPr>
              <a:t>The maximum value of the observations at this station is </a:t>
            </a:r>
            <a:r>
              <a:rPr lang="en-US" sz="1200" b="1" dirty="0" smtClean="0">
                <a:solidFill>
                  <a:schemeClr val="accent1"/>
                </a:solidFill>
                <a:latin typeface="+mj-lt"/>
              </a:rPr>
              <a:t>33 </a:t>
            </a:r>
            <a:r>
              <a:rPr lang="en-US" sz="1200" dirty="0" err="1" smtClean="0">
                <a:solidFill>
                  <a:schemeClr val="accent1"/>
                </a:solidFill>
                <a:latin typeface="+mj-lt"/>
              </a:rPr>
              <a:t>Bq</a:t>
            </a:r>
            <a:r>
              <a:rPr lang="en-US" sz="1200" dirty="0" smtClean="0">
                <a:solidFill>
                  <a:schemeClr val="accent1"/>
                </a:solidFill>
                <a:latin typeface="+mj-lt"/>
              </a:rPr>
              <a:t>/m</a:t>
            </a:r>
            <a:r>
              <a:rPr lang="en-US" sz="1200" baseline="30000" dirty="0" smtClean="0">
                <a:solidFill>
                  <a:schemeClr val="accent1"/>
                </a:solidFill>
                <a:latin typeface="+mj-lt"/>
              </a:rPr>
              <a:t>3</a:t>
            </a:r>
            <a:r>
              <a:rPr lang="en-US" sz="1200" dirty="0" smtClean="0">
                <a:solidFill>
                  <a:schemeClr val="accent1"/>
                </a:solidFill>
                <a:latin typeface="+mj-lt"/>
              </a:rPr>
              <a:t>: some members of the ensembles hugely overestimate the concentrations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592334" y="527245"/>
            <a:ext cx="1405071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2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Red</a:t>
            </a:r>
            <a:r>
              <a:rPr lang="en-GB" sz="1200" dirty="0" smtClean="0">
                <a:latin typeface="Calibri" panose="020F0502020204030204" pitchFamily="34" charset="0"/>
              </a:rPr>
              <a:t>: observations</a:t>
            </a:r>
          </a:p>
          <a:p>
            <a:r>
              <a:rPr lang="en-GB" sz="1200" b="1" dirty="0" smtClean="0">
                <a:solidFill>
                  <a:srgbClr val="50AAE6"/>
                </a:solidFill>
                <a:latin typeface="Calibri" panose="020F0502020204030204" pitchFamily="34" charset="0"/>
              </a:rPr>
              <a:t>Blue</a:t>
            </a:r>
            <a:r>
              <a:rPr lang="en-GB" sz="1200" dirty="0" smtClean="0">
                <a:latin typeface="Calibri" panose="020F0502020204030204" pitchFamily="34" charset="0"/>
              </a:rPr>
              <a:t>: ensemble            members</a:t>
            </a:r>
          </a:p>
          <a:p>
            <a:r>
              <a:rPr lang="en-GB" sz="1200" b="1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Dark blue</a:t>
            </a:r>
            <a:r>
              <a:rPr lang="en-GB" sz="1200" dirty="0" smtClean="0">
                <a:latin typeface="Calibri" panose="020F0502020204030204" pitchFamily="34" charset="0"/>
              </a:rPr>
              <a:t>: 25-75</a:t>
            </a:r>
            <a:r>
              <a:rPr lang="en-GB" sz="1200" baseline="30000" dirty="0" smtClean="0">
                <a:latin typeface="Calibri" panose="020F0502020204030204" pitchFamily="34" charset="0"/>
              </a:rPr>
              <a:t>th</a:t>
            </a:r>
            <a:r>
              <a:rPr lang="en-GB" sz="1200" dirty="0" smtClean="0">
                <a:latin typeface="Calibri" panose="020F0502020204030204" pitchFamily="34" charset="0"/>
              </a:rPr>
              <a:t> percentiles</a:t>
            </a:r>
            <a:endParaRPr lang="en-GB" sz="1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393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392205"/>
            <a:ext cx="4615466" cy="345882"/>
          </a:xfrm>
        </p:spPr>
        <p:txBody>
          <a:bodyPr/>
          <a:lstStyle/>
          <a:p>
            <a:r>
              <a:rPr lang="fr-FR" dirty="0" err="1" smtClean="0"/>
              <a:t>Comparison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observations</a:t>
            </a:r>
            <a:br>
              <a:rPr lang="fr-FR" dirty="0" smtClean="0"/>
            </a:br>
            <a:r>
              <a:rPr lang="fr-FR" sz="1800" i="1" dirty="0" smtClean="0"/>
              <a:t>Fukushima city</a:t>
            </a:r>
            <a:endParaRPr lang="fr-FR" sz="1800" i="1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2296" y="522953"/>
            <a:ext cx="2505121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0664" y="548680"/>
            <a:ext cx="2505121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2113" y="2316634"/>
            <a:ext cx="2505121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9367" y="2342361"/>
            <a:ext cx="2505121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5071" y="4076097"/>
            <a:ext cx="2505121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6409" y="4136042"/>
            <a:ext cx="2505121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Rectangle 26"/>
          <p:cNvSpPr/>
          <p:nvPr/>
        </p:nvSpPr>
        <p:spPr>
          <a:xfrm>
            <a:off x="5338857" y="188297"/>
            <a:ext cx="2187628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accent1"/>
                </a:solidFill>
                <a:latin typeface="Calibri" panose="020F0502020204030204" pitchFamily="34" charset="0"/>
              </a:rPr>
              <a:t>Gamma dose 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rates (</a:t>
            </a:r>
            <a:r>
              <a:rPr lang="en-GB" sz="1400" b="1" dirty="0" err="1" smtClean="0">
                <a:solidFill>
                  <a:schemeClr val="accent1"/>
                </a:solidFill>
                <a:latin typeface="Calibri" panose="020F0502020204030204" pitchFamily="34" charset="0"/>
              </a:rPr>
              <a:t>nSv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/h)</a:t>
            </a:r>
            <a:endParaRPr lang="en-GB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096285" y="690799"/>
            <a:ext cx="55149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MO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757082" y="748089"/>
            <a:ext cx="615513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RIVM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084000" y="2478497"/>
            <a:ext cx="57606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IRSN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769895" y="2489932"/>
            <a:ext cx="53841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DTU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84000" y="4307502"/>
            <a:ext cx="57606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EEAE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796531" y="4348472"/>
            <a:ext cx="57606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NMI</a:t>
            </a:r>
            <a:endParaRPr lang="en-GB" sz="1400" dirty="0">
              <a:latin typeface="Calibri" panose="020F0502020204030204" pitchFamily="34" charset="0"/>
            </a:endParaRPr>
          </a:p>
        </p:txBody>
      </p:sp>
      <p:pic>
        <p:nvPicPr>
          <p:cNvPr id="34" name="Image 33" descr="O:\SANTE\SESUC\BMCA\01_Général\04_Collaboration\International\OPERRA - projet CONCERT\CONFIDENCE - WP1\03-Deliverables\deliverable 1.4 operational guidelines\Fuku\figures\Ensemble_spaghetti_precipitation_FukushimaCity_incobs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8"/>
          <a:stretch/>
        </p:blipFill>
        <p:spPr bwMode="auto">
          <a:xfrm>
            <a:off x="206224" y="4506990"/>
            <a:ext cx="3600000" cy="14872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179512" y="3113053"/>
            <a:ext cx="3432713" cy="1354217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  <a:latin typeface="+mj-lt"/>
              </a:rPr>
              <a:t>All ensembles encompass the observations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accent1"/>
                </a:solidFill>
                <a:latin typeface="+mj-lt"/>
              </a:rPr>
              <a:t>Not the case for all 25-75</a:t>
            </a:r>
            <a:r>
              <a:rPr lang="en-US" sz="1200" baseline="30000" dirty="0" smtClean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1200" dirty="0" smtClean="0">
                <a:solidFill>
                  <a:schemeClr val="accent1"/>
                </a:solidFill>
                <a:latin typeface="+mj-lt"/>
              </a:rPr>
              <a:t> percentiles of the ensembles (dark blue)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accent1"/>
                </a:solidFill>
                <a:latin typeface="+mj-lt"/>
              </a:rPr>
              <a:t>Beginning of wet deposition is correctly forecast by (some members of) the ensembles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047098" y="6016557"/>
            <a:ext cx="1697539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Rainfall rate (mm/h)</a:t>
            </a:r>
            <a:endParaRPr lang="en-GB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578883" y="522953"/>
            <a:ext cx="1409943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200" b="1" dirty="0" smtClean="0">
                <a:latin typeface="Calibri" panose="020F0502020204030204" pitchFamily="34" charset="0"/>
              </a:rPr>
              <a:t>Black</a:t>
            </a:r>
            <a:r>
              <a:rPr lang="en-GB" sz="1200" dirty="0" smtClean="0">
                <a:latin typeface="Calibri" panose="020F0502020204030204" pitchFamily="34" charset="0"/>
              </a:rPr>
              <a:t>: observations</a:t>
            </a:r>
          </a:p>
          <a:p>
            <a:r>
              <a:rPr lang="en-GB" sz="1200" b="1" dirty="0" smtClean="0">
                <a:solidFill>
                  <a:srgbClr val="50AAE6"/>
                </a:solidFill>
                <a:latin typeface="Calibri" panose="020F0502020204030204" pitchFamily="34" charset="0"/>
              </a:rPr>
              <a:t>Blue</a:t>
            </a:r>
            <a:r>
              <a:rPr lang="en-GB" sz="1200" dirty="0" smtClean="0">
                <a:latin typeface="Calibri" panose="020F0502020204030204" pitchFamily="34" charset="0"/>
              </a:rPr>
              <a:t>: ensemble members</a:t>
            </a:r>
          </a:p>
          <a:p>
            <a:r>
              <a:rPr lang="en-GB" sz="1200" b="1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Dark blue</a:t>
            </a:r>
            <a:r>
              <a:rPr lang="en-GB" sz="1200" dirty="0" smtClean="0">
                <a:latin typeface="Calibri" panose="020F0502020204030204" pitchFamily="34" charset="0"/>
              </a:rPr>
              <a:t>: 25-75</a:t>
            </a:r>
            <a:r>
              <a:rPr lang="en-GB" sz="1200" baseline="30000" dirty="0" smtClean="0">
                <a:latin typeface="Calibri" panose="020F0502020204030204" pitchFamily="34" charset="0"/>
              </a:rPr>
              <a:t>th</a:t>
            </a:r>
            <a:r>
              <a:rPr lang="en-GB" sz="1200" dirty="0" smtClean="0">
                <a:latin typeface="Calibri" panose="020F0502020204030204" pitchFamily="34" charset="0"/>
              </a:rPr>
              <a:t> percentiles</a:t>
            </a:r>
            <a:endParaRPr lang="en-GB" sz="1200" dirty="0">
              <a:latin typeface="Calibri" panose="020F050202020403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80309" y="4666716"/>
            <a:ext cx="1887435" cy="83099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200" b="1" dirty="0" smtClean="0">
                <a:solidFill>
                  <a:schemeClr val="bg2">
                    <a:lumMod val="90000"/>
                  </a:schemeClr>
                </a:solidFill>
                <a:latin typeface="Calibri" panose="020F0502020204030204" pitchFamily="34" charset="0"/>
              </a:rPr>
              <a:t>Grey</a:t>
            </a:r>
            <a:r>
              <a:rPr lang="en-GB" sz="1200" dirty="0" smtClean="0">
                <a:latin typeface="Calibri" panose="020F0502020204030204" pitchFamily="34" charset="0"/>
              </a:rPr>
              <a:t>: meteorological members</a:t>
            </a:r>
          </a:p>
          <a:p>
            <a:r>
              <a:rPr lang="en-GB" sz="12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Red</a:t>
            </a:r>
            <a:r>
              <a:rPr lang="en-GB" sz="1200" dirty="0" smtClean="0">
                <a:latin typeface="Calibri" panose="020F0502020204030204" pitchFamily="34" charset="0"/>
              </a:rPr>
              <a:t>: rain gauge observations</a:t>
            </a:r>
            <a:endParaRPr lang="en-GB" sz="1200" dirty="0">
              <a:latin typeface="Calibri" panose="020F0502020204030204" pitchFamily="34" charset="0"/>
            </a:endParaRPr>
          </a:p>
        </p:txBody>
      </p:sp>
      <p:pic>
        <p:nvPicPr>
          <p:cNvPr id="40" name="Image 39" descr="D:\Users\QUEREL-ARN01\AppData\Local\Temp\Mxt93\RemoteFiles\66774_1_0\Localization.png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7" t="3125" r="5556" b="4341"/>
          <a:stretch/>
        </p:blipFill>
        <p:spPr bwMode="auto">
          <a:xfrm>
            <a:off x="323528" y="812378"/>
            <a:ext cx="2335826" cy="216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Ellipse 5"/>
          <p:cNvSpPr/>
          <p:nvPr/>
        </p:nvSpPr>
        <p:spPr>
          <a:xfrm>
            <a:off x="3988826" y="1988840"/>
            <a:ext cx="671238" cy="3535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/>
          <p:cNvSpPr/>
          <p:nvPr/>
        </p:nvSpPr>
        <p:spPr>
          <a:xfrm>
            <a:off x="2937164" y="2382210"/>
            <a:ext cx="1080121" cy="52322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Background radiation</a:t>
            </a:r>
            <a:endParaRPr lang="en-GB" sz="1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7" name="Ellipse 6"/>
          <p:cNvSpPr/>
          <p:nvPr/>
        </p:nvSpPr>
        <p:spPr>
          <a:xfrm>
            <a:off x="7242015" y="1055865"/>
            <a:ext cx="228815" cy="135814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/>
          <p:cNvSpPr/>
          <p:nvPr/>
        </p:nvSpPr>
        <p:spPr>
          <a:xfrm>
            <a:off x="6456409" y="1073105"/>
            <a:ext cx="1014421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Abrupt increase of dose rate due to wet scavenging</a:t>
            </a:r>
            <a:endParaRPr lang="en-GB" sz="1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Ellipse 25"/>
          <p:cNvSpPr/>
          <p:nvPr/>
        </p:nvSpPr>
        <p:spPr>
          <a:xfrm>
            <a:off x="4671867" y="804510"/>
            <a:ext cx="723963" cy="3535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/>
          <p:cNvSpPr/>
          <p:nvPr/>
        </p:nvSpPr>
        <p:spPr>
          <a:xfrm>
            <a:off x="2329332" y="1594961"/>
            <a:ext cx="1917584" cy="738664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Dose rate after plume passage is </a:t>
            </a:r>
            <a:r>
              <a:rPr lang="en-GB" sz="1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high (wet deposition)</a:t>
            </a:r>
            <a:endParaRPr lang="en-GB" sz="1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cxnSp>
        <p:nvCxnSpPr>
          <p:cNvPr id="43" name="Connecteur droit avec flèche 42"/>
          <p:cNvCxnSpPr>
            <a:stCxn id="35" idx="0"/>
            <a:endCxn id="26" idx="3"/>
          </p:cNvCxnSpPr>
          <p:nvPr/>
        </p:nvCxnSpPr>
        <p:spPr>
          <a:xfrm flipV="1">
            <a:off x="3288124" y="1106259"/>
            <a:ext cx="1489765" cy="4887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47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" grpId="0" animBg="1"/>
      <p:bldP spid="41" grpId="0"/>
      <p:bldP spid="7" grpId="0" animBg="1"/>
      <p:bldP spid="42" grpId="0"/>
      <p:bldP spid="26" grpId="0" animBg="1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3923928" y="614320"/>
            <a:ext cx="5020148" cy="5767008"/>
            <a:chOff x="3923928" y="586658"/>
            <a:chExt cx="5020148" cy="5767008"/>
          </a:xfrm>
        </p:grpSpPr>
        <p:pic>
          <p:nvPicPr>
            <p:cNvPr id="26" name="Image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23928" y="586658"/>
              <a:ext cx="2505121" cy="21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Image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430403" y="599600"/>
              <a:ext cx="2505121" cy="21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Image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33157" y="2370969"/>
              <a:ext cx="2505121" cy="21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Image 4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438955" y="2396633"/>
              <a:ext cx="2505121" cy="21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Image 4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55180" y="4142615"/>
              <a:ext cx="2505121" cy="216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Image 4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430402" y="4193666"/>
              <a:ext cx="2505121" cy="21600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5" name="Image 24" descr="O:\SANTE\SESUC\BMCA\01_Général\04_Collaboration\International\OPERRA - projet CONCERT\CONFIDENCE - WP1\03-Deliverables\deliverable 1.4 operational guidelines\Fuku\figures\Ensemble_spaghetti_precipitation_Iwaki_incobs.pn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4"/>
          <a:stretch/>
        </p:blipFill>
        <p:spPr bwMode="auto">
          <a:xfrm>
            <a:off x="195165" y="4461390"/>
            <a:ext cx="3600000" cy="144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Image 22" descr="O:\SANTE\SESUC\BMCA\01_Général\04_Collaboration\International\OPERRA - projet CONCERT\CONFIDENCE - WP1\03-Deliverables\deliverable 1.4 operational guidelines\Fuku\figures\0_Localizations\Iwaki_loc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65" y="746481"/>
            <a:ext cx="2616714" cy="21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392205"/>
            <a:ext cx="4615466" cy="345882"/>
          </a:xfrm>
        </p:spPr>
        <p:txBody>
          <a:bodyPr/>
          <a:lstStyle/>
          <a:p>
            <a:r>
              <a:rPr lang="fr-FR" dirty="0" err="1" smtClean="0"/>
              <a:t>Comparison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observations</a:t>
            </a:r>
            <a:br>
              <a:rPr lang="fr-FR" dirty="0" smtClean="0"/>
            </a:br>
            <a:r>
              <a:rPr lang="fr-FR" sz="1800" i="1" dirty="0" smtClean="0"/>
              <a:t>Iwaki</a:t>
            </a:r>
            <a:endParaRPr lang="fr-FR" sz="1800" i="1" dirty="0"/>
          </a:p>
        </p:txBody>
      </p:sp>
      <p:sp>
        <p:nvSpPr>
          <p:cNvPr id="27" name="Rectangle 26"/>
          <p:cNvSpPr/>
          <p:nvPr/>
        </p:nvSpPr>
        <p:spPr>
          <a:xfrm>
            <a:off x="5338857" y="188297"/>
            <a:ext cx="2187628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chemeClr val="accent1"/>
                </a:solidFill>
                <a:latin typeface="Calibri" panose="020F0502020204030204" pitchFamily="34" charset="0"/>
              </a:rPr>
              <a:t>Gamma dose 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rates (</a:t>
            </a:r>
            <a:r>
              <a:rPr lang="en-GB" sz="1400" b="1" dirty="0" err="1" smtClean="0">
                <a:solidFill>
                  <a:schemeClr val="accent1"/>
                </a:solidFill>
                <a:latin typeface="Calibri" panose="020F0502020204030204" pitchFamily="34" charset="0"/>
              </a:rPr>
              <a:t>nSv</a:t>
            </a:r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/h)</a:t>
            </a:r>
            <a:endParaRPr lang="en-GB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440269" y="656648"/>
            <a:ext cx="55149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MO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757082" y="672968"/>
            <a:ext cx="615513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RIVM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427984" y="2444346"/>
            <a:ext cx="57606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IRSN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784360" y="2478496"/>
            <a:ext cx="53841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DTU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427984" y="4273351"/>
            <a:ext cx="57606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EEAE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796531" y="4273351"/>
            <a:ext cx="576064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latin typeface="Calibri" panose="020F0502020204030204" pitchFamily="34" charset="0"/>
              </a:rPr>
              <a:t>NMI</a:t>
            </a:r>
            <a:endParaRPr lang="en-GB" sz="1400" dirty="0">
              <a:latin typeface="Calibri" panose="020F050202020403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79512" y="3113053"/>
            <a:ext cx="3432713" cy="1354217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  <a:latin typeface="+mj-lt"/>
              </a:rPr>
              <a:t>All ensembles encompass the observations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accent1"/>
                </a:solidFill>
                <a:latin typeface="+mj-lt"/>
              </a:rPr>
              <a:t>Not the case for all 25-75</a:t>
            </a:r>
            <a:r>
              <a:rPr lang="en-US" sz="1200" baseline="30000" dirty="0" smtClean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1200" dirty="0" smtClean="0">
                <a:solidFill>
                  <a:schemeClr val="accent1"/>
                </a:solidFill>
                <a:latin typeface="+mj-lt"/>
              </a:rPr>
              <a:t> percentiles of the ensembles (dark blue) 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200" dirty="0" smtClean="0">
                <a:solidFill>
                  <a:schemeClr val="accent1"/>
                </a:solidFill>
                <a:latin typeface="+mj-lt"/>
              </a:rPr>
              <a:t>Ensemble members forecast rain on March 14</a:t>
            </a:r>
            <a:r>
              <a:rPr lang="en-US" sz="1200" baseline="30000" dirty="0" smtClean="0">
                <a:solidFill>
                  <a:schemeClr val="accent1"/>
                </a:solidFill>
                <a:latin typeface="+mj-lt"/>
              </a:rPr>
              <a:t>th</a:t>
            </a:r>
            <a:r>
              <a:rPr lang="en-US" sz="1200" dirty="0" smtClean="0">
                <a:solidFill>
                  <a:schemeClr val="accent1"/>
                </a:solidFill>
                <a:latin typeface="+mj-lt"/>
              </a:rPr>
              <a:t> during 1</a:t>
            </a:r>
            <a:r>
              <a:rPr lang="en-US" sz="1200" baseline="30000" dirty="0" smtClean="0">
                <a:solidFill>
                  <a:schemeClr val="accent1"/>
                </a:solidFill>
                <a:latin typeface="+mj-lt"/>
              </a:rPr>
              <a:t>st</a:t>
            </a:r>
            <a:r>
              <a:rPr lang="en-US" sz="1200" dirty="0" smtClean="0">
                <a:solidFill>
                  <a:schemeClr val="accent1"/>
                </a:solidFill>
                <a:latin typeface="+mj-lt"/>
              </a:rPr>
              <a:t> plume passage, resulting in wet deposition, which is incorrect</a:t>
            </a:r>
          </a:p>
        </p:txBody>
      </p:sp>
      <p:sp>
        <p:nvSpPr>
          <p:cNvPr id="37" name="Rectangle 36"/>
          <p:cNvSpPr/>
          <p:nvPr/>
        </p:nvSpPr>
        <p:spPr>
          <a:xfrm>
            <a:off x="1047098" y="5937930"/>
            <a:ext cx="1697539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sz="1400" b="1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Rainfall rate (mm/h)</a:t>
            </a:r>
            <a:endParaRPr lang="en-GB" sz="1400" b="1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578883" y="522953"/>
            <a:ext cx="1409943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200" b="1" dirty="0" smtClean="0">
                <a:latin typeface="Calibri" panose="020F0502020204030204" pitchFamily="34" charset="0"/>
              </a:rPr>
              <a:t>Black</a:t>
            </a:r>
            <a:r>
              <a:rPr lang="en-GB" sz="1200" dirty="0" smtClean="0">
                <a:latin typeface="Calibri" panose="020F0502020204030204" pitchFamily="34" charset="0"/>
              </a:rPr>
              <a:t>: observations</a:t>
            </a:r>
          </a:p>
          <a:p>
            <a:r>
              <a:rPr lang="en-GB" sz="1200" b="1" dirty="0" smtClean="0">
                <a:solidFill>
                  <a:srgbClr val="50AAE6"/>
                </a:solidFill>
                <a:latin typeface="Calibri" panose="020F0502020204030204" pitchFamily="34" charset="0"/>
              </a:rPr>
              <a:t>Blue</a:t>
            </a:r>
            <a:r>
              <a:rPr lang="en-GB" sz="1200" dirty="0" smtClean="0">
                <a:latin typeface="Calibri" panose="020F0502020204030204" pitchFamily="34" charset="0"/>
              </a:rPr>
              <a:t>: ensemble members</a:t>
            </a:r>
          </a:p>
          <a:p>
            <a:r>
              <a:rPr lang="en-GB" sz="1200" b="1" dirty="0" smtClean="0">
                <a:solidFill>
                  <a:schemeClr val="accent6"/>
                </a:solidFill>
                <a:latin typeface="Calibri" panose="020F0502020204030204" pitchFamily="34" charset="0"/>
              </a:rPr>
              <a:t>Dark blue</a:t>
            </a:r>
            <a:r>
              <a:rPr lang="en-GB" sz="1200" dirty="0" smtClean="0">
                <a:latin typeface="Calibri" panose="020F0502020204030204" pitchFamily="34" charset="0"/>
              </a:rPr>
              <a:t>: 25-75</a:t>
            </a:r>
            <a:r>
              <a:rPr lang="en-GB" sz="1200" baseline="30000" dirty="0" smtClean="0">
                <a:latin typeface="Calibri" panose="020F0502020204030204" pitchFamily="34" charset="0"/>
              </a:rPr>
              <a:t>th</a:t>
            </a:r>
            <a:r>
              <a:rPr lang="en-GB" sz="1200" dirty="0" smtClean="0">
                <a:latin typeface="Calibri" panose="020F0502020204030204" pitchFamily="34" charset="0"/>
              </a:rPr>
              <a:t> percentiles</a:t>
            </a:r>
            <a:endParaRPr lang="en-GB" sz="1200" dirty="0">
              <a:latin typeface="Calibri" panose="020F050202020403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09623" y="4530969"/>
            <a:ext cx="1887435" cy="83099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200" b="1" dirty="0" smtClean="0">
                <a:solidFill>
                  <a:schemeClr val="bg2">
                    <a:lumMod val="90000"/>
                  </a:schemeClr>
                </a:solidFill>
                <a:latin typeface="Calibri" panose="020F0502020204030204" pitchFamily="34" charset="0"/>
              </a:rPr>
              <a:t>Grey</a:t>
            </a:r>
            <a:r>
              <a:rPr lang="en-GB" sz="1200" dirty="0" smtClean="0">
                <a:latin typeface="Calibri" panose="020F0502020204030204" pitchFamily="34" charset="0"/>
              </a:rPr>
              <a:t>: meteorological members</a:t>
            </a:r>
          </a:p>
          <a:p>
            <a:r>
              <a:rPr lang="en-GB" sz="12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Red</a:t>
            </a:r>
            <a:r>
              <a:rPr lang="en-GB" sz="1200" dirty="0" smtClean="0">
                <a:latin typeface="Calibri" panose="020F0502020204030204" pitchFamily="34" charset="0"/>
              </a:rPr>
              <a:t>: rain gauge observations</a:t>
            </a:r>
            <a:endParaRPr lang="en-GB" sz="1200" dirty="0">
              <a:latin typeface="Calibri" panose="020F0502020204030204" pitchFamily="34" charset="0"/>
            </a:endParaRPr>
          </a:p>
        </p:txBody>
      </p:sp>
      <p:sp>
        <p:nvSpPr>
          <p:cNvPr id="8" name="Ellipse 7"/>
          <p:cNvSpPr/>
          <p:nvPr/>
        </p:nvSpPr>
        <p:spPr>
          <a:xfrm>
            <a:off x="4276858" y="1052736"/>
            <a:ext cx="288032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/>
          <p:cNvSpPr/>
          <p:nvPr/>
        </p:nvSpPr>
        <p:spPr>
          <a:xfrm>
            <a:off x="5100901" y="1321710"/>
            <a:ext cx="288032" cy="6874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/>
          <p:cNvSpPr/>
          <p:nvPr/>
        </p:nvSpPr>
        <p:spPr>
          <a:xfrm>
            <a:off x="5389610" y="1160748"/>
            <a:ext cx="288032" cy="7695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/>
          <p:cNvSpPr/>
          <p:nvPr/>
        </p:nvSpPr>
        <p:spPr>
          <a:xfrm>
            <a:off x="2813846" y="1493419"/>
            <a:ext cx="118353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Successive peaks of dose rate indicating plume passages</a:t>
            </a:r>
            <a:endParaRPr lang="en-GB" sz="1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8" name="Ellipse 47"/>
          <p:cNvSpPr/>
          <p:nvPr/>
        </p:nvSpPr>
        <p:spPr>
          <a:xfrm>
            <a:off x="4451512" y="1668513"/>
            <a:ext cx="671238" cy="3535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/>
          <p:cNvSpPr/>
          <p:nvPr/>
        </p:nvSpPr>
        <p:spPr>
          <a:xfrm>
            <a:off x="2417741" y="2417820"/>
            <a:ext cx="1777930" cy="738664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r>
              <a:rPr lang="en-GB" sz="1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Dose rate after plume passage is low (low deposition)</a:t>
            </a:r>
            <a:endParaRPr lang="en-GB" sz="1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  <p:cxnSp>
        <p:nvCxnSpPr>
          <p:cNvPr id="10" name="Connecteur droit avec flèche 9"/>
          <p:cNvCxnSpPr>
            <a:stCxn id="49" idx="0"/>
            <a:endCxn id="48" idx="3"/>
          </p:cNvCxnSpPr>
          <p:nvPr/>
        </p:nvCxnSpPr>
        <p:spPr>
          <a:xfrm flipV="1">
            <a:off x="3306706" y="1970262"/>
            <a:ext cx="1243107" cy="4475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Ellipse 49"/>
          <p:cNvSpPr/>
          <p:nvPr/>
        </p:nvSpPr>
        <p:spPr>
          <a:xfrm>
            <a:off x="675604" y="5357101"/>
            <a:ext cx="671238" cy="35352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678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8" grpId="0" animBg="1"/>
      <p:bldP spid="45" grpId="0" animBg="1"/>
      <p:bldP spid="46" grpId="0" animBg="1"/>
      <p:bldP spid="47" grpId="0"/>
      <p:bldP spid="48" grpId="0" animBg="1"/>
      <p:bldP spid="49" grpId="0"/>
      <p:bldP spid="50" grpId="0" animBg="1"/>
    </p:bld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9500</TotalTime>
  <Words>1062</Words>
  <Application>Microsoft Office PowerPoint</Application>
  <PresentationFormat>Affichage à l'écran (4:3)</PresentationFormat>
  <Paragraphs>165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Interstate-Regular</vt:lpstr>
      <vt:lpstr>Times New Roman</vt:lpstr>
      <vt:lpstr>Wingdings</vt:lpstr>
      <vt:lpstr>KIT-PPT_Master_en_2016</vt:lpstr>
      <vt:lpstr>Présentation PowerPoint</vt:lpstr>
      <vt:lpstr>Présentation PowerPoint</vt:lpstr>
      <vt:lpstr>The Fukushima accident</vt:lpstr>
      <vt:lpstr>Uncertainty propagation for the Fukushima case</vt:lpstr>
      <vt:lpstr>Uncertainty propagation for the Fukushima case</vt:lpstr>
      <vt:lpstr>Comparison with radiological observations</vt:lpstr>
      <vt:lpstr>Comparison with observations Fukushima city</vt:lpstr>
      <vt:lpstr>Comparison with observations Fukushima city</vt:lpstr>
      <vt:lpstr>Comparison with observations Iwaki</vt:lpstr>
      <vt:lpstr>Comparison with observations Indicators to assess the quality of an ensemble</vt:lpstr>
      <vt:lpstr>Conclusions</vt:lpstr>
    </vt:vector>
  </TitlesOfParts>
  <Company>Karlsruhe Institute of Technology (KIT)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KORSAKISSOK Irene</cp:lastModifiedBy>
  <cp:revision>368</cp:revision>
  <dcterms:created xsi:type="dcterms:W3CDTF">2015-12-14T06:33:20Z</dcterms:created>
  <dcterms:modified xsi:type="dcterms:W3CDTF">2019-12-01T22:12:04Z</dcterms:modified>
</cp:coreProperties>
</file>