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4" r:id="rId2"/>
    <p:sldId id="294" r:id="rId3"/>
    <p:sldId id="309" r:id="rId4"/>
    <p:sldId id="312" r:id="rId5"/>
    <p:sldId id="301" r:id="rId6"/>
    <p:sldId id="310" r:id="rId7"/>
    <p:sldId id="311" r:id="rId8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AAE6"/>
    <a:srgbClr val="4AA0B1"/>
    <a:srgbClr val="DCA01E"/>
    <a:srgbClr val="FA8214"/>
    <a:srgbClr val="5A6EB4"/>
    <a:srgbClr val="A00078"/>
    <a:srgbClr val="A01E28"/>
    <a:srgbClr val="A08232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2" autoAdjust="0"/>
    <p:restoredTop sz="91212" autoAdjust="0"/>
  </p:normalViewPr>
  <p:slideViewPr>
    <p:cSldViewPr>
      <p:cViewPr varScale="1">
        <p:scale>
          <a:sx n="98" d="100"/>
          <a:sy n="98" d="100"/>
        </p:scale>
        <p:origin x="114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>
          <a:xfrm>
            <a:off x="3851910" y="6403090"/>
            <a:ext cx="1436370" cy="366183"/>
          </a:xfrm>
          <a:prstGeom prst="rect">
            <a:avLst/>
          </a:prstGeom>
        </p:spPr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7085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29.11.2019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media" Target="../media/media2.mp4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gif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2.mp4"/><Relationship Id="rId9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536" y="1556792"/>
            <a:ext cx="8389937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CONFIDENCE WP1</a:t>
            </a:r>
          </a:p>
          <a:p>
            <a:pPr algn="ctr"/>
            <a:r>
              <a:rPr lang="en-GB" sz="2400" b="1" dirty="0"/>
              <a:t>Hypothetical accident scenarios in Europe: the Western Norway case study</a:t>
            </a:r>
            <a:endParaRPr lang="nb-NO" sz="2400" dirty="0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835696" y="3933056"/>
            <a:ext cx="5256584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r>
              <a:rPr lang="en-GB" sz="1600" b="1" dirty="0" smtClean="0"/>
              <a:t>Erik </a:t>
            </a:r>
            <a:r>
              <a:rPr lang="en-GB" sz="1600" b="1" dirty="0"/>
              <a:t>Berge, </a:t>
            </a:r>
            <a:r>
              <a:rPr lang="en-GB" sz="1600" b="1" dirty="0" err="1"/>
              <a:t>Heiko</a:t>
            </a:r>
            <a:r>
              <a:rPr lang="en-GB" sz="1600" b="1" dirty="0"/>
              <a:t> </a:t>
            </a:r>
            <a:r>
              <a:rPr lang="en-GB" sz="1600" b="1" dirty="0" smtClean="0"/>
              <a:t>Klein</a:t>
            </a:r>
            <a:endParaRPr lang="nb-NO" sz="1600" dirty="0"/>
          </a:p>
          <a:p>
            <a:pPr algn="ctr">
              <a:buNone/>
            </a:pPr>
            <a:r>
              <a:rPr lang="en-GB" sz="1600" b="1" dirty="0" smtClean="0"/>
              <a:t>Magnus </a:t>
            </a:r>
            <a:r>
              <a:rPr lang="en-GB" sz="1600" b="1" dirty="0" err="1"/>
              <a:t>Ulimoen</a:t>
            </a:r>
            <a:r>
              <a:rPr lang="en-GB" sz="1600" b="1" dirty="0"/>
              <a:t>, Spyros </a:t>
            </a:r>
            <a:r>
              <a:rPr lang="en-GB" sz="1600" b="1" dirty="0" err="1"/>
              <a:t>Andronopoulos</a:t>
            </a:r>
            <a:r>
              <a:rPr lang="en-GB" sz="1600" b="1" dirty="0"/>
              <a:t>, Ole Christian Lind, Brit </a:t>
            </a:r>
            <a:r>
              <a:rPr lang="en-GB" sz="1600" b="1" dirty="0" err="1"/>
              <a:t>Salbu</a:t>
            </a:r>
            <a:r>
              <a:rPr lang="en-GB" sz="1600" b="1" dirty="0"/>
              <a:t>, </a:t>
            </a:r>
            <a:r>
              <a:rPr lang="en-GB" sz="1600" b="1" dirty="0" err="1"/>
              <a:t>Naeem</a:t>
            </a:r>
            <a:r>
              <a:rPr lang="en-GB" sz="1600" b="1" dirty="0"/>
              <a:t> Syed</a:t>
            </a:r>
            <a:endParaRPr lang="nb-NO" sz="1600" dirty="0"/>
          </a:p>
          <a:p>
            <a:pPr algn="ctr" eaLnBrk="1" hangingPunct="1">
              <a:spcBef>
                <a:spcPct val="50000"/>
              </a:spcBef>
              <a:buNone/>
            </a:pPr>
            <a:endParaRPr lang="fr-FR" sz="1600" dirty="0"/>
          </a:p>
          <a:p>
            <a:pPr algn="ctr" eaLnBrk="1" hangingPunct="1">
              <a:spcBef>
                <a:spcPct val="50000"/>
              </a:spcBef>
              <a:buNone/>
            </a:pPr>
            <a:endParaRPr lang="de-DE" altLang="de-DE" sz="1600" noProof="1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8" t="9596" r="22437" b="18332"/>
          <a:stretch/>
        </p:blipFill>
        <p:spPr>
          <a:xfrm>
            <a:off x="4670326" y="779602"/>
            <a:ext cx="3024336" cy="3441486"/>
          </a:xfrm>
          <a:prstGeom prst="rect">
            <a:avLst/>
          </a:prstGeom>
        </p:spPr>
      </p:pic>
      <p:sp>
        <p:nvSpPr>
          <p:cNvPr id="42" name="Titre 41"/>
          <p:cNvSpPr>
            <a:spLocks noGrp="1"/>
          </p:cNvSpPr>
          <p:nvPr>
            <p:ph type="title"/>
          </p:nvPr>
        </p:nvSpPr>
        <p:spPr>
          <a:xfrm>
            <a:off x="390525" y="228577"/>
            <a:ext cx="4757539" cy="561975"/>
          </a:xfrm>
        </p:spPr>
        <p:txBody>
          <a:bodyPr/>
          <a:lstStyle/>
          <a:p>
            <a:r>
              <a:rPr lang="fr-FR" dirty="0" smtClean="0"/>
              <a:t>Background</a:t>
            </a:r>
            <a:endParaRPr lang="fr-FR" dirty="0"/>
          </a:p>
        </p:txBody>
      </p:sp>
      <p:sp>
        <p:nvSpPr>
          <p:cNvPr id="46" name="Content Placeholder 1"/>
          <p:cNvSpPr>
            <a:spLocks noGrp="1"/>
          </p:cNvSpPr>
          <p:nvPr>
            <p:ph idx="1"/>
          </p:nvPr>
        </p:nvSpPr>
        <p:spPr>
          <a:xfrm>
            <a:off x="588144" y="980728"/>
            <a:ext cx="3240360" cy="4915222"/>
          </a:xfrm>
        </p:spPr>
        <p:txBody>
          <a:bodyPr>
            <a:normAutofit/>
          </a:bodyPr>
          <a:lstStyle/>
          <a:p>
            <a:pPr marL="476250" lvl="1" indent="0">
              <a:buClr>
                <a:schemeClr val="accent1"/>
              </a:buClr>
              <a:buNone/>
            </a:pPr>
            <a:endParaRPr lang="en-GB" sz="1600" dirty="0" smtClean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/>
              <a:t>Increased Russian and allied activity of nuclear </a:t>
            </a:r>
            <a:r>
              <a:rPr lang="en-US" sz="1400" dirty="0" smtClean="0"/>
              <a:t>vessels in </a:t>
            </a:r>
            <a:r>
              <a:rPr lang="en-US" sz="1400" dirty="0"/>
              <a:t>the Norwegian and the North Seas. </a:t>
            </a:r>
            <a:endParaRPr lang="en-US" sz="1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/>
              <a:t>The number of allied nuclear submarines in Norwegian ports has increased from 10-15 to 30-40 per </a:t>
            </a:r>
            <a:r>
              <a:rPr lang="en-US" sz="1400" dirty="0" smtClean="0"/>
              <a:t>year during the last 5-10 years. </a:t>
            </a:r>
          </a:p>
          <a:p>
            <a:pPr marL="0" indent="0">
              <a:buNone/>
            </a:pPr>
            <a:endParaRPr lang="en-US" sz="1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dirty="0" smtClean="0"/>
              <a:t>Uncertainty analyses:</a:t>
            </a:r>
          </a:p>
          <a:p>
            <a:pPr marL="933450" lvl="1" indent="-457200">
              <a:buFont typeface="Arial" panose="020B0604020202020204" pitchFamily="34" charset="0"/>
              <a:buChar char="•"/>
            </a:pPr>
            <a:r>
              <a:rPr lang="en-US" sz="1400" dirty="0" smtClean="0"/>
              <a:t>10 meteorological ensembles form a high resolution (2.5 km ) model.</a:t>
            </a:r>
          </a:p>
          <a:p>
            <a:pPr marL="933450" lvl="1" indent="-457200">
              <a:buFont typeface="Arial" panose="020B0604020202020204" pitchFamily="34" charset="0"/>
              <a:buChar char="•"/>
            </a:pPr>
            <a:r>
              <a:rPr lang="en-US" sz="1400" dirty="0" smtClean="0"/>
              <a:t>5 emission scenarios describing a fire in a nuclear vessel</a:t>
            </a:r>
          </a:p>
          <a:p>
            <a:pPr marL="933450" lvl="1" indent="-457200">
              <a:buFont typeface="Arial" panose="020B0604020202020204" pitchFamily="34" charset="0"/>
              <a:buChar char="•"/>
            </a:pPr>
            <a:r>
              <a:rPr lang="en-US" sz="1400" dirty="0" smtClean="0"/>
              <a:t>Two preparedness dispersion models – SNAP of Norway – DIPCOT of Greece.</a:t>
            </a:r>
          </a:p>
          <a:p>
            <a:pPr marL="933450" lvl="1" indent="-457200">
              <a:buFont typeface="Arial" panose="020B0604020202020204" pitchFamily="34" charset="0"/>
              <a:buChar char="•"/>
            </a:pP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5724128" y="2852936"/>
            <a:ext cx="5040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 smtClean="0"/>
              <a:t>Oslo</a:t>
            </a:r>
            <a:endParaRPr lang="nb-NO" sz="1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140534" y="2924944"/>
            <a:ext cx="6556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 smtClean="0"/>
              <a:t>Bergen</a:t>
            </a:r>
            <a:endParaRPr lang="nb-NO" sz="1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220072" y="2119076"/>
            <a:ext cx="501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/>
              <a:t>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28184" y="3856982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 smtClean="0"/>
              <a:t>16.03.2017 21 UTC </a:t>
            </a:r>
          </a:p>
          <a:p>
            <a:r>
              <a:rPr lang="nb-NO" sz="1000" b="1" dirty="0" smtClean="0"/>
              <a:t>EPS </a:t>
            </a:r>
            <a:r>
              <a:rPr lang="nb-NO" sz="1000" b="1" dirty="0" err="1" smtClean="0"/>
              <a:t>member</a:t>
            </a:r>
            <a:r>
              <a:rPr lang="nb-NO" sz="1000" b="1" dirty="0" smtClean="0"/>
              <a:t> 0, 2.5 km</a:t>
            </a:r>
            <a:endParaRPr lang="nb-NO" sz="1000" b="1" dirty="0"/>
          </a:p>
        </p:txBody>
      </p:sp>
      <p:sp>
        <p:nvSpPr>
          <p:cNvPr id="3" name="Rectangle 2"/>
          <p:cNvSpPr/>
          <p:nvPr/>
        </p:nvSpPr>
        <p:spPr>
          <a:xfrm>
            <a:off x="4613085" y="5926560"/>
            <a:ext cx="3081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800" dirty="0"/>
              <a:t>By Elena </a:t>
            </a:r>
            <a:r>
              <a:rPr lang="nb-NO" sz="800" dirty="0" err="1"/>
              <a:t>Dider</a:t>
            </a:r>
            <a:r>
              <a:rPr lang="nb-NO" sz="800" dirty="0"/>
              <a:t> - </a:t>
            </a:r>
            <a:r>
              <a:rPr lang="nb-NO" sz="800" dirty="0" err="1"/>
              <a:t>Own</a:t>
            </a:r>
            <a:r>
              <a:rPr lang="nb-NO" sz="800" dirty="0"/>
              <a:t> </a:t>
            </a:r>
            <a:r>
              <a:rPr lang="nb-NO" sz="800" dirty="0" err="1"/>
              <a:t>work</a:t>
            </a:r>
            <a:r>
              <a:rPr lang="nb-NO" sz="800" dirty="0"/>
              <a:t>, CC BY-SA 4.0, https://commons.wikimedia.org/w/index.php?curid=81925985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4" t="9615" r="12796" b="24928"/>
          <a:stretch/>
        </p:blipFill>
        <p:spPr>
          <a:xfrm>
            <a:off x="4680012" y="4275803"/>
            <a:ext cx="3014650" cy="160146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182494" y="5622281"/>
            <a:ext cx="16561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 err="1" smtClean="0"/>
              <a:t>Akademik</a:t>
            </a:r>
            <a:r>
              <a:rPr lang="nb-NO" sz="1000" b="1" dirty="0" smtClean="0"/>
              <a:t> </a:t>
            </a:r>
            <a:r>
              <a:rPr lang="nb-NO" sz="1000" b="1" dirty="0" err="1" smtClean="0"/>
              <a:t>Lomonosov</a:t>
            </a:r>
            <a:endParaRPr lang="nb-NO" sz="1000" b="1" dirty="0" smtClean="0"/>
          </a:p>
        </p:txBody>
      </p:sp>
    </p:spTree>
    <p:extLst>
      <p:ext uri="{BB962C8B-B14F-4D97-AF65-F5344CB8AC3E}">
        <p14:creationId xmlns:p14="http://schemas.microsoft.com/office/powerpoint/2010/main" val="322588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5112567" cy="561975"/>
          </a:xfrm>
        </p:spPr>
        <p:txBody>
          <a:bodyPr/>
          <a:lstStyle/>
          <a:p>
            <a:r>
              <a:rPr lang="fr-FR" dirty="0" err="1" smtClean="0"/>
              <a:t>Meteorological</a:t>
            </a:r>
            <a:r>
              <a:rPr lang="fr-FR" dirty="0" smtClean="0"/>
              <a:t> </a:t>
            </a:r>
            <a:r>
              <a:rPr lang="fr-FR" dirty="0" err="1" smtClean="0"/>
              <a:t>uncertainty</a:t>
            </a:r>
            <a:endParaRPr lang="fr-FR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251521" y="788270"/>
            <a:ext cx="6840759" cy="1013713"/>
          </a:xfrm>
          <a:prstGeom prst="rect">
            <a:avLst/>
          </a:prstGeom>
        </p:spPr>
        <p:txBody>
          <a:bodyPr>
            <a:normAutofit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accent1"/>
              </a:buClr>
              <a:buNone/>
            </a:pPr>
            <a:endParaRPr lang="en-US" kern="0" dirty="0" smtClean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2"/>
          <a:stretch/>
        </p:blipFill>
        <p:spPr>
          <a:xfrm>
            <a:off x="6393865" y="1196952"/>
            <a:ext cx="2034097" cy="14399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02"/>
          <a:stretch/>
        </p:blipFill>
        <p:spPr>
          <a:xfrm>
            <a:off x="4281138" y="1196952"/>
            <a:ext cx="2034097" cy="143996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76"/>
          <a:stretch/>
        </p:blipFill>
        <p:spPr>
          <a:xfrm>
            <a:off x="4281138" y="2636912"/>
            <a:ext cx="2034097" cy="15121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91"/>
          <a:stretch/>
        </p:blipFill>
        <p:spPr>
          <a:xfrm>
            <a:off x="6347148" y="2636912"/>
            <a:ext cx="2057631" cy="14401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5" t="23141" r="36278" b="18536"/>
          <a:stretch/>
        </p:blipFill>
        <p:spPr>
          <a:xfrm>
            <a:off x="426841" y="881347"/>
            <a:ext cx="3209099" cy="233162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984801" y="1792296"/>
            <a:ext cx="7404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Vikedal</a:t>
            </a:r>
            <a:endParaRPr lang="nb-NO" sz="1200" b="1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1864834" y="1988351"/>
            <a:ext cx="216024" cy="22151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167250" y="2713930"/>
            <a:ext cx="7404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Source</a:t>
            </a:r>
            <a:endParaRPr lang="nb-NO" sz="1200" b="1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3" r="15844"/>
          <a:stretch/>
        </p:blipFill>
        <p:spPr bwMode="auto">
          <a:xfrm>
            <a:off x="432032" y="3602566"/>
            <a:ext cx="3203907" cy="24903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137" y="4149080"/>
            <a:ext cx="2002575" cy="180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9625" y="4149080"/>
            <a:ext cx="2002575" cy="1800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020272" y="914727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At Vikedal</a:t>
            </a:r>
            <a:endParaRPr lang="nb-NO" sz="1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932040" y="898370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At </a:t>
            </a:r>
            <a:r>
              <a:rPr lang="nb-NO" sz="1200" b="1" dirty="0" err="1" smtClean="0"/>
              <a:t>source</a:t>
            </a:r>
            <a:endParaRPr lang="nb-NO" sz="1200" b="1" dirty="0"/>
          </a:p>
        </p:txBody>
      </p:sp>
      <p:sp>
        <p:nvSpPr>
          <p:cNvPr id="22" name="TextBox 21"/>
          <p:cNvSpPr txBox="1"/>
          <p:nvPr/>
        </p:nvSpPr>
        <p:spPr>
          <a:xfrm rot="16200000">
            <a:off x="3255902" y="1706476"/>
            <a:ext cx="15854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Wind </a:t>
            </a:r>
            <a:r>
              <a:rPr lang="nb-NO" sz="1200" b="1" dirty="0" err="1" smtClean="0"/>
              <a:t>direction</a:t>
            </a:r>
            <a:r>
              <a:rPr lang="nb-NO" sz="1200" b="1" dirty="0" smtClean="0"/>
              <a:t> </a:t>
            </a:r>
            <a:endParaRPr lang="nb-NO" sz="1200" b="1" dirty="0"/>
          </a:p>
        </p:txBody>
      </p:sp>
      <p:sp>
        <p:nvSpPr>
          <p:cNvPr id="23" name="TextBox 22"/>
          <p:cNvSpPr txBox="1"/>
          <p:nvPr/>
        </p:nvSpPr>
        <p:spPr>
          <a:xfrm rot="16200000">
            <a:off x="3256191" y="3050452"/>
            <a:ext cx="15854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Wind speed </a:t>
            </a:r>
            <a:endParaRPr lang="nb-NO" sz="1200" b="1" dirty="0"/>
          </a:p>
        </p:txBody>
      </p:sp>
      <p:sp>
        <p:nvSpPr>
          <p:cNvPr id="24" name="TextBox 23"/>
          <p:cNvSpPr txBox="1"/>
          <p:nvPr/>
        </p:nvSpPr>
        <p:spPr>
          <a:xfrm rot="16200000">
            <a:off x="3255901" y="4760684"/>
            <a:ext cx="15854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3 h </a:t>
            </a:r>
            <a:r>
              <a:rPr lang="nb-NO" sz="1200" b="1" dirty="0" err="1" smtClean="0"/>
              <a:t>precipitation</a:t>
            </a:r>
            <a:r>
              <a:rPr lang="nb-NO" sz="1200" b="1" dirty="0" smtClean="0"/>
              <a:t>  </a:t>
            </a:r>
            <a:endParaRPr lang="nb-NO" sz="12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427983" y="5949080"/>
            <a:ext cx="39767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 smtClean="0"/>
              <a:t>Solid line: 50th </a:t>
            </a:r>
            <a:r>
              <a:rPr lang="nb-NO" sz="1000" b="1" dirty="0" err="1" smtClean="0"/>
              <a:t>percentile</a:t>
            </a:r>
            <a:r>
              <a:rPr lang="nb-NO" sz="1000" b="1" dirty="0" smtClean="0"/>
              <a:t>: Dark </a:t>
            </a:r>
            <a:r>
              <a:rPr lang="nb-NO" sz="1000" b="1" dirty="0" err="1" smtClean="0"/>
              <a:t>blue</a:t>
            </a:r>
            <a:r>
              <a:rPr lang="nb-NO" sz="1000" b="1" dirty="0" smtClean="0"/>
              <a:t>: 10th to 90th </a:t>
            </a:r>
            <a:r>
              <a:rPr lang="nb-NO" sz="1000" b="1" dirty="0" err="1" smtClean="0"/>
              <a:t>percentile</a:t>
            </a:r>
            <a:r>
              <a:rPr lang="nb-NO" sz="1200" b="1" dirty="0" smtClean="0"/>
              <a:t>  </a:t>
            </a:r>
            <a:endParaRPr lang="nb-NO" sz="1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52632" y="3368025"/>
            <a:ext cx="3077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err="1" smtClean="0"/>
              <a:t>Probability</a:t>
            </a:r>
            <a:r>
              <a:rPr lang="nb-NO" sz="1200" b="1" dirty="0" smtClean="0"/>
              <a:t> </a:t>
            </a:r>
            <a:r>
              <a:rPr lang="nb-NO" sz="1200" b="1" dirty="0" err="1" smtClean="0"/>
              <a:t>of</a:t>
            </a:r>
            <a:r>
              <a:rPr lang="nb-NO" sz="1200" b="1" dirty="0" smtClean="0"/>
              <a:t> more </a:t>
            </a:r>
            <a:r>
              <a:rPr lang="nb-NO" sz="1200" b="1" dirty="0" err="1" smtClean="0"/>
              <a:t>than</a:t>
            </a:r>
            <a:r>
              <a:rPr lang="nb-NO" sz="1200" b="1" dirty="0" smtClean="0"/>
              <a:t> 20 mm in 24 h</a:t>
            </a:r>
            <a:endParaRPr lang="nb-NO" sz="12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123728" y="2275120"/>
            <a:ext cx="15082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Stavanger</a:t>
            </a:r>
            <a:endParaRPr lang="nb-NO" sz="1200" b="1" dirty="0"/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flipH="1" flipV="1">
            <a:off x="1907704" y="2413619"/>
            <a:ext cx="216024" cy="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57707" y="1759525"/>
            <a:ext cx="1018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Haugesund</a:t>
            </a:r>
            <a:endParaRPr lang="nb-NO" sz="1200" b="1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1458595" y="1980946"/>
            <a:ext cx="330174" cy="22391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130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418" y="1916832"/>
            <a:ext cx="3488518" cy="239661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71800" y="326642"/>
            <a:ext cx="3020092" cy="561975"/>
          </a:xfrm>
        </p:spPr>
        <p:txBody>
          <a:bodyPr/>
          <a:lstStyle/>
          <a:p>
            <a:r>
              <a:rPr lang="fr-FR" dirty="0" smtClean="0"/>
              <a:t>Emission scenarios</a:t>
            </a:r>
            <a:endParaRPr lang="fr-FR" dirty="0"/>
          </a:p>
        </p:txBody>
      </p:sp>
      <p:sp>
        <p:nvSpPr>
          <p:cNvPr id="8" name="TextBox 7"/>
          <p:cNvSpPr txBox="1"/>
          <p:nvPr/>
        </p:nvSpPr>
        <p:spPr>
          <a:xfrm>
            <a:off x="1030506" y="1988840"/>
            <a:ext cx="10212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First </a:t>
            </a:r>
            <a:r>
              <a:rPr lang="nb-NO" sz="1200" b="1" dirty="0" err="1" smtClean="0"/>
              <a:t>hour</a:t>
            </a:r>
            <a:r>
              <a:rPr lang="nb-NO" sz="1200" b="1" dirty="0" smtClean="0"/>
              <a:t> </a:t>
            </a:r>
            <a:endParaRPr lang="nb-NO" sz="1200" b="1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932237" y="2276872"/>
            <a:ext cx="183379" cy="134737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1296064" y="2276872"/>
            <a:ext cx="179592" cy="110877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1483148" y="2276872"/>
            <a:ext cx="568572" cy="81743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721990" y="2204864"/>
            <a:ext cx="833786" cy="35808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924134" y="2132856"/>
            <a:ext cx="1279714" cy="20387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1"/>
          <p:cNvSpPr txBox="1">
            <a:spLocks/>
          </p:cNvSpPr>
          <p:nvPr/>
        </p:nvSpPr>
        <p:spPr>
          <a:xfrm>
            <a:off x="4650136" y="1623890"/>
            <a:ext cx="3240360" cy="3523508"/>
          </a:xfrm>
          <a:prstGeom prst="rect">
            <a:avLst/>
          </a:prstGeom>
        </p:spPr>
        <p:txBody>
          <a:bodyPr>
            <a:normAutofit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476250" lvl="1" indent="0">
              <a:buClr>
                <a:schemeClr val="accent1"/>
              </a:buClr>
              <a:buFontTx/>
              <a:buNone/>
            </a:pPr>
            <a:endParaRPr lang="en-GB" sz="1600" kern="0" dirty="0" smtClean="0">
              <a:latin typeface="+mj-lt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kern="0" dirty="0" smtClean="0"/>
              <a:t>Emissions for 7 hours starting 09 UTC and ending 16 UTC  16.03.2017.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kern="0" dirty="0"/>
              <a:t>5</a:t>
            </a:r>
            <a:r>
              <a:rPr lang="en-US" sz="1400" kern="0" dirty="0" smtClean="0"/>
              <a:t> emission scenarios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kern="0" dirty="0" smtClean="0"/>
              <a:t>Log-normal particle size distribution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kern="0" dirty="0" smtClean="0"/>
              <a:t>Same total release of </a:t>
            </a:r>
            <a:r>
              <a:rPr lang="en-US" sz="1400" dirty="0"/>
              <a:t>5.41·10</a:t>
            </a:r>
            <a:r>
              <a:rPr lang="en-US" sz="1400" baseline="30000" dirty="0"/>
              <a:t>17</a:t>
            </a:r>
            <a:r>
              <a:rPr lang="en-US" sz="1400" dirty="0"/>
              <a:t> </a:t>
            </a:r>
            <a:r>
              <a:rPr lang="en-US" sz="1400" dirty="0" err="1" smtClean="0"/>
              <a:t>Bq</a:t>
            </a:r>
            <a:r>
              <a:rPr lang="en-US" sz="1400" dirty="0" smtClean="0"/>
              <a:t> </a:t>
            </a:r>
            <a:r>
              <a:rPr lang="en-US" sz="1400" kern="0" dirty="0" smtClean="0"/>
              <a:t>for all 5 scenarios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kern="0" dirty="0" smtClean="0"/>
              <a:t>First hour: Instant mixing up to 500 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kern="0" dirty="0" smtClean="0"/>
              <a:t>After first hour: Instant mixing up to 200 m</a:t>
            </a:r>
          </a:p>
          <a:p>
            <a:pPr marL="0" indent="0">
              <a:buNone/>
            </a:pPr>
            <a:endParaRPr lang="en-US" sz="1400" kern="0" dirty="0"/>
          </a:p>
        </p:txBody>
      </p:sp>
      <p:sp>
        <p:nvSpPr>
          <p:cNvPr id="24" name="Content Placeholder 1"/>
          <p:cNvSpPr txBox="1">
            <a:spLocks/>
          </p:cNvSpPr>
          <p:nvPr/>
        </p:nvSpPr>
        <p:spPr>
          <a:xfrm>
            <a:off x="529062" y="1009867"/>
            <a:ext cx="3240360" cy="893375"/>
          </a:xfrm>
          <a:prstGeom prst="rect">
            <a:avLst/>
          </a:prstGeom>
        </p:spPr>
        <p:txBody>
          <a:bodyPr>
            <a:normAutofit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476250" lvl="1" indent="0">
              <a:buClr>
                <a:schemeClr val="accent1"/>
              </a:buClr>
              <a:buFontTx/>
              <a:buNone/>
            </a:pPr>
            <a:endParaRPr lang="en-GB" sz="1600" kern="0" dirty="0" smtClean="0">
              <a:latin typeface="+mj-lt"/>
            </a:endParaRPr>
          </a:p>
          <a:p>
            <a:pPr marL="0" indent="0">
              <a:buNone/>
            </a:pPr>
            <a:r>
              <a:rPr lang="en-US" sz="1400" kern="0" dirty="0"/>
              <a:t>F</a:t>
            </a:r>
            <a:r>
              <a:rPr lang="en-US" sz="1400" kern="0" dirty="0" smtClean="0"/>
              <a:t>raction of total release (%) during each of the 7 hours.</a:t>
            </a:r>
          </a:p>
        </p:txBody>
      </p:sp>
      <p:sp>
        <p:nvSpPr>
          <p:cNvPr id="25" name="Content Placeholder 1"/>
          <p:cNvSpPr txBox="1">
            <a:spLocks/>
          </p:cNvSpPr>
          <p:nvPr/>
        </p:nvSpPr>
        <p:spPr>
          <a:xfrm>
            <a:off x="484897" y="3988155"/>
            <a:ext cx="3240360" cy="2177149"/>
          </a:xfrm>
          <a:prstGeom prst="rect">
            <a:avLst/>
          </a:prstGeom>
        </p:spPr>
        <p:txBody>
          <a:bodyPr>
            <a:normAutofit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476250" lvl="1" indent="0">
              <a:buClr>
                <a:schemeClr val="accent1"/>
              </a:buClr>
              <a:buFontTx/>
              <a:buNone/>
            </a:pPr>
            <a:endParaRPr lang="en-GB" sz="1600" kern="0" dirty="0" smtClean="0">
              <a:latin typeface="+mj-lt"/>
            </a:endParaRPr>
          </a:p>
          <a:p>
            <a:pPr marL="0" indent="0">
              <a:buNone/>
            </a:pPr>
            <a:endParaRPr lang="en-US" sz="1400" kern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kern="0" dirty="0" smtClean="0"/>
              <a:t>Scenario 1: Constant release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kern="0" dirty="0" smtClean="0"/>
              <a:t>Scenario 2: 25 % first hour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kern="0" dirty="0" smtClean="0"/>
              <a:t>Scenario 3 (reference): 50 % release first hour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kern="0" dirty="0" smtClean="0"/>
              <a:t>Scenario 4: 75 % first hour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1400" kern="0" dirty="0" smtClean="0"/>
              <a:t>Scenario 5: 90 % first hour</a:t>
            </a:r>
          </a:p>
        </p:txBody>
      </p:sp>
    </p:spTree>
    <p:extLst>
      <p:ext uri="{BB962C8B-B14F-4D97-AF65-F5344CB8AC3E}">
        <p14:creationId xmlns:p14="http://schemas.microsoft.com/office/powerpoint/2010/main" val="119571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5616624" cy="561975"/>
          </a:xfrm>
        </p:spPr>
        <p:txBody>
          <a:bodyPr/>
          <a:lstStyle/>
          <a:p>
            <a:r>
              <a:rPr lang="fr-FR" dirty="0"/>
              <a:t>D</a:t>
            </a:r>
            <a:r>
              <a:rPr lang="fr-FR" dirty="0" smtClean="0"/>
              <a:t>ispersion </a:t>
            </a:r>
            <a:r>
              <a:rPr lang="fr-FR" dirty="0" err="1" smtClean="0"/>
              <a:t>models</a:t>
            </a:r>
            <a:endParaRPr lang="fr-FR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251521" y="764704"/>
            <a:ext cx="6840759" cy="1013713"/>
          </a:xfrm>
          <a:prstGeom prst="rect">
            <a:avLst/>
          </a:prstGeom>
        </p:spPr>
        <p:txBody>
          <a:bodyPr>
            <a:normAutofit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6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6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6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6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6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7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7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7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7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accent1"/>
              </a:buClr>
              <a:buNone/>
            </a:pPr>
            <a:endParaRPr lang="en-US" kern="0" dirty="0" smtClean="0">
              <a:solidFill>
                <a:schemeClr val="accent1"/>
              </a:solidFill>
              <a:latin typeface="+mj-lt"/>
            </a:endParaRPr>
          </a:p>
        </p:txBody>
      </p:sp>
      <p:graphicFrame>
        <p:nvGraphicFramePr>
          <p:cNvPr id="9" name="Tableau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286601"/>
              </p:ext>
            </p:extLst>
          </p:nvPr>
        </p:nvGraphicFramePr>
        <p:xfrm>
          <a:off x="251521" y="856766"/>
          <a:ext cx="7560839" cy="17004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52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9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41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229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400" dirty="0">
                          <a:effectLst/>
                        </a:rPr>
                        <a:t>Participant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Type of model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Number of simulations (perturbations)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4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  Greece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EEAE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i="0" dirty="0">
                          <a:effectLst/>
                        </a:rPr>
                        <a:t>DIPCOT</a:t>
                      </a:r>
                      <a:r>
                        <a:rPr lang="en-GB" sz="1400" dirty="0">
                          <a:effectLst/>
                        </a:rPr>
                        <a:t> – </a:t>
                      </a:r>
                      <a:r>
                        <a:rPr lang="en-GB" sz="1400" dirty="0" err="1">
                          <a:effectLst/>
                        </a:rPr>
                        <a:t>Lagrangian</a:t>
                      </a:r>
                      <a:r>
                        <a:rPr lang="en-GB" sz="1400" dirty="0">
                          <a:effectLst/>
                        </a:rPr>
                        <a:t> puff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50 </a:t>
                      </a:r>
                      <a:r>
                        <a:rPr lang="en-GB" sz="1400" dirty="0">
                          <a:effectLst/>
                        </a:rPr>
                        <a:t>simulations </a:t>
                      </a:r>
                      <a:r>
                        <a:rPr lang="en-GB" sz="1400" dirty="0" smtClean="0">
                          <a:effectLst/>
                        </a:rPr>
                        <a:t>(5 </a:t>
                      </a:r>
                      <a:r>
                        <a:rPr lang="en-GB" sz="1400" dirty="0">
                          <a:effectLst/>
                        </a:rPr>
                        <a:t>ST x </a:t>
                      </a:r>
                      <a:r>
                        <a:rPr lang="en-GB" sz="1400" dirty="0" smtClean="0">
                          <a:effectLst/>
                        </a:rPr>
                        <a:t>10MET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40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  Norway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MET (NMI)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SNAP</a:t>
                      </a:r>
                      <a:r>
                        <a:rPr lang="en-GB" sz="1400" dirty="0">
                          <a:effectLst/>
                        </a:rPr>
                        <a:t> – </a:t>
                      </a:r>
                      <a:r>
                        <a:rPr lang="en-GB" sz="1400" dirty="0" err="1">
                          <a:effectLst/>
                        </a:rPr>
                        <a:t>Lagrangian</a:t>
                      </a:r>
                      <a:r>
                        <a:rPr lang="en-GB" sz="1400" dirty="0">
                          <a:effectLst/>
                        </a:rPr>
                        <a:t> particle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50 </a:t>
                      </a:r>
                      <a:r>
                        <a:rPr lang="en-GB" sz="1400" dirty="0">
                          <a:effectLst/>
                        </a:rPr>
                        <a:t>simulations </a:t>
                      </a:r>
                      <a:r>
                        <a:rPr lang="en-GB" sz="1400" dirty="0" smtClean="0">
                          <a:effectLst/>
                        </a:rPr>
                        <a:t>(5 </a:t>
                      </a:r>
                      <a:r>
                        <a:rPr lang="en-GB" sz="1400" dirty="0">
                          <a:effectLst/>
                        </a:rPr>
                        <a:t>ST x </a:t>
                      </a:r>
                      <a:r>
                        <a:rPr lang="en-GB" sz="1400" dirty="0" smtClean="0">
                          <a:effectLst/>
                        </a:rPr>
                        <a:t>10 </a:t>
                      </a:r>
                      <a:r>
                        <a:rPr lang="en-GB" sz="1400" dirty="0">
                          <a:effectLst/>
                        </a:rPr>
                        <a:t>MET)</a:t>
                      </a:r>
                      <a:endParaRPr lang="fr-F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5" name="SNAP_movi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3528" y="3284984"/>
            <a:ext cx="4096455" cy="2304256"/>
          </a:xfrm>
          <a:prstGeom prst="rect">
            <a:avLst/>
          </a:prstGeom>
        </p:spPr>
      </p:pic>
      <p:pic>
        <p:nvPicPr>
          <p:cNvPr id="6" name="DIPCOT_movie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644008" y="3284984"/>
            <a:ext cx="4096454" cy="23042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7544" y="345003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 smtClean="0"/>
              <a:t>SNAP </a:t>
            </a:r>
            <a:r>
              <a:rPr lang="nb-NO" sz="1000" b="1" baseline="30000" dirty="0" smtClean="0"/>
              <a:t>137</a:t>
            </a:r>
            <a:r>
              <a:rPr lang="nb-NO" sz="1000" b="1" dirty="0" smtClean="0"/>
              <a:t>Cs (</a:t>
            </a:r>
            <a:r>
              <a:rPr lang="nb-NO" sz="1000" b="1" dirty="0" err="1" smtClean="0"/>
              <a:t>Bq</a:t>
            </a:r>
            <a:r>
              <a:rPr lang="nb-NO" sz="1000" b="1" dirty="0"/>
              <a:t>/</a:t>
            </a:r>
            <a:r>
              <a:rPr lang="nb-NO" sz="1000" b="1" dirty="0" smtClean="0"/>
              <a:t>m</a:t>
            </a:r>
            <a:r>
              <a:rPr lang="nb-NO" sz="1000" b="1" baseline="30000" dirty="0" smtClean="0"/>
              <a:t>3</a:t>
            </a:r>
            <a:r>
              <a:rPr lang="nb-NO" sz="1000" b="1" dirty="0" smtClean="0"/>
              <a:t>) at 30 m </a:t>
            </a:r>
            <a:r>
              <a:rPr lang="nb-NO" sz="1000" b="1" dirty="0" err="1" smtClean="0"/>
              <a:t>height</a:t>
            </a:r>
            <a:r>
              <a:rPr lang="nb-NO" sz="1000" b="1" dirty="0" smtClean="0"/>
              <a:t> </a:t>
            </a:r>
            <a:r>
              <a:rPr lang="nb-NO" sz="1000" b="1" dirty="0" err="1" smtClean="0"/>
              <a:t>level</a:t>
            </a:r>
            <a:endParaRPr lang="nb-NO" sz="1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662244" y="345003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 smtClean="0"/>
              <a:t>DIPCOT </a:t>
            </a:r>
            <a:r>
              <a:rPr lang="nb-NO" sz="1000" b="1" baseline="30000" dirty="0" smtClean="0"/>
              <a:t>137</a:t>
            </a:r>
            <a:r>
              <a:rPr lang="nb-NO" sz="1000" b="1" dirty="0" smtClean="0"/>
              <a:t>Cs (</a:t>
            </a:r>
            <a:r>
              <a:rPr lang="nb-NO" sz="1000" b="1" dirty="0" err="1" smtClean="0"/>
              <a:t>Bq</a:t>
            </a:r>
            <a:r>
              <a:rPr lang="nb-NO" sz="1000" b="1" dirty="0"/>
              <a:t>/</a:t>
            </a:r>
            <a:r>
              <a:rPr lang="nb-NO" sz="1000" b="1" dirty="0" smtClean="0"/>
              <a:t>m</a:t>
            </a:r>
            <a:r>
              <a:rPr lang="nb-NO" sz="1000" b="1" baseline="30000" dirty="0" smtClean="0"/>
              <a:t>3</a:t>
            </a:r>
            <a:r>
              <a:rPr lang="nb-NO" sz="1000" b="1" dirty="0" smtClean="0"/>
              <a:t>) at 1 m </a:t>
            </a:r>
            <a:r>
              <a:rPr lang="nb-NO" sz="1000" b="1" dirty="0" err="1" smtClean="0"/>
              <a:t>height</a:t>
            </a:r>
            <a:r>
              <a:rPr lang="nb-NO" sz="1000" b="1" dirty="0" smtClean="0"/>
              <a:t> </a:t>
            </a:r>
            <a:r>
              <a:rPr lang="nb-NO" sz="1000" b="1" dirty="0" err="1" smtClean="0"/>
              <a:t>level</a:t>
            </a:r>
            <a:endParaRPr lang="nb-NO" sz="1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395647" y="2924944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400" b="1" dirty="0" err="1"/>
              <a:t>S</a:t>
            </a:r>
            <a:r>
              <a:rPr lang="nb-NO" sz="1400" b="1" dirty="0" err="1" smtClean="0"/>
              <a:t>imulation</a:t>
            </a:r>
            <a:r>
              <a:rPr lang="nb-NO" sz="1400" b="1" dirty="0" smtClean="0"/>
              <a:t> for </a:t>
            </a:r>
            <a:r>
              <a:rPr lang="nb-NO" sz="1400" b="1" dirty="0" err="1" smtClean="0"/>
              <a:t>one</a:t>
            </a:r>
            <a:r>
              <a:rPr lang="nb-NO" sz="1400" b="1" dirty="0" smtClean="0"/>
              <a:t> </a:t>
            </a:r>
            <a:r>
              <a:rPr lang="nb-NO" sz="1400" b="1" dirty="0" err="1" smtClean="0"/>
              <a:t>day</a:t>
            </a:r>
            <a:r>
              <a:rPr lang="nb-NO" sz="1400" b="1" dirty="0" smtClean="0"/>
              <a:t> (10 UTC 16.03.2019 to 09 UTC 17.03.2019)</a:t>
            </a:r>
            <a:endParaRPr lang="nb-NO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035183" y="5732211"/>
            <a:ext cx="36250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 smtClean="0"/>
              <a:t>EPS </a:t>
            </a:r>
            <a:r>
              <a:rPr lang="nb-NO" sz="1000" b="1" dirty="0" err="1" smtClean="0"/>
              <a:t>member</a:t>
            </a:r>
            <a:r>
              <a:rPr lang="nb-NO" sz="1000" b="1" dirty="0" smtClean="0"/>
              <a:t> 0 and </a:t>
            </a:r>
            <a:r>
              <a:rPr lang="nb-NO" sz="1000" b="1" dirty="0" err="1" smtClean="0"/>
              <a:t>emissions</a:t>
            </a:r>
            <a:r>
              <a:rPr lang="nb-NO" sz="1000" b="1" dirty="0" smtClean="0"/>
              <a:t> scenario 3 (50 %)</a:t>
            </a:r>
            <a:endParaRPr lang="nb-NO" sz="1000" b="1" dirty="0"/>
          </a:p>
        </p:txBody>
      </p:sp>
    </p:spTree>
    <p:extLst>
      <p:ext uri="{BB962C8B-B14F-4D97-AF65-F5344CB8AC3E}">
        <p14:creationId xmlns:p14="http://schemas.microsoft.com/office/powerpoint/2010/main" val="254198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repeatCount="indefinite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0" repeatCount="indefinite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41" t="37013" r="7491" b="36246"/>
          <a:stretch/>
        </p:blipFill>
        <p:spPr bwMode="auto">
          <a:xfrm>
            <a:off x="425748" y="4077072"/>
            <a:ext cx="4200401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3" t="37168" r="6639" b="36090"/>
          <a:stretch/>
        </p:blipFill>
        <p:spPr bwMode="auto">
          <a:xfrm>
            <a:off x="467544" y="2348880"/>
            <a:ext cx="4200000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Content Placeholder 1"/>
          <p:cNvSpPr txBox="1">
            <a:spLocks/>
          </p:cNvSpPr>
          <p:nvPr/>
        </p:nvSpPr>
        <p:spPr>
          <a:xfrm>
            <a:off x="5090843" y="1340768"/>
            <a:ext cx="3009549" cy="519968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kern="0" dirty="0" smtClean="0">
                <a:latin typeface="+mj-lt"/>
              </a:rPr>
              <a:t>Accumulated concentrations </a:t>
            </a:r>
            <a:r>
              <a:rPr lang="en-US" sz="1400" kern="0" dirty="0" smtClean="0">
                <a:latin typeface="+mj-lt"/>
              </a:rPr>
              <a:t>(10 EPS and 5 emission scenarios)</a:t>
            </a:r>
            <a:r>
              <a:rPr lang="en-US" kern="0" dirty="0" smtClean="0">
                <a:latin typeface="+mj-lt"/>
              </a:rPr>
              <a:t> 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1" t="37159" r="6241" b="36099"/>
          <a:stretch/>
        </p:blipFill>
        <p:spPr bwMode="auto">
          <a:xfrm>
            <a:off x="4691612" y="2348880"/>
            <a:ext cx="4200868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1" t="37098" r="7490" b="36159"/>
          <a:stretch/>
        </p:blipFill>
        <p:spPr bwMode="auto">
          <a:xfrm>
            <a:off x="4644008" y="4077072"/>
            <a:ext cx="4200401" cy="144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5004048" y="1988840"/>
            <a:ext cx="12737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 smtClean="0"/>
              <a:t>10</a:t>
            </a:r>
            <a:r>
              <a:rPr lang="nb-NO" sz="1000" b="1" baseline="30000" dirty="0" smtClean="0"/>
              <a:t>th</a:t>
            </a:r>
            <a:r>
              <a:rPr lang="nb-NO" sz="1000" b="1" dirty="0" smtClean="0"/>
              <a:t> </a:t>
            </a:r>
            <a:r>
              <a:rPr lang="nb-NO" sz="1000" b="1" dirty="0" err="1" smtClean="0"/>
              <a:t>percentile</a:t>
            </a:r>
            <a:r>
              <a:rPr lang="nb-NO" sz="1000" b="1" dirty="0" smtClean="0"/>
              <a:t> </a:t>
            </a:r>
            <a:endParaRPr lang="nb-NO" sz="1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365611" y="1988840"/>
            <a:ext cx="11587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/>
              <a:t>5</a:t>
            </a:r>
            <a:r>
              <a:rPr lang="nb-NO" sz="1000" b="1" dirty="0" smtClean="0"/>
              <a:t>0</a:t>
            </a:r>
            <a:r>
              <a:rPr lang="nb-NO" sz="1000" b="1" baseline="30000" dirty="0" smtClean="0"/>
              <a:t>th</a:t>
            </a:r>
            <a:r>
              <a:rPr lang="nb-NO" sz="1000" b="1" dirty="0" smtClean="0"/>
              <a:t> </a:t>
            </a:r>
            <a:r>
              <a:rPr lang="nb-NO" sz="1000" b="1" dirty="0" err="1" smtClean="0"/>
              <a:t>percentile</a:t>
            </a:r>
            <a:r>
              <a:rPr lang="nb-NO" sz="1000" b="1" dirty="0" smtClean="0"/>
              <a:t> </a:t>
            </a:r>
            <a:endParaRPr lang="nb-NO" sz="1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596336" y="1988840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/>
              <a:t>9</a:t>
            </a:r>
            <a:r>
              <a:rPr lang="nb-NO" sz="1000" b="1" dirty="0" smtClean="0"/>
              <a:t>0</a:t>
            </a:r>
            <a:r>
              <a:rPr lang="nb-NO" sz="1000" b="1" baseline="30000" dirty="0" smtClean="0"/>
              <a:t>th</a:t>
            </a:r>
            <a:r>
              <a:rPr lang="nb-NO" sz="1000" b="1" dirty="0" smtClean="0"/>
              <a:t> </a:t>
            </a:r>
            <a:r>
              <a:rPr lang="nb-NO" sz="1000" b="1" dirty="0" err="1" smtClean="0"/>
              <a:t>percentile</a:t>
            </a:r>
            <a:r>
              <a:rPr lang="nb-NO" sz="1000" b="1" dirty="0" smtClean="0"/>
              <a:t> </a:t>
            </a:r>
            <a:endParaRPr lang="nb-NO" sz="1000" b="1" dirty="0"/>
          </a:p>
        </p:txBody>
      </p:sp>
      <p:sp>
        <p:nvSpPr>
          <p:cNvPr id="38" name="TextBox 37"/>
          <p:cNvSpPr txBox="1"/>
          <p:nvPr/>
        </p:nvSpPr>
        <p:spPr>
          <a:xfrm rot="19137836">
            <a:off x="327206" y="2244410"/>
            <a:ext cx="674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SNAP </a:t>
            </a:r>
            <a:endParaRPr lang="nb-NO" sz="1200" b="1" dirty="0"/>
          </a:p>
        </p:txBody>
      </p:sp>
      <p:sp>
        <p:nvSpPr>
          <p:cNvPr id="39" name="TextBox 38"/>
          <p:cNvSpPr txBox="1"/>
          <p:nvPr/>
        </p:nvSpPr>
        <p:spPr>
          <a:xfrm rot="19137836">
            <a:off x="247900" y="4028618"/>
            <a:ext cx="8334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 smtClean="0"/>
              <a:t>DIPCOT </a:t>
            </a:r>
            <a:endParaRPr lang="nb-NO" sz="12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54861" y="468705"/>
            <a:ext cx="5111152" cy="561975"/>
          </a:xfrm>
        </p:spPr>
        <p:txBody>
          <a:bodyPr/>
          <a:lstStyle/>
          <a:p>
            <a:r>
              <a:rPr lang="nb-NO" dirty="0" err="1" smtClean="0"/>
              <a:t>Accumulated</a:t>
            </a:r>
            <a:r>
              <a:rPr lang="nb-NO" dirty="0" smtClean="0"/>
              <a:t> </a:t>
            </a:r>
            <a:r>
              <a:rPr lang="nb-NO" dirty="0" err="1" smtClean="0"/>
              <a:t>concentrations</a:t>
            </a:r>
            <a:r>
              <a:rPr lang="nb-NO" dirty="0" smtClean="0"/>
              <a:t> and </a:t>
            </a:r>
            <a:r>
              <a:rPr lang="nb-NO" dirty="0" err="1" smtClean="0"/>
              <a:t>depositions</a:t>
            </a:r>
            <a:r>
              <a:rPr lang="nb-NO" dirty="0" smtClean="0"/>
              <a:t> during 24 </a:t>
            </a:r>
            <a:r>
              <a:rPr lang="nb-NO" dirty="0" err="1" smtClean="0"/>
              <a:t>hours</a:t>
            </a:r>
            <a:endParaRPr lang="nb-NO" dirty="0"/>
          </a:p>
        </p:txBody>
      </p:sp>
      <p:sp>
        <p:nvSpPr>
          <p:cNvPr id="16" name="TextBox 15"/>
          <p:cNvSpPr txBox="1"/>
          <p:nvPr/>
        </p:nvSpPr>
        <p:spPr>
          <a:xfrm>
            <a:off x="755576" y="1988840"/>
            <a:ext cx="12737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 smtClean="0"/>
              <a:t>10</a:t>
            </a:r>
            <a:r>
              <a:rPr lang="nb-NO" sz="1000" b="1" baseline="30000" dirty="0" smtClean="0"/>
              <a:t>th</a:t>
            </a:r>
            <a:r>
              <a:rPr lang="nb-NO" sz="1000" b="1" dirty="0" smtClean="0"/>
              <a:t> </a:t>
            </a:r>
            <a:r>
              <a:rPr lang="nb-NO" sz="1000" b="1" dirty="0" err="1" smtClean="0"/>
              <a:t>percentile</a:t>
            </a:r>
            <a:r>
              <a:rPr lang="nb-NO" sz="1000" b="1" dirty="0" smtClean="0"/>
              <a:t> </a:t>
            </a:r>
            <a:endParaRPr lang="nb-NO" sz="1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051720" y="1988840"/>
            <a:ext cx="11587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/>
              <a:t>5</a:t>
            </a:r>
            <a:r>
              <a:rPr lang="nb-NO" sz="1000" b="1" dirty="0" smtClean="0"/>
              <a:t>0</a:t>
            </a:r>
            <a:r>
              <a:rPr lang="nb-NO" sz="1000" b="1" baseline="30000" dirty="0" smtClean="0"/>
              <a:t>th</a:t>
            </a:r>
            <a:r>
              <a:rPr lang="nb-NO" sz="1000" b="1" dirty="0" smtClean="0"/>
              <a:t> </a:t>
            </a:r>
            <a:r>
              <a:rPr lang="nb-NO" sz="1000" b="1" dirty="0" err="1" smtClean="0"/>
              <a:t>percentile</a:t>
            </a:r>
            <a:r>
              <a:rPr lang="nb-NO" sz="1000" b="1" dirty="0" smtClean="0"/>
              <a:t> </a:t>
            </a:r>
            <a:endParaRPr lang="nb-NO" sz="1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347864" y="1988840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/>
              <a:t>9</a:t>
            </a:r>
            <a:r>
              <a:rPr lang="nb-NO" sz="1000" b="1" dirty="0" smtClean="0"/>
              <a:t>0</a:t>
            </a:r>
            <a:r>
              <a:rPr lang="nb-NO" sz="1000" b="1" baseline="30000" dirty="0" smtClean="0"/>
              <a:t>th</a:t>
            </a:r>
            <a:r>
              <a:rPr lang="nb-NO" sz="1000" b="1" dirty="0" smtClean="0"/>
              <a:t> </a:t>
            </a:r>
            <a:r>
              <a:rPr lang="nb-NO" sz="1000" b="1" dirty="0" err="1" smtClean="0"/>
              <a:t>percentile</a:t>
            </a:r>
            <a:r>
              <a:rPr lang="nb-NO" sz="1000" b="1" dirty="0" smtClean="0"/>
              <a:t> </a:t>
            </a:r>
            <a:endParaRPr lang="nb-NO" sz="1000" b="1" dirty="0"/>
          </a:p>
        </p:txBody>
      </p:sp>
      <p:sp>
        <p:nvSpPr>
          <p:cNvPr id="19" name="Content Placeholder 1"/>
          <p:cNvSpPr txBox="1">
            <a:spLocks/>
          </p:cNvSpPr>
          <p:nvPr/>
        </p:nvSpPr>
        <p:spPr>
          <a:xfrm>
            <a:off x="827584" y="1340768"/>
            <a:ext cx="3009549" cy="519968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Clr>
                <a:schemeClr val="accent1"/>
              </a:buClr>
              <a:buNone/>
            </a:pPr>
            <a:r>
              <a:rPr lang="en-US" kern="0" dirty="0" smtClean="0">
                <a:latin typeface="+mj-lt"/>
              </a:rPr>
              <a:t>Accumulated depositions    </a:t>
            </a:r>
            <a:r>
              <a:rPr lang="en-US" sz="1400" kern="0" dirty="0" smtClean="0">
                <a:latin typeface="+mj-lt"/>
              </a:rPr>
              <a:t>(10 EPS and 5 emission scenarios)</a:t>
            </a:r>
            <a:r>
              <a:rPr lang="en-US" kern="0" dirty="0" smtClean="0">
                <a:latin typeface="+mj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1405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1723947" cy="355509"/>
          </a:xfrm>
        </p:spPr>
        <p:txBody>
          <a:bodyPr/>
          <a:lstStyle/>
          <a:p>
            <a:r>
              <a:rPr lang="fr-FR" dirty="0" err="1" smtClean="0"/>
              <a:t>Summary</a:t>
            </a:r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268760"/>
            <a:ext cx="3744000" cy="233744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3645023"/>
            <a:ext cx="3744416" cy="225063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39552" y="1412776"/>
            <a:ext cx="381642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 hangingPunct="0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en-US" sz="1400" dirty="0" smtClean="0">
              <a:solidFill>
                <a:prstClr val="black"/>
              </a:solidFill>
            </a:endParaRPr>
          </a:p>
          <a:p>
            <a:pPr marL="342900" lvl="0" indent="-34290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r>
              <a:rPr lang="en-US" sz="1400" dirty="0" smtClean="0">
                <a:solidFill>
                  <a:prstClr val="black"/>
                </a:solidFill>
              </a:rPr>
              <a:t>The spread (uncertainty) in the calculated radioactivity, has been expressed by the ratio 90</a:t>
            </a:r>
            <a:r>
              <a:rPr lang="en-US" sz="1400" baseline="30000" dirty="0" smtClean="0">
                <a:solidFill>
                  <a:prstClr val="black"/>
                </a:solidFill>
              </a:rPr>
              <a:t>th</a:t>
            </a:r>
            <a:r>
              <a:rPr lang="en-US" sz="1400" dirty="0" smtClean="0">
                <a:solidFill>
                  <a:prstClr val="black"/>
                </a:solidFill>
              </a:rPr>
              <a:t>/10</a:t>
            </a:r>
            <a:r>
              <a:rPr lang="en-US" sz="1400" baseline="30000" dirty="0" smtClean="0">
                <a:solidFill>
                  <a:prstClr val="black"/>
                </a:solidFill>
              </a:rPr>
              <a:t>th</a:t>
            </a:r>
            <a:r>
              <a:rPr lang="en-US" sz="1400" dirty="0" smtClean="0">
                <a:solidFill>
                  <a:prstClr val="black"/>
                </a:solidFill>
              </a:rPr>
              <a:t> percentile. </a:t>
            </a:r>
          </a:p>
          <a:p>
            <a:pPr marL="342900" lvl="0" indent="-34290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en-US" sz="1400" dirty="0">
              <a:solidFill>
                <a:prstClr val="black"/>
              </a:solidFill>
            </a:endParaRPr>
          </a:p>
          <a:p>
            <a:pPr marL="342900" lvl="0" indent="-34290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r>
              <a:rPr lang="en-US" sz="1400" dirty="0">
                <a:solidFill>
                  <a:prstClr val="black"/>
                </a:solidFill>
              </a:rPr>
              <a:t>T</a:t>
            </a:r>
            <a:r>
              <a:rPr lang="en-US" sz="1400" dirty="0" smtClean="0">
                <a:solidFill>
                  <a:prstClr val="black"/>
                </a:solidFill>
              </a:rPr>
              <a:t>he spread due to meteorology </a:t>
            </a:r>
            <a:r>
              <a:rPr lang="en-US" sz="1400" dirty="0">
                <a:solidFill>
                  <a:prstClr val="black"/>
                </a:solidFill>
              </a:rPr>
              <a:t>and </a:t>
            </a:r>
            <a:r>
              <a:rPr lang="en-US" sz="1400" dirty="0" smtClean="0">
                <a:solidFill>
                  <a:prstClr val="black"/>
                </a:solidFill>
              </a:rPr>
              <a:t>emission is of similar magnitude in the Western Norway case.</a:t>
            </a:r>
            <a:endParaRPr lang="en-US" sz="1400" dirty="0">
              <a:solidFill>
                <a:prstClr val="black"/>
              </a:solidFill>
            </a:endParaRPr>
          </a:p>
          <a:p>
            <a:pPr lvl="0" fontAlgn="auto" hangingPunct="0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en-US" sz="1400" dirty="0">
              <a:solidFill>
                <a:prstClr val="black"/>
              </a:solidFill>
            </a:endParaRPr>
          </a:p>
          <a:p>
            <a:pPr marL="342900" lvl="0" indent="-34290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r>
              <a:rPr lang="en-US" sz="1400" dirty="0" smtClean="0">
                <a:solidFill>
                  <a:prstClr val="black"/>
                </a:solidFill>
                <a:highlight>
                  <a:scrgbClr r="0" g="0" b="0">
                    <a:alpha val="0"/>
                  </a:scrgbClr>
                </a:highlight>
                <a:latin typeface="Arial" pitchFamily="2"/>
                <a:ea typeface="Microsoft YaHei" pitchFamily="2"/>
              </a:rPr>
              <a:t>The spread due to model formulations is also of the same magnitude as the spread in meteorology and emission. </a:t>
            </a:r>
          </a:p>
          <a:p>
            <a:pPr marL="342900" lvl="0" indent="-34290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en-US" sz="1400" dirty="0">
              <a:solidFill>
                <a:prstClr val="black"/>
              </a:solidFill>
              <a:highlight>
                <a:scrgbClr r="0" g="0" b="0">
                  <a:alpha val="0"/>
                </a:scrgbClr>
              </a:highlight>
              <a:latin typeface="Arial" pitchFamily="2"/>
              <a:ea typeface="Microsoft YaHei" pitchFamily="2"/>
            </a:endParaRPr>
          </a:p>
          <a:p>
            <a:pPr marL="342900" lvl="0" indent="-34290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r>
              <a:rPr lang="en-US" sz="1400" dirty="0" smtClean="0">
                <a:solidFill>
                  <a:prstClr val="black"/>
                </a:solidFill>
                <a:highlight>
                  <a:scrgbClr r="0" g="0" b="0">
                    <a:alpha val="0"/>
                  </a:scrgbClr>
                </a:highlight>
                <a:latin typeface="Arial" pitchFamily="2"/>
                <a:ea typeface="Microsoft YaHei" pitchFamily="2"/>
              </a:rPr>
              <a:t>Following the plume, the SNAP model yields higher concentrations, but lower depositions than DIPCOT</a:t>
            </a:r>
          </a:p>
          <a:p>
            <a:pPr marL="342900" lvl="0" indent="-34290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en-US" sz="1400" dirty="0">
              <a:solidFill>
                <a:prstClr val="black"/>
              </a:solidFill>
              <a:highlight>
                <a:scrgbClr r="0" g="0" b="0">
                  <a:alpha val="0"/>
                </a:scrgbClr>
              </a:highlight>
              <a:latin typeface="Arial" pitchFamily="2"/>
              <a:ea typeface="Microsoft YaHei" pitchFamily="2"/>
            </a:endParaRPr>
          </a:p>
          <a:p>
            <a:pPr marL="342900" lvl="0" indent="-34290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r>
              <a:rPr lang="en-US" sz="1400" dirty="0" smtClean="0">
                <a:solidFill>
                  <a:prstClr val="black"/>
                </a:solidFill>
                <a:highlight>
                  <a:scrgbClr r="0" g="0" b="0">
                    <a:alpha val="0"/>
                  </a:scrgbClr>
                </a:highlight>
                <a:latin typeface="Arial" pitchFamily="2"/>
                <a:ea typeface="Microsoft YaHei" pitchFamily="2"/>
              </a:rPr>
              <a:t>A more in-depth analysis to better understand model differences, is recommended.</a:t>
            </a:r>
          </a:p>
          <a:p>
            <a:pPr marL="342900" lvl="0" indent="-34290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/>
            </a:pPr>
            <a:endParaRPr lang="en-US" dirty="0">
              <a:solidFill>
                <a:prstClr val="black"/>
              </a:solidFill>
              <a:highlight>
                <a:scrgbClr r="0" g="0" b="0">
                  <a:alpha val="0"/>
                </a:scrgbClr>
              </a:highlight>
              <a:latin typeface="Arial" pitchFamily="2"/>
              <a:ea typeface="Microsoft YaHei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27137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8852</TotalTime>
  <Words>496</Words>
  <Application>Microsoft Office PowerPoint</Application>
  <PresentationFormat>On-screen Show (4:3)</PresentationFormat>
  <Paragraphs>89</Paragraphs>
  <Slides>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Interstate-Regular</vt:lpstr>
      <vt:lpstr>Microsoft YaHei</vt:lpstr>
      <vt:lpstr>Arial</vt:lpstr>
      <vt:lpstr>Calibri</vt:lpstr>
      <vt:lpstr>Times New Roman</vt:lpstr>
      <vt:lpstr>KIT-PPT_Master_en_2016</vt:lpstr>
      <vt:lpstr>PowerPoint Presentation</vt:lpstr>
      <vt:lpstr>Background</vt:lpstr>
      <vt:lpstr>Meteorological uncertainty</vt:lpstr>
      <vt:lpstr>Emission scenarios</vt:lpstr>
      <vt:lpstr>Dispersion models</vt:lpstr>
      <vt:lpstr>Accumulated concentrations and depositions during 24 hours</vt:lpstr>
      <vt:lpstr>Summary 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Erik Berge</cp:lastModifiedBy>
  <cp:revision>376</cp:revision>
  <dcterms:created xsi:type="dcterms:W3CDTF">2015-12-14T06:33:20Z</dcterms:created>
  <dcterms:modified xsi:type="dcterms:W3CDTF">2019-11-29T11:56:48Z</dcterms:modified>
</cp:coreProperties>
</file>