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4" r:id="rId2"/>
    <p:sldId id="265" r:id="rId3"/>
    <p:sldId id="266" r:id="rId4"/>
    <p:sldId id="279" r:id="rId5"/>
    <p:sldId id="281" r:id="rId6"/>
    <p:sldId id="284" r:id="rId7"/>
    <p:sldId id="285" r:id="rId8"/>
    <p:sldId id="286" r:id="rId9"/>
    <p:sldId id="287" r:id="rId10"/>
    <p:sldId id="282" r:id="rId11"/>
    <p:sldId id="270" r:id="rId12"/>
    <p:sldId id="269" r:id="rId13"/>
    <p:sldId id="271" r:id="rId14"/>
    <p:sldId id="272" r:id="rId1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2" autoAdjust="0"/>
    <p:restoredTop sz="91212" autoAdjust="0"/>
  </p:normalViewPr>
  <p:slideViewPr>
    <p:cSldViewPr>
      <p:cViewPr varScale="1">
        <p:scale>
          <a:sx n="132" d="100"/>
          <a:sy n="132" d="100"/>
        </p:scale>
        <p:origin x="1002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5616D-1653-4A72-A4BA-E11F684B3036}" type="slidenum">
              <a:rPr lang="nl-NL" smtClean="0"/>
              <a:pPr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5516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5616D-1653-4A72-A4BA-E11F684B3036}" type="slidenum">
              <a:rPr lang="nl-NL" smtClean="0"/>
              <a:pPr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0198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5616D-1653-4A72-A4BA-E11F684B3036}" type="slidenum">
              <a:rPr lang="nl-NL" smtClean="0"/>
              <a:pPr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11758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5616D-1653-4A72-A4BA-E11F684B3036}" type="slidenum">
              <a:rPr lang="nl-NL" smtClean="0"/>
              <a:pPr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4569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29.11.2019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67544" y="1772816"/>
            <a:ext cx="8389937" cy="863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de-DE" sz="2600" b="1" dirty="0">
                <a:solidFill>
                  <a:schemeClr val="tx2"/>
                </a:solidFill>
              </a:rPr>
              <a:t>CONFIDENCE WP1</a:t>
            </a:r>
          </a:p>
          <a:p>
            <a:pPr algn="ctr" eaLnBrk="1" hangingPunct="1">
              <a:lnSpc>
                <a:spcPct val="90000"/>
              </a:lnSpc>
            </a:pPr>
            <a:r>
              <a:rPr lang="en-GB" altLang="de-DE" sz="2600" b="1" dirty="0">
                <a:solidFill>
                  <a:schemeClr val="tx2"/>
                </a:solidFill>
              </a:rPr>
              <a:t>Emergency response and dose assessment: operational recommendations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619672" y="4149080"/>
            <a:ext cx="583264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/>
              <a:t>Peter Bedwell</a:t>
            </a:r>
          </a:p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/>
              <a:t>Irène Korsakissok, Susan Leadbetter, Raphaël Périllat, Csilla Rudas, Jasper Tomas, Joseph Wellings</a:t>
            </a:r>
            <a:endParaRPr lang="en-US" altLang="de-DE" sz="16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Investigations (2): reducing model </a:t>
            </a:r>
            <a:r>
              <a:rPr lang="en-GB" dirty="0" smtClean="0"/>
              <a:t>run time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Investigation of reducing model run time for an individual ensemble member:</a:t>
            </a:r>
          </a:p>
          <a:p>
            <a:pPr lvl="1"/>
            <a:r>
              <a:rPr lang="en-GB" dirty="0"/>
              <a:t>Where possible: re-run hypothetical scenarios with a simplified model set-up, meteorology, dispersion modelling, etc.</a:t>
            </a:r>
          </a:p>
          <a:p>
            <a:pPr lvl="1"/>
            <a:r>
              <a:rPr lang="en-GB" dirty="0"/>
              <a:t>Compare with analogous </a:t>
            </a:r>
            <a:r>
              <a:rPr lang="en-GB" dirty="0" err="1"/>
              <a:t>unsimplified</a:t>
            </a:r>
            <a:r>
              <a:rPr lang="en-GB" dirty="0"/>
              <a:t> runs.</a:t>
            </a:r>
          </a:p>
          <a:p>
            <a:pPr lvl="1"/>
            <a:r>
              <a:rPr lang="en-GB" dirty="0"/>
              <a:t>Assess whether simplified set-up allowed a suitable representation of the uncertainty.</a:t>
            </a:r>
          </a:p>
          <a:p>
            <a:pPr lvl="1"/>
            <a:r>
              <a:rPr lang="en-GB" dirty="0"/>
              <a:t>Consider reduction in run-time? Is it worth it</a:t>
            </a:r>
            <a:r>
              <a:rPr lang="en-GB" dirty="0" smtClean="0"/>
              <a:t>?</a:t>
            </a:r>
            <a:endParaRPr lang="en-GB" dirty="0"/>
          </a:p>
        </p:txBody>
      </p:sp>
      <p:sp>
        <p:nvSpPr>
          <p:cNvPr id="4" name="Flèche droite 3"/>
          <p:cNvSpPr/>
          <p:nvPr/>
        </p:nvSpPr>
        <p:spPr>
          <a:xfrm>
            <a:off x="632977" y="4653733"/>
            <a:ext cx="420945" cy="2622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191194" y="4323197"/>
            <a:ext cx="6758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chemeClr val="accent1"/>
              </a:buClr>
            </a:pPr>
            <a:r>
              <a:rPr lang="en-US" dirty="0" smtClean="0"/>
              <a:t>See example on poster: “</a:t>
            </a:r>
            <a:r>
              <a:rPr lang="en-US" dirty="0">
                <a:solidFill>
                  <a:schemeClr val="accent1"/>
                </a:solidFill>
                <a:cs typeface="Segoe UI" pitchFamily="34" charset="0"/>
              </a:rPr>
              <a:t>Efficiency savings in model setup for an ensemble approach used to describe atmospheric dispersion model </a:t>
            </a:r>
            <a:r>
              <a:rPr lang="en-US" dirty="0" smtClean="0">
                <a:solidFill>
                  <a:schemeClr val="accent1"/>
                </a:solidFill>
                <a:cs typeface="Segoe UI" pitchFamily="34" charset="0"/>
              </a:rPr>
              <a:t>uncertainty</a:t>
            </a:r>
            <a:r>
              <a:rPr lang="en-US" dirty="0" smtClean="0">
                <a:cs typeface="Segoe UI" pitchFamily="34" charset="0"/>
              </a:rPr>
              <a:t>” (</a:t>
            </a:r>
            <a:r>
              <a:rPr lang="en-US" dirty="0" err="1" smtClean="0">
                <a:cs typeface="Segoe UI" pitchFamily="34" charset="0"/>
              </a:rPr>
              <a:t>Rudas</a:t>
            </a:r>
            <a:r>
              <a:rPr lang="en-US" dirty="0" smtClean="0">
                <a:cs typeface="Segoe UI" pitchFamily="34" charset="0"/>
              </a:rPr>
              <a:t> et al)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06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When providing advice in a radiological emergency: use an ensemble approach to describe uncertainty.</a:t>
            </a:r>
          </a:p>
          <a:p>
            <a:endParaRPr lang="en-GB" dirty="0"/>
          </a:p>
          <a:p>
            <a:r>
              <a:rPr lang="en-GB" dirty="0"/>
              <a:t>The main focus for efficiency savings should be on reducing model run time for a single ensemble member (rather than on reducing the number of ensemble members</a:t>
            </a:r>
            <a:r>
              <a:rPr lang="en-GB" dirty="0" smtClean="0"/>
              <a:t>).</a:t>
            </a:r>
          </a:p>
          <a:p>
            <a:endParaRPr lang="en-GB" dirty="0"/>
          </a:p>
          <a:p>
            <a:pPr lvl="1"/>
            <a:r>
              <a:rPr lang="en-GB" dirty="0" smtClean="0"/>
              <a:t>Reduce </a:t>
            </a:r>
            <a:r>
              <a:rPr lang="en-GB" dirty="0"/>
              <a:t>the </a:t>
            </a:r>
            <a:r>
              <a:rPr lang="en-GB" dirty="0">
                <a:solidFill>
                  <a:schemeClr val="accent1"/>
                </a:solidFill>
              </a:rPr>
              <a:t>number of model puffs or particles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Reduce </a:t>
            </a:r>
            <a:r>
              <a:rPr lang="en-GB" dirty="0"/>
              <a:t>the </a:t>
            </a:r>
            <a:r>
              <a:rPr lang="en-GB" dirty="0">
                <a:solidFill>
                  <a:schemeClr val="accent1"/>
                </a:solidFill>
              </a:rPr>
              <a:t>size of the model </a:t>
            </a:r>
            <a:r>
              <a:rPr lang="en-GB" dirty="0" smtClean="0">
                <a:solidFill>
                  <a:schemeClr val="accent1"/>
                </a:solidFill>
              </a:rPr>
              <a:t>domain</a:t>
            </a:r>
            <a:r>
              <a:rPr lang="en-GB" dirty="0" smtClean="0"/>
              <a:t>, fitted to the key model endpoints</a:t>
            </a:r>
          </a:p>
          <a:p>
            <a:pPr lvl="1"/>
            <a:r>
              <a:rPr lang="en-GB" dirty="0" smtClean="0"/>
              <a:t>Reduce </a:t>
            </a:r>
            <a:r>
              <a:rPr lang="en-GB" dirty="0"/>
              <a:t>the radiological-specific </a:t>
            </a:r>
            <a:r>
              <a:rPr lang="en-GB" dirty="0" smtClean="0"/>
              <a:t>computation:</a:t>
            </a:r>
          </a:p>
          <a:p>
            <a:pPr lvl="2"/>
            <a:r>
              <a:rPr lang="en-GB" dirty="0"/>
              <a:t>Apply a </a:t>
            </a:r>
            <a:r>
              <a:rPr lang="en-GB" dirty="0">
                <a:solidFill>
                  <a:schemeClr val="accent1"/>
                </a:solidFill>
              </a:rPr>
              <a:t>unit release of a subset of pseudo radionuclides</a:t>
            </a:r>
            <a:r>
              <a:rPr lang="en-GB" dirty="0"/>
              <a:t>, where each is representative </a:t>
            </a:r>
            <a:r>
              <a:rPr lang="en-GB" dirty="0" smtClean="0"/>
              <a:t>of a group </a:t>
            </a:r>
            <a:r>
              <a:rPr lang="en-GB" dirty="0"/>
              <a:t>of </a:t>
            </a:r>
            <a:r>
              <a:rPr lang="en-GB" dirty="0" smtClean="0"/>
              <a:t>radionuclides (chemical/physical properties).</a:t>
            </a:r>
            <a:endParaRPr lang="en-GB" dirty="0"/>
          </a:p>
          <a:p>
            <a:pPr lvl="2"/>
            <a:r>
              <a:rPr lang="en-GB" dirty="0"/>
              <a:t>Model radionuclides on the basis of a computationally inexpensive approach, then consider only those expected to make a significant contribution to the model endpoints derived.</a:t>
            </a:r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5154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 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Reducing </a:t>
            </a:r>
            <a:r>
              <a:rPr lang="en-US" dirty="0" smtClean="0"/>
              <a:t>the </a:t>
            </a:r>
            <a:r>
              <a:rPr lang="en-US" dirty="0"/>
              <a:t>time taken to </a:t>
            </a:r>
            <a:r>
              <a:rPr lang="en-US" dirty="0" smtClean="0"/>
              <a:t>read and process </a:t>
            </a:r>
            <a:r>
              <a:rPr lang="en-US" dirty="0"/>
              <a:t>meteorological </a:t>
            </a:r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Investigate </a:t>
            </a:r>
            <a:r>
              <a:rPr lang="en-US" dirty="0" smtClean="0"/>
              <a:t>the effect of reducing the time/spatial resolution for different types of dispersion models (Gaussian/Eulerian/</a:t>
            </a:r>
            <a:r>
              <a:rPr lang="en-US" dirty="0" err="1" smtClean="0"/>
              <a:t>Lagrangian</a:t>
            </a:r>
            <a:r>
              <a:rPr lang="en-US" dirty="0" smtClean="0"/>
              <a:t>)</a:t>
            </a:r>
            <a:endParaRPr lang="en-GB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2113" y="2924944"/>
            <a:ext cx="8356600" cy="215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3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u="sng" kern="0" dirty="0" smtClean="0"/>
              <a:t>If</a:t>
            </a:r>
            <a:r>
              <a:rPr lang="en-GB" kern="0" dirty="0" smtClean="0"/>
              <a:t> the above recommendations are insufficient </a:t>
            </a:r>
            <a:r>
              <a:rPr lang="en-GB" u="sng" kern="0" dirty="0" smtClean="0"/>
              <a:t>and</a:t>
            </a:r>
            <a:r>
              <a:rPr lang="en-GB" kern="0" dirty="0" smtClean="0"/>
              <a:t> a large number of ensemble members are being considered: reduce the number of ensemble members.</a:t>
            </a:r>
          </a:p>
          <a:p>
            <a:endParaRPr lang="en-GB" kern="0" dirty="0" smtClean="0"/>
          </a:p>
          <a:p>
            <a:pPr lvl="1"/>
            <a:r>
              <a:rPr lang="en-GB" kern="0" dirty="0" smtClean="0"/>
              <a:t>Clustering of ensemble members: investigate methods to take into account high-dimension and/or correlated fields</a:t>
            </a:r>
          </a:p>
          <a:p>
            <a:pPr lvl="1"/>
            <a:r>
              <a:rPr lang="en-GB" kern="0" dirty="0" smtClean="0"/>
              <a:t>If possible, clustering should be done </a:t>
            </a:r>
            <a:r>
              <a:rPr lang="en-GB" kern="0" dirty="0" smtClean="0">
                <a:solidFill>
                  <a:schemeClr val="accent1"/>
                </a:solidFill>
              </a:rPr>
              <a:t>with respect to dispersion endpoints </a:t>
            </a:r>
            <a:r>
              <a:rPr lang="en-GB" kern="0" dirty="0" smtClean="0"/>
              <a:t>and not only </a:t>
            </a:r>
            <a:r>
              <a:rPr lang="en-GB" i="1" kern="0" dirty="0" smtClean="0"/>
              <a:t>a priori (</a:t>
            </a:r>
            <a:r>
              <a:rPr lang="en-GB" kern="0" dirty="0" smtClean="0"/>
              <a:t>meteorological / release) information!</a:t>
            </a:r>
          </a:p>
          <a:p>
            <a:pPr lvl="1"/>
            <a:endParaRPr lang="en-GB" kern="0" dirty="0" smtClean="0"/>
          </a:p>
          <a:p>
            <a:pPr lvl="1"/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2598127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 </a:t>
            </a:r>
            <a:r>
              <a:rPr lang="en-GB" dirty="0" smtClean="0"/>
              <a:t>for operational use (not related to run time)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Consider a range of uncertainty indicators.</a:t>
            </a:r>
          </a:p>
          <a:p>
            <a:pPr lvl="1"/>
            <a:r>
              <a:rPr lang="en-GB" dirty="0"/>
              <a:t>Surface area affected</a:t>
            </a:r>
          </a:p>
          <a:p>
            <a:pPr lvl="1"/>
            <a:r>
              <a:rPr lang="en-GB" dirty="0"/>
              <a:t>Number of people affected</a:t>
            </a:r>
          </a:p>
          <a:p>
            <a:pPr lvl="1"/>
            <a:r>
              <a:rPr lang="en-GB" dirty="0"/>
              <a:t>Maximum distance above a given threshold dose (or environmental concentration)</a:t>
            </a:r>
          </a:p>
          <a:p>
            <a:pPr lvl="1"/>
            <a:r>
              <a:rPr lang="en-GB" dirty="0"/>
              <a:t>Figure of merit in space</a:t>
            </a:r>
          </a:p>
          <a:p>
            <a:pPr lvl="1"/>
            <a:r>
              <a:rPr lang="en-GB" dirty="0"/>
              <a:t>Figure of merit of population</a:t>
            </a:r>
          </a:p>
          <a:p>
            <a:endParaRPr lang="en-GB" dirty="0"/>
          </a:p>
          <a:p>
            <a:r>
              <a:rPr lang="en-GB" dirty="0"/>
              <a:t>Include level-of-agreement plots and/or percentile plots.</a:t>
            </a:r>
          </a:p>
          <a:p>
            <a:endParaRPr lang="en-GB" dirty="0"/>
          </a:p>
          <a:p>
            <a:r>
              <a:rPr lang="en-GB" dirty="0"/>
              <a:t>A spread of uncertainty indicators and presentation methods is vital to fully understand model endpoint uncertainties which are spatially and temporally complex.</a:t>
            </a:r>
          </a:p>
        </p:txBody>
      </p:sp>
    </p:spTree>
    <p:extLst>
      <p:ext uri="{BB962C8B-B14F-4D97-AF65-F5344CB8AC3E}">
        <p14:creationId xmlns:p14="http://schemas.microsoft.com/office/powerpoint/2010/main" val="935429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Future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Four main themes for further investigation</a:t>
            </a:r>
          </a:p>
          <a:p>
            <a:endParaRPr lang="en-GB" dirty="0"/>
          </a:p>
          <a:p>
            <a:pPr marL="819150" lvl="1" indent="-342900">
              <a:buFont typeface="+mj-lt"/>
              <a:buAutoNum type="arabicPeriod"/>
            </a:pPr>
            <a:r>
              <a:rPr lang="en-GB" dirty="0"/>
              <a:t>Reducing model run time for a single ensemble member</a:t>
            </a:r>
          </a:p>
          <a:p>
            <a:pPr marL="819150" lvl="1" indent="-342900">
              <a:buFont typeface="+mj-lt"/>
              <a:buAutoNum type="arabicPeriod"/>
            </a:pPr>
            <a:endParaRPr lang="en-GB" dirty="0"/>
          </a:p>
          <a:p>
            <a:pPr marL="819150" lvl="1" indent="-342900">
              <a:buFont typeface="+mj-lt"/>
              <a:buAutoNum type="arabicPeriod"/>
            </a:pPr>
            <a:r>
              <a:rPr lang="en-GB" dirty="0"/>
              <a:t>Reducing the number of ensemble members by an appropriate selection method</a:t>
            </a:r>
          </a:p>
          <a:p>
            <a:pPr marL="819150" lvl="1" indent="-342900">
              <a:buFont typeface="+mj-lt"/>
              <a:buAutoNum type="arabicPeriod"/>
            </a:pPr>
            <a:endParaRPr lang="en-GB" dirty="0"/>
          </a:p>
          <a:p>
            <a:pPr marL="819150" lvl="1" indent="-342900">
              <a:buFont typeface="+mj-lt"/>
              <a:buAutoNum type="arabicPeriod"/>
            </a:pPr>
            <a:r>
              <a:rPr lang="en-GB" dirty="0"/>
              <a:t>Use of dispersion field studies to assess the quality of ensemble simulations</a:t>
            </a:r>
          </a:p>
          <a:p>
            <a:pPr marL="819150" lvl="1" indent="-342900">
              <a:buFont typeface="+mj-lt"/>
              <a:buAutoNum type="arabicPeriod"/>
            </a:pPr>
            <a:endParaRPr lang="en-GB" dirty="0"/>
          </a:p>
          <a:p>
            <a:pPr marL="819150" lvl="1" indent="-342900">
              <a:buFont typeface="+mj-lt"/>
              <a:buAutoNum type="arabicPeriod"/>
            </a:pPr>
            <a:r>
              <a:rPr lang="en-GB" dirty="0"/>
              <a:t>Improvement of input uncertainties, combining </a:t>
            </a:r>
            <a:r>
              <a:rPr lang="en-GB" i="1" dirty="0"/>
              <a:t>a priori </a:t>
            </a:r>
            <a:r>
              <a:rPr lang="en-GB" dirty="0"/>
              <a:t>knowledge and observational data</a:t>
            </a:r>
          </a:p>
          <a:p>
            <a:pPr marL="819150" lvl="1" indent="-342900">
              <a:buFont typeface="+mj-lt"/>
              <a:buAutoNum type="arabicPeriod"/>
            </a:pP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662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 and objectives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8356600" cy="2734493"/>
          </a:xfrm>
        </p:spPr>
        <p:txBody>
          <a:bodyPr/>
          <a:lstStyle/>
          <a:p>
            <a:r>
              <a:rPr lang="en-GB" dirty="0"/>
              <a:t>The CONFIDENCE WP1 work has provided insight into dealing with uncertainties in emergencies.</a:t>
            </a:r>
          </a:p>
          <a:p>
            <a:endParaRPr lang="en-GB" dirty="0"/>
          </a:p>
          <a:p>
            <a:r>
              <a:rPr lang="en-GB" dirty="0"/>
              <a:t>However, run times were too long to be of use in real emergency response situations.</a:t>
            </a:r>
          </a:p>
          <a:p>
            <a:endParaRPr lang="en-GB" dirty="0"/>
          </a:p>
          <a:p>
            <a:r>
              <a:rPr lang="en-GB" dirty="0"/>
              <a:t>To develop an operational method: run time must be reduced.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Flèche droite 4"/>
          <p:cNvSpPr/>
          <p:nvPr/>
        </p:nvSpPr>
        <p:spPr>
          <a:xfrm>
            <a:off x="632977" y="4653733"/>
            <a:ext cx="420945" cy="2622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1053922" y="4249837"/>
            <a:ext cx="6758438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1"/>
                </a:solidFill>
              </a:rPr>
              <a:t>Specifically: </a:t>
            </a:r>
            <a:r>
              <a:rPr lang="en-US" dirty="0"/>
              <a:t>aim to recommend approaches that enable a measure of uncertainty to be obtained within one hour</a:t>
            </a:r>
            <a:r>
              <a:rPr lang="en-US" dirty="0" smtClean="0"/>
              <a:t>.</a:t>
            </a:r>
            <a:endParaRPr lang="en-US" dirty="0">
              <a:solidFill>
                <a:schemeClr val="accent1"/>
              </a:solidFill>
            </a:endParaRPr>
          </a:p>
          <a:p>
            <a:pPr marL="342900" indent="-342900">
              <a:spcAft>
                <a:spcPts val="600"/>
              </a:spcAft>
              <a:buClr>
                <a:schemeClr val="accent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accent1"/>
                </a:solidFill>
              </a:rPr>
              <a:t>Ultimately: </a:t>
            </a:r>
            <a:r>
              <a:rPr lang="en-US" dirty="0"/>
              <a:t>improve provision of radiological protection advice in an emergency response.</a:t>
            </a:r>
          </a:p>
        </p:txBody>
      </p:sp>
    </p:spTree>
    <p:extLst>
      <p:ext uri="{BB962C8B-B14F-4D97-AF65-F5344CB8AC3E}">
        <p14:creationId xmlns:p14="http://schemas.microsoft.com/office/powerpoint/2010/main" val="127569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reduce run time?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this case, uncertainty arises from atmospheric dispersion modelling using ensembles. So, there are two main options…</a:t>
            </a:r>
          </a:p>
          <a:p>
            <a:pPr marL="0" indent="0">
              <a:buNone/>
            </a:pPr>
            <a:endParaRPr lang="en-GB" dirty="0"/>
          </a:p>
          <a:p>
            <a:pPr lvl="1"/>
            <a:r>
              <a:rPr lang="en-GB" dirty="0"/>
              <a:t>Reduce the number of ensemble members.</a:t>
            </a:r>
          </a:p>
          <a:p>
            <a:pPr marL="476250" lvl="1" indent="0">
              <a:buNone/>
            </a:pPr>
            <a:endParaRPr lang="en-GB" dirty="0"/>
          </a:p>
          <a:p>
            <a:pPr lvl="1"/>
            <a:r>
              <a:rPr lang="en-GB" dirty="0"/>
              <a:t>Reduce model run time for individual ensemble members.</a:t>
            </a:r>
          </a:p>
          <a:p>
            <a:endParaRPr lang="en-GB" dirty="0"/>
          </a:p>
          <a:p>
            <a:r>
              <a:rPr lang="en-GB" u="sng" dirty="0"/>
              <a:t>But</a:t>
            </a:r>
            <a:r>
              <a:rPr lang="en-GB" dirty="0"/>
              <a:t> avoid unacceptable detriment to:</a:t>
            </a:r>
          </a:p>
          <a:p>
            <a:pPr marL="0" indent="0">
              <a:buNone/>
            </a:pPr>
            <a:endParaRPr lang="en-GB" dirty="0"/>
          </a:p>
          <a:p>
            <a:pPr lvl="1"/>
            <a:r>
              <a:rPr lang="en-GB" dirty="0"/>
              <a:t>model endpoints derived;</a:t>
            </a:r>
          </a:p>
          <a:p>
            <a:pPr marL="476250" lvl="1" indent="0">
              <a:buNone/>
            </a:pPr>
            <a:endParaRPr lang="en-GB" dirty="0"/>
          </a:p>
          <a:p>
            <a:pPr lvl="1"/>
            <a:r>
              <a:rPr lang="en-GB" dirty="0"/>
              <a:t>uncertainty estimated;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radiation protection advice inferred.</a:t>
            </a:r>
          </a:p>
        </p:txBody>
      </p:sp>
    </p:spTree>
    <p:extLst>
      <p:ext uri="{BB962C8B-B14F-4D97-AF65-F5344CB8AC3E}">
        <p14:creationId xmlns:p14="http://schemas.microsoft.com/office/powerpoint/2010/main" val="1675824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not just run with “worst case” scenario?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9592314"/>
              </p:ext>
            </p:extLst>
          </p:nvPr>
        </p:nvGraphicFramePr>
        <p:xfrm>
          <a:off x="1187623" y="2130188"/>
          <a:ext cx="6269500" cy="32496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0479">
                  <a:extLst>
                    <a:ext uri="{9D8B030D-6E8A-4147-A177-3AD203B41FA5}">
                      <a16:colId xmlns="" xmlns:a16="http://schemas.microsoft.com/office/drawing/2014/main" val="2522454869"/>
                    </a:ext>
                  </a:extLst>
                </a:gridCol>
                <a:gridCol w="786101">
                  <a:extLst>
                    <a:ext uri="{9D8B030D-6E8A-4147-A177-3AD203B41FA5}">
                      <a16:colId xmlns="" xmlns:a16="http://schemas.microsoft.com/office/drawing/2014/main" val="64237496"/>
                    </a:ext>
                  </a:extLst>
                </a:gridCol>
                <a:gridCol w="786101">
                  <a:extLst>
                    <a:ext uri="{9D8B030D-6E8A-4147-A177-3AD203B41FA5}">
                      <a16:colId xmlns="" xmlns:a16="http://schemas.microsoft.com/office/drawing/2014/main" val="1428411356"/>
                    </a:ext>
                  </a:extLst>
                </a:gridCol>
                <a:gridCol w="786101">
                  <a:extLst>
                    <a:ext uri="{9D8B030D-6E8A-4147-A177-3AD203B41FA5}">
                      <a16:colId xmlns="" xmlns:a16="http://schemas.microsoft.com/office/drawing/2014/main" val="2190790944"/>
                    </a:ext>
                  </a:extLst>
                </a:gridCol>
                <a:gridCol w="786101">
                  <a:extLst>
                    <a:ext uri="{9D8B030D-6E8A-4147-A177-3AD203B41FA5}">
                      <a16:colId xmlns="" xmlns:a16="http://schemas.microsoft.com/office/drawing/2014/main" val="111922717"/>
                    </a:ext>
                  </a:extLst>
                </a:gridCol>
                <a:gridCol w="786101">
                  <a:extLst>
                    <a:ext uri="{9D8B030D-6E8A-4147-A177-3AD203B41FA5}">
                      <a16:colId xmlns="" xmlns:a16="http://schemas.microsoft.com/office/drawing/2014/main" val="3171982851"/>
                    </a:ext>
                  </a:extLst>
                </a:gridCol>
                <a:gridCol w="778516">
                  <a:extLst>
                    <a:ext uri="{9D8B030D-6E8A-4147-A177-3AD203B41FA5}">
                      <a16:colId xmlns="" xmlns:a16="http://schemas.microsoft.com/office/drawing/2014/main" val="2299694990"/>
                    </a:ext>
                  </a:extLst>
                </a:gridCol>
              </a:tblGrid>
              <a:tr h="213608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Primary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Secondary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Tertiary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44665258"/>
                  </a:ext>
                </a:extLst>
              </a:tr>
              <a:tr h="43860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Upper ERL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Lower ERL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Upper ERL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Lower ERL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Upper ERL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Lower ERL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48188671"/>
                  </a:ext>
                </a:extLst>
              </a:tr>
              <a:tr h="213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Number evacuated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65266238"/>
                  </a:ext>
                </a:extLst>
              </a:tr>
              <a:tr h="213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Area evacuated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5,4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32410596"/>
                  </a:ext>
                </a:extLst>
              </a:tr>
              <a:tr h="4386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Max distance evacuated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6,10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169514814"/>
                  </a:ext>
                </a:extLst>
              </a:tr>
              <a:tr h="213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Number sheltered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768095227"/>
                  </a:ext>
                </a:extLst>
              </a:tr>
              <a:tr h="213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Area sheltered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65664545"/>
                  </a:ext>
                </a:extLst>
              </a:tr>
              <a:tr h="4386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Max distance sheltered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064057902"/>
                  </a:ext>
                </a:extLst>
              </a:tr>
              <a:tr h="213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Number stable iodine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4,8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969406355"/>
                  </a:ext>
                </a:extLst>
              </a:tr>
              <a:tr h="2136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Area stable iodine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4,4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4,10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425000929"/>
                  </a:ext>
                </a:extLst>
              </a:tr>
              <a:tr h="4386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Max distance stable iodine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6,9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6,10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6,10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5,6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6,3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82829864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793981" y="1023950"/>
            <a:ext cx="7056784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GB" sz="1200" b="1" dirty="0" smtClean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Worst </a:t>
            </a:r>
            <a:r>
              <a:rPr lang="en-GB" sz="1200" b="1" dirty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case source term ensemble member and meteorological ensemble member </a:t>
            </a:r>
            <a:r>
              <a:rPr lang="en-GB" sz="1200" dirty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(represented by numeric values) for a range of protective action </a:t>
            </a:r>
            <a:r>
              <a:rPr lang="en-GB" sz="1200" dirty="0" smtClean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endpoints </a:t>
            </a:r>
            <a:r>
              <a:rPr lang="en-GB" sz="1200" dirty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and uncertainty descriptors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GB" sz="1200" b="1" dirty="0" smtClean="0">
                <a:latin typeface="+mj-lt"/>
              </a:rPr>
              <a:t>Case study: REM2 (90 simulations)</a:t>
            </a:r>
            <a:endParaRPr lang="en-GB" sz="1200" b="1" dirty="0">
              <a:latin typeface="+mj-lt"/>
            </a:endParaRP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GB" sz="1200" dirty="0">
                <a:latin typeface="+mj-lt"/>
              </a:rPr>
              <a:t>where </a:t>
            </a:r>
            <a:r>
              <a:rPr lang="en-GB" sz="1200" dirty="0" err="1">
                <a:latin typeface="+mj-lt"/>
              </a:rPr>
              <a:t>x,y</a:t>
            </a:r>
            <a:r>
              <a:rPr lang="en-GB" sz="1200" dirty="0">
                <a:latin typeface="+mj-lt"/>
              </a:rPr>
              <a:t> indicates </a:t>
            </a:r>
            <a:r>
              <a:rPr lang="en-GB" sz="1200" b="1" dirty="0">
                <a:latin typeface="+mj-lt"/>
              </a:rPr>
              <a:t>(source term),(</a:t>
            </a:r>
            <a:r>
              <a:rPr lang="en-GB" sz="1200" b="1" dirty="0" smtClean="0">
                <a:latin typeface="+mj-lt"/>
              </a:rPr>
              <a:t>meteorology); </a:t>
            </a:r>
            <a:r>
              <a:rPr lang="en-GB" sz="1200" dirty="0" smtClean="0">
                <a:latin typeface="+mj-lt"/>
              </a:rPr>
              <a:t>ERL</a:t>
            </a:r>
            <a:r>
              <a:rPr lang="en-GB" sz="1200" dirty="0" smtClean="0">
                <a:latin typeface="+mj-lt"/>
              </a:rPr>
              <a:t>: UK’s </a:t>
            </a:r>
            <a:r>
              <a:rPr lang="en-GB" sz="1200" dirty="0">
                <a:latin typeface="+mj-lt"/>
              </a:rPr>
              <a:t>Emergency Reference </a:t>
            </a:r>
            <a:r>
              <a:rPr lang="en-GB" sz="1200" dirty="0" smtClean="0">
                <a:latin typeface="+mj-lt"/>
              </a:rPr>
              <a:t>Levels</a:t>
            </a:r>
            <a:endParaRPr lang="en-GB" sz="1200" b="1" dirty="0">
              <a:solidFill>
                <a:srgbClr val="5B9BD5"/>
              </a:solidFill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Bef>
                <a:spcPts val="300"/>
              </a:spcBef>
              <a:spcAft>
                <a:spcPts val="0"/>
              </a:spcAft>
            </a:pPr>
            <a:endParaRPr lang="en-GB" sz="1200" b="1" dirty="0">
              <a:solidFill>
                <a:srgbClr val="5B9BD5"/>
              </a:solidFill>
              <a:effectLst/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5589240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What is the worst case? There is no unambiguous answer.</a:t>
            </a:r>
          </a:p>
        </p:txBody>
      </p:sp>
    </p:spTree>
    <p:extLst>
      <p:ext uri="{BB962C8B-B14F-4D97-AF65-F5344CB8AC3E}">
        <p14:creationId xmlns:p14="http://schemas.microsoft.com/office/powerpoint/2010/main" val="129034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241690"/>
            <a:ext cx="7349827" cy="561975"/>
          </a:xfrm>
        </p:spPr>
        <p:txBody>
          <a:bodyPr/>
          <a:lstStyle/>
          <a:p>
            <a:r>
              <a:rPr lang="en-GB" dirty="0" smtClean="0"/>
              <a:t>Investigations (1): r</a:t>
            </a:r>
            <a:r>
              <a:rPr lang="en-GB" dirty="0" smtClean="0"/>
              <a:t>educing the </a:t>
            </a:r>
            <a:r>
              <a:rPr lang="en-GB" dirty="0" smtClean="0"/>
              <a:t>number of ensemble members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967465"/>
            <a:ext cx="8500367" cy="3454573"/>
          </a:xfrm>
        </p:spPr>
        <p:txBody>
          <a:bodyPr/>
          <a:lstStyle/>
          <a:p>
            <a:r>
              <a:rPr lang="en-GB" dirty="0"/>
              <a:t>Investigation of reducing the number of ensemble members focused mainly on </a:t>
            </a:r>
            <a:r>
              <a:rPr lang="en-GB" dirty="0">
                <a:solidFill>
                  <a:schemeClr val="accent1"/>
                </a:solidFill>
              </a:rPr>
              <a:t>clustering</a:t>
            </a:r>
            <a:r>
              <a:rPr lang="en-GB" dirty="0"/>
              <a:t> ensemble members</a:t>
            </a:r>
            <a:r>
              <a:rPr lang="en-GB" dirty="0" smtClean="0"/>
              <a:t>.</a:t>
            </a:r>
          </a:p>
          <a:p>
            <a:pPr lvl="1"/>
            <a:r>
              <a:rPr lang="en-GB" sz="1600" dirty="0" smtClean="0"/>
              <a:t>Principle: gathering members with similar behaviour (according to a given criterion) and choosing one </a:t>
            </a:r>
            <a:r>
              <a:rPr lang="en-GB" sz="1600" dirty="0" smtClean="0">
                <a:solidFill>
                  <a:schemeClr val="accent1"/>
                </a:solidFill>
              </a:rPr>
              <a:t>representative member</a:t>
            </a:r>
            <a:r>
              <a:rPr lang="en-GB" sz="1600" dirty="0" smtClean="0"/>
              <a:t> for each group</a:t>
            </a:r>
            <a:endParaRPr lang="en-GB" sz="1600" dirty="0"/>
          </a:p>
          <a:p>
            <a:endParaRPr lang="en-GB" dirty="0" smtClean="0">
              <a:solidFill>
                <a:schemeClr val="accent1"/>
              </a:solidFill>
            </a:endParaRPr>
          </a:p>
          <a:p>
            <a:r>
              <a:rPr lang="en-GB" dirty="0" smtClean="0">
                <a:solidFill>
                  <a:schemeClr val="accent1"/>
                </a:solidFill>
              </a:rPr>
              <a:t>Automated </a:t>
            </a:r>
            <a:r>
              <a:rPr lang="en-GB" dirty="0">
                <a:solidFill>
                  <a:schemeClr val="accent1"/>
                </a:solidFill>
              </a:rPr>
              <a:t>clustering </a:t>
            </a:r>
            <a:r>
              <a:rPr lang="en-GB" dirty="0"/>
              <a:t>using computational algorithms</a:t>
            </a:r>
          </a:p>
          <a:p>
            <a:pPr lvl="1"/>
            <a:r>
              <a:rPr lang="en-GB" sz="1600" dirty="0"/>
              <a:t>Criteria for clustering? Not a simple matter.</a:t>
            </a:r>
          </a:p>
          <a:p>
            <a:pPr lvl="1"/>
            <a:r>
              <a:rPr lang="en-GB" sz="1600" dirty="0" smtClean="0"/>
              <a:t>Principal Component Analysis or more sophisticated mathematical methods.</a:t>
            </a:r>
          </a:p>
          <a:p>
            <a:pPr lvl="1"/>
            <a:r>
              <a:rPr lang="en-GB" sz="1600" dirty="0" smtClean="0"/>
              <a:t>Ideas: keep the ensemble’s spread, give different weights to different members…</a:t>
            </a:r>
          </a:p>
          <a:p>
            <a:pPr lvl="1"/>
            <a:r>
              <a:rPr lang="en-GB" sz="1600" dirty="0" smtClean="0"/>
              <a:t>Issues of high-dimension fields and correlation between variables.</a:t>
            </a:r>
            <a:endParaRPr lang="en-GB" sz="1600" dirty="0"/>
          </a:p>
          <a:p>
            <a:pPr marL="933450" lvl="2" indent="0">
              <a:buNone/>
            </a:pPr>
            <a:endParaRPr lang="en-GB" dirty="0"/>
          </a:p>
        </p:txBody>
      </p:sp>
      <p:sp>
        <p:nvSpPr>
          <p:cNvPr id="6" name="Flèche droite 5"/>
          <p:cNvSpPr/>
          <p:nvPr/>
        </p:nvSpPr>
        <p:spPr>
          <a:xfrm>
            <a:off x="4499992" y="4483641"/>
            <a:ext cx="792088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475656" y="5877272"/>
            <a:ext cx="7200800" cy="50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GB" sz="1200" b="1" dirty="0" smtClean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Example of automated reduction of an ensemble of source terms (ST) using PCA </a:t>
            </a:r>
          </a:p>
          <a:p>
            <a:pPr>
              <a:spcBef>
                <a:spcPts val="300"/>
              </a:spcBef>
              <a:spcAft>
                <a:spcPts val="0"/>
              </a:spcAft>
            </a:pPr>
            <a:r>
              <a:rPr lang="en-GB" sz="1200" b="1" dirty="0" smtClean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Applied to the REM-long release for </a:t>
            </a:r>
            <a:r>
              <a:rPr lang="en-GB" sz="1200" b="1" baseline="30000" dirty="0" smtClean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131</a:t>
            </a:r>
            <a:r>
              <a:rPr lang="en-GB" sz="1200" b="1" dirty="0" smtClean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rPr>
              <a:t>I</a:t>
            </a:r>
            <a:endParaRPr lang="en-GB" sz="1200" dirty="0">
              <a:solidFill>
                <a:srgbClr val="5A6EB4"/>
              </a:solidFill>
              <a:latin typeface="+mj-lt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pSp>
        <p:nvGrpSpPr>
          <p:cNvPr id="11" name="Groupe 10"/>
          <p:cNvGrpSpPr/>
          <p:nvPr/>
        </p:nvGrpSpPr>
        <p:grpSpPr>
          <a:xfrm>
            <a:off x="1691680" y="3999144"/>
            <a:ext cx="2292603" cy="1800000"/>
            <a:chOff x="1475656" y="3979585"/>
            <a:chExt cx="2292603" cy="1800000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656" y="3979585"/>
              <a:ext cx="2292603" cy="180000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1619672" y="4055383"/>
              <a:ext cx="122413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"/>
                </a:spcBef>
                <a:spcAft>
                  <a:spcPts val="0"/>
                </a:spcAft>
              </a:pPr>
              <a:r>
                <a:rPr lang="en-GB" sz="1200" b="1" dirty="0" smtClean="0">
                  <a:solidFill>
                    <a:srgbClr val="5A6EB4"/>
                  </a:solidFill>
                  <a:latin typeface="+mj-lt"/>
                  <a:ea typeface="Times New Roman" panose="02020603050405020304" pitchFamily="18" charset="0"/>
                  <a:cs typeface="Calibri" panose="020F0502020204030204" pitchFamily="34" charset="0"/>
                </a:rPr>
                <a:t>197 ST</a:t>
              </a:r>
              <a:endParaRPr lang="en-GB" sz="1200" dirty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5652120" y="4028429"/>
            <a:ext cx="2304256" cy="1800000"/>
            <a:chOff x="5940152" y="3979585"/>
            <a:chExt cx="2304256" cy="1800000"/>
          </a:xfrm>
        </p:grpSpPr>
        <p:pic>
          <p:nvPicPr>
            <p:cNvPr id="4" name="Image 3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940152" y="3979585"/>
              <a:ext cx="2304256" cy="1800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Rectangle 8"/>
            <p:cNvSpPr/>
            <p:nvPr/>
          </p:nvSpPr>
          <p:spPr>
            <a:xfrm>
              <a:off x="6105907" y="4055383"/>
              <a:ext cx="127440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"/>
                </a:spcBef>
                <a:spcAft>
                  <a:spcPts val="0"/>
                </a:spcAft>
              </a:pPr>
              <a:r>
                <a:rPr lang="en-GB" sz="1200" b="1" dirty="0" smtClean="0">
                  <a:solidFill>
                    <a:srgbClr val="5A6EB4"/>
                  </a:solidFill>
                  <a:latin typeface="+mj-lt"/>
                  <a:ea typeface="Times New Roman" panose="02020603050405020304" pitchFamily="18" charset="0"/>
                  <a:cs typeface="Calibri" panose="020F0502020204030204" pitchFamily="34" charset="0"/>
                </a:rPr>
                <a:t>10 ST</a:t>
              </a:r>
              <a:endParaRPr lang="en-GB" sz="1200" dirty="0">
                <a:solidFill>
                  <a:srgbClr val="5A6EB4"/>
                </a:solidFill>
                <a:latin typeface="+mj-lt"/>
                <a:ea typeface="Times New Roman" panose="02020603050405020304" pitchFamily="18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199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10" y="497719"/>
            <a:ext cx="6911975" cy="561975"/>
          </a:xfrm>
        </p:spPr>
        <p:txBody>
          <a:bodyPr/>
          <a:lstStyle/>
          <a:p>
            <a:r>
              <a:rPr lang="en-US" dirty="0"/>
              <a:t>Reducing the number of dispersion </a:t>
            </a:r>
            <a:r>
              <a:rPr lang="en-US" dirty="0" smtClean="0"/>
              <a:t>members: an example of “manual clustering”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741643"/>
            <a:ext cx="8353425" cy="367905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Accurately represent the underlying uncertainty</a:t>
            </a:r>
          </a:p>
          <a:p>
            <a:pPr marL="0" indent="0">
              <a:buNone/>
            </a:pPr>
            <a:r>
              <a:rPr lang="en-GB" dirty="0"/>
              <a:t>			vs.				</a:t>
            </a:r>
          </a:p>
          <a:p>
            <a:pPr marL="0" indent="0">
              <a:buNone/>
            </a:pPr>
            <a:r>
              <a:rPr lang="en-US" dirty="0"/>
              <a:t>The least amount of dispersion calculations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Methods:</a:t>
            </a:r>
          </a:p>
          <a:p>
            <a:r>
              <a:rPr lang="en-US" dirty="0"/>
              <a:t>Clustering of meteorological members </a:t>
            </a:r>
            <a:r>
              <a:rPr lang="en-US" dirty="0">
                <a:solidFill>
                  <a:schemeClr val="accent1"/>
                </a:solidFill>
              </a:rPr>
              <a:t>(</a:t>
            </a:r>
            <a:r>
              <a:rPr lang="en-US" i="1" dirty="0">
                <a:solidFill>
                  <a:schemeClr val="accent1"/>
                </a:solidFill>
              </a:rPr>
              <a:t>‘members look alike’</a:t>
            </a:r>
            <a:r>
              <a:rPr lang="en-US" dirty="0">
                <a:solidFill>
                  <a:schemeClr val="accent1"/>
                </a:solidFill>
              </a:rPr>
              <a:t>)</a:t>
            </a:r>
          </a:p>
          <a:p>
            <a:r>
              <a:rPr lang="en-US" dirty="0"/>
              <a:t>Clustering of source terms </a:t>
            </a:r>
            <a:r>
              <a:rPr lang="en-US" dirty="0">
                <a:solidFill>
                  <a:schemeClr val="accent1"/>
                </a:solidFill>
              </a:rPr>
              <a:t>(</a:t>
            </a:r>
            <a:r>
              <a:rPr lang="en-US" i="1" dirty="0">
                <a:solidFill>
                  <a:schemeClr val="accent1"/>
                </a:solidFill>
              </a:rPr>
              <a:t>‘source terms look alike’</a:t>
            </a:r>
            <a:r>
              <a:rPr lang="en-US" dirty="0">
                <a:solidFill>
                  <a:schemeClr val="accent1"/>
                </a:solidFill>
              </a:rPr>
              <a:t>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What we actually want to achieve:</a:t>
            </a:r>
          </a:p>
          <a:p>
            <a:r>
              <a:rPr lang="en-US" dirty="0"/>
              <a:t>Clustering of dispersion members </a:t>
            </a:r>
            <a:r>
              <a:rPr lang="en-US" dirty="0">
                <a:solidFill>
                  <a:schemeClr val="accent1"/>
                </a:solidFill>
              </a:rPr>
              <a:t>(</a:t>
            </a:r>
            <a:r>
              <a:rPr lang="en-US" i="1" dirty="0">
                <a:solidFill>
                  <a:schemeClr val="accent1"/>
                </a:solidFill>
              </a:rPr>
              <a:t>‘dispersion results look alike’</a:t>
            </a:r>
            <a:r>
              <a:rPr lang="en-US" dirty="0">
                <a:solidFill>
                  <a:schemeClr val="accent1"/>
                </a:solidFill>
              </a:rPr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 bwMode="auto">
          <a:xfrm>
            <a:off x="4573588" y="4804172"/>
            <a:ext cx="4087812" cy="108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nl-NL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rgbClr val="FFFFFF"/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r>
              <a:rPr lang="en-US"/>
              <a:t>HARMO 19 | Jasper Tomas | 04-06-2019</a:t>
            </a:r>
            <a:endParaRPr lang="nl-NL" dirty="0"/>
          </a:p>
        </p:txBody>
      </p:sp>
      <p:sp>
        <p:nvSpPr>
          <p:cNvPr id="5" name="TextBox 4"/>
          <p:cNvSpPr txBox="1"/>
          <p:nvPr/>
        </p:nvSpPr>
        <p:spPr>
          <a:xfrm>
            <a:off x="6477001" y="2085119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a priori</a:t>
            </a:r>
          </a:p>
        </p:txBody>
      </p:sp>
      <p:sp>
        <p:nvSpPr>
          <p:cNvPr id="6" name="Right Brace 5"/>
          <p:cNvSpPr/>
          <p:nvPr/>
        </p:nvSpPr>
        <p:spPr>
          <a:xfrm>
            <a:off x="6096000" y="1790328"/>
            <a:ext cx="304800" cy="990600"/>
          </a:xfrm>
          <a:prstGeom prst="rightBrace">
            <a:avLst>
              <a:gd name="adj1" fmla="val 20536"/>
              <a:gd name="adj2" fmla="val 50000"/>
            </a:avLst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349139" y="2081630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selection</a:t>
            </a:r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xmlns="" id="{A5C42BA9-6B41-4B6B-93F4-C8BCC2D4E31C}"/>
              </a:ext>
            </a:extLst>
          </p:cNvPr>
          <p:cNvSpPr/>
          <p:nvPr/>
        </p:nvSpPr>
        <p:spPr>
          <a:xfrm>
            <a:off x="403810" y="4976813"/>
            <a:ext cx="7768590" cy="56197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0419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xmlns="" id="{16CF179D-52A3-4F61-BF51-34F92EC8347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65510" y="218347"/>
          <a:ext cx="195972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xmlns="" val="33427974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576454289"/>
                    </a:ext>
                  </a:extLst>
                </a:gridCol>
                <a:gridCol w="519566">
                  <a:extLst>
                    <a:ext uri="{9D8B030D-6E8A-4147-A177-3AD203B41FA5}">
                      <a16:colId xmlns:a16="http://schemas.microsoft.com/office/drawing/2014/main" xmlns="" val="1201684658"/>
                    </a:ext>
                  </a:extLst>
                </a:gridCol>
              </a:tblGrid>
              <a:tr h="290968"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Dispersion runs</a:t>
                      </a:r>
                      <a:endParaRPr lang="nl-NL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70916341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M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1758249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T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0210293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9932514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MTH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350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0484399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nl-NL" sz="1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380</a:t>
                      </a:r>
                      <a:endParaRPr lang="nl-NL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480434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REM2: dispersion member reduction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9952" y="1260817"/>
            <a:ext cx="3933825" cy="54131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‘Dispersion calculation’ </a:t>
            </a:r>
          </a:p>
          <a:p>
            <a:pPr marL="0" indent="0">
              <a:buNone/>
            </a:pPr>
            <a:r>
              <a:rPr lang="en-US" dirty="0"/>
              <a:t>clustering 	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55705470-3460-4672-8046-C292AFDE5847}"/>
              </a:ext>
            </a:extLst>
          </p:cNvPr>
          <p:cNvGrpSpPr/>
          <p:nvPr/>
        </p:nvGrpSpPr>
        <p:grpSpPr>
          <a:xfrm>
            <a:off x="2120843" y="2719892"/>
            <a:ext cx="3522688" cy="2010738"/>
            <a:chOff x="2120843" y="2719892"/>
            <a:chExt cx="3522688" cy="2010738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xmlns="" id="{C96726E6-EE7E-4C38-9D75-D35EDFDEA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20843" y="2719892"/>
              <a:ext cx="3522688" cy="201073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xmlns="" id="{4818EC6E-72DC-4FBF-9EF7-5B45AE53685D}"/>
                </a:ext>
              </a:extLst>
            </p:cNvPr>
            <p:cNvSpPr txBox="1"/>
            <p:nvPr/>
          </p:nvSpPr>
          <p:spPr>
            <a:xfrm>
              <a:off x="2123728" y="4437516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TIAC I-131&gt;5000 Bq.h.m</a:t>
              </a:r>
              <a:r>
                <a:rPr lang="en-US" sz="1000" baseline="30000" dirty="0"/>
                <a:t>3</a:t>
              </a:r>
              <a:endParaRPr lang="en-US" sz="1000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75FE64EA-907C-4DED-941D-DECE05A3BB25}"/>
              </a:ext>
            </a:extLst>
          </p:cNvPr>
          <p:cNvGrpSpPr/>
          <p:nvPr/>
        </p:nvGrpSpPr>
        <p:grpSpPr>
          <a:xfrm>
            <a:off x="2120843" y="4714037"/>
            <a:ext cx="3522688" cy="2027331"/>
            <a:chOff x="2120843" y="4714037"/>
            <a:chExt cx="3522688" cy="202733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93F90AF6-E7B6-4CE1-81AE-FDD24A029B66}"/>
                </a:ext>
              </a:extLst>
            </p:cNvPr>
            <p:cNvGrpSpPr/>
            <p:nvPr/>
          </p:nvGrpSpPr>
          <p:grpSpPr>
            <a:xfrm>
              <a:off x="2120843" y="4714037"/>
              <a:ext cx="3522688" cy="2027331"/>
              <a:chOff x="2120843" y="4714037"/>
              <a:chExt cx="3522688" cy="2027331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xmlns="" id="{9EAC635E-51D2-48A3-A930-DBE2CCE492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120843" y="4730630"/>
                <a:ext cx="3522688" cy="20107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xmlns="" id="{B65CC2EF-59C2-4397-8E20-564806028F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5422" y="4714037"/>
                <a:ext cx="657317" cy="762106"/>
              </a:xfrm>
              <a:prstGeom prst="rect">
                <a:avLst/>
              </a:prstGeom>
              <a:noFill/>
            </p:spPr>
          </p:pic>
        </p:grpSp>
        <p:sp>
          <p:nvSpPr>
            <p:cNvPr id="14" name="TextBox 20">
              <a:extLst>
                <a:ext uri="{FF2B5EF4-FFF2-40B4-BE49-F238E27FC236}">
                  <a16:creationId xmlns:a16="http://schemas.microsoft.com/office/drawing/2014/main" xmlns="" id="{407B4765-DB2B-4681-99BA-4B8222751C72}"/>
                </a:ext>
              </a:extLst>
            </p:cNvPr>
            <p:cNvSpPr txBox="1"/>
            <p:nvPr/>
          </p:nvSpPr>
          <p:spPr>
            <a:xfrm>
              <a:off x="2123728" y="6495147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Depo I-131&gt;5000 Bq.m</a:t>
              </a:r>
              <a:r>
                <a:rPr lang="en-US" sz="1000" baseline="30000" dirty="0"/>
                <a:t>-2</a:t>
              </a:r>
              <a:endParaRPr lang="en-US" sz="100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CE17D3F0-84DF-4ABB-B6DD-BE1C105D675A}"/>
              </a:ext>
            </a:extLst>
          </p:cNvPr>
          <p:cNvGrpSpPr/>
          <p:nvPr/>
        </p:nvGrpSpPr>
        <p:grpSpPr>
          <a:xfrm>
            <a:off x="5652120" y="2714406"/>
            <a:ext cx="3528392" cy="2010738"/>
            <a:chOff x="5652120" y="2714406"/>
            <a:chExt cx="3528392" cy="201073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xmlns="" id="{2F582552-2EB9-4225-9FAA-638C4D06BCEE}"/>
                </a:ext>
              </a:extLst>
            </p:cNvPr>
            <p:cNvGrpSpPr/>
            <p:nvPr/>
          </p:nvGrpSpPr>
          <p:grpSpPr>
            <a:xfrm>
              <a:off x="5657824" y="2714406"/>
              <a:ext cx="3522688" cy="2010738"/>
              <a:chOff x="5657824" y="2714406"/>
              <a:chExt cx="3522688" cy="2010738"/>
            </a:xfrm>
          </p:grpSpPr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xmlns="" id="{45CCC858-5F87-4C73-8187-85B2DB1906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657824" y="2714406"/>
                <a:ext cx="3522688" cy="20107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xmlns="" id="{572F8AC7-1A36-466D-A0CA-B897CE5A79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4816" y="2722560"/>
                <a:ext cx="657317" cy="762106"/>
              </a:xfrm>
              <a:prstGeom prst="rect">
                <a:avLst/>
              </a:prstGeom>
              <a:noFill/>
            </p:spPr>
          </p:pic>
        </p:grpSp>
        <p:sp>
          <p:nvSpPr>
            <p:cNvPr id="22" name="TextBox 18">
              <a:extLst>
                <a:ext uri="{FF2B5EF4-FFF2-40B4-BE49-F238E27FC236}">
                  <a16:creationId xmlns:a16="http://schemas.microsoft.com/office/drawing/2014/main" xmlns="" id="{8F0A7837-423B-4C8F-9684-8C274720024B}"/>
                </a:ext>
              </a:extLst>
            </p:cNvPr>
            <p:cNvSpPr txBox="1"/>
            <p:nvPr/>
          </p:nvSpPr>
          <p:spPr>
            <a:xfrm>
              <a:off x="5652120" y="4437112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TIAC I-131&gt;5000 Bq.h.m</a:t>
              </a:r>
              <a:r>
                <a:rPr lang="en-US" sz="1000" baseline="30000" dirty="0"/>
                <a:t>3</a:t>
              </a:r>
              <a:endParaRPr lang="en-US" sz="1000" dirty="0"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7AB97CAE-8FC5-496F-B9C3-70AA5D6AE2DB}"/>
              </a:ext>
            </a:extLst>
          </p:cNvPr>
          <p:cNvGrpSpPr/>
          <p:nvPr/>
        </p:nvGrpSpPr>
        <p:grpSpPr>
          <a:xfrm>
            <a:off x="5643531" y="4725144"/>
            <a:ext cx="3536981" cy="2016224"/>
            <a:chOff x="5643531" y="4725144"/>
            <a:chExt cx="3536981" cy="201622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xmlns="" id="{8742B495-74C1-466B-A881-893A272B84B9}"/>
                </a:ext>
              </a:extLst>
            </p:cNvPr>
            <p:cNvGrpSpPr/>
            <p:nvPr/>
          </p:nvGrpSpPr>
          <p:grpSpPr>
            <a:xfrm>
              <a:off x="5643531" y="4725144"/>
              <a:ext cx="3536981" cy="2010738"/>
              <a:chOff x="5643531" y="4725144"/>
              <a:chExt cx="3536981" cy="201073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xmlns="" id="{C59A4220-D03B-454F-AEB8-DD10B45C41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657824" y="4725144"/>
                <a:ext cx="3522688" cy="20107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xmlns="" id="{B77EE5DD-5CB4-4E32-901E-5CDC3C87132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43531" y="4730226"/>
                <a:ext cx="657317" cy="762106"/>
              </a:xfrm>
              <a:prstGeom prst="rect">
                <a:avLst/>
              </a:prstGeom>
              <a:noFill/>
            </p:spPr>
          </p:pic>
        </p:grpSp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xmlns="" id="{7F96CEBE-23CA-4B3A-8A95-D79F5E119A50}"/>
                </a:ext>
              </a:extLst>
            </p:cNvPr>
            <p:cNvSpPr txBox="1"/>
            <p:nvPr/>
          </p:nvSpPr>
          <p:spPr>
            <a:xfrm>
              <a:off x="5674816" y="6495147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Depo I-131&gt;5000 Bq.m</a:t>
              </a:r>
              <a:r>
                <a:rPr lang="en-US" sz="1000" baseline="30000" dirty="0"/>
                <a:t>-2</a:t>
              </a:r>
              <a:endParaRPr lang="en-US" sz="1000" dirty="0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B4D03ED-1BAB-4203-9ED1-D41435D30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" r="2025"/>
          <a:stretch>
            <a:fillRect/>
          </a:stretch>
        </p:blipFill>
        <p:spPr bwMode="auto">
          <a:xfrm>
            <a:off x="35496" y="1213521"/>
            <a:ext cx="3605094" cy="227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xmlns="" id="{F0BED631-6D16-4352-9CDF-282D95E205C3}"/>
              </a:ext>
            </a:extLst>
          </p:cNvPr>
          <p:cNvSpPr txBox="1"/>
          <p:nvPr/>
        </p:nvSpPr>
        <p:spPr>
          <a:xfrm>
            <a:off x="426471" y="1279793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</a:rPr>
              <a:t>10 members</a:t>
            </a:r>
            <a:endParaRPr lang="x-none" sz="1200" b="1" dirty="0">
              <a:solidFill>
                <a:schemeClr val="accent1"/>
              </a:solidFill>
            </a:endParaRP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xmlns="" id="{F98E2564-36C6-4BF2-AFC3-ACFF5CACEA87}"/>
              </a:ext>
            </a:extLst>
          </p:cNvPr>
          <p:cNvSpPr txBox="1"/>
          <p:nvPr/>
        </p:nvSpPr>
        <p:spPr>
          <a:xfrm>
            <a:off x="1475656" y="1277211"/>
            <a:ext cx="2311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</a:rPr>
              <a:t>1 member representation</a:t>
            </a:r>
            <a:endParaRPr lang="x-none" sz="1200" b="1" dirty="0">
              <a:solidFill>
                <a:schemeClr val="accent1"/>
              </a:solidFill>
            </a:endParaRP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xmlns="" id="{5F571B7D-A6EB-4FB5-83E1-DB55D596B6B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1273" y="3484666"/>
          <a:ext cx="1572998" cy="197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6499">
                  <a:extLst>
                    <a:ext uri="{9D8B030D-6E8A-4147-A177-3AD203B41FA5}">
                      <a16:colId xmlns:a16="http://schemas.microsoft.com/office/drawing/2014/main" xmlns="" val="334864206"/>
                    </a:ext>
                  </a:extLst>
                </a:gridCol>
                <a:gridCol w="786499">
                  <a:extLst>
                    <a:ext uri="{9D8B030D-6E8A-4147-A177-3AD203B41FA5}">
                      <a16:colId xmlns:a16="http://schemas.microsoft.com/office/drawing/2014/main" xmlns="" val="2548793543"/>
                    </a:ext>
                  </a:extLst>
                </a:gridCol>
              </a:tblGrid>
              <a:tr h="448120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Dispersion runs</a:t>
                      </a:r>
                      <a:endParaRPr lang="nl-NL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4242829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M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7695040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T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91493664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0349065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MTH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650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5181910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nl-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650</a:t>
                      </a:r>
                      <a:endParaRPr lang="nl-NL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35433235"/>
                  </a:ext>
                </a:extLst>
              </a:tr>
            </a:tbl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5BBCF8EA-EFD2-42D7-8018-15218A77CB24}"/>
              </a:ext>
            </a:extLst>
          </p:cNvPr>
          <p:cNvSpPr txBox="1"/>
          <p:nvPr/>
        </p:nvSpPr>
        <p:spPr>
          <a:xfrm>
            <a:off x="3531896" y="2443697"/>
            <a:ext cx="3123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“Full” ensemble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FCC51C43-63AA-4776-A816-5A2EEB991C4E}"/>
              </a:ext>
            </a:extLst>
          </p:cNvPr>
          <p:cNvSpPr txBox="1"/>
          <p:nvPr/>
        </p:nvSpPr>
        <p:spPr>
          <a:xfrm>
            <a:off x="6272634" y="2442374"/>
            <a:ext cx="3123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“Reduced” ensemble (58%)</a:t>
            </a:r>
          </a:p>
        </p:txBody>
      </p:sp>
    </p:spTree>
    <p:extLst>
      <p:ext uri="{BB962C8B-B14F-4D97-AF65-F5344CB8AC3E}">
        <p14:creationId xmlns:p14="http://schemas.microsoft.com/office/powerpoint/2010/main" val="337450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  <p:bldP spid="28" grpId="0"/>
      <p:bldP spid="37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xmlns="" id="{C94CCA0D-5A61-4D33-A6DB-3836337A863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65510" y="223736"/>
          <a:ext cx="195972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xmlns="" val="33427974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576454289"/>
                    </a:ext>
                  </a:extLst>
                </a:gridCol>
                <a:gridCol w="519566">
                  <a:extLst>
                    <a:ext uri="{9D8B030D-6E8A-4147-A177-3AD203B41FA5}">
                      <a16:colId xmlns:a16="http://schemas.microsoft.com/office/drawing/2014/main" xmlns="" val="1201684658"/>
                    </a:ext>
                  </a:extLst>
                </a:gridCol>
              </a:tblGrid>
              <a:tr h="290968"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Dispersion runs</a:t>
                      </a:r>
                      <a:endParaRPr lang="nl-NL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70916341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M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1758249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T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0210293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9932514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MTH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350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0484399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nl-NL" sz="1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380</a:t>
                      </a:r>
                      <a:endParaRPr lang="nl-NL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480434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REM2: dispersion member reduction (2)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55705470-3460-4672-8046-C292AFDE5847}"/>
              </a:ext>
            </a:extLst>
          </p:cNvPr>
          <p:cNvGrpSpPr/>
          <p:nvPr/>
        </p:nvGrpSpPr>
        <p:grpSpPr>
          <a:xfrm>
            <a:off x="2120843" y="2719892"/>
            <a:ext cx="3522688" cy="2010738"/>
            <a:chOff x="2120843" y="2719892"/>
            <a:chExt cx="3522688" cy="2010738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xmlns="" id="{C96726E6-EE7E-4C38-9D75-D35EDFDEA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20843" y="2719892"/>
              <a:ext cx="3522688" cy="201073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xmlns="" id="{4818EC6E-72DC-4FBF-9EF7-5B45AE53685D}"/>
                </a:ext>
              </a:extLst>
            </p:cNvPr>
            <p:cNvSpPr txBox="1"/>
            <p:nvPr/>
          </p:nvSpPr>
          <p:spPr>
            <a:xfrm>
              <a:off x="2123728" y="4437516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TIAC I-131&gt;5000 Bq.h.m</a:t>
              </a:r>
              <a:r>
                <a:rPr lang="en-US" sz="1000" baseline="30000" dirty="0"/>
                <a:t>3</a:t>
              </a:r>
              <a:endParaRPr lang="en-US" sz="1000" dirty="0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75FE64EA-907C-4DED-941D-DECE05A3BB25}"/>
              </a:ext>
            </a:extLst>
          </p:cNvPr>
          <p:cNvGrpSpPr/>
          <p:nvPr/>
        </p:nvGrpSpPr>
        <p:grpSpPr>
          <a:xfrm>
            <a:off x="2120843" y="4714037"/>
            <a:ext cx="3522688" cy="2027331"/>
            <a:chOff x="2120843" y="4714037"/>
            <a:chExt cx="3522688" cy="202733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93F90AF6-E7B6-4CE1-81AE-FDD24A029B66}"/>
                </a:ext>
              </a:extLst>
            </p:cNvPr>
            <p:cNvGrpSpPr/>
            <p:nvPr/>
          </p:nvGrpSpPr>
          <p:grpSpPr>
            <a:xfrm>
              <a:off x="2120843" y="4714037"/>
              <a:ext cx="3522688" cy="2027331"/>
              <a:chOff x="2120843" y="4714037"/>
              <a:chExt cx="3522688" cy="2027331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xmlns="" id="{9EAC635E-51D2-48A3-A930-DBE2CCE492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120843" y="4730630"/>
                <a:ext cx="3522688" cy="20107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xmlns="" id="{B65CC2EF-59C2-4397-8E20-564806028F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5422" y="4714037"/>
                <a:ext cx="657317" cy="762106"/>
              </a:xfrm>
              <a:prstGeom prst="rect">
                <a:avLst/>
              </a:prstGeom>
              <a:noFill/>
            </p:spPr>
          </p:pic>
        </p:grpSp>
        <p:sp>
          <p:nvSpPr>
            <p:cNvPr id="14" name="TextBox 20">
              <a:extLst>
                <a:ext uri="{FF2B5EF4-FFF2-40B4-BE49-F238E27FC236}">
                  <a16:creationId xmlns:a16="http://schemas.microsoft.com/office/drawing/2014/main" xmlns="" id="{407B4765-DB2B-4681-99BA-4B8222751C72}"/>
                </a:ext>
              </a:extLst>
            </p:cNvPr>
            <p:cNvSpPr txBox="1"/>
            <p:nvPr/>
          </p:nvSpPr>
          <p:spPr>
            <a:xfrm>
              <a:off x="2123728" y="6495147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Depo I-131&gt;5000 Bq.m</a:t>
              </a:r>
              <a:r>
                <a:rPr lang="en-US" sz="1000" baseline="30000" dirty="0"/>
                <a:t>-2</a:t>
              </a:r>
              <a:endParaRPr lang="en-US" sz="1000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AFFC51B3-DF3A-4179-88ED-1BB657A72FA6}"/>
              </a:ext>
            </a:extLst>
          </p:cNvPr>
          <p:cNvGrpSpPr/>
          <p:nvPr/>
        </p:nvGrpSpPr>
        <p:grpSpPr>
          <a:xfrm>
            <a:off x="5657824" y="2714099"/>
            <a:ext cx="3522688" cy="2010738"/>
            <a:chOff x="5643531" y="2714099"/>
            <a:chExt cx="3522688" cy="2010738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xmlns="" id="{371615C2-C535-41C4-8572-31F13F2AD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43531" y="2714099"/>
              <a:ext cx="3522688" cy="20107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572F8AC7-1A36-466D-A0CA-B897CE5A7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4816" y="2722560"/>
              <a:ext cx="657317" cy="762106"/>
            </a:xfrm>
            <a:prstGeom prst="rect">
              <a:avLst/>
            </a:prstGeom>
            <a:noFill/>
          </p:spPr>
        </p:pic>
        <p:sp>
          <p:nvSpPr>
            <p:cNvPr id="22" name="TextBox 18">
              <a:extLst>
                <a:ext uri="{FF2B5EF4-FFF2-40B4-BE49-F238E27FC236}">
                  <a16:creationId xmlns:a16="http://schemas.microsoft.com/office/drawing/2014/main" xmlns="" id="{8F0A7837-423B-4C8F-9684-8C274720024B}"/>
                </a:ext>
              </a:extLst>
            </p:cNvPr>
            <p:cNvSpPr txBox="1"/>
            <p:nvPr/>
          </p:nvSpPr>
          <p:spPr>
            <a:xfrm>
              <a:off x="5652120" y="4437112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TIAC I-131&gt;5000 Bq.h.m</a:t>
              </a:r>
              <a:r>
                <a:rPr lang="en-US" sz="1000" baseline="30000" dirty="0"/>
                <a:t>3</a:t>
              </a:r>
              <a:endParaRPr lang="en-US" sz="1000" dirty="0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4B9C1858-23E7-48EC-945E-56324F041763}"/>
              </a:ext>
            </a:extLst>
          </p:cNvPr>
          <p:cNvGrpSpPr/>
          <p:nvPr/>
        </p:nvGrpSpPr>
        <p:grpSpPr>
          <a:xfrm>
            <a:off x="5655388" y="4722283"/>
            <a:ext cx="3522688" cy="2019085"/>
            <a:chOff x="5641095" y="4722283"/>
            <a:chExt cx="3522688" cy="2019085"/>
          </a:xfrm>
        </p:grpSpPr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xmlns="" id="{C9B4EFAC-1995-4329-A4D1-D72C8D4FE0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41095" y="4722283"/>
              <a:ext cx="3522688" cy="20107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B77EE5DD-5CB4-4E32-901E-5CDC3C8713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3531" y="4730226"/>
              <a:ext cx="657317" cy="762106"/>
            </a:xfrm>
            <a:prstGeom prst="rect">
              <a:avLst/>
            </a:prstGeom>
            <a:noFill/>
          </p:spPr>
        </p:pic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xmlns="" id="{7F96CEBE-23CA-4B3A-8A95-D79F5E119A50}"/>
                </a:ext>
              </a:extLst>
            </p:cNvPr>
            <p:cNvSpPr txBox="1"/>
            <p:nvPr/>
          </p:nvSpPr>
          <p:spPr>
            <a:xfrm>
              <a:off x="5674816" y="6495147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Depo I-131&gt;5000 Bq.m</a:t>
              </a:r>
              <a:r>
                <a:rPr lang="en-US" sz="1000" baseline="30000" dirty="0"/>
                <a:t>-2</a:t>
              </a:r>
              <a:endParaRPr lang="en-US" sz="1000" dirty="0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B4D03ED-1BAB-4203-9ED1-D41435D30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0" r="2025"/>
          <a:stretch>
            <a:fillRect/>
          </a:stretch>
        </p:blipFill>
        <p:spPr bwMode="auto">
          <a:xfrm>
            <a:off x="35496" y="1213521"/>
            <a:ext cx="3605094" cy="227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xmlns="" id="{F0BED631-6D16-4352-9CDF-282D95E205C3}"/>
              </a:ext>
            </a:extLst>
          </p:cNvPr>
          <p:cNvSpPr txBox="1"/>
          <p:nvPr/>
        </p:nvSpPr>
        <p:spPr>
          <a:xfrm>
            <a:off x="426471" y="1279793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</a:rPr>
              <a:t>10 members</a:t>
            </a:r>
            <a:endParaRPr lang="x-none" sz="1200" b="1" dirty="0">
              <a:solidFill>
                <a:schemeClr val="accent1"/>
              </a:solidFill>
            </a:endParaRP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xmlns="" id="{F98E2564-36C6-4BF2-AFC3-ACFF5CACEA87}"/>
              </a:ext>
            </a:extLst>
          </p:cNvPr>
          <p:cNvSpPr txBox="1"/>
          <p:nvPr/>
        </p:nvSpPr>
        <p:spPr>
          <a:xfrm>
            <a:off x="1475656" y="1277211"/>
            <a:ext cx="2311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</a:rPr>
              <a:t>1 member representation</a:t>
            </a:r>
            <a:endParaRPr lang="x-none" sz="1200" b="1" dirty="0">
              <a:solidFill>
                <a:schemeClr val="accent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A01ECAA2-1F37-4E1A-B994-6A2D74D53C4F}"/>
              </a:ext>
            </a:extLst>
          </p:cNvPr>
          <p:cNvCxnSpPr/>
          <p:nvPr/>
        </p:nvCxnSpPr>
        <p:spPr>
          <a:xfrm>
            <a:off x="611560" y="2996952"/>
            <a:ext cx="144016" cy="21602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66FFE3FC-0FBB-45FC-8C60-CE575C13FBF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65510" y="218347"/>
          <a:ext cx="195972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xmlns="" val="33427974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576454289"/>
                    </a:ext>
                  </a:extLst>
                </a:gridCol>
                <a:gridCol w="519566">
                  <a:extLst>
                    <a:ext uri="{9D8B030D-6E8A-4147-A177-3AD203B41FA5}">
                      <a16:colId xmlns:a16="http://schemas.microsoft.com/office/drawing/2014/main" xmlns="" val="1201684658"/>
                    </a:ext>
                  </a:extLst>
                </a:gridCol>
              </a:tblGrid>
              <a:tr h="290968"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Dispersion runs</a:t>
                      </a:r>
                      <a:endParaRPr lang="nl-NL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70916341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M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1758249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T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0210293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9932514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MTH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250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0484399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nl-NL" sz="1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280</a:t>
                      </a:r>
                      <a:endParaRPr lang="nl-NL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480434"/>
                  </a:ext>
                </a:extLst>
              </a:tr>
            </a:tbl>
          </a:graphicData>
        </a:graphic>
      </p:graphicFrame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CBE1F2A6-5036-41EB-AF9B-D27DD3255608}"/>
              </a:ext>
            </a:extLst>
          </p:cNvPr>
          <p:cNvCxnSpPr>
            <a:cxnSpLocks/>
          </p:cNvCxnSpPr>
          <p:nvPr/>
        </p:nvCxnSpPr>
        <p:spPr>
          <a:xfrm>
            <a:off x="755576" y="2995601"/>
            <a:ext cx="144016" cy="21602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F8DD95FA-9798-40B0-BDE0-52009EA6029E}"/>
              </a:ext>
            </a:extLst>
          </p:cNvPr>
          <p:cNvSpPr txBox="1"/>
          <p:nvPr/>
        </p:nvSpPr>
        <p:spPr>
          <a:xfrm>
            <a:off x="3531896" y="2443697"/>
            <a:ext cx="3123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“Full” ensemble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CF4D46A8-7ECA-441F-AE74-13EDD8BE0BAA}"/>
              </a:ext>
            </a:extLst>
          </p:cNvPr>
          <p:cNvSpPr txBox="1"/>
          <p:nvPr/>
        </p:nvSpPr>
        <p:spPr>
          <a:xfrm>
            <a:off x="6272634" y="2442374"/>
            <a:ext cx="3123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“Reduced” ensemble (43%)</a:t>
            </a:r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xmlns="" id="{7F0F46C6-1585-49D3-B746-B43FAD185AE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1273" y="3484666"/>
          <a:ext cx="1572998" cy="197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6499">
                  <a:extLst>
                    <a:ext uri="{9D8B030D-6E8A-4147-A177-3AD203B41FA5}">
                      <a16:colId xmlns:a16="http://schemas.microsoft.com/office/drawing/2014/main" xmlns="" val="334864206"/>
                    </a:ext>
                  </a:extLst>
                </a:gridCol>
                <a:gridCol w="786499">
                  <a:extLst>
                    <a:ext uri="{9D8B030D-6E8A-4147-A177-3AD203B41FA5}">
                      <a16:colId xmlns:a16="http://schemas.microsoft.com/office/drawing/2014/main" xmlns="" val="2548793543"/>
                    </a:ext>
                  </a:extLst>
                </a:gridCol>
              </a:tblGrid>
              <a:tr h="448120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Dispersion runs</a:t>
                      </a:r>
                      <a:endParaRPr lang="nl-NL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4242829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M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7695040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T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91493664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0349065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MTH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650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5181910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nl-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650</a:t>
                      </a:r>
                      <a:endParaRPr lang="nl-NL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354332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650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66FFE3FC-0FBB-45FC-8C60-CE575C13FBF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965510" y="218347"/>
          <a:ext cx="195972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xmlns="" val="33427974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xmlns="" val="576454289"/>
                    </a:ext>
                  </a:extLst>
                </a:gridCol>
                <a:gridCol w="519566">
                  <a:extLst>
                    <a:ext uri="{9D8B030D-6E8A-4147-A177-3AD203B41FA5}">
                      <a16:colId xmlns:a16="http://schemas.microsoft.com/office/drawing/2014/main" xmlns="" val="1201684658"/>
                    </a:ext>
                  </a:extLst>
                </a:gridCol>
              </a:tblGrid>
              <a:tr h="290968">
                <a:tc gridSpan="3">
                  <a:txBody>
                    <a:bodyPr/>
                    <a:lstStyle/>
                    <a:p>
                      <a:r>
                        <a:rPr lang="en-US" sz="1400" dirty="0"/>
                        <a:t>Dispersion runs</a:t>
                      </a:r>
                      <a:endParaRPr lang="nl-NL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70916341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M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1758249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T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0210293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99932514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dirty="0"/>
                        <a:t>MTH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105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70484399"/>
                  </a:ext>
                </a:extLst>
              </a:tr>
              <a:tr h="290968"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nl-NL" sz="14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135</a:t>
                      </a:r>
                      <a:endParaRPr lang="nl-NL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480434"/>
                  </a:ext>
                </a:extLst>
              </a:tr>
            </a:tbl>
          </a:graphicData>
        </a:graphic>
      </p:graphicFrame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55705470-3460-4672-8046-C292AFDE5847}"/>
              </a:ext>
            </a:extLst>
          </p:cNvPr>
          <p:cNvGrpSpPr/>
          <p:nvPr/>
        </p:nvGrpSpPr>
        <p:grpSpPr>
          <a:xfrm>
            <a:off x="2120843" y="2719892"/>
            <a:ext cx="3522688" cy="2010738"/>
            <a:chOff x="2120843" y="2719892"/>
            <a:chExt cx="3522688" cy="2010738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xmlns="" id="{C96726E6-EE7E-4C38-9D75-D35EDFDEA3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120843" y="2719892"/>
              <a:ext cx="3522688" cy="201073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xmlns="" id="{4818EC6E-72DC-4FBF-9EF7-5B45AE53685D}"/>
                </a:ext>
              </a:extLst>
            </p:cNvPr>
            <p:cNvSpPr txBox="1"/>
            <p:nvPr/>
          </p:nvSpPr>
          <p:spPr>
            <a:xfrm>
              <a:off x="2123728" y="4437516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TIAC I-131&gt;5000 Bq.h.m</a:t>
              </a:r>
              <a:r>
                <a:rPr lang="en-US" sz="1000" baseline="30000" dirty="0"/>
                <a:t>3</a:t>
              </a:r>
              <a:endParaRPr lang="en-US" sz="1000" dirty="0"/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10882946-C71C-4E65-85CE-C98E003F98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937" y="1227024"/>
            <a:ext cx="3762102" cy="225571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REM2: dispersion member reduction (3)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75FE64EA-907C-4DED-941D-DECE05A3BB25}"/>
              </a:ext>
            </a:extLst>
          </p:cNvPr>
          <p:cNvGrpSpPr/>
          <p:nvPr/>
        </p:nvGrpSpPr>
        <p:grpSpPr>
          <a:xfrm>
            <a:off x="2120843" y="4714037"/>
            <a:ext cx="3522688" cy="2027331"/>
            <a:chOff x="2120843" y="4714037"/>
            <a:chExt cx="3522688" cy="202733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xmlns="" id="{93F90AF6-E7B6-4CE1-81AE-FDD24A029B66}"/>
                </a:ext>
              </a:extLst>
            </p:cNvPr>
            <p:cNvGrpSpPr/>
            <p:nvPr/>
          </p:nvGrpSpPr>
          <p:grpSpPr>
            <a:xfrm>
              <a:off x="2120843" y="4714037"/>
              <a:ext cx="3522688" cy="2027331"/>
              <a:chOff x="2120843" y="4714037"/>
              <a:chExt cx="3522688" cy="2027331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xmlns="" id="{9EAC635E-51D2-48A3-A930-DBE2CCE492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120843" y="4730630"/>
                <a:ext cx="3522688" cy="20107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xmlns="" id="{B65CC2EF-59C2-4397-8E20-564806028F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35422" y="4714037"/>
                <a:ext cx="657317" cy="762106"/>
              </a:xfrm>
              <a:prstGeom prst="rect">
                <a:avLst/>
              </a:prstGeom>
              <a:noFill/>
            </p:spPr>
          </p:pic>
        </p:grpSp>
        <p:sp>
          <p:nvSpPr>
            <p:cNvPr id="14" name="TextBox 20">
              <a:extLst>
                <a:ext uri="{FF2B5EF4-FFF2-40B4-BE49-F238E27FC236}">
                  <a16:creationId xmlns:a16="http://schemas.microsoft.com/office/drawing/2014/main" xmlns="" id="{407B4765-DB2B-4681-99BA-4B8222751C72}"/>
                </a:ext>
              </a:extLst>
            </p:cNvPr>
            <p:cNvSpPr txBox="1"/>
            <p:nvPr/>
          </p:nvSpPr>
          <p:spPr>
            <a:xfrm>
              <a:off x="2123728" y="6495147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Depo I-131&gt;5000 Bq.m</a:t>
              </a:r>
              <a:r>
                <a:rPr lang="en-US" sz="1000" baseline="30000" dirty="0"/>
                <a:t>-2</a:t>
              </a:r>
              <a:endParaRPr lang="en-US" sz="1000" dirty="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8B78A573-72A1-492E-82A7-A3D794B4C6B7}"/>
              </a:ext>
            </a:extLst>
          </p:cNvPr>
          <p:cNvGrpSpPr/>
          <p:nvPr/>
        </p:nvGrpSpPr>
        <p:grpSpPr>
          <a:xfrm>
            <a:off x="5657773" y="2719009"/>
            <a:ext cx="3522688" cy="2010738"/>
            <a:chOff x="5653059" y="2768771"/>
            <a:chExt cx="3522688" cy="2010738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xmlns="" id="{1D6CD811-9938-465B-8467-4B4B1F828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53059" y="2768771"/>
              <a:ext cx="3522688" cy="20107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xmlns="" id="{572F8AC7-1A36-466D-A0CA-B897CE5A7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8476" y="2775725"/>
              <a:ext cx="657317" cy="762106"/>
            </a:xfrm>
            <a:prstGeom prst="rect">
              <a:avLst/>
            </a:prstGeom>
            <a:noFill/>
          </p:spPr>
        </p:pic>
        <p:sp>
          <p:nvSpPr>
            <p:cNvPr id="22" name="TextBox 18">
              <a:extLst>
                <a:ext uri="{FF2B5EF4-FFF2-40B4-BE49-F238E27FC236}">
                  <a16:creationId xmlns:a16="http://schemas.microsoft.com/office/drawing/2014/main" xmlns="" id="{8F0A7837-423B-4C8F-9684-8C274720024B}"/>
                </a:ext>
              </a:extLst>
            </p:cNvPr>
            <p:cNvSpPr txBox="1"/>
            <p:nvPr/>
          </p:nvSpPr>
          <p:spPr>
            <a:xfrm>
              <a:off x="5666413" y="4479644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TIAC I-131&gt;5000 Bq.h.m</a:t>
              </a:r>
              <a:r>
                <a:rPr lang="en-US" sz="1000" baseline="30000" dirty="0"/>
                <a:t>3</a:t>
              </a:r>
              <a:endParaRPr lang="en-US" sz="1000" dirty="0"/>
            </a:p>
          </p:txBody>
        </p:sp>
      </p:grpSp>
      <p:sp>
        <p:nvSpPr>
          <p:cNvPr id="8" name="Tekstvak 7">
            <a:extLst>
              <a:ext uri="{FF2B5EF4-FFF2-40B4-BE49-F238E27FC236}">
                <a16:creationId xmlns:a16="http://schemas.microsoft.com/office/drawing/2014/main" xmlns="" id="{F0BED631-6D16-4352-9CDF-282D95E205C3}"/>
              </a:ext>
            </a:extLst>
          </p:cNvPr>
          <p:cNvSpPr txBox="1"/>
          <p:nvPr/>
        </p:nvSpPr>
        <p:spPr>
          <a:xfrm>
            <a:off x="426471" y="1279793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</a:rPr>
              <a:t>3 members</a:t>
            </a:r>
            <a:endParaRPr lang="x-none" sz="1200" b="1" dirty="0">
              <a:solidFill>
                <a:schemeClr val="accent1"/>
              </a:solidFill>
            </a:endParaRP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xmlns="" id="{F98E2564-36C6-4BF2-AFC3-ACFF5CACEA87}"/>
              </a:ext>
            </a:extLst>
          </p:cNvPr>
          <p:cNvSpPr txBox="1"/>
          <p:nvPr/>
        </p:nvSpPr>
        <p:spPr>
          <a:xfrm>
            <a:off x="1475656" y="1277211"/>
            <a:ext cx="23117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</a:rPr>
              <a:t>1 member representation</a:t>
            </a:r>
            <a:endParaRPr lang="x-none" sz="1200" b="1" dirty="0">
              <a:solidFill>
                <a:schemeClr val="accent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F8DD95FA-9798-40B0-BDE0-52009EA6029E}"/>
              </a:ext>
            </a:extLst>
          </p:cNvPr>
          <p:cNvSpPr txBox="1"/>
          <p:nvPr/>
        </p:nvSpPr>
        <p:spPr>
          <a:xfrm>
            <a:off x="3531896" y="2443697"/>
            <a:ext cx="3123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“Full” ensemble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CF4D46A8-7ECA-441F-AE74-13EDD8BE0BAA}"/>
              </a:ext>
            </a:extLst>
          </p:cNvPr>
          <p:cNvSpPr txBox="1"/>
          <p:nvPr/>
        </p:nvSpPr>
        <p:spPr>
          <a:xfrm>
            <a:off x="6272634" y="2442374"/>
            <a:ext cx="3123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</a:rPr>
              <a:t>“Reduced” ensemble (21%)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9781CE49-FF61-4576-B563-64098AE40CD8}"/>
              </a:ext>
            </a:extLst>
          </p:cNvPr>
          <p:cNvGrpSpPr/>
          <p:nvPr/>
        </p:nvGrpSpPr>
        <p:grpSpPr>
          <a:xfrm>
            <a:off x="5652120" y="4730630"/>
            <a:ext cx="3528678" cy="2011212"/>
            <a:chOff x="5652120" y="4730630"/>
            <a:chExt cx="3528678" cy="2011212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xmlns="" id="{59819E70-2B0C-42B8-93E1-D78F3270B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58110" y="4730630"/>
              <a:ext cx="3522688" cy="20107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xmlns="" id="{3399C566-2A52-4DAD-8631-803884B6B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4735777"/>
              <a:ext cx="657317" cy="762106"/>
            </a:xfrm>
            <a:prstGeom prst="rect">
              <a:avLst/>
            </a:prstGeom>
            <a:noFill/>
          </p:spPr>
        </p:pic>
        <p:sp>
          <p:nvSpPr>
            <p:cNvPr id="43" name="TextBox 20">
              <a:extLst>
                <a:ext uri="{FF2B5EF4-FFF2-40B4-BE49-F238E27FC236}">
                  <a16:creationId xmlns:a16="http://schemas.microsoft.com/office/drawing/2014/main" xmlns="" id="{967E6C7F-14C0-4594-AA57-6C0A621ECFEF}"/>
                </a:ext>
              </a:extLst>
            </p:cNvPr>
            <p:cNvSpPr txBox="1"/>
            <p:nvPr/>
          </p:nvSpPr>
          <p:spPr>
            <a:xfrm>
              <a:off x="5684019" y="6495621"/>
              <a:ext cx="26416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Depo I-131&gt;5000 Bq.m</a:t>
              </a:r>
              <a:r>
                <a:rPr lang="en-US" sz="1000" baseline="30000" dirty="0"/>
                <a:t>-2</a:t>
              </a:r>
              <a:endParaRPr lang="en-US" sz="1000" dirty="0"/>
            </a:p>
          </p:txBody>
        </p:sp>
      </p:grp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xmlns="" id="{312EF92F-41A5-4397-8C71-0491AA5E495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01273" y="3484666"/>
          <a:ext cx="1572998" cy="1972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6499">
                  <a:extLst>
                    <a:ext uri="{9D8B030D-6E8A-4147-A177-3AD203B41FA5}">
                      <a16:colId xmlns:a16="http://schemas.microsoft.com/office/drawing/2014/main" xmlns="" val="334864206"/>
                    </a:ext>
                  </a:extLst>
                </a:gridCol>
                <a:gridCol w="786499">
                  <a:extLst>
                    <a:ext uri="{9D8B030D-6E8A-4147-A177-3AD203B41FA5}">
                      <a16:colId xmlns:a16="http://schemas.microsoft.com/office/drawing/2014/main" xmlns="" val="2548793543"/>
                    </a:ext>
                  </a:extLst>
                </a:gridCol>
              </a:tblGrid>
              <a:tr h="448120">
                <a:tc gridSpan="2">
                  <a:txBody>
                    <a:bodyPr/>
                    <a:lstStyle/>
                    <a:p>
                      <a:r>
                        <a:rPr lang="en-US" sz="1400" dirty="0"/>
                        <a:t>Dispersion runs</a:t>
                      </a:r>
                      <a:endParaRPr lang="nl-NL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4242829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M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77695040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T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91493664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0349065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dirty="0"/>
                        <a:t>MTH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650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75181910"/>
                  </a:ext>
                </a:extLst>
              </a:tr>
              <a:tr h="292724"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  <a:endParaRPr lang="nl-NL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650</a:t>
                      </a:r>
                      <a:endParaRPr lang="nl-NL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354332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1740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648</TotalTime>
  <Words>1141</Words>
  <Application>Microsoft Office PowerPoint</Application>
  <PresentationFormat>Affichage à l'écran (4:3)</PresentationFormat>
  <Paragraphs>307</Paragraphs>
  <Slides>14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2" baseType="lpstr">
      <vt:lpstr>Arial</vt:lpstr>
      <vt:lpstr>Calibri</vt:lpstr>
      <vt:lpstr>Interstate-Regular</vt:lpstr>
      <vt:lpstr>Segoe UI</vt:lpstr>
      <vt:lpstr>Times New Roman</vt:lpstr>
      <vt:lpstr>Verdana</vt:lpstr>
      <vt:lpstr>Wingdings</vt:lpstr>
      <vt:lpstr>KIT-PPT_Master_en_2016</vt:lpstr>
      <vt:lpstr>Présentation PowerPoint</vt:lpstr>
      <vt:lpstr>Introduction and objectives</vt:lpstr>
      <vt:lpstr>How to reduce run time?</vt:lpstr>
      <vt:lpstr>Why not just run with “worst case” scenario?</vt:lpstr>
      <vt:lpstr>Investigations (1): reducing the number of ensemble members</vt:lpstr>
      <vt:lpstr>Reducing the number of dispersion members: an example of “manual clustering” </vt:lpstr>
      <vt:lpstr>REM2: dispersion member reduction (1)</vt:lpstr>
      <vt:lpstr>REM2: dispersion member reduction (2)</vt:lpstr>
      <vt:lpstr>REM2: dispersion member reduction (3)</vt:lpstr>
      <vt:lpstr>Investigations (2): reducing model run time</vt:lpstr>
      <vt:lpstr>Recommendations</vt:lpstr>
      <vt:lpstr>Recommendations (continued)</vt:lpstr>
      <vt:lpstr>Recommendations for operational use (not related to run time)</vt:lpstr>
      <vt:lpstr>Future work</vt:lpstr>
    </vt:vector>
  </TitlesOfParts>
  <Company>Karlsruhe Institute of Technology (KIT)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KORSAKISSOK Irene</cp:lastModifiedBy>
  <cp:revision>152</cp:revision>
  <dcterms:created xsi:type="dcterms:W3CDTF">2015-12-14T06:33:20Z</dcterms:created>
  <dcterms:modified xsi:type="dcterms:W3CDTF">2019-11-29T11:25:07Z</dcterms:modified>
</cp:coreProperties>
</file>