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9" r:id="rId2"/>
    <p:sldId id="335" r:id="rId3"/>
    <p:sldId id="334" r:id="rId4"/>
    <p:sldId id="328" r:id="rId5"/>
    <p:sldId id="344" r:id="rId6"/>
    <p:sldId id="337" r:id="rId7"/>
    <p:sldId id="347" r:id="rId8"/>
    <p:sldId id="338" r:id="rId9"/>
    <p:sldId id="348" r:id="rId10"/>
    <p:sldId id="345" r:id="rId11"/>
    <p:sldId id="341" r:id="rId1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214"/>
    <a:srgbClr val="50AAE6"/>
    <a:srgbClr val="C1EFFF"/>
    <a:srgbClr val="FFDCC5"/>
    <a:srgbClr val="4AA0B1"/>
    <a:srgbClr val="008080"/>
    <a:srgbClr val="DCA01E"/>
    <a:srgbClr val="A01E28"/>
    <a:srgbClr val="5A6EB4"/>
    <a:srgbClr val="A00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1" autoAdjust="0"/>
    <p:restoredTop sz="91212" autoAdjust="0"/>
  </p:normalViewPr>
  <p:slideViewPr>
    <p:cSldViewPr>
      <p:cViewPr varScale="1">
        <p:scale>
          <a:sx n="86" d="100"/>
          <a:sy n="86" d="100"/>
        </p:scale>
        <p:origin x="12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92972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7834078" y="24992"/>
            <a:ext cx="1235055" cy="258854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1B492441-0EAF-483D-8500-C54EB8F6570A}" type="datetime1">
              <a:rPr lang="nl-BE" smtClean="0"/>
              <a:pPr>
                <a:defRPr/>
              </a:pPr>
              <a:t>4/12/2019</a:t>
            </a:fld>
            <a:endParaRPr lang="nl-BE" dirty="0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00104" y="6455849"/>
            <a:ext cx="1543792" cy="32514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24170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04.12.2019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turcanu@sckcen.b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0.jpeg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jpeg"/><Relationship Id="rId2" Type="http://schemas.openxmlformats.org/officeDocument/2006/relationships/image" Target="../media/image32.emf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359" y="1772816"/>
            <a:ext cx="78733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ctr" hangingPunct="1"/>
            <a:r>
              <a:rPr lang="en-US" sz="2600" b="1" dirty="0">
                <a:solidFill>
                  <a:srgbClr val="4AA0B1"/>
                </a:solidFill>
              </a:rPr>
              <a:t>Social, ethical and communication aspects of uncertainty management: overview</a:t>
            </a:r>
            <a:endParaRPr lang="en-US" sz="2600" dirty="0">
              <a:solidFill>
                <a:srgbClr val="007DC3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 eaLnBrk="1" fontAlgn="ctr" hangingPunct="1"/>
            <a:r>
              <a:rPr lang="en-US" sz="2600" b="1" dirty="0">
                <a:solidFill>
                  <a:srgbClr val="FF0000"/>
                </a:solidFill>
                <a:latin typeface="Segoe UI Light" pitchFamily="34" charset="0"/>
              </a:rPr>
              <a:t> </a:t>
            </a:r>
            <a:endParaRPr lang="en-US" sz="2600" dirty="0">
              <a:solidFill>
                <a:srgbClr val="FF0000"/>
              </a:solidFill>
              <a:latin typeface="Segoe UI Ligh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7731" y="3865697"/>
            <a:ext cx="7918685" cy="1467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1600" baseline="30000" dirty="0"/>
          </a:p>
          <a:p>
            <a:pPr algn="ctr"/>
            <a:endParaRPr lang="en-GB" sz="1600" baseline="30000" dirty="0"/>
          </a:p>
          <a:p>
            <a:pPr algn="ctr"/>
            <a:r>
              <a:rPr lang="en-GB" sz="1600" dirty="0"/>
              <a:t>Catrinel Turcanu, on behalf of </a:t>
            </a:r>
            <a:r>
              <a:rPr lang="en-GB" sz="1600" dirty="0" err="1"/>
              <a:t>WP5</a:t>
            </a:r>
            <a:endParaRPr lang="en-GB" sz="1600" dirty="0"/>
          </a:p>
          <a:p>
            <a:pPr algn="ctr"/>
            <a:r>
              <a:rPr lang="en-GB" sz="1600" dirty="0"/>
              <a:t>Belgian Nuclear Research Institute SCK•CEN </a:t>
            </a:r>
          </a:p>
          <a:p>
            <a:pPr algn="ctr"/>
            <a:r>
              <a:rPr lang="en-GB" sz="1600" dirty="0">
                <a:hlinkClick r:id="rId3"/>
              </a:rPr>
              <a:t>cturcanu@sckcen.be</a:t>
            </a:r>
            <a:r>
              <a:rPr lang="en-GB" sz="1600" dirty="0"/>
              <a:t> </a:t>
            </a:r>
          </a:p>
          <a:p>
            <a:pPr algn="ctr"/>
            <a:endParaRPr lang="en-GB" sz="2000" dirty="0">
              <a:latin typeface="+mn-lt"/>
              <a:hlinkClick r:id="rId3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6021288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CONFIDENCE dissemination workshop, 2-5 December 2019, Bratislava</a:t>
            </a:r>
          </a:p>
        </p:txBody>
      </p:sp>
    </p:spTree>
    <p:extLst>
      <p:ext uri="{BB962C8B-B14F-4D97-AF65-F5344CB8AC3E}">
        <p14:creationId xmlns:p14="http://schemas.microsoft.com/office/powerpoint/2010/main" val="1706148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AA0B1"/>
                </a:solidFill>
              </a:rPr>
              <a:t>Communication of uncertainties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895350"/>
            <a:ext cx="5444417" cy="1540705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25203"/>
            <a:ext cx="1296144" cy="90379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14092" y="4775796"/>
            <a:ext cx="3534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4AA0B1"/>
                </a:solidFill>
              </a:rPr>
              <a:t>Use of apps, text messages, video material, numerical and </a:t>
            </a:r>
            <a:r>
              <a:rPr lang="sk-SK" b="1">
                <a:solidFill>
                  <a:srgbClr val="4AA0B1"/>
                </a:solidFill>
              </a:rPr>
              <a:t>narrative</a:t>
            </a:r>
            <a:r>
              <a:rPr lang="en-US" b="1">
                <a:solidFill>
                  <a:srgbClr val="4AA0B1"/>
                </a:solidFill>
              </a:rPr>
              <a:t> </a:t>
            </a:r>
            <a:r>
              <a:rPr lang="en-US" b="1" dirty="0">
                <a:solidFill>
                  <a:srgbClr val="4AA0B1"/>
                </a:solidFill>
              </a:rPr>
              <a:t>information </a:t>
            </a:r>
            <a:endParaRPr lang="en-US" dirty="0"/>
          </a:p>
        </p:txBody>
      </p:sp>
      <p:pic>
        <p:nvPicPr>
          <p:cNvPr id="14" name="Picture 1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91"/>
          <a:stretch/>
        </p:blipFill>
        <p:spPr bwMode="auto">
          <a:xfrm>
            <a:off x="248882" y="3681538"/>
            <a:ext cx="1168762" cy="12858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 descr="C:\Users\tperko\Pictures\2011_03_21 Thyroid measurement\IMG_335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3" y="5074669"/>
            <a:ext cx="1157341" cy="124891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4092" y="2204864"/>
            <a:ext cx="2322276" cy="23085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7472" y="128496"/>
            <a:ext cx="3116119" cy="283152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812360" y="5400253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 also leaflet and poster 29</a:t>
            </a: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596134"/>
              </p:ext>
            </p:extLst>
          </p:nvPr>
        </p:nvGraphicFramePr>
        <p:xfrm>
          <a:off x="5597725" y="3486384"/>
          <a:ext cx="3409550" cy="1737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09550">
                  <a:extLst>
                    <a:ext uri="{9D8B030D-6E8A-4147-A177-3AD203B41FA5}">
                      <a16:colId xmlns:a16="http://schemas.microsoft.com/office/drawing/2014/main" val="2324419657"/>
                    </a:ext>
                  </a:extLst>
                </a:gridCol>
              </a:tblGrid>
              <a:tr h="24071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Uncertainty in nuclear or radiological emergencies should be admitted  and communicated.</a:t>
                      </a:r>
                      <a:endParaRPr lang="en-US" sz="9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Communication tools and messages should be developed and tested before an emergency.</a:t>
                      </a:r>
                      <a:endParaRPr lang="en-US" sz="9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A8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0474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9117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AA0B1"/>
                </a:solidFill>
              </a:rPr>
              <a:t>Outcomes of </a:t>
            </a:r>
            <a:r>
              <a:rPr lang="en-US" dirty="0" err="1">
                <a:solidFill>
                  <a:srgbClr val="4AA0B1"/>
                </a:solidFill>
              </a:rPr>
              <a:t>WP5</a:t>
            </a:r>
            <a:endParaRPr lang="en-US" dirty="0">
              <a:solidFill>
                <a:srgbClr val="4AA0B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2" y="1198563"/>
            <a:ext cx="8644383" cy="4894262"/>
          </a:xfrm>
        </p:spPr>
        <p:txBody>
          <a:bodyPr/>
          <a:lstStyle/>
          <a:p>
            <a:r>
              <a:rPr lang="en-US" dirty="0"/>
              <a:t>Non-experts face (also) different uncertainties than experts</a:t>
            </a:r>
          </a:p>
          <a:p>
            <a:r>
              <a:rPr lang="en-US" dirty="0"/>
              <a:t>Emergency plans need a (continuous) reality check </a:t>
            </a:r>
          </a:p>
          <a:p>
            <a:r>
              <a:rPr lang="en-US" dirty="0"/>
              <a:t>Communication is often a source of uncertainty, e.g.</a:t>
            </a:r>
          </a:p>
          <a:p>
            <a:pPr lvl="1"/>
            <a:r>
              <a:rPr lang="en-US" dirty="0"/>
              <a:t>Poor communication between experts and emergency actors</a:t>
            </a:r>
          </a:p>
          <a:p>
            <a:pPr lvl="1"/>
            <a:r>
              <a:rPr lang="en-US" dirty="0"/>
              <a:t>Lack of transparency and untimely information to the public</a:t>
            </a:r>
          </a:p>
          <a:p>
            <a:r>
              <a:rPr lang="en-GB" kern="1200" dirty="0">
                <a:latin typeface="Arial" charset="0"/>
              </a:rPr>
              <a:t>Communicating uncertainty is needed and requires</a:t>
            </a:r>
          </a:p>
          <a:p>
            <a:pPr lvl="1"/>
            <a:r>
              <a:rPr lang="en-GB" kern="1200" dirty="0">
                <a:latin typeface="Arial" charset="0"/>
              </a:rPr>
              <a:t>Identifying facts relevant to recipients’ decisions</a:t>
            </a:r>
          </a:p>
          <a:p>
            <a:pPr lvl="1"/>
            <a:r>
              <a:rPr lang="en-GB" kern="1200" dirty="0" err="1">
                <a:latin typeface="Arial" charset="0"/>
              </a:rPr>
              <a:t>Charcterisation</a:t>
            </a:r>
            <a:r>
              <a:rPr lang="en-GB" kern="1200" dirty="0">
                <a:latin typeface="Arial" charset="0"/>
              </a:rPr>
              <a:t> of relevant uncertainties</a:t>
            </a:r>
          </a:p>
          <a:p>
            <a:pPr lvl="1"/>
            <a:r>
              <a:rPr lang="en-GB" kern="1200" dirty="0">
                <a:latin typeface="Arial" charset="0"/>
              </a:rPr>
              <a:t>Possible messages drafted and evaluated.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US" sz="2200" dirty="0"/>
              <a:t>National </a:t>
            </a:r>
            <a:r>
              <a:rPr lang="en-US" sz="2200" dirty="0" err="1"/>
              <a:t>EP&amp;R</a:t>
            </a:r>
            <a:r>
              <a:rPr lang="en-US" sz="2200" dirty="0"/>
              <a:t> strategies and plans should</a:t>
            </a:r>
          </a:p>
          <a:p>
            <a:pPr marL="0" indent="0">
              <a:buNone/>
            </a:pPr>
            <a:r>
              <a:rPr lang="en-US" sz="2200" dirty="0"/>
              <a:t> consider the capacities of local actors’ to deal with</a:t>
            </a:r>
          </a:p>
          <a:p>
            <a:pPr marL="0" indent="0">
              <a:buNone/>
            </a:pPr>
            <a:r>
              <a:rPr lang="en-US" sz="2200" dirty="0"/>
              <a:t> an emergency or post-accident situation </a:t>
            </a:r>
            <a:endParaRPr lang="en-US" sz="2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232" y="2852936"/>
            <a:ext cx="2921204" cy="267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44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/>
          <p:cNvSpPr/>
          <p:nvPr/>
        </p:nvSpPr>
        <p:spPr>
          <a:xfrm>
            <a:off x="1079426" y="503765"/>
            <a:ext cx="6962549" cy="5623901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9129" y="2333910"/>
            <a:ext cx="1080120" cy="10801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6924" y="2849882"/>
            <a:ext cx="1263774" cy="13154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3537" y="2261427"/>
            <a:ext cx="1091339" cy="10913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6603" y="3320921"/>
            <a:ext cx="805219" cy="9368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3909" y="1464984"/>
            <a:ext cx="830498" cy="8304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91957" y="3713617"/>
            <a:ext cx="727745" cy="97987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7479" y="4105908"/>
            <a:ext cx="1014785" cy="129154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43885" y="4139329"/>
            <a:ext cx="812749" cy="81274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22793" y="4974255"/>
            <a:ext cx="811884" cy="81188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60700" y="4941414"/>
            <a:ext cx="731380" cy="7313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69195" y="3267490"/>
            <a:ext cx="891379" cy="89137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93897" y="1187125"/>
            <a:ext cx="1204767" cy="109245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5"/>
          <a:srcRect l="15904"/>
          <a:stretch/>
        </p:blipFill>
        <p:spPr>
          <a:xfrm>
            <a:off x="2004251" y="2351447"/>
            <a:ext cx="785106" cy="93358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781982" y="3439512"/>
            <a:ext cx="933287" cy="838777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728918" y="4037266"/>
            <a:ext cx="931742" cy="93174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8"/>
          <a:srcRect l="16359" r="26151"/>
          <a:stretch/>
        </p:blipFill>
        <p:spPr>
          <a:xfrm>
            <a:off x="5237899" y="4313934"/>
            <a:ext cx="792088" cy="1032004"/>
          </a:xfrm>
          <a:prstGeom prst="rect">
            <a:avLst/>
          </a:prstGeom>
        </p:spPr>
      </p:pic>
      <p:sp>
        <p:nvSpPr>
          <p:cNvPr id="34" name="Title 1"/>
          <p:cNvSpPr txBox="1">
            <a:spLocks/>
          </p:cNvSpPr>
          <p:nvPr/>
        </p:nvSpPr>
        <p:spPr>
          <a:xfrm>
            <a:off x="305005" y="195047"/>
            <a:ext cx="6911975" cy="561975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>
                <a:solidFill>
                  <a:srgbClr val="4AA0B1"/>
                </a:solidFill>
              </a:rPr>
              <a:t>Team of CONFIDENCE WP5</a:t>
            </a:r>
            <a:endParaRPr lang="nl-BE" kern="0" dirty="0">
              <a:solidFill>
                <a:srgbClr val="4AA0B1"/>
              </a:solidFill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68120" y="4149226"/>
            <a:ext cx="707822" cy="70782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0"/>
          <a:srcRect r="14811" b="31547"/>
          <a:stretch/>
        </p:blipFill>
        <p:spPr>
          <a:xfrm>
            <a:off x="5664951" y="2529784"/>
            <a:ext cx="779257" cy="118383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1"/>
          <a:srcRect l="-26649" t="-1408" r="45237" b="1408"/>
          <a:stretch/>
        </p:blipFill>
        <p:spPr>
          <a:xfrm>
            <a:off x="6069536" y="3120138"/>
            <a:ext cx="749344" cy="92043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420" y="1301881"/>
            <a:ext cx="703665" cy="89562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3"/>
          <a:srcRect l="41704"/>
          <a:stretch/>
        </p:blipFill>
        <p:spPr>
          <a:xfrm>
            <a:off x="3789142" y="2134295"/>
            <a:ext cx="771559" cy="7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82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005" y="195047"/>
            <a:ext cx="6911975" cy="561975"/>
          </a:xfrm>
        </p:spPr>
        <p:txBody>
          <a:bodyPr/>
          <a:lstStyle/>
          <a:p>
            <a:r>
              <a:rPr lang="en-US" dirty="0" err="1">
                <a:solidFill>
                  <a:srgbClr val="4AA0B1"/>
                </a:solidFill>
              </a:rPr>
              <a:t>Organisations</a:t>
            </a:r>
            <a:endParaRPr lang="nl-BE" dirty="0">
              <a:solidFill>
                <a:srgbClr val="4AA0B1"/>
              </a:solidFill>
            </a:endParaRPr>
          </a:p>
        </p:txBody>
      </p:sp>
      <p:pic>
        <p:nvPicPr>
          <p:cNvPr id="16" name="Picture 1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091" y="1166222"/>
            <a:ext cx="2071096" cy="1106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Obrázok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661" y="1606580"/>
            <a:ext cx="1504068" cy="857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t="12647" r="5012" b="11511"/>
          <a:stretch/>
        </p:blipFill>
        <p:spPr>
          <a:xfrm>
            <a:off x="5249051" y="2375909"/>
            <a:ext cx="3134859" cy="106657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r="41232"/>
          <a:stretch/>
        </p:blipFill>
        <p:spPr>
          <a:xfrm>
            <a:off x="4447355" y="3466815"/>
            <a:ext cx="2369125" cy="90753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2568" y="5527879"/>
            <a:ext cx="4798095" cy="82326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1812" y="4519727"/>
            <a:ext cx="2808597" cy="7815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95975" y="3304639"/>
            <a:ext cx="774852" cy="165980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9738" y="4964447"/>
            <a:ext cx="2599449" cy="89311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54411" y="2482842"/>
            <a:ext cx="2474433" cy="95964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662" y="1264054"/>
            <a:ext cx="957999" cy="45549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7909" y="38117685"/>
            <a:ext cx="3094337" cy="93925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5224" y="38123928"/>
            <a:ext cx="6338408" cy="121407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1816" y="35203381"/>
            <a:ext cx="2362200" cy="135255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0309" y="38270085"/>
            <a:ext cx="3094337" cy="93925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7624" y="38276328"/>
            <a:ext cx="6338408" cy="121407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4216" y="35355781"/>
            <a:ext cx="2362200" cy="13525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4230" y="3732052"/>
            <a:ext cx="4247582" cy="812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97186" y="1019972"/>
            <a:ext cx="1906445" cy="109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6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67" y="548680"/>
            <a:ext cx="6911975" cy="561975"/>
          </a:xfrm>
        </p:spPr>
        <p:txBody>
          <a:bodyPr/>
          <a:lstStyle/>
          <a:p>
            <a:r>
              <a:rPr lang="en-US" sz="2000" dirty="0" err="1">
                <a:solidFill>
                  <a:srgbClr val="4AA0B1"/>
                </a:solidFill>
              </a:rPr>
              <a:t>WP5</a:t>
            </a:r>
            <a:r>
              <a:rPr lang="en-US" sz="2000" dirty="0">
                <a:solidFill>
                  <a:srgbClr val="4AA0B1"/>
                </a:solidFill>
              </a:rPr>
              <a:t>: Social, ethical and communication aspects of uncertainty management in emergency and post-accident situations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167" y="1484784"/>
            <a:ext cx="8507313" cy="4678238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FA8214"/>
                </a:solidFill>
              </a:rPr>
              <a:t>Main objectives:</a:t>
            </a:r>
          </a:p>
          <a:p>
            <a:pPr marL="0" indent="0">
              <a:spcBef>
                <a:spcPts val="0"/>
              </a:spcBef>
              <a:buNone/>
            </a:pPr>
            <a:endParaRPr lang="en-GB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>
                <a:solidFill>
                  <a:srgbClr val="4AA0B1"/>
                </a:solidFill>
              </a:rPr>
              <a:t>Identify societal uncertainties </a:t>
            </a:r>
            <a:r>
              <a:rPr lang="en-GB" dirty="0"/>
              <a:t>in emergency &amp; post-accident situations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/>
              <a:t>Highlight the </a:t>
            </a:r>
            <a:r>
              <a:rPr lang="en-GB" dirty="0">
                <a:solidFill>
                  <a:srgbClr val="4AA0B1"/>
                </a:solidFill>
              </a:rPr>
              <a:t>ethical implications </a:t>
            </a:r>
            <a:r>
              <a:rPr lang="en-GB" dirty="0"/>
              <a:t>of uncertainty management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/>
              <a:t>Investigate </a:t>
            </a:r>
            <a:r>
              <a:rPr lang="en-GB" dirty="0">
                <a:solidFill>
                  <a:srgbClr val="4AA0B1"/>
                </a:solidFill>
              </a:rPr>
              <a:t>citizens’ and emergency actors’ sense-making of uncertainties</a:t>
            </a:r>
            <a:r>
              <a:rPr lang="en-GB" dirty="0"/>
              <a:t>, and subsequent </a:t>
            </a:r>
            <a:r>
              <a:rPr lang="en-GB" dirty="0">
                <a:solidFill>
                  <a:srgbClr val="4AA0B1"/>
                </a:solidFill>
              </a:rPr>
              <a:t>decisions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/>
              <a:t>Develop and test </a:t>
            </a:r>
            <a:r>
              <a:rPr lang="en-GB" dirty="0">
                <a:solidFill>
                  <a:srgbClr val="4AA0B1"/>
                </a:solidFill>
              </a:rPr>
              <a:t>communication of uncertainties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>
                <a:solidFill>
                  <a:srgbClr val="4AA0B1"/>
                </a:solidFill>
              </a:rPr>
              <a:t>Advice for improving emergency preparedness, response &amp; recovery</a:t>
            </a: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462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505" y="188640"/>
            <a:ext cx="6911975" cy="703161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4AA0B1"/>
                </a:solidFill>
              </a:rPr>
              <a:t>How we identified social uncertainties?    (1)</a:t>
            </a:r>
            <a:endParaRPr lang="en-US" dirty="0">
              <a:solidFill>
                <a:srgbClr val="4AA0B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17376" y="1268760"/>
            <a:ext cx="3418520" cy="1800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en-US" sz="2400" b="1" dirty="0">
                <a:solidFill>
                  <a:srgbClr val="FA8214"/>
                </a:solidFill>
              </a:rPr>
              <a:t>REAL EVENTS </a:t>
            </a:r>
            <a:r>
              <a:rPr lang="en-US" sz="2000" b="1" dirty="0">
                <a:solidFill>
                  <a:srgbClr val="FA8214"/>
                </a:solidFill>
              </a:rPr>
              <a:t>affecting participating countries + </a:t>
            </a:r>
          </a:p>
          <a:p>
            <a:pPr algn="ctr">
              <a:spcBef>
                <a:spcPts val="600"/>
              </a:spcBef>
            </a:pPr>
            <a:r>
              <a:rPr lang="en-US" sz="2000" b="1" dirty="0">
                <a:solidFill>
                  <a:srgbClr val="FA8214"/>
                </a:solidFill>
              </a:rPr>
              <a:t>Fukushima accident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22078" y="1707195"/>
            <a:ext cx="5124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4AA0B1"/>
                </a:solidFill>
              </a:rPr>
              <a:t>Mixed method: document analysis, media research, interviews </a:t>
            </a:r>
            <a:r>
              <a:rPr lang="en-US" i="1" dirty="0"/>
              <a:t>Uncertainties faced by affected people and other actors</a:t>
            </a:r>
            <a:endParaRPr lang="en-US" b="1" i="1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12976"/>
            <a:ext cx="4196617" cy="271938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924944"/>
            <a:ext cx="3648587" cy="288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14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3541" y="3745343"/>
            <a:ext cx="3395148" cy="21785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5" y="166911"/>
            <a:ext cx="6911975" cy="728439"/>
          </a:xfrm>
        </p:spPr>
        <p:txBody>
          <a:bodyPr/>
          <a:lstStyle/>
          <a:p>
            <a:pPr lvl="1"/>
            <a:r>
              <a:rPr lang="en-US" dirty="0">
                <a:solidFill>
                  <a:srgbClr val="4AA0B1"/>
                </a:solidFill>
                <a:latin typeface="+mj-lt"/>
                <a:ea typeface="+mj-ea"/>
                <a:cs typeface="+mj-cs"/>
              </a:rPr>
              <a:t>Citizens’ monitoring of radioactivity helps address societal uncertainties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640" y="1196752"/>
            <a:ext cx="6596457" cy="4894262"/>
          </a:xfrm>
        </p:spPr>
        <p:txBody>
          <a:bodyPr/>
          <a:lstStyle/>
          <a:p>
            <a:r>
              <a:rPr lang="en-US" dirty="0"/>
              <a:t>Short term after the nuclear accident </a:t>
            </a:r>
          </a:p>
          <a:p>
            <a:pPr lvl="1"/>
            <a:r>
              <a:rPr lang="en-US" dirty="0"/>
              <a:t>Actionable data</a:t>
            </a:r>
          </a:p>
          <a:p>
            <a:pPr lvl="1"/>
            <a:r>
              <a:rPr lang="nl-NL" altLang="ja-JP" dirty="0" err="1"/>
              <a:t>Developing</a:t>
            </a:r>
            <a:r>
              <a:rPr lang="nl-NL" altLang="ja-JP" dirty="0"/>
              <a:t> </a:t>
            </a:r>
            <a:r>
              <a:rPr lang="nl-NL" altLang="ja-JP" dirty="0" err="1"/>
              <a:t>own</a:t>
            </a:r>
            <a:r>
              <a:rPr lang="nl-NL" altLang="ja-JP" dirty="0"/>
              <a:t> </a:t>
            </a:r>
            <a:r>
              <a:rPr lang="nl-NL" altLang="ja-JP" dirty="0" err="1"/>
              <a:t>standards</a:t>
            </a:r>
            <a:endParaRPr lang="nl-NL" altLang="ja-JP" dirty="0"/>
          </a:p>
          <a:p>
            <a:endParaRPr lang="en-US" dirty="0"/>
          </a:p>
          <a:p>
            <a:r>
              <a:rPr lang="en-US" dirty="0"/>
              <a:t>Longer term</a:t>
            </a:r>
          </a:p>
          <a:p>
            <a:pPr lvl="1"/>
            <a:r>
              <a:rPr lang="nl-NL" altLang="ja-JP" dirty="0"/>
              <a:t>“Monitoring” </a:t>
            </a:r>
            <a:r>
              <a:rPr lang="nl-NL" altLang="ja-JP" dirty="0" err="1"/>
              <a:t>governmental</a:t>
            </a:r>
            <a:r>
              <a:rPr lang="nl-NL" altLang="ja-JP" dirty="0"/>
              <a:t> actions </a:t>
            </a:r>
          </a:p>
          <a:p>
            <a:pPr lvl="1"/>
            <a:r>
              <a:rPr lang="nl-NL" altLang="ja-JP" dirty="0"/>
              <a:t>Monitoring environment, food and health</a:t>
            </a:r>
          </a:p>
          <a:p>
            <a:pPr lvl="1"/>
            <a:r>
              <a:rPr lang="nl-NL" altLang="ja-JP" dirty="0" err="1"/>
              <a:t>Creating</a:t>
            </a:r>
            <a:r>
              <a:rPr lang="nl-NL" altLang="ja-JP" dirty="0"/>
              <a:t> records</a:t>
            </a:r>
          </a:p>
          <a:p>
            <a:endParaRPr lang="en-US" dirty="0"/>
          </a:p>
          <a:p>
            <a:r>
              <a:rPr lang="en-US" dirty="0"/>
              <a:t>Remaining skepticism from experts, but citizens’ data are starting to be recognized 	and used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530" y="1196752"/>
            <a:ext cx="2405592" cy="18041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4074" y="5877272"/>
            <a:ext cx="2796223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4AA0B1"/>
                </a:solidFill>
              </a:rPr>
              <a:t>PhD Joke Kenens</a:t>
            </a:r>
            <a:endParaRPr lang="en-US" sz="1200" dirty="0">
              <a:solidFill>
                <a:srgbClr val="4AA0B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r="8779"/>
          <a:stretch/>
        </p:blipFill>
        <p:spPr>
          <a:xfrm>
            <a:off x="7302500" y="2769150"/>
            <a:ext cx="2007754" cy="174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910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505" y="188640"/>
            <a:ext cx="6911975" cy="703161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4AA0B1"/>
                </a:solidFill>
              </a:rPr>
              <a:t>How we identified social uncertainties?    (2)</a:t>
            </a:r>
            <a:endParaRPr lang="en-US" dirty="0">
              <a:solidFill>
                <a:srgbClr val="4AA0B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62930" y="1123546"/>
            <a:ext cx="3418520" cy="11521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en-US" sz="2400" b="1" dirty="0">
                <a:solidFill>
                  <a:srgbClr val="FA8214"/>
                </a:solidFill>
              </a:rPr>
              <a:t>HYPOTHETICAL ACCIDENT</a:t>
            </a:r>
          </a:p>
        </p:txBody>
      </p:sp>
      <p:sp>
        <p:nvSpPr>
          <p:cNvPr id="3" name="Rectangle 2"/>
          <p:cNvSpPr/>
          <p:nvPr/>
        </p:nvSpPr>
        <p:spPr>
          <a:xfrm>
            <a:off x="344962" y="2217735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3000"/>
              </a:spcBef>
              <a:spcAft>
                <a:spcPts val="1800"/>
              </a:spcAft>
            </a:pPr>
            <a:r>
              <a:rPr lang="en-US" b="1" dirty="0">
                <a:solidFill>
                  <a:srgbClr val="4AA0B1"/>
                </a:solidFill>
              </a:rPr>
              <a:t>Health </a:t>
            </a:r>
            <a:r>
              <a:rPr lang="en-US" b="1" dirty="0" err="1">
                <a:solidFill>
                  <a:srgbClr val="4AA0B1"/>
                </a:solidFill>
              </a:rPr>
              <a:t>behaviour</a:t>
            </a:r>
            <a:r>
              <a:rPr lang="en-US" b="1" dirty="0">
                <a:solidFill>
                  <a:srgbClr val="4AA0B1"/>
                </a:solidFill>
              </a:rPr>
              <a:t> models </a:t>
            </a:r>
            <a:r>
              <a:rPr lang="en-US" b="1" dirty="0"/>
              <a:t>(e.g. Protective Action Decision Model): </a:t>
            </a:r>
            <a:r>
              <a:rPr lang="en-US" i="1" dirty="0"/>
              <a:t>information gaps, perception of protective actions </a:t>
            </a:r>
            <a:r>
              <a:rPr lang="en-US" dirty="0"/>
              <a:t>(surveys in BE, </a:t>
            </a:r>
            <a:r>
              <a:rPr lang="en-US" dirty="0" err="1"/>
              <a:t>ES</a:t>
            </a:r>
            <a:r>
              <a:rPr lang="en-US" dirty="0"/>
              <a:t>, NO)</a:t>
            </a:r>
          </a:p>
          <a:p>
            <a:pPr>
              <a:spcBef>
                <a:spcPts val="3000"/>
              </a:spcBef>
              <a:spcAft>
                <a:spcPts val="1800"/>
              </a:spcAft>
            </a:pPr>
            <a:r>
              <a:rPr lang="en-US" b="1" dirty="0">
                <a:solidFill>
                  <a:srgbClr val="4AA0B1"/>
                </a:solidFill>
              </a:rPr>
              <a:t>Mental models</a:t>
            </a:r>
            <a:r>
              <a:rPr lang="en-US" b="1" dirty="0"/>
              <a:t>: </a:t>
            </a:r>
            <a:r>
              <a:rPr lang="en-US" i="1" dirty="0"/>
              <a:t>real vs. planned, experts vs non-experts </a:t>
            </a:r>
            <a:r>
              <a:rPr lang="en-US" dirty="0"/>
              <a:t>(5 countries)</a:t>
            </a:r>
          </a:p>
          <a:p>
            <a:pPr>
              <a:spcBef>
                <a:spcPts val="3000"/>
              </a:spcBef>
              <a:spcAft>
                <a:spcPts val="1800"/>
              </a:spcAft>
            </a:pPr>
            <a:r>
              <a:rPr lang="en-US" b="1" dirty="0">
                <a:solidFill>
                  <a:srgbClr val="4AA0B1"/>
                </a:solidFill>
              </a:rPr>
              <a:t>Naturalistic observation of emergency exercises: </a:t>
            </a:r>
            <a:r>
              <a:rPr lang="en-US" i="1" dirty="0"/>
              <a:t>impact of uncertainties </a:t>
            </a:r>
            <a:r>
              <a:rPr lang="en-US" dirty="0"/>
              <a:t>on decision-making (naturalistic observation of 12 exercises)</a:t>
            </a:r>
            <a:endParaRPr lang="en-US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7" t="5836"/>
          <a:stretch/>
        </p:blipFill>
        <p:spPr>
          <a:xfrm>
            <a:off x="4982704" y="4980982"/>
            <a:ext cx="1455238" cy="964733"/>
          </a:xfrm>
          <a:prstGeom prst="rect">
            <a:avLst/>
          </a:prstGeom>
        </p:spPr>
      </p:pic>
      <p:pic>
        <p:nvPicPr>
          <p:cNvPr id="10" name="Slika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645" y="3219340"/>
            <a:ext cx="1649234" cy="1156345"/>
          </a:xfrm>
          <a:prstGeom prst="rect">
            <a:avLst/>
          </a:prstGeom>
          <a:ln>
            <a:solidFill>
              <a:srgbClr val="5B9BD5"/>
            </a:solidFill>
          </a:ln>
        </p:spPr>
      </p:pic>
      <p:pic>
        <p:nvPicPr>
          <p:cNvPr id="12" name="Picture 11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11"/>
          <a:stretch/>
        </p:blipFill>
        <p:spPr bwMode="auto">
          <a:xfrm>
            <a:off x="4812893" y="1249175"/>
            <a:ext cx="1512168" cy="135192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t="6113"/>
          <a:stretch/>
        </p:blipFill>
        <p:spPr>
          <a:xfrm>
            <a:off x="6307275" y="1052736"/>
            <a:ext cx="2365575" cy="1860189"/>
          </a:xfrm>
          <a:prstGeom prst="rect">
            <a:avLst/>
          </a:prstGeom>
          <a:ln>
            <a:solidFill>
              <a:srgbClr val="50AAE6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t="6758" r="7718"/>
          <a:stretch/>
        </p:blipFill>
        <p:spPr>
          <a:xfrm>
            <a:off x="6771879" y="2714103"/>
            <a:ext cx="2306748" cy="1984030"/>
          </a:xfrm>
          <a:prstGeom prst="rect">
            <a:avLst/>
          </a:prstGeom>
          <a:ln>
            <a:solidFill>
              <a:srgbClr val="50AAE6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/>
          <a:srcRect l="5165" t="11795" r="9243"/>
          <a:stretch/>
        </p:blipFill>
        <p:spPr>
          <a:xfrm>
            <a:off x="6280957" y="4499310"/>
            <a:ext cx="2326396" cy="1811853"/>
          </a:xfrm>
          <a:prstGeom prst="rect">
            <a:avLst/>
          </a:prstGeom>
          <a:ln>
            <a:solidFill>
              <a:srgbClr val="50AAE6"/>
            </a:solidFill>
          </a:ln>
        </p:spPr>
      </p:pic>
    </p:spTree>
    <p:extLst>
      <p:ext uri="{BB962C8B-B14F-4D97-AF65-F5344CB8AC3E}">
        <p14:creationId xmlns:p14="http://schemas.microsoft.com/office/powerpoint/2010/main" val="392435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5" y="188641"/>
            <a:ext cx="6911975" cy="706710"/>
          </a:xfrm>
        </p:spPr>
        <p:txBody>
          <a:bodyPr/>
          <a:lstStyle/>
          <a:p>
            <a:r>
              <a:rPr lang="en-US" dirty="0">
                <a:solidFill>
                  <a:srgbClr val="4AA0B1"/>
                </a:solidFill>
              </a:rPr>
              <a:t>Citizens feel insufficiently informed about protective actions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128792" cy="50405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739161" y="522920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 also poster 30</a:t>
            </a:r>
          </a:p>
        </p:txBody>
      </p:sp>
    </p:spTree>
    <p:extLst>
      <p:ext uri="{BB962C8B-B14F-4D97-AF65-F5344CB8AC3E}">
        <p14:creationId xmlns:p14="http://schemas.microsoft.com/office/powerpoint/2010/main" val="1068763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505" y="188640"/>
            <a:ext cx="6911975" cy="703161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4AA0B1"/>
                </a:solidFill>
              </a:rPr>
              <a:t>How we identified social uncertainties?    (3)</a:t>
            </a:r>
            <a:endParaRPr lang="en-US" dirty="0">
              <a:solidFill>
                <a:srgbClr val="4AA0B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79512" y="968824"/>
            <a:ext cx="3418520" cy="1800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en-US" sz="2400" b="1" dirty="0">
                <a:solidFill>
                  <a:srgbClr val="FA8214"/>
                </a:solidFill>
              </a:rPr>
              <a:t>LEARNING FROM THE FUKUSHIMA ACCIDENT</a:t>
            </a:r>
            <a:endParaRPr lang="en-US" sz="2000" b="1" dirty="0">
              <a:solidFill>
                <a:srgbClr val="FA821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9507" y="1268760"/>
            <a:ext cx="51244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4AA0B1"/>
                </a:solidFill>
              </a:rPr>
              <a:t>Dignified living conditions:</a:t>
            </a:r>
            <a:r>
              <a:rPr lang="en-US" b="1" dirty="0"/>
              <a:t> </a:t>
            </a:r>
            <a:r>
              <a:rPr lang="en-US" i="1" dirty="0"/>
              <a:t>contextualization</a:t>
            </a:r>
            <a:r>
              <a:rPr lang="en-US" dirty="0"/>
              <a:t> </a:t>
            </a:r>
            <a:r>
              <a:rPr lang="en-US" i="1" dirty="0"/>
              <a:t>of situations encountered post-Fukushima</a:t>
            </a:r>
            <a:r>
              <a:rPr lang="en-US" dirty="0"/>
              <a:t>, </a:t>
            </a:r>
            <a:r>
              <a:rPr lang="en-US" i="1" dirty="0"/>
              <a:t>capacities of local actors </a:t>
            </a:r>
            <a:r>
              <a:rPr lang="en-US" dirty="0"/>
              <a:t>(3 national and one international* workshops)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" y="2756219"/>
            <a:ext cx="5904919" cy="34833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8985"/>
          <a:stretch/>
        </p:blipFill>
        <p:spPr>
          <a:xfrm>
            <a:off x="5796136" y="2756219"/>
            <a:ext cx="3218911" cy="328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00703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5888</TotalTime>
  <Words>447</Words>
  <Application>Microsoft Office PowerPoint</Application>
  <PresentationFormat>Prezentácia na obrazovke (4:3)</PresentationFormat>
  <Paragraphs>66</Paragraphs>
  <Slides>11</Slides>
  <Notes>1</Notes>
  <HiddenSlides>0</HiddenSlides>
  <MMClips>0</MMClips>
  <ScaleCrop>false</ScaleCrop>
  <HeadingPairs>
    <vt:vector size="6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11</vt:i4>
      </vt:variant>
    </vt:vector>
  </HeadingPairs>
  <TitlesOfParts>
    <vt:vector size="17" baseType="lpstr">
      <vt:lpstr>Arial</vt:lpstr>
      <vt:lpstr>Interstate-Regular</vt:lpstr>
      <vt:lpstr>Segoe UI</vt:lpstr>
      <vt:lpstr>Segoe UI Light</vt:lpstr>
      <vt:lpstr>Times New Roman</vt:lpstr>
      <vt:lpstr>KIT-PPT_Master_en_2016</vt:lpstr>
      <vt:lpstr>Prezentácia programu PowerPoint</vt:lpstr>
      <vt:lpstr>Prezentácia programu PowerPoint</vt:lpstr>
      <vt:lpstr>Organisations</vt:lpstr>
      <vt:lpstr>WP5: Social, ethical and communication aspects of uncertainty management in emergency and post-accident situations</vt:lpstr>
      <vt:lpstr>How we identified social uncertainties?    (1)</vt:lpstr>
      <vt:lpstr>Citizens’ monitoring of radioactivity helps address societal uncertainties</vt:lpstr>
      <vt:lpstr>How we identified social uncertainties?    (2)</vt:lpstr>
      <vt:lpstr>Citizens feel insufficiently informed about protective actions</vt:lpstr>
      <vt:lpstr>How we identified social uncertainties?    (3)</vt:lpstr>
      <vt:lpstr>Communication of uncertainties</vt:lpstr>
      <vt:lpstr>Outcomes of WP5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L 104</cp:lastModifiedBy>
  <cp:revision>399</cp:revision>
  <dcterms:created xsi:type="dcterms:W3CDTF">2015-12-14T06:33:20Z</dcterms:created>
  <dcterms:modified xsi:type="dcterms:W3CDTF">2019-12-04T10:06:47Z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exandriaPath">
    <vt:lpwstr/>
  </property>
</Properties>
</file>