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76" r:id="rId1"/>
  </p:sldMasterIdLst>
  <p:notesMasterIdLst>
    <p:notesMasterId r:id="rId18"/>
  </p:notesMasterIdLst>
  <p:handoutMasterIdLst>
    <p:handoutMasterId r:id="rId19"/>
  </p:handoutMasterIdLst>
  <p:sldIdLst>
    <p:sldId id="374" r:id="rId2"/>
    <p:sldId id="1073" r:id="rId3"/>
    <p:sldId id="1069" r:id="rId4"/>
    <p:sldId id="1062" r:id="rId5"/>
    <p:sldId id="1060" r:id="rId6"/>
    <p:sldId id="1070" r:id="rId7"/>
    <p:sldId id="1071" r:id="rId8"/>
    <p:sldId id="1079" r:id="rId9"/>
    <p:sldId id="1075" r:id="rId10"/>
    <p:sldId id="1076" r:id="rId11"/>
    <p:sldId id="1077" r:id="rId12"/>
    <p:sldId id="1078" r:id="rId13"/>
    <p:sldId id="1080" r:id="rId14"/>
    <p:sldId id="1072" r:id="rId15"/>
    <p:sldId id="1061" r:id="rId16"/>
    <p:sldId id="618" r:id="rId17"/>
  </p:sldIdLst>
  <p:sldSz cx="9144000" cy="6858000" type="screen4x3"/>
  <p:notesSz cx="9601200" cy="7315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304">
          <p15:clr>
            <a:srgbClr val="A4A3A4"/>
          </p15:clr>
        </p15:guide>
        <p15:guide id="2" pos="302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243"/>
    <a:srgbClr val="FF9F25"/>
    <a:srgbClr val="E2FFDD"/>
    <a:srgbClr val="FFF6E7"/>
    <a:srgbClr val="FFFAF8"/>
    <a:srgbClr val="FFF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5" autoAdjust="0"/>
    <p:restoredTop sz="94184" autoAdjust="0"/>
  </p:normalViewPr>
  <p:slideViewPr>
    <p:cSldViewPr>
      <p:cViewPr varScale="1">
        <p:scale>
          <a:sx n="61" d="100"/>
          <a:sy n="61" d="100"/>
        </p:scale>
        <p:origin x="147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5644"/>
    </p:cViewPr>
  </p:sorterViewPr>
  <p:notesViewPr>
    <p:cSldViewPr snapToGrid="0" snapToObjects="1">
      <p:cViewPr varScale="1">
        <p:scale>
          <a:sx n="101" d="100"/>
          <a:sy n="101" d="100"/>
        </p:scale>
        <p:origin x="-2072" y="-96"/>
      </p:cViewPr>
      <p:guideLst>
        <p:guide orient="horz" pos="2304"/>
        <p:guide pos="302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60838" cy="3651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438775" y="0"/>
            <a:ext cx="4160838" cy="3651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43C33B6C-FBDD-4366-A53A-8E96F546BEA9}" type="datetimeFigureOut">
              <a:rPr lang="en-US"/>
              <a:pPr>
                <a:defRPr/>
              </a:pPr>
              <a:t>12/4/2019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948488"/>
            <a:ext cx="4160838" cy="3651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438775" y="6948488"/>
            <a:ext cx="4160838" cy="3651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0696EADA-213A-45F5-B748-54F2B8537DEB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33525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60838" cy="3651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38775" y="0"/>
            <a:ext cx="4160838" cy="3651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DB9FDAB4-4B80-4394-8184-170DAAA6F306}" type="datetimeFigureOut">
              <a:rPr lang="en-US"/>
              <a:pPr>
                <a:defRPr/>
              </a:pPr>
              <a:t>12/4/2019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71800" y="549275"/>
            <a:ext cx="3657600" cy="2743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60438" y="3475038"/>
            <a:ext cx="7680325" cy="32908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948488"/>
            <a:ext cx="4160838" cy="3651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38775" y="6948488"/>
            <a:ext cx="4160838" cy="3651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176C55EC-4F01-44C8-BF74-A79905A8F494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944209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971800" y="549275"/>
            <a:ext cx="3657600" cy="27432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0083EE-3BCA-4BD0-8DF6-8530763649CC}" type="slidenum">
              <a:rPr lang="en-CA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CA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mtClean="0">
              <a:latin typeface="Arial" panose="020B0604020202020204" pitchFamily="34" charset="0"/>
            </a:endParaRPr>
          </a:p>
        </p:txBody>
      </p:sp>
      <p:sp>
        <p:nvSpPr>
          <p:cNvPr id="9728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571DBB7-3C9E-4A12-974F-FC659AE6A505}" type="slidenum">
              <a:rPr lang="es-ES_tradnl" altLang="es-ES" sz="1400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</a:t>
            </a:fld>
            <a:endParaRPr lang="es-ES_tradnl" altLang="es-ES" sz="1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07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Marcador de imagen d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Marcador de nota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mtClean="0">
              <a:latin typeface="Arial" panose="020B0604020202020204" pitchFamily="34" charset="0"/>
            </a:endParaRPr>
          </a:p>
        </p:txBody>
      </p:sp>
      <p:sp>
        <p:nvSpPr>
          <p:cNvPr id="136196" name="Marcador de número de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694837D-93C8-4F05-AA27-FA30C5DC0404}" type="slidenum">
              <a:rPr lang="es-ES_tradnl" altLang="es-ES" smtClean="0">
                <a:latin typeface="Arial" panose="020B0604020202020204" pitchFamily="34" charset="0"/>
              </a:rPr>
              <a:pPr/>
              <a:t>9</a:t>
            </a:fld>
            <a:endParaRPr lang="es-ES_tradnl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783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Marcador de imagen d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Marcador de nota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mtClean="0">
              <a:latin typeface="Arial" panose="020B0604020202020204" pitchFamily="34" charset="0"/>
            </a:endParaRPr>
          </a:p>
        </p:txBody>
      </p:sp>
      <p:sp>
        <p:nvSpPr>
          <p:cNvPr id="138244" name="Marcador de número de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FB584E95-9E81-4199-8A99-73C109C359A6}" type="slidenum">
              <a:rPr lang="es-ES_tradnl" altLang="es-ES" smtClean="0">
                <a:latin typeface="Arial" panose="020B0604020202020204" pitchFamily="34" charset="0"/>
              </a:rPr>
              <a:pPr/>
              <a:t>10</a:t>
            </a:fld>
            <a:endParaRPr lang="es-ES_tradnl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705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Marcador de imagen d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Marcador de nota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mtClean="0">
              <a:latin typeface="Arial" panose="020B0604020202020204" pitchFamily="34" charset="0"/>
            </a:endParaRPr>
          </a:p>
        </p:txBody>
      </p:sp>
      <p:sp>
        <p:nvSpPr>
          <p:cNvPr id="140292" name="Marcador de número de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E3E0496A-7706-4689-B05A-405A9F9B0C7B}" type="slidenum">
              <a:rPr lang="es-ES_tradnl" altLang="es-ES" smtClean="0">
                <a:latin typeface="Arial" panose="020B0604020202020204" pitchFamily="34" charset="0"/>
              </a:rPr>
              <a:pPr/>
              <a:t>11</a:t>
            </a:fld>
            <a:endParaRPr lang="es-ES_tradnl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32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Marcador de nota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mtClean="0">
              <a:latin typeface="Arial" panose="020B0604020202020204" pitchFamily="34" charset="0"/>
            </a:endParaRPr>
          </a:p>
        </p:txBody>
      </p:sp>
      <p:sp>
        <p:nvSpPr>
          <p:cNvPr id="142340" name="Marcador de número de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AA82177B-8188-4751-A421-2E1AF10F308C}" type="slidenum">
              <a:rPr lang="es-ES_tradnl" altLang="es-ES" smtClean="0">
                <a:latin typeface="Arial" panose="020B0604020202020204" pitchFamily="34" charset="0"/>
              </a:rPr>
              <a:pPr/>
              <a:t>12</a:t>
            </a:fld>
            <a:endParaRPr lang="es-ES_tradnl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941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971800" y="549275"/>
            <a:ext cx="3657600" cy="27432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C2DF54-2627-47E6-A83A-74B0D407356C}" type="slidenum">
              <a:rPr lang="en-CA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CA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0" y="3200401"/>
            <a:ext cx="8382000" cy="1588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4800" b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0"/>
          </p:nvPr>
        </p:nvSpPr>
        <p:spPr>
          <a:xfrm>
            <a:off x="533400" y="5257800"/>
            <a:ext cx="7848600" cy="838200"/>
          </a:xfrm>
        </p:spPr>
        <p:txBody>
          <a:bodyPr>
            <a:normAutofit/>
          </a:bodyPr>
          <a:lstStyle>
            <a:lvl1pPr algn="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Rectangle 3"/>
          <p:cNvSpPr/>
          <p:nvPr userDrawn="1"/>
        </p:nvSpPr>
        <p:spPr>
          <a:xfrm rot="19563908">
            <a:off x="247732" y="1814739"/>
            <a:ext cx="10544014" cy="5196587"/>
          </a:xfrm>
          <a:prstGeom prst="rect">
            <a:avLst/>
          </a:prstGeom>
          <a:blipFill dpi="0" rotWithShape="1">
            <a:blip r:embed="rId3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5268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4000" b="1" cap="none" baseline="0" dirty="0">
                <a:ln w="635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A7019-14BD-4A65-887B-5F9FDC780F3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5" name="Picture 13" descr="ICRP Logo and Title.gif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5" y="6418263"/>
            <a:ext cx="38115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6529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>
            <a:lvl1pPr>
              <a:defRPr sz="2200" b="1"/>
            </a:lvl1pPr>
            <a:lvl2pPr>
              <a:defRPr sz="21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FA2FD-B014-469B-A9B1-DD8B8790061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5" name="Picture 13" descr="ICRP Logo and Title.gif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5" y="6418263"/>
            <a:ext cx="38115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2927136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724400"/>
          </a:xfrm>
        </p:spPr>
        <p:txBody>
          <a:bodyPr/>
          <a:lstStyle>
            <a:lvl1pPr>
              <a:defRPr sz="2200" b="1"/>
            </a:lvl1pPr>
            <a:lvl2pPr>
              <a:defRPr sz="21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724400"/>
          </a:xfrm>
        </p:spPr>
        <p:txBody>
          <a:bodyPr/>
          <a:lstStyle>
            <a:lvl1pPr>
              <a:defRPr sz="2200" b="1"/>
            </a:lvl1pPr>
            <a:lvl2pPr>
              <a:defRPr sz="21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FFDF3-5890-479E-AA08-62A4F1D9DCFE}" type="slidenum">
              <a:rPr lang="en-CA"/>
              <a:pPr>
                <a:defRPr/>
              </a:pPr>
              <a:t>‹Nº›</a:t>
            </a:fld>
            <a:endParaRPr lang="en-CA" dirty="0"/>
          </a:p>
        </p:txBody>
      </p:sp>
      <p:pic>
        <p:nvPicPr>
          <p:cNvPr id="6" name="Picture 13" descr="ICRP Logo and Title.gif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5" y="6418263"/>
            <a:ext cx="38115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326876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04800" y="457200"/>
            <a:ext cx="2438400" cy="56388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/>
          </a:p>
        </p:txBody>
      </p:sp>
      <p:cxnSp>
        <p:nvCxnSpPr>
          <p:cNvPr id="6" name="Straight Connector 5"/>
          <p:cNvCxnSpPr/>
          <p:nvPr userDrawn="1"/>
        </p:nvCxnSpPr>
        <p:spPr>
          <a:xfrm rot="5400000">
            <a:off x="-266699" y="3162301"/>
            <a:ext cx="6326188" cy="1588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14352"/>
            <a:ext cx="2286000" cy="1162051"/>
          </a:xfrm>
        </p:spPr>
        <p:txBody>
          <a:bodyPr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676400"/>
            <a:ext cx="2286000" cy="4343400"/>
          </a:xfrm>
        </p:spPr>
        <p:txBody>
          <a:bodyPr lIns="18288" rIns="18288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0" y="533400"/>
            <a:ext cx="5638800" cy="57912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1EA6A-A152-4362-82E5-F40573E11958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  <p:pic>
        <p:nvPicPr>
          <p:cNvPr id="8" name="Picture 13" descr="ICRP Logo and Title.gif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5" y="6418263"/>
            <a:ext cx="38115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4483972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90709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">
              <a:schemeClr val="accent1">
                <a:tint val="44500"/>
                <a:satMod val="160000"/>
                <a:lumMod val="20000"/>
                <a:lumOff val="80000"/>
              </a:schemeClr>
            </a:gs>
            <a:gs pos="100000">
              <a:schemeClr val="accent1">
                <a:tint val="23500"/>
                <a:satMod val="160000"/>
                <a:lumMod val="0"/>
                <a:lumOff val="1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0" rIns="0" bIns="0" anchor="ctr" anchorCtr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  <a:extrusionClr>
                <a:schemeClr val="tx1"/>
              </a:extrusionClr>
            </a:sp3d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24600"/>
            <a:ext cx="762000" cy="212725"/>
          </a:xfrm>
          <a:prstGeom prst="rect">
            <a:avLst/>
          </a:prstGeom>
        </p:spPr>
        <p:txBody>
          <a:bodyPr vert="horz" lIns="0" t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3F5C72D-202D-4325-ABA2-6A0971C5D17F}" type="slidenum">
              <a:rPr lang="en-CA"/>
              <a:pPr>
                <a:defRPr/>
              </a:pPr>
              <a:t>‹Nº›</a:t>
            </a:fld>
            <a:endParaRPr lang="en-C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  <p:sldLayoutId id="2147484098" r:id="rId4"/>
    <p:sldLayoutId id="2147484102" r:id="rId5"/>
    <p:sldLayoutId id="2147484103" r:id="rId6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83763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rgbClr val="083763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rgbClr val="083763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83763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083763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7952" y="1143000"/>
            <a:ext cx="8385048" cy="1828800"/>
          </a:xfrm>
        </p:spPr>
        <p:txBody>
          <a:bodyPr>
            <a:normAutofit fontScale="90000"/>
          </a:bodyPr>
          <a:lstStyle/>
          <a:p>
            <a:r>
              <a:rPr lang="en-GB" sz="2800" dirty="0" smtClean="0">
                <a:effectLst/>
              </a:rPr>
              <a:t>CONFIDENCE Dissemination Workshop</a:t>
            </a:r>
            <a:br>
              <a:rPr lang="en-GB" sz="2800" dirty="0" smtClean="0">
                <a:effectLst/>
              </a:rPr>
            </a:br>
            <a:r>
              <a:rPr lang="en-GB" sz="2200" dirty="0" smtClean="0">
                <a:effectLst/>
              </a:rPr>
              <a:t>2-5 December 2019. Bratislava, Slovak Republic</a:t>
            </a:r>
            <a:r>
              <a:rPr lang="en-GB" sz="2800" dirty="0" smtClean="0">
                <a:effectLst/>
              </a:rPr>
              <a:t/>
            </a:r>
            <a:br>
              <a:rPr lang="en-GB" sz="2800" dirty="0" smtClean="0">
                <a:effectLst/>
              </a:rPr>
            </a:br>
            <a:r>
              <a:rPr lang="en-GB" sz="2800" dirty="0" smtClean="0">
                <a:effectLst/>
              </a:rPr>
              <a:t/>
            </a:r>
            <a:br>
              <a:rPr lang="en-GB" sz="2800" dirty="0" smtClean="0">
                <a:effectLst/>
              </a:rPr>
            </a:br>
            <a:r>
              <a:rPr lang="en-GB" sz="2800" dirty="0">
                <a:effectLst/>
              </a:rPr>
              <a:t/>
            </a:r>
            <a:br>
              <a:rPr lang="en-GB" sz="2800" dirty="0">
                <a:effectLst/>
              </a:rPr>
            </a:br>
            <a:r>
              <a:rPr lang="en-GB" sz="2800" dirty="0" smtClean="0">
                <a:effectLst/>
              </a:rPr>
              <a:t/>
            </a:r>
            <a:br>
              <a:rPr lang="en-GB" sz="2800" dirty="0" smtClean="0">
                <a:effectLst/>
              </a:rPr>
            </a:br>
            <a:r>
              <a:rPr lang="en-US" sz="4000" dirty="0" smtClean="0">
                <a:solidFill>
                  <a:schemeClr val="bg1"/>
                </a:solidFill>
              </a:rPr>
              <a:t>C</a:t>
            </a:r>
            <a:r>
              <a:rPr lang="en-US" sz="4000" dirty="0" smtClean="0">
                <a:solidFill>
                  <a:schemeClr val="bg1"/>
                </a:solidFill>
              </a:rPr>
              <a:t>onsiderations from a </a:t>
            </a:r>
            <a:r>
              <a:rPr lang="en-US" sz="4000" smtClean="0">
                <a:solidFill>
                  <a:schemeClr val="bg1"/>
                </a:solidFill>
              </a:rPr>
              <a:t>member of </a:t>
            </a:r>
            <a:r>
              <a:rPr lang="en-US" altLang="ja-JP" sz="4000" smtClean="0">
                <a:solidFill>
                  <a:schemeClr val="bg1"/>
                </a:solidFill>
              </a:rPr>
              <a:t> ICRP (C4)</a:t>
            </a:r>
            <a:endParaRPr lang="en-GB" sz="2800" dirty="0">
              <a:effectLst/>
            </a:endParaRPr>
          </a:p>
        </p:txBody>
      </p:sp>
      <p:sp>
        <p:nvSpPr>
          <p:cNvPr id="8" name="Shape 54"/>
          <p:cNvSpPr/>
          <p:nvPr/>
        </p:nvSpPr>
        <p:spPr>
          <a:xfrm>
            <a:off x="1828800" y="4338941"/>
            <a:ext cx="5136210" cy="769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lvl="0">
              <a:defRPr sz="1800"/>
            </a:pPr>
            <a:r>
              <a:rPr lang="es-ES_tradnl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  <a:sym typeface="Avenir Book"/>
              </a:rPr>
              <a:t>Eduardo Gallego,</a:t>
            </a:r>
            <a:r>
              <a:rPr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  <a:sym typeface="Avenir Book"/>
              </a:rPr>
              <a:t> </a:t>
            </a:r>
            <a:r>
              <a:rPr sz="2400" dirty="0">
                <a:solidFill>
                  <a:schemeClr val="bg1"/>
                </a:solidFill>
                <a:latin typeface="+mn-lt"/>
                <a:ea typeface="+mn-ea"/>
                <a:cs typeface="+mn-cs"/>
                <a:sym typeface="Avenir Book"/>
              </a:rPr>
              <a:t>ICRP Committee </a:t>
            </a:r>
            <a:r>
              <a:rPr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  <a:sym typeface="Avenir Book"/>
              </a:rPr>
              <a:t>4</a:t>
            </a:r>
            <a:endParaRPr lang="es-ES" sz="2400" dirty="0" smtClean="0">
              <a:solidFill>
                <a:schemeClr val="bg1"/>
              </a:solidFill>
              <a:latin typeface="+mn-lt"/>
              <a:ea typeface="+mn-ea"/>
              <a:cs typeface="+mn-cs"/>
              <a:sym typeface="Avenir Book"/>
            </a:endParaRPr>
          </a:p>
          <a:p>
            <a:pPr lvl="0">
              <a:defRPr sz="1800"/>
            </a:pPr>
            <a:r>
              <a:rPr lang="es-ES" sz="2000" dirty="0" smtClean="0">
                <a:solidFill>
                  <a:schemeClr val="bg1"/>
                </a:solidFill>
                <a:latin typeface="+mn-lt"/>
                <a:cs typeface="+mn-cs"/>
                <a:sym typeface="Avenir Book"/>
              </a:rPr>
              <a:t>Universidad Politécnica de Madrid, </a:t>
            </a:r>
            <a:r>
              <a:rPr lang="es-ES" sz="2000" dirty="0" err="1" smtClean="0">
                <a:solidFill>
                  <a:schemeClr val="bg1"/>
                </a:solidFill>
                <a:latin typeface="+mn-lt"/>
                <a:cs typeface="+mn-cs"/>
                <a:sym typeface="Avenir Book"/>
              </a:rPr>
              <a:t>Spain</a:t>
            </a:r>
            <a:endParaRPr sz="2000" dirty="0">
              <a:solidFill>
                <a:schemeClr val="bg1"/>
              </a:solidFill>
              <a:latin typeface="+mn-lt"/>
              <a:cs typeface="+mn-cs"/>
              <a:sym typeface="Avenir Book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519714" y="5551715"/>
            <a:ext cx="914400" cy="914400"/>
          </a:xfrm>
          <a:prstGeom prst="rect">
            <a:avLst/>
          </a:prstGeom>
        </p:spPr>
        <p:txBody>
          <a:bodyPr vert="horz" wrap="none" lIns="0" rIns="18288" rtlCol="0">
            <a:normAutofit/>
          </a:bodyPr>
          <a:lstStyle/>
          <a:p>
            <a:pPr marL="0" marR="4572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</a:pPr>
            <a:endParaRPr kumimoji="0" lang="ja-JP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990600" y="1447800"/>
            <a:ext cx="7239000" cy="914400"/>
          </a:xfrm>
          <a:prstGeom prst="rect">
            <a:avLst/>
          </a:prstGeom>
        </p:spPr>
        <p:txBody>
          <a:bodyPr vert="horz" wrap="none" lIns="0" rIns="18288" rtlCol="0">
            <a:normAutofit/>
          </a:bodyPr>
          <a:lstStyle/>
          <a:p>
            <a:pPr marL="0" marR="4572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</a:pPr>
            <a:endParaRPr kumimoji="0" lang="ja-JP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886200" y="6096000"/>
            <a:ext cx="5181600" cy="609600"/>
          </a:xfrm>
          <a:prstGeom prst="rect">
            <a:avLst/>
          </a:prstGeom>
        </p:spPr>
        <p:txBody>
          <a:bodyPr vert="horz" wrap="none" lIns="0" rIns="18288" rtlCol="0">
            <a:normAutofit fontScale="92500"/>
          </a:bodyPr>
          <a:lstStyle/>
          <a:p>
            <a:r>
              <a:rPr lang="en-US" dirty="0">
                <a:solidFill>
                  <a:srgbClr val="FF0000"/>
                </a:solidFill>
              </a:rPr>
              <a:t>The views expressed in this presentation are</a:t>
            </a:r>
          </a:p>
          <a:p>
            <a:r>
              <a:rPr lang="en-US" dirty="0">
                <a:solidFill>
                  <a:srgbClr val="FF0000"/>
                </a:solidFill>
              </a:rPr>
              <a:t>solely those of the presenter</a:t>
            </a:r>
            <a:endParaRPr kumimoji="0" lang="ja-JP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534200"/>
            <a:ext cx="2333100" cy="7612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pPr>
              <a:defRPr/>
            </a:pPr>
            <a:r>
              <a:rPr kumimoji="1" lang="en-US" altLang="ja-JP" sz="2800" b="1" dirty="0" smtClean="0">
                <a:ea typeface="MS PGothic" panose="020B0600070205080204" pitchFamily="34" charset="-128"/>
              </a:rPr>
              <a:t>Intermediate phase</a:t>
            </a:r>
            <a:endParaRPr kumimoji="1" lang="ja-JP" altLang="en-US" sz="2800" b="1" dirty="0">
              <a:ea typeface="MS PGothic" panose="020B0600070205080204" pitchFamily="34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1000" y="981074"/>
            <a:ext cx="8610600" cy="5495925"/>
          </a:xfrm>
        </p:spPr>
        <p:txBody>
          <a:bodyPr/>
          <a:lstStyle/>
          <a:p>
            <a:pPr marL="0" indent="0" algn="just">
              <a:lnSpc>
                <a:spcPct val="95000"/>
              </a:lnSpc>
              <a:buNone/>
              <a:defRPr/>
            </a:pPr>
            <a:r>
              <a:rPr lang="en-US" sz="2000" dirty="0">
                <a:ea typeface="MS PGothic" panose="020B0600070205080204" pitchFamily="34" charset="-128"/>
              </a:rPr>
              <a:t>Termination of emergency protection actions</a:t>
            </a:r>
          </a:p>
          <a:p>
            <a:pPr marL="342900" indent="-342900" algn="just">
              <a:lnSpc>
                <a:spcPct val="95000"/>
              </a:lnSpc>
              <a:defRPr/>
            </a:pPr>
            <a:r>
              <a:rPr lang="en-US" sz="2000" b="0" dirty="0" smtClean="0">
                <a:ea typeface="MS PGothic" panose="020B0600070205080204" pitchFamily="34" charset="-128"/>
              </a:rPr>
              <a:t>Extensive dialogue with all the affected parties and transparency is necessary </a:t>
            </a:r>
          </a:p>
          <a:p>
            <a:pPr marL="709613" lvl="1" indent="-342900" algn="just">
              <a:lnSpc>
                <a:spcPct val="95000"/>
              </a:lnSpc>
              <a:defRPr/>
            </a:pPr>
            <a:r>
              <a:rPr lang="en-US" sz="2000" b="0" dirty="0" smtClean="0">
                <a:solidFill>
                  <a:srgbClr val="C00000"/>
                </a:solidFill>
                <a:ea typeface="MS PGothic" panose="020B0600070205080204" pitchFamily="34" charset="-128"/>
              </a:rPr>
              <a:t>WP4 and WP5 offer interesting elements and tools</a:t>
            </a:r>
          </a:p>
          <a:p>
            <a:pPr marL="0" indent="0" algn="just">
              <a:lnSpc>
                <a:spcPct val="95000"/>
              </a:lnSpc>
              <a:spcBef>
                <a:spcPts val="1200"/>
              </a:spcBef>
              <a:buNone/>
              <a:defRPr/>
            </a:pPr>
            <a:r>
              <a:rPr lang="en-US" sz="2000" dirty="0" smtClean="0">
                <a:ea typeface="MS PGothic" panose="020B0600070205080204" pitchFamily="34" charset="-128"/>
              </a:rPr>
              <a:t>Protection strategies:</a:t>
            </a:r>
            <a:endParaRPr lang="en-US" sz="2000" dirty="0">
              <a:ea typeface="MS PGothic" panose="020B0600070205080204" pitchFamily="34" charset="-128"/>
            </a:endParaRPr>
          </a:p>
          <a:p>
            <a:pPr marL="342900" indent="-342900" algn="just">
              <a:lnSpc>
                <a:spcPct val="95000"/>
              </a:lnSpc>
              <a:defRPr/>
            </a:pPr>
            <a:r>
              <a:rPr lang="en-US" sz="2000" b="0" dirty="0" smtClean="0">
                <a:ea typeface="MS PGothic" panose="020B0600070205080204" pitchFamily="34" charset="-128"/>
              </a:rPr>
              <a:t>Active </a:t>
            </a:r>
            <a:r>
              <a:rPr lang="en-US" sz="2000" b="0" dirty="0">
                <a:ea typeface="MS PGothic" panose="020B0600070205080204" pitchFamily="34" charset="-128"/>
              </a:rPr>
              <a:t>participation of </a:t>
            </a:r>
            <a:r>
              <a:rPr lang="en-US" sz="2000" b="0" dirty="0" smtClean="0">
                <a:ea typeface="MS PGothic" panose="020B0600070205080204" pitchFamily="34" charset="-128"/>
              </a:rPr>
              <a:t>local stakeholders will </a:t>
            </a:r>
            <a:r>
              <a:rPr lang="en-US" sz="2000" b="0" dirty="0">
                <a:ea typeface="MS PGothic" panose="020B0600070205080204" pitchFamily="34" charset="-128"/>
              </a:rPr>
              <a:t>bring relevant local knowledge, experience and values ​​to decision-making processes, so that detailed and resulting protection strategies are more likely to be well focused, understood and supported</a:t>
            </a:r>
            <a:r>
              <a:rPr lang="en-US" sz="2000" b="0" dirty="0" smtClean="0">
                <a:ea typeface="MS PGothic" panose="020B0600070205080204" pitchFamily="34" charset="-128"/>
              </a:rPr>
              <a:t>.</a:t>
            </a:r>
          </a:p>
          <a:p>
            <a:pPr marL="709613" lvl="1" indent="-342900" algn="just">
              <a:lnSpc>
                <a:spcPct val="95000"/>
              </a:lnSpc>
              <a:defRPr/>
            </a:pPr>
            <a:r>
              <a:rPr lang="en-US" sz="1900" dirty="0" smtClean="0">
                <a:solidFill>
                  <a:srgbClr val="C00000"/>
                </a:solidFill>
                <a:ea typeface="MS PGothic" panose="020B0600070205080204" pitchFamily="34" charset="-128"/>
              </a:rPr>
              <a:t>WP4 national stakeholder panels – good and necessary!</a:t>
            </a:r>
          </a:p>
          <a:p>
            <a:pPr marL="709613" lvl="1" indent="-342900" algn="just">
              <a:lnSpc>
                <a:spcPct val="95000"/>
              </a:lnSpc>
              <a:defRPr/>
            </a:pPr>
            <a:r>
              <a:rPr lang="en-US" sz="1900" b="0" dirty="0" smtClean="0">
                <a:solidFill>
                  <a:srgbClr val="C00000"/>
                </a:solidFill>
                <a:ea typeface="MS PGothic" panose="020B0600070205080204" pitchFamily="34" charset="-128"/>
              </a:rPr>
              <a:t>WP6 tools to aid decision analysis with uncertainty</a:t>
            </a:r>
            <a:endParaRPr lang="en-US" sz="1900" b="0" dirty="0">
              <a:solidFill>
                <a:srgbClr val="C00000"/>
              </a:solidFill>
              <a:ea typeface="MS PGothic" panose="020B0600070205080204" pitchFamily="34" charset="-128"/>
            </a:endParaRPr>
          </a:p>
          <a:p>
            <a:pPr marL="342900" indent="-342900" algn="just">
              <a:lnSpc>
                <a:spcPct val="95000"/>
              </a:lnSpc>
              <a:defRPr/>
            </a:pPr>
            <a:r>
              <a:rPr lang="en-US" sz="2000" b="0" dirty="0" smtClean="0">
                <a:ea typeface="MS PGothic" panose="020B0600070205080204" pitchFamily="34" charset="-128"/>
              </a:rPr>
              <a:t>Characterization of exposure and realistic prognosis allow </a:t>
            </a:r>
            <a:r>
              <a:rPr lang="en-US" sz="2000" b="0" dirty="0">
                <a:ea typeface="MS PGothic" panose="020B0600070205080204" pitchFamily="34" charset="-128"/>
              </a:rPr>
              <a:t>informed planning and implementation of longer-term </a:t>
            </a:r>
            <a:r>
              <a:rPr lang="en-US" sz="2000" b="0" dirty="0" smtClean="0">
                <a:ea typeface="MS PGothic" panose="020B0600070205080204" pitchFamily="34" charset="-128"/>
              </a:rPr>
              <a:t>actions</a:t>
            </a:r>
            <a:endParaRPr lang="en-US" sz="2000" b="0" dirty="0">
              <a:ea typeface="MS PGothic" panose="020B0600070205080204" pitchFamily="34" charset="-128"/>
            </a:endParaRPr>
          </a:p>
          <a:p>
            <a:pPr marL="709613" lvl="1" indent="-342900" algn="just">
              <a:lnSpc>
                <a:spcPct val="95000"/>
              </a:lnSpc>
              <a:defRPr/>
            </a:pPr>
            <a:r>
              <a:rPr lang="en-US" sz="2000" dirty="0" smtClean="0">
                <a:solidFill>
                  <a:srgbClr val="C00000"/>
                </a:solidFill>
                <a:ea typeface="MS PGothic" panose="020B0600070205080204" pitchFamily="34" charset="-128"/>
              </a:rPr>
              <a:t>WP2 – 	improvements to reduce uncertainties </a:t>
            </a:r>
          </a:p>
          <a:p>
            <a:pPr marL="1189038" lvl="4" indent="0" algn="just">
              <a:lnSpc>
                <a:spcPct val="95000"/>
              </a:lnSpc>
              <a:buNone/>
              <a:defRPr/>
            </a:pPr>
            <a:r>
              <a:rPr lang="en-US" sz="1900" dirty="0" smtClean="0">
                <a:solidFill>
                  <a:srgbClr val="C00000"/>
                </a:solidFill>
                <a:ea typeface="MS PGothic" panose="020B0600070205080204" pitchFamily="34" charset="-128"/>
              </a:rPr>
              <a:t>	incorporation of citizens measurements</a:t>
            </a:r>
          </a:p>
          <a:p>
            <a:pPr marL="714375" lvl="2" indent="-357188" algn="just">
              <a:lnSpc>
                <a:spcPct val="95000"/>
              </a:lnSpc>
              <a:defRPr/>
            </a:pPr>
            <a:r>
              <a:rPr lang="en-US" sz="2000" dirty="0" smtClean="0">
                <a:solidFill>
                  <a:srgbClr val="C00000"/>
                </a:solidFill>
                <a:ea typeface="MS PGothic" panose="020B0600070205080204" pitchFamily="34" charset="-128"/>
              </a:rPr>
              <a:t>WP3 – 	</a:t>
            </a:r>
            <a:r>
              <a:rPr lang="en-US" sz="2000" dirty="0" err="1" smtClean="0">
                <a:solidFill>
                  <a:srgbClr val="C00000"/>
                </a:solidFill>
                <a:ea typeface="MS PGothic" panose="020B0600070205080204" pitchFamily="34" charset="-128"/>
              </a:rPr>
              <a:t>Foodchain</a:t>
            </a:r>
            <a:r>
              <a:rPr lang="en-US" sz="2000" dirty="0" smtClean="0">
                <a:solidFill>
                  <a:srgbClr val="C00000"/>
                </a:solidFill>
                <a:ea typeface="MS PGothic" panose="020B0600070205080204" pitchFamily="34" charset="-128"/>
              </a:rPr>
              <a:t> improvements </a:t>
            </a:r>
          </a:p>
          <a:p>
            <a:pPr marL="709613" lvl="1" indent="-342900" algn="just">
              <a:lnSpc>
                <a:spcPct val="95000"/>
              </a:lnSpc>
              <a:defRPr/>
            </a:pPr>
            <a:endParaRPr lang="es-ES" sz="1700" b="0" dirty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942446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162272"/>
            <a:ext cx="8229600" cy="1143000"/>
          </a:xfrm>
        </p:spPr>
        <p:txBody>
          <a:bodyPr/>
          <a:lstStyle/>
          <a:p>
            <a:pPr>
              <a:defRPr/>
            </a:pPr>
            <a:r>
              <a:rPr kumimoji="1" lang="en-US" altLang="ja-JP" sz="2800" b="1" dirty="0" smtClean="0">
                <a:ea typeface="MS PGothic" panose="020B0600070205080204" pitchFamily="34" charset="-128"/>
              </a:rPr>
              <a:t>Long-term phase – Recovery process</a:t>
            </a:r>
            <a:endParaRPr kumimoji="1" lang="ja-JP" altLang="en-US" sz="2800" b="1" dirty="0">
              <a:ea typeface="MS PGothic" panose="020B0600070205080204" pitchFamily="34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1000" y="765175"/>
            <a:ext cx="8610600" cy="5688013"/>
          </a:xfrm>
        </p:spPr>
        <p:txBody>
          <a:bodyPr/>
          <a:lstStyle/>
          <a:p>
            <a:pPr marL="357188" indent="-357188" algn="just">
              <a:lnSpc>
                <a:spcPct val="95000"/>
              </a:lnSpc>
              <a:defRPr/>
            </a:pPr>
            <a:r>
              <a:rPr lang="en-GB" sz="2000" b="0" dirty="0" smtClean="0">
                <a:ea typeface="MS PGothic" panose="020B0600070205080204" pitchFamily="34" charset="-128"/>
              </a:rPr>
              <a:t>Management of a post-accident existing exposure situation is based on the implementation of an integrated and complex rehabilitation program</a:t>
            </a:r>
          </a:p>
          <a:p>
            <a:pPr marL="357188" indent="-357188" algn="just">
              <a:lnSpc>
                <a:spcPct val="95000"/>
              </a:lnSpc>
              <a:defRPr/>
            </a:pPr>
            <a:r>
              <a:rPr lang="en-GB" sz="2000" b="0" dirty="0" smtClean="0">
                <a:ea typeface="MS PGothic" panose="020B0600070205080204" pitchFamily="34" charset="-128"/>
              </a:rPr>
              <a:t>Radiation protection is a part of this program, </a:t>
            </a:r>
          </a:p>
          <a:p>
            <a:pPr marL="723901" lvl="1" indent="-357188" algn="just">
              <a:lnSpc>
                <a:spcPct val="95000"/>
              </a:lnSpc>
              <a:defRPr/>
            </a:pPr>
            <a:r>
              <a:rPr lang="en-GB" sz="1900" b="0" dirty="0" smtClean="0">
                <a:ea typeface="MS PGothic" panose="020B0600070205080204" pitchFamily="34" charset="-128"/>
              </a:rPr>
              <a:t>strategies include actions implemented by national and local authorities, as well as self-help protection actions taken by the affected population</a:t>
            </a:r>
          </a:p>
          <a:p>
            <a:pPr marL="357188" indent="-357188" algn="just">
              <a:lnSpc>
                <a:spcPct val="95000"/>
              </a:lnSpc>
              <a:defRPr/>
            </a:pPr>
            <a:r>
              <a:rPr lang="en-GB" sz="2000" b="0" dirty="0" smtClean="0">
                <a:ea typeface="MS PGothic" panose="020B0600070205080204" pitchFamily="34" charset="-128"/>
              </a:rPr>
              <a:t>Long-term pollution management, </a:t>
            </a:r>
          </a:p>
          <a:p>
            <a:pPr marL="723901" lvl="1" indent="-357188" algn="just">
              <a:lnSpc>
                <a:spcPct val="95000"/>
              </a:lnSpc>
              <a:defRPr/>
            </a:pPr>
            <a:r>
              <a:rPr lang="en-GB" sz="1900" b="0" dirty="0" smtClean="0">
                <a:ea typeface="MS PGothic" panose="020B0600070205080204" pitchFamily="34" charset="-128"/>
              </a:rPr>
              <a:t>system of radiological surveillance and dissemination of data, as support to the selection and implementation of appropriate protective actions</a:t>
            </a:r>
          </a:p>
          <a:p>
            <a:pPr marL="357188" indent="-357188" algn="just">
              <a:lnSpc>
                <a:spcPct val="95000"/>
              </a:lnSpc>
              <a:defRPr/>
            </a:pPr>
            <a:r>
              <a:rPr lang="en-GB" sz="2000" b="0" dirty="0" smtClean="0">
                <a:ea typeface="MS PGothic" panose="020B0600070205080204" pitchFamily="34" charset="-128"/>
              </a:rPr>
              <a:t>Local / individual measurements with appropriate devices are essential to ensure the development of a culture of practical radiation protection:</a:t>
            </a:r>
          </a:p>
          <a:p>
            <a:pPr marL="723901" lvl="1" indent="-357188" algn="just">
              <a:lnSpc>
                <a:spcPct val="95000"/>
              </a:lnSpc>
              <a:spcAft>
                <a:spcPts val="1200"/>
              </a:spcAft>
              <a:defRPr/>
            </a:pPr>
            <a:r>
              <a:rPr lang="en-GB" sz="1900" b="0" dirty="0" smtClean="0">
                <a:ea typeface="MS PGothic" panose="020B0600070205080204" pitchFamily="34" charset="-128"/>
              </a:rPr>
              <a:t>information, practical knowledge and skills that allow people to judge for themselves the most appropriate approaches</a:t>
            </a:r>
            <a:endParaRPr lang="en-GB" sz="1727" dirty="0" smtClean="0"/>
          </a:p>
          <a:p>
            <a:pPr marL="357188" indent="-357188" algn="just">
              <a:lnSpc>
                <a:spcPct val="95000"/>
              </a:lnSpc>
              <a:spcAft>
                <a:spcPts val="0"/>
              </a:spcAft>
              <a:defRPr/>
            </a:pPr>
            <a:r>
              <a:rPr lang="en-GB" sz="2000" b="0" dirty="0" smtClean="0">
                <a:solidFill>
                  <a:srgbClr val="C00000"/>
                </a:solidFill>
                <a:ea typeface="MS PGothic" panose="020B0600070205080204" pitchFamily="34" charset="-128"/>
              </a:rPr>
              <a:t>CONFIDENCE has developed many useful elements to help improving  characterisation, stakeholder participation, </a:t>
            </a:r>
          </a:p>
          <a:p>
            <a:pPr marL="357188" indent="-357188" algn="just">
              <a:lnSpc>
                <a:spcPct val="95000"/>
              </a:lnSpc>
              <a:spcBef>
                <a:spcPts val="0"/>
              </a:spcBef>
              <a:defRPr/>
            </a:pPr>
            <a:r>
              <a:rPr lang="en-GB" sz="2000" b="0" dirty="0" smtClean="0">
                <a:solidFill>
                  <a:srgbClr val="C00000"/>
                </a:solidFill>
                <a:ea typeface="MS PGothic" panose="020B0600070205080204" pitchFamily="34" charset="-128"/>
              </a:rPr>
              <a:t>The framework developed with the seven anthropologic criteria of dignified living conditions (WP5) is perfectly aligned with ICRP values</a:t>
            </a:r>
          </a:p>
        </p:txBody>
      </p:sp>
    </p:spTree>
    <p:extLst>
      <p:ext uri="{BB962C8B-B14F-4D97-AF65-F5344CB8AC3E}">
        <p14:creationId xmlns:p14="http://schemas.microsoft.com/office/powerpoint/2010/main" val="19595179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pPr>
              <a:defRPr/>
            </a:pPr>
            <a:r>
              <a:rPr kumimoji="1" lang="en-US" altLang="ja-JP" sz="2800" b="1" dirty="0" smtClean="0">
                <a:ea typeface="MS PGothic" panose="020B0600070205080204" pitchFamily="34" charset="-128"/>
              </a:rPr>
              <a:t>Food management</a:t>
            </a:r>
            <a:endParaRPr kumimoji="1" lang="ja-JP" altLang="en-US" sz="2800" b="1" dirty="0">
              <a:ea typeface="MS PGothic" panose="020B0600070205080204" pitchFamily="34" charset="-128"/>
            </a:endParaRPr>
          </a:p>
        </p:txBody>
      </p:sp>
      <p:sp>
        <p:nvSpPr>
          <p:cNvPr id="14131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1000" y="981075"/>
            <a:ext cx="8610600" cy="5111750"/>
          </a:xfrm>
        </p:spPr>
        <p:txBody>
          <a:bodyPr/>
          <a:lstStyle/>
          <a:p>
            <a:pPr marL="357188" indent="-357188" algn="just">
              <a:lnSpc>
                <a:spcPct val="95000"/>
              </a:lnSpc>
            </a:pPr>
            <a:r>
              <a:rPr lang="en-US" altLang="es-ES" sz="2000" b="0" dirty="0"/>
              <a:t>Protective actions related to food may be relevant from the initial phase</a:t>
            </a:r>
          </a:p>
          <a:p>
            <a:pPr marL="357188" indent="-357188" algn="just">
              <a:lnSpc>
                <a:spcPct val="95000"/>
              </a:lnSpc>
            </a:pPr>
            <a:r>
              <a:rPr lang="en-US" altLang="es-ES" sz="2000" b="0" dirty="0" smtClean="0"/>
              <a:t>Strategies should </a:t>
            </a:r>
            <a:r>
              <a:rPr lang="en-US" altLang="es-ES" sz="2000" b="0" dirty="0"/>
              <a:t>consider not only the protection of people but also sustainable development in the affected </a:t>
            </a:r>
            <a:r>
              <a:rPr lang="en-US" altLang="es-ES" sz="2000" b="0" dirty="0" smtClean="0"/>
              <a:t>territories</a:t>
            </a:r>
          </a:p>
          <a:p>
            <a:pPr marL="357188" indent="-357188" algn="just">
              <a:lnSpc>
                <a:spcPct val="95000"/>
              </a:lnSpc>
            </a:pPr>
            <a:endParaRPr lang="en-US" altLang="es-ES" sz="2000" b="0" dirty="0"/>
          </a:p>
          <a:p>
            <a:pPr marL="357188" indent="-357188" algn="just">
              <a:lnSpc>
                <a:spcPct val="95000"/>
              </a:lnSpc>
            </a:pPr>
            <a:r>
              <a:rPr lang="en-US" altLang="es-ES" sz="2000" b="0" dirty="0" smtClean="0">
                <a:solidFill>
                  <a:srgbClr val="C00000"/>
                </a:solidFill>
              </a:rPr>
              <a:t>CONFIDENCE WP3 with improved realistic models for the </a:t>
            </a:r>
            <a:r>
              <a:rPr lang="en-US" altLang="es-ES" sz="2000" b="0" dirty="0" err="1" smtClean="0">
                <a:solidFill>
                  <a:srgbClr val="C00000"/>
                </a:solidFill>
              </a:rPr>
              <a:t>foodchain</a:t>
            </a:r>
            <a:r>
              <a:rPr lang="en-US" altLang="es-ES" sz="2000" b="0" dirty="0" smtClean="0">
                <a:solidFill>
                  <a:srgbClr val="C00000"/>
                </a:solidFill>
              </a:rPr>
              <a:t> will help taken better decisions for the long-ter</a:t>
            </a:r>
            <a:r>
              <a:rPr lang="en-US" altLang="es-ES" sz="2000" b="0" dirty="0">
                <a:solidFill>
                  <a:srgbClr val="C0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3886837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ICRP TG 114 - </a:t>
            </a:r>
            <a:r>
              <a:rPr lang="en-GB" altLang="fr-FR" dirty="0">
                <a:ea typeface="ＭＳ Ｐゴシック" panose="020B0600070205080204" pitchFamily="34" charset="-128"/>
              </a:rPr>
              <a:t>Reasonableness and Tolerability </a:t>
            </a:r>
            <a:r>
              <a:rPr lang="en-GB" altLang="fr-FR" dirty="0" smtClean="0">
                <a:ea typeface="ＭＳ Ｐゴシック" panose="020B0600070205080204" pitchFamily="34" charset="-128"/>
              </a:rPr>
              <a:t>in </a:t>
            </a:r>
            <a:r>
              <a:rPr lang="en-GB" altLang="fr-FR" dirty="0">
                <a:ea typeface="ＭＳ Ｐゴシック" panose="020B0600070205080204" pitchFamily="34" charset="-128"/>
              </a:rPr>
              <a:t>the System of Radiological Protection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962400"/>
          </a:xfrm>
        </p:spPr>
        <p:txBody>
          <a:bodyPr/>
          <a:lstStyle/>
          <a:p>
            <a:r>
              <a:rPr lang="en-GB" b="0" dirty="0" smtClean="0"/>
              <a:t>New task group. Chaired by T. Schneider</a:t>
            </a:r>
          </a:p>
          <a:p>
            <a:endParaRPr lang="en-GB" b="0" dirty="0" smtClean="0"/>
          </a:p>
          <a:p>
            <a:endParaRPr lang="en-GB" b="0" dirty="0"/>
          </a:p>
          <a:p>
            <a:r>
              <a:rPr lang="en-GB" b="0" dirty="0" smtClean="0">
                <a:solidFill>
                  <a:srgbClr val="C00000"/>
                </a:solidFill>
              </a:rPr>
              <a:t>The Health Risk Assessment (HRA) tool developed in CONFIDENCE WP2 could have elements to inform risk under emergency exposure situation</a:t>
            </a:r>
            <a:endParaRPr lang="en-GB" b="0" dirty="0">
              <a:solidFill>
                <a:srgbClr val="C00000"/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FA2FD-B014-469B-A9B1-DD8B8790061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4875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FA2FD-B014-469B-A9B1-DD8B8790061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52600"/>
            <a:ext cx="8991601" cy="422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655565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161ADFC-9FCE-43D0-96AF-699116377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Free the Annals SUCCESS!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340571C-55A1-4743-A6BB-64B226959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solidFill>
                  <a:srgbClr val="005DAA"/>
                </a:solidFill>
              </a:rPr>
              <a:t>Permanent change to access </a:t>
            </a:r>
            <a:r>
              <a:rPr lang="en-US" sz="2400" i="1" dirty="0">
                <a:solidFill>
                  <a:srgbClr val="005DAA"/>
                </a:solidFill>
              </a:rPr>
              <a:t>Annals of the ICRP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b="0" dirty="0"/>
              <a:t>Free to download two years after initial release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b="0" dirty="0"/>
              <a:t>Takes effect at the end of 2019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0" dirty="0"/>
              <a:t>Issues up to </a:t>
            </a:r>
            <a:r>
              <a:rPr lang="en-US" sz="2400" b="0" i="1" dirty="0"/>
              <a:t>Publication 137</a:t>
            </a:r>
            <a:r>
              <a:rPr lang="en-US" sz="2400" b="0" dirty="0"/>
              <a:t> will be free to download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b="0" dirty="0" smtClean="0"/>
              <a:t>All </a:t>
            </a:r>
            <a:r>
              <a:rPr lang="en-US" sz="2400" b="0" dirty="0"/>
              <a:t>supporters will be listed in Annals of the ICRP as a form of lasting recognition</a:t>
            </a:r>
            <a:endParaRPr lang="en-GB" sz="2400" b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782BA-90D8-49C0-8642-59CA64D8FC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7FFDF3-5890-479E-AA08-62A4F1D9DCFE}" type="slidenum">
              <a:rPr lang="en-CA" smtClean="0"/>
              <a:pPr>
                <a:defRPr/>
              </a:pPr>
              <a:t>15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3751549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Placeholder 17"/>
          <p:cNvSpPr>
            <a:spLocks noGrp="1"/>
          </p:cNvSpPr>
          <p:nvPr>
            <p:ph type="body" idx="1"/>
          </p:nvPr>
        </p:nvSpPr>
        <p:spPr>
          <a:xfrm>
            <a:off x="0" y="5181600"/>
            <a:ext cx="9144000" cy="533400"/>
          </a:xfrm>
        </p:spPr>
        <p:txBody>
          <a:bodyPr/>
          <a:lstStyle/>
          <a:p>
            <a:pPr algn="ctr" eaLnBrk="1" hangingPunct="1"/>
            <a:r>
              <a:rPr lang="en-US" altLang="en-US" u="sng" dirty="0" smtClean="0">
                <a:latin typeface="Arial" charset="0"/>
                <a:cs typeface="Arial" charset="0"/>
              </a:rPr>
              <a:t>www.icrp.org</a:t>
            </a:r>
            <a:endParaRPr lang="en-CA" altLang="en-US" u="sng" dirty="0" smtClean="0">
              <a:latin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10" y="2057400"/>
            <a:ext cx="7315200" cy="3749659"/>
          </a:xfrm>
          <a:prstGeom prst="rect">
            <a:avLst/>
          </a:prstGeom>
        </p:spPr>
      </p:pic>
      <p:sp>
        <p:nvSpPr>
          <p:cNvPr id="4" name="Text Placeholder 17"/>
          <p:cNvSpPr txBox="1">
            <a:spLocks/>
          </p:cNvSpPr>
          <p:nvPr/>
        </p:nvSpPr>
        <p:spPr bwMode="auto">
          <a:xfrm>
            <a:off x="-21970" y="5334000"/>
            <a:ext cx="9144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83763"/>
              </a:buClr>
              <a:buSzPct val="95000"/>
              <a:buFont typeface="Wingdings 2" pitchFamily="18" charset="2"/>
              <a:buNone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83763"/>
              </a:buClr>
              <a:buSzPct val="85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83763"/>
              </a:buClr>
              <a:buSzPct val="70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83763"/>
              </a:buClr>
              <a:buSzPct val="65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83763"/>
              </a:buClr>
              <a:buSzPct val="65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GB" b="1" u="sng" dirty="0" err="1" smtClean="0">
                <a:solidFill>
                  <a:srgbClr val="000000"/>
                </a:solidFill>
              </a:rPr>
              <a:t>www.icrp.org</a:t>
            </a:r>
            <a:endParaRPr lang="en-GB" b="1" u="sng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7673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ES" dirty="0" smtClean="0"/>
              <a:t>General </a:t>
            </a:r>
            <a:r>
              <a:rPr lang="es-ES" dirty="0" err="1" smtClean="0"/>
              <a:t>comments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292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 smtClean="0"/>
              <a:t>CONFIDENCE is directly related with the ICRP recommendations on emergency exposure situations and existing exposure situations post-accident</a:t>
            </a:r>
          </a:p>
          <a:p>
            <a:pPr>
              <a:spcAft>
                <a:spcPts val="1200"/>
              </a:spcAft>
            </a:pPr>
            <a:r>
              <a:rPr lang="en-GB" sz="2000" b="0" dirty="0" smtClean="0"/>
              <a:t>Improvement </a:t>
            </a:r>
            <a:r>
              <a:rPr lang="en-GB" sz="2000" b="0" dirty="0"/>
              <a:t>i</a:t>
            </a:r>
            <a:r>
              <a:rPr lang="en-GB" sz="2000" b="0" dirty="0" smtClean="0"/>
              <a:t>n modelling and decision making clearly contributes to better implementation of the recommendations</a:t>
            </a:r>
          </a:p>
          <a:p>
            <a:pPr>
              <a:spcAft>
                <a:spcPts val="1200"/>
              </a:spcAft>
            </a:pPr>
            <a:r>
              <a:rPr lang="en-GB" sz="2000" b="0" dirty="0" smtClean="0"/>
              <a:t>CONFIDENCE has developed improved methods for a due consideration of uncertainties in all phases of the accident </a:t>
            </a:r>
          </a:p>
          <a:p>
            <a:pPr>
              <a:spcAft>
                <a:spcPts val="1200"/>
              </a:spcAft>
            </a:pPr>
            <a:r>
              <a:rPr lang="en-GB" sz="2000" b="0" dirty="0"/>
              <a:t>P</a:t>
            </a:r>
            <a:r>
              <a:rPr lang="en-GB" sz="2000" b="0" dirty="0" smtClean="0"/>
              <a:t>articipation of stakeholders has been demonstrated through the different national panels activated in WP4</a:t>
            </a:r>
          </a:p>
          <a:p>
            <a:pPr>
              <a:spcAft>
                <a:spcPts val="1200"/>
              </a:spcAft>
            </a:pPr>
            <a:r>
              <a:rPr lang="en-GB" sz="2000" b="0" dirty="0"/>
              <a:t>I</a:t>
            </a:r>
            <a:r>
              <a:rPr lang="en-GB" sz="2000" b="0" dirty="0" smtClean="0"/>
              <a:t>nteraction with the population, communication (WP5)</a:t>
            </a:r>
          </a:p>
          <a:p>
            <a:pPr>
              <a:spcAft>
                <a:spcPts val="1200"/>
              </a:spcAft>
            </a:pPr>
            <a:r>
              <a:rPr lang="en-GB" sz="2000" b="0" dirty="0" smtClean="0"/>
              <a:t>Decision analysis methodologies to facilitate consideration of uncertainties and consensus (WP6)</a:t>
            </a:r>
            <a:endParaRPr lang="en-GB" sz="2000" b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0A7019-14BD-4A65-887B-5F9FDC780F3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45603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3482975"/>
            <a:ext cx="5400675" cy="340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5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4450"/>
            <a:ext cx="6049962" cy="3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2" name="CuadroTexto 2"/>
          <p:cNvSpPr txBox="1">
            <a:spLocks noChangeArrowheads="1"/>
          </p:cNvSpPr>
          <p:nvPr/>
        </p:nvSpPr>
        <p:spPr bwMode="auto">
          <a:xfrm rot="19166223">
            <a:off x="426841" y="2583757"/>
            <a:ext cx="43674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18288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es-ES" altLang="es-ES" sz="2400" dirty="0" smtClean="0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en-GB" altLang="es-ES" sz="2400" dirty="0" smtClean="0">
                <a:solidFill>
                  <a:srgbClr val="FF0000"/>
                </a:solidFill>
                <a:latin typeface="Arial" panose="020B0604020202020204" pitchFamily="34" charset="0"/>
              </a:rPr>
              <a:t>Under update post-Fukushima</a:t>
            </a:r>
            <a:r>
              <a:rPr lang="es-ES" altLang="es-ES" sz="2400" dirty="0" smtClean="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endParaRPr lang="es-ES" altLang="es-E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6263" name="CuadroTexto 3"/>
          <p:cNvSpPr txBox="1">
            <a:spLocks noChangeArrowheads="1"/>
          </p:cNvSpPr>
          <p:nvPr/>
        </p:nvSpPr>
        <p:spPr bwMode="auto">
          <a:xfrm>
            <a:off x="-142498" y="1774825"/>
            <a:ext cx="4370388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endParaRPr lang="es-ES" altLang="es-ES" sz="16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0619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5935663" cy="8369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ángulo 2"/>
          <p:cNvSpPr/>
          <p:nvPr/>
        </p:nvSpPr>
        <p:spPr>
          <a:xfrm rot="20751420">
            <a:off x="-554" y="3306630"/>
            <a:ext cx="4577194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GB" sz="4400" b="1" spc="30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Draft for consultation</a:t>
            </a:r>
            <a:endParaRPr lang="en-GB" sz="4400" b="1" spc="3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1141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59174A2-04A0-4B00-BF8F-828AD372D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ICRP Fukushima Dialogues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628CA57-822C-424E-9919-0E1BCA5ED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03630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GB" sz="2400" b="0" dirty="0"/>
              <a:t>Speaking directly </a:t>
            </a:r>
            <a:r>
              <a:rPr lang="en-GB" sz="2400" b="0" u="sng" dirty="0"/>
              <a:t>with</a:t>
            </a:r>
            <a:r>
              <a:rPr lang="en-GB" sz="2400" b="0" dirty="0"/>
              <a:t> the public, starting November 2011</a:t>
            </a:r>
          </a:p>
          <a:p>
            <a:pPr marL="0" indent="0" algn="ctr">
              <a:buNone/>
            </a:pPr>
            <a:r>
              <a:rPr lang="en-GB" sz="2400" b="0" dirty="0"/>
              <a:t>20 dialogue meetings connecting citizens and experts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025088-C8CD-463A-8B7E-B4DA03B3CB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7FFDF3-5890-479E-AA08-62A4F1D9DCFE}" type="slidenum">
              <a:rPr lang="en-CA" smtClean="0"/>
              <a:pPr>
                <a:defRPr/>
              </a:pPr>
              <a:t>5</a:t>
            </a:fld>
            <a:endParaRPr lang="en-CA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88B94A-BE0E-4A1F-8FA1-6A5A9A018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407905"/>
            <a:ext cx="6858000" cy="3916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590907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34" y="1524000"/>
            <a:ext cx="9067800" cy="4234197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 rot="19925238">
            <a:off x="1690288" y="4743558"/>
            <a:ext cx="4897110" cy="461665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kumimoji="1" lang="en-US" altLang="ja-JP" sz="2400" b="1" dirty="0">
                <a:solidFill>
                  <a:srgbClr val="FF0000"/>
                </a:solidFill>
              </a:rPr>
              <a:t>Total number of comments : 308</a:t>
            </a:r>
            <a:endParaRPr kumimoji="1" lang="en-US" altLang="ja-JP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1004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2AD58C-02AB-214D-B129-9A8F110D0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>
            <a:normAutofit/>
          </a:bodyPr>
          <a:lstStyle/>
          <a:p>
            <a:r>
              <a:rPr kumimoji="1" lang="en-US" altLang="ja-JP" sz="3200" dirty="0"/>
              <a:t>Public </a:t>
            </a:r>
            <a:r>
              <a:rPr kumimoji="1" lang="en-US" altLang="ja-JP" sz="3200" dirty="0" smtClean="0"/>
              <a:t>Consultation</a:t>
            </a:r>
            <a:endParaRPr kumimoji="1" lang="ja-JP" altLang="en-US" sz="3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D0F4E1-92A9-7A49-80CA-AD03540E87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199"/>
            <a:ext cx="8763000" cy="5699125"/>
          </a:xfrm>
        </p:spPr>
        <p:txBody>
          <a:bodyPr/>
          <a:lstStyle/>
          <a:p>
            <a:r>
              <a:rPr kumimoji="1" lang="en-US" altLang="ja-JP" sz="2000" dirty="0"/>
              <a:t>Total number of comments : 308</a:t>
            </a:r>
          </a:p>
          <a:p>
            <a:r>
              <a:rPr kumimoji="1" lang="en-US" altLang="ja-JP" sz="2000" dirty="0"/>
              <a:t>Organizations : </a:t>
            </a:r>
          </a:p>
          <a:p>
            <a:pPr lvl="1"/>
            <a:r>
              <a:rPr kumimoji="1" lang="en-US" altLang="ja-JP" sz="1800" b="0" dirty="0"/>
              <a:t>NEA/CRPPH/EGIR, </a:t>
            </a:r>
          </a:p>
          <a:p>
            <a:pPr lvl="1"/>
            <a:r>
              <a:rPr kumimoji="1" lang="en-US" altLang="ja-JP" sz="1800" dirty="0"/>
              <a:t>Health Canada – Radiation Protection Bureau</a:t>
            </a:r>
          </a:p>
          <a:p>
            <a:pPr lvl="1"/>
            <a:r>
              <a:rPr kumimoji="1" lang="en-US" altLang="ja-JP" sz="1800" dirty="0"/>
              <a:t>German Commission on Radiological Protection (SSK)</a:t>
            </a:r>
          </a:p>
          <a:p>
            <a:pPr lvl="1"/>
            <a:r>
              <a:rPr kumimoji="1" lang="en-US" altLang="ja-JP" sz="1800" dirty="0"/>
              <a:t>Australian Radiation Protection and Nuclear Safety Agency (ARPANSA)</a:t>
            </a:r>
          </a:p>
          <a:p>
            <a:pPr lvl="1"/>
            <a:r>
              <a:rPr kumimoji="1" lang="en-US" altLang="ja-JP" sz="1800" dirty="0"/>
              <a:t>Federal Office for Public Health Switzerland</a:t>
            </a:r>
          </a:p>
          <a:p>
            <a:pPr lvl="1"/>
            <a:r>
              <a:rPr kumimoji="1" lang="en-US" altLang="ja-JP" sz="1800" dirty="0"/>
              <a:t>Public Health England</a:t>
            </a:r>
          </a:p>
          <a:p>
            <a:pPr lvl="1"/>
            <a:r>
              <a:rPr kumimoji="1" lang="en-US" altLang="ja-JP" sz="1800" b="1" dirty="0">
                <a:solidFill>
                  <a:srgbClr val="FF0000"/>
                </a:solidFill>
              </a:rPr>
              <a:t>NERIS</a:t>
            </a:r>
            <a:r>
              <a:rPr kumimoji="1" lang="en-US" altLang="ja-JP" sz="1800" dirty="0"/>
              <a:t> </a:t>
            </a:r>
          </a:p>
          <a:p>
            <a:pPr lvl="1"/>
            <a:r>
              <a:rPr kumimoji="1" lang="fr-FR" altLang="ja-JP" sz="1800" dirty="0"/>
              <a:t>Institut de radioprotection et de sûreté nucléaire (IRSN)</a:t>
            </a:r>
            <a:endParaRPr kumimoji="1" lang="en-US" altLang="ja-JP" sz="1800" dirty="0"/>
          </a:p>
          <a:p>
            <a:pPr lvl="1"/>
            <a:r>
              <a:rPr lang="en-US" altLang="ja-JP" sz="1800" dirty="0"/>
              <a:t>National Institutes for Quantum and Radiological Science and Technology (QST)</a:t>
            </a:r>
            <a:endParaRPr kumimoji="1" lang="en-US" altLang="ja-JP" sz="1800" dirty="0"/>
          </a:p>
          <a:p>
            <a:pPr lvl="1"/>
            <a:r>
              <a:rPr kumimoji="1" lang="en-US" altLang="ja-JP" sz="1800" b="0" dirty="0"/>
              <a:t>Japan Health Physics Society</a:t>
            </a:r>
          </a:p>
          <a:p>
            <a:pPr lvl="1"/>
            <a:r>
              <a:rPr kumimoji="1" lang="en-US" altLang="ja-JP" sz="1800" dirty="0"/>
              <a:t>Spanish Society for Radiological Protection (SEPR)</a:t>
            </a:r>
          </a:p>
          <a:p>
            <a:pPr lvl="1"/>
            <a:r>
              <a:rPr kumimoji="1" lang="en-US" altLang="ja-JP" sz="1800" dirty="0"/>
              <a:t>German Technical association of energy plant operators (VGB) </a:t>
            </a:r>
          </a:p>
          <a:p>
            <a:pPr lvl="1"/>
            <a:r>
              <a:rPr kumimoji="1" lang="en-US" altLang="ja-JP" sz="1800" b="0" dirty="0"/>
              <a:t>Greenpeace, ACRO (French NGO</a:t>
            </a:r>
            <a:r>
              <a:rPr kumimoji="1" lang="en-US" altLang="ja-JP" sz="1800" dirty="0"/>
              <a:t>)</a:t>
            </a:r>
          </a:p>
          <a:p>
            <a:r>
              <a:rPr kumimoji="1" lang="en-US" altLang="ja-JP" sz="2000" dirty="0"/>
              <a:t>Individuals and NGOs from Japan : 253</a:t>
            </a:r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0AC230A-6226-434A-9665-B290C3CDAE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FA2FD-B014-469B-A9B1-DD8B8790061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281311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 smtClean="0"/>
              <a:t>Phases in a large nuclear accident</a:t>
            </a:r>
            <a:endParaRPr lang="en-GB" sz="32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FA2FD-B014-469B-A9B1-DD8B8790061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33600"/>
            <a:ext cx="8610601" cy="296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169333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pPr>
              <a:defRPr/>
            </a:pPr>
            <a:r>
              <a:rPr kumimoji="1" lang="en-US" altLang="ja-JP" sz="2800" b="1" dirty="0" smtClean="0">
                <a:ea typeface="MS PGothic" panose="020B0600070205080204" pitchFamily="34" charset="-128"/>
              </a:rPr>
              <a:t>Early phase</a:t>
            </a:r>
            <a:endParaRPr kumimoji="1" lang="ja-JP" altLang="en-US" sz="2800" b="1" dirty="0">
              <a:ea typeface="MS PGothic" panose="020B0600070205080204" pitchFamily="34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1000" y="914400"/>
            <a:ext cx="8610600" cy="5410200"/>
          </a:xfr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en-US" sz="1800" dirty="0">
                <a:ea typeface="MS PGothic" panose="020B0600070205080204" pitchFamily="34" charset="-128"/>
              </a:rPr>
              <a:t>Protection strategies for the early phase:</a:t>
            </a:r>
          </a:p>
          <a:p>
            <a:pPr marL="273050" lvl="1" indent="-273050" algn="just">
              <a:lnSpc>
                <a:spcPct val="95000"/>
              </a:lnSpc>
              <a:spcBef>
                <a:spcPts val="0"/>
              </a:spcBef>
              <a:defRPr/>
            </a:pPr>
            <a:r>
              <a:rPr lang="en-US" sz="1800" dirty="0" smtClean="0">
                <a:ea typeface="MS PGothic" panose="020B0600070205080204" pitchFamily="34" charset="-128"/>
              </a:rPr>
              <a:t>It </a:t>
            </a:r>
            <a:r>
              <a:rPr lang="en-US" sz="1800" dirty="0">
                <a:ea typeface="MS PGothic" panose="020B0600070205080204" pitchFamily="34" charset="-128"/>
              </a:rPr>
              <a:t>is essential that all relevant stakeholders participate in the development of emergency </a:t>
            </a:r>
            <a:r>
              <a:rPr lang="en-US" sz="1800" dirty="0" smtClean="0">
                <a:ea typeface="MS PGothic" panose="020B0600070205080204" pitchFamily="34" charset="-128"/>
              </a:rPr>
              <a:t>plans – </a:t>
            </a:r>
            <a:r>
              <a:rPr lang="en-US" sz="1800" dirty="0" smtClean="0">
                <a:solidFill>
                  <a:srgbClr val="C00000"/>
                </a:solidFill>
                <a:ea typeface="MS PGothic" panose="020B0600070205080204" pitchFamily="34" charset="-128"/>
              </a:rPr>
              <a:t>stakeholder panels </a:t>
            </a:r>
            <a:endParaRPr lang="en-US" sz="1800" dirty="0">
              <a:solidFill>
                <a:srgbClr val="C00000"/>
              </a:solidFill>
              <a:ea typeface="MS PGothic" panose="020B0600070205080204" pitchFamily="34" charset="-128"/>
            </a:endParaRPr>
          </a:p>
          <a:p>
            <a:pPr marL="273050" lvl="1" indent="-273050" algn="just">
              <a:lnSpc>
                <a:spcPct val="95000"/>
              </a:lnSpc>
              <a:defRPr/>
            </a:pPr>
            <a:r>
              <a:rPr lang="en-US" sz="1800" dirty="0" smtClean="0">
                <a:ea typeface="MS PGothic" panose="020B0600070205080204" pitchFamily="34" charset="-128"/>
              </a:rPr>
              <a:t>Those </a:t>
            </a:r>
            <a:r>
              <a:rPr lang="en-US" sz="1800" dirty="0">
                <a:ea typeface="MS PGothic" panose="020B0600070205080204" pitchFamily="34" charset="-128"/>
              </a:rPr>
              <a:t>affected should be informed as fully, quickly and continuously as possible about: what is known; what is unknown; the reasons for urgent recommendations for protective actions</a:t>
            </a:r>
          </a:p>
          <a:p>
            <a:pPr algn="just">
              <a:lnSpc>
                <a:spcPct val="95000"/>
              </a:lnSpc>
              <a:defRPr/>
            </a:pPr>
            <a:r>
              <a:rPr lang="en-GB" sz="1800" b="0" dirty="0">
                <a:solidFill>
                  <a:srgbClr val="C00000"/>
                </a:solidFill>
              </a:rPr>
              <a:t>Improved source term assessment, atmospheric dispersion modelling, including evaluation of uncertainties through ensemble approach (WP1) + assimilation of monitoring data (WP2) + visualisation tools </a:t>
            </a:r>
            <a:r>
              <a:rPr lang="en-GB" sz="1800" b="0" dirty="0">
                <a:solidFill>
                  <a:srgbClr val="C00000"/>
                </a:solidFill>
                <a:sym typeface="Wingdings" panose="05000000000000000000" pitchFamily="2" charset="2"/>
              </a:rPr>
              <a:t> </a:t>
            </a:r>
            <a:r>
              <a:rPr lang="en-GB" sz="1800" b="0" dirty="0" smtClean="0">
                <a:solidFill>
                  <a:srgbClr val="C00000"/>
                </a:solidFill>
                <a:sym typeface="Wingdings" panose="05000000000000000000" pitchFamily="2" charset="2"/>
              </a:rPr>
              <a:t>all these are improved </a:t>
            </a:r>
            <a:r>
              <a:rPr lang="en-GB" sz="1800" b="0" dirty="0">
                <a:solidFill>
                  <a:srgbClr val="C00000"/>
                </a:solidFill>
                <a:sym typeface="Wingdings" panose="05000000000000000000" pitchFamily="2" charset="2"/>
              </a:rPr>
              <a:t>input that can help</a:t>
            </a:r>
            <a:r>
              <a:rPr lang="en-GB" sz="1800" b="0" dirty="0">
                <a:solidFill>
                  <a:srgbClr val="C00000"/>
                </a:solidFill>
              </a:rPr>
              <a:t> to take better decisions during the early phase of the emergency</a:t>
            </a:r>
          </a:p>
          <a:p>
            <a:pPr marL="0" indent="0" algn="just">
              <a:lnSpc>
                <a:spcPct val="95000"/>
              </a:lnSpc>
              <a:spcBef>
                <a:spcPts val="1200"/>
              </a:spcBef>
              <a:buNone/>
              <a:defRPr/>
            </a:pPr>
            <a:r>
              <a:rPr lang="en-US" sz="1800" dirty="0" smtClean="0">
                <a:ea typeface="MS PGothic" panose="020B0600070205080204" pitchFamily="34" charset="-128"/>
              </a:rPr>
              <a:t>Individual </a:t>
            </a:r>
            <a:r>
              <a:rPr lang="en-US" sz="1800" dirty="0">
                <a:ea typeface="MS PGothic" panose="020B0600070205080204" pitchFamily="34" charset="-128"/>
              </a:rPr>
              <a:t>monitoring during the emergency</a:t>
            </a:r>
          </a:p>
          <a:p>
            <a:pPr algn="just">
              <a:lnSpc>
                <a:spcPct val="95000"/>
              </a:lnSpc>
              <a:defRPr/>
            </a:pPr>
            <a:r>
              <a:rPr lang="en-GB" sz="1800" b="0" dirty="0">
                <a:solidFill>
                  <a:srgbClr val="C00000"/>
                </a:solidFill>
              </a:rPr>
              <a:t>Dose assessment during the early and intermediate phases, based on improved monitoring and individual dose measurement </a:t>
            </a:r>
            <a:r>
              <a:rPr lang="en-GB" sz="1800" b="0" dirty="0" smtClean="0">
                <a:solidFill>
                  <a:srgbClr val="C00000"/>
                </a:solidFill>
              </a:rPr>
              <a:t>(WP2) </a:t>
            </a:r>
            <a:r>
              <a:rPr lang="en-GB" sz="1800" b="0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 </a:t>
            </a:r>
            <a:r>
              <a:rPr lang="en-GB" sz="1800" b="0" dirty="0">
                <a:solidFill>
                  <a:srgbClr val="C00000"/>
                </a:solidFill>
                <a:sym typeface="Wingdings" panose="05000000000000000000" pitchFamily="2" charset="2"/>
              </a:rPr>
              <a:t>important to reduce uncertainty and decide about application of countermeasures in interaction with the stakeholders and the population</a:t>
            </a:r>
            <a:endParaRPr lang="en-GB" sz="1800" b="0" dirty="0">
              <a:solidFill>
                <a:srgbClr val="C00000"/>
              </a:solidFill>
            </a:endParaRPr>
          </a:p>
          <a:p>
            <a:pPr marL="0" indent="0" algn="just">
              <a:lnSpc>
                <a:spcPct val="95000"/>
              </a:lnSpc>
              <a:spcBef>
                <a:spcPts val="1200"/>
              </a:spcBef>
              <a:buNone/>
              <a:defRPr/>
            </a:pPr>
            <a:r>
              <a:rPr lang="en-US" sz="1800" dirty="0" smtClean="0">
                <a:ea typeface="MS PGothic" panose="020B0600070205080204" pitchFamily="34" charset="-128"/>
              </a:rPr>
              <a:t>Thyroid </a:t>
            </a:r>
            <a:r>
              <a:rPr lang="en-US" sz="1800" dirty="0">
                <a:ea typeface="MS PGothic" panose="020B0600070205080204" pitchFamily="34" charset="-128"/>
              </a:rPr>
              <a:t>monitoring </a:t>
            </a:r>
            <a:r>
              <a:rPr lang="en-US" sz="1800" b="0" dirty="0">
                <a:ea typeface="MS PGothic" panose="020B0600070205080204" pitchFamily="34" charset="-128"/>
              </a:rPr>
              <a:t>from an early </a:t>
            </a:r>
            <a:r>
              <a:rPr lang="en-US" sz="1800" b="0" dirty="0" smtClean="0">
                <a:ea typeface="MS PGothic" panose="020B0600070205080204" pitchFamily="34" charset="-128"/>
              </a:rPr>
              <a:t>stage</a:t>
            </a:r>
            <a:r>
              <a:rPr lang="en-US" sz="1800" dirty="0" smtClean="0">
                <a:ea typeface="MS PGothic" panose="020B0600070205080204" pitchFamily="34" charset="-128"/>
              </a:rPr>
              <a:t>, </a:t>
            </a:r>
            <a:r>
              <a:rPr lang="en-US" sz="1800" dirty="0">
                <a:ea typeface="MS PGothic" panose="020B0600070205080204" pitchFamily="34" charset="-128"/>
              </a:rPr>
              <a:t>especially in children and pregnant </a:t>
            </a:r>
            <a:r>
              <a:rPr lang="en-US" sz="1800" dirty="0" smtClean="0">
                <a:ea typeface="MS PGothic" panose="020B0600070205080204" pitchFamily="34" charset="-128"/>
              </a:rPr>
              <a:t>women</a:t>
            </a:r>
            <a:endParaRPr lang="en-US" sz="1800" dirty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54175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txDef>
      <a:spPr/>
      <a:bodyPr vert="horz" lIns="0" rIns="18288">
        <a:normAutofit/>
      </a:bodyPr>
      <a:lstStyle>
        <a:defPPr marL="0" marR="45720" indent="0" algn="r" defTabSz="914400" rtl="0" eaLnBrk="1" fontAlgn="auto" latinLnBrk="0" hangingPunct="1">
          <a:lnSpc>
            <a:spcPct val="100000"/>
          </a:lnSpc>
          <a:spcBef>
            <a:spcPct val="20000"/>
          </a:spcBef>
          <a:spcAft>
            <a:spcPts val="0"/>
          </a:spcAft>
          <a:buClr>
            <a:schemeClr val="accent3"/>
          </a:buClr>
          <a:buSzPct val="95000"/>
          <a:buFont typeface="Wingdings 2"/>
          <a:buNone/>
          <a:tabLst/>
          <a:defRPr kumimoji="0" sz="16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833</Words>
  <Application>Microsoft Office PowerPoint</Application>
  <PresentationFormat>Presentación en pantalla (4:3)</PresentationFormat>
  <Paragraphs>98</Paragraphs>
  <Slides>16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4" baseType="lpstr">
      <vt:lpstr>ＭＳ Ｐゴシック</vt:lpstr>
      <vt:lpstr>ＭＳ Ｐゴシック</vt:lpstr>
      <vt:lpstr>Arial</vt:lpstr>
      <vt:lpstr>Avenir Book</vt:lpstr>
      <vt:lpstr>Calibri</vt:lpstr>
      <vt:lpstr>Wingdings</vt:lpstr>
      <vt:lpstr>Wingdings 2</vt:lpstr>
      <vt:lpstr>Flow</vt:lpstr>
      <vt:lpstr>CONFIDENCE Dissemination Workshop 2-5 December 2019. Bratislava, Slovak Republic    Considerations from a member of  ICRP (C4)</vt:lpstr>
      <vt:lpstr>General comments </vt:lpstr>
      <vt:lpstr>Presentación de PowerPoint</vt:lpstr>
      <vt:lpstr>Presentación de PowerPoint</vt:lpstr>
      <vt:lpstr>ICRP Fukushima Dialogues</vt:lpstr>
      <vt:lpstr>Presentación de PowerPoint</vt:lpstr>
      <vt:lpstr>Public Consultation</vt:lpstr>
      <vt:lpstr>Phases in a large nuclear accident</vt:lpstr>
      <vt:lpstr>Early phase</vt:lpstr>
      <vt:lpstr>Intermediate phase</vt:lpstr>
      <vt:lpstr>Long-term phase – Recovery process</vt:lpstr>
      <vt:lpstr>Food management</vt:lpstr>
      <vt:lpstr>ICRP TG 114 - Reasonableness and Tolerability in the System of Radiological Protection</vt:lpstr>
      <vt:lpstr>Presentación de PowerPoint</vt:lpstr>
      <vt:lpstr>Free the Annals SUCCESS!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2014-10-20T14:47:38Z</dcterms:created>
  <dcterms:modified xsi:type="dcterms:W3CDTF">2019-12-05T09:57:27Z</dcterms:modified>
</cp:coreProperties>
</file>