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87" r:id="rId3"/>
    <p:sldId id="321" r:id="rId4"/>
    <p:sldId id="302" r:id="rId5"/>
    <p:sldId id="315" r:id="rId6"/>
    <p:sldId id="316" r:id="rId7"/>
    <p:sldId id="310" r:id="rId8"/>
    <p:sldId id="311" r:id="rId9"/>
    <p:sldId id="314" r:id="rId10"/>
    <p:sldId id="322" r:id="rId11"/>
    <p:sldId id="317" r:id="rId12"/>
    <p:sldId id="318" r:id="rId13"/>
    <p:sldId id="319" r:id="rId14"/>
    <p:sldId id="320" r:id="rId15"/>
    <p:sldId id="301" r:id="rId16"/>
  </p:sldIdLst>
  <p:sldSz cx="10080625" cy="7559675"/>
  <p:notesSz cx="7099300" cy="10234613"/>
  <p:defaultTextStyle>
    <a:defPPr>
      <a:defRPr lang="en-GB"/>
    </a:defPPr>
    <a:lvl1pPr algn="l" defTabSz="3587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42950" indent="-285750" algn="l" defTabSz="3587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143000" indent="-228600" algn="l" defTabSz="3587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600200" indent="-228600" algn="l" defTabSz="3587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057400" indent="-228600" algn="l" defTabSz="3587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0" userDrawn="1">
          <p15:clr>
            <a:srgbClr val="A4A3A4"/>
          </p15:clr>
        </p15:guide>
        <p15:guide id="2" pos="1973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7931" autoAdjust="0"/>
  </p:normalViewPr>
  <p:slideViewPr>
    <p:cSldViewPr>
      <p:cViewPr varScale="1">
        <p:scale>
          <a:sx n="47" d="100"/>
          <a:sy n="47" d="100"/>
        </p:scale>
        <p:origin x="1632" y="4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-2802" y="-90"/>
      </p:cViewPr>
      <p:guideLst>
        <p:guide orient="horz" pos="2930"/>
        <p:guide pos="197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943" cy="51205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0908" y="0"/>
            <a:ext cx="3076943" cy="51205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E2BAA5-9F3A-474A-92E3-1312970DAC60}" type="datetimeFigureOut">
              <a:rPr lang="en-GB" smtClean="0"/>
              <a:pPr/>
              <a:t>21/01/2016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720944"/>
            <a:ext cx="3076943" cy="512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0908" y="9720944"/>
            <a:ext cx="3076943" cy="512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C31416-FC77-43BB-8F03-D49BB6B7046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15465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990600" y="776288"/>
            <a:ext cx="5116513" cy="38369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10510" y="4860473"/>
            <a:ext cx="5678280" cy="4603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de-DE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079843" cy="51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018007" y="0"/>
            <a:ext cx="3079843" cy="51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9722560"/>
            <a:ext cx="3079843" cy="51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018007" y="9722560"/>
            <a:ext cx="3079843" cy="51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61BD78C0-B4D7-4B57-898F-004CD1D8D2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0280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round/>
            <a:headEnd/>
            <a:tailEnd/>
          </a:ln>
        </p:spPr>
        <p:txBody>
          <a:bodyPr/>
          <a:lstStyle/>
          <a:p>
            <a:fld id="{5894FAE8-678E-4BD2-861F-11AFF0FA7A82}" type="slidenum">
              <a:rPr lang="en-US"/>
              <a:pPr/>
              <a:t>1</a:t>
            </a:fld>
            <a:endParaRPr lang="en-US"/>
          </a:p>
        </p:txBody>
      </p:sp>
      <p:sp>
        <p:nvSpPr>
          <p:cNvPr id="512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76288"/>
            <a:ext cx="5118100" cy="383857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512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710510" y="4860473"/>
            <a:ext cx="5679730" cy="4605252"/>
          </a:xfrm>
          <a:noFill/>
        </p:spPr>
        <p:txBody>
          <a:bodyPr wrap="none" anchor="ctr"/>
          <a:lstStyle/>
          <a:p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3177929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61BD78C0-B4D7-4B57-898F-004CD1D8D2C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9949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61BD78C0-B4D7-4B57-898F-004CD1D8D2C4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0014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61BD78C0-B4D7-4B57-898F-004CD1D8D2C4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6090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61BD78C0-B4D7-4B57-898F-004CD1D8D2C4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9620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61BD78C0-B4D7-4B57-898F-004CD1D8D2C4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100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305675" y="36513"/>
            <a:ext cx="2266950" cy="6030912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03238" y="36513"/>
            <a:ext cx="6650037" cy="6030912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31800" y="1079500"/>
            <a:ext cx="9433048" cy="5796681"/>
          </a:xfrm>
        </p:spPr>
        <p:txBody>
          <a:bodyPr/>
          <a:lstStyle>
            <a:lvl2pPr marL="742950" indent="-285750">
              <a:buFontTx/>
              <a:buBlip>
                <a:blip r:embed="rId2"/>
              </a:buBlip>
              <a:defRPr/>
            </a:lvl2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03238" y="1079500"/>
            <a:ext cx="4457700" cy="49879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113338" y="1079500"/>
            <a:ext cx="4459287" cy="49879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359900" y="7019925"/>
            <a:ext cx="720725" cy="539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27" name="Picture 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360363" cy="75596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28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7019925"/>
            <a:ext cx="720725" cy="539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29" name="Picture 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030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079500"/>
            <a:ext cx="9290050" cy="5795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21167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the outline text format</a:t>
            </a:r>
          </a:p>
          <a:p>
            <a:pPr lvl="1"/>
            <a:r>
              <a:rPr lang="en-GB" dirty="0" smtClean="0"/>
              <a:t>Second Outline Level</a:t>
            </a:r>
          </a:p>
          <a:p>
            <a:pPr lvl="2"/>
            <a:r>
              <a:rPr lang="en-GB" dirty="0" smtClean="0"/>
              <a:t>Third Outline Level</a:t>
            </a:r>
          </a:p>
          <a:p>
            <a:pPr lvl="3"/>
            <a:r>
              <a:rPr lang="en-GB" dirty="0" smtClean="0"/>
              <a:t>Fourth Outline Level</a:t>
            </a:r>
          </a:p>
          <a:p>
            <a:pPr lvl="4"/>
            <a:r>
              <a:rPr lang="en-GB" dirty="0" smtClean="0"/>
              <a:t>Fifth Outline Level</a:t>
            </a:r>
          </a:p>
          <a:p>
            <a:pPr lvl="4"/>
            <a:r>
              <a:rPr lang="en-GB" dirty="0" smtClean="0"/>
              <a:t>Sixth Outline Level</a:t>
            </a:r>
          </a:p>
          <a:p>
            <a:pPr lvl="4"/>
            <a:r>
              <a:rPr lang="en-GB" dirty="0" smtClean="0"/>
              <a:t>Seventh Outline Level</a:t>
            </a:r>
          </a:p>
          <a:p>
            <a:pPr lvl="4"/>
            <a:r>
              <a:rPr lang="en-GB" dirty="0" smtClean="0"/>
              <a:t>Eighth Outline Level</a:t>
            </a:r>
          </a:p>
          <a:p>
            <a:pPr lvl="4"/>
            <a:r>
              <a:rPr lang="en-GB" dirty="0" smtClean="0"/>
              <a:t>Ninth Outline Level</a:t>
            </a:r>
          </a:p>
        </p:txBody>
      </p:sp>
      <p:pic>
        <p:nvPicPr>
          <p:cNvPr id="1031" name="Picture 6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07950" y="71438"/>
            <a:ext cx="577850" cy="576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032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36513"/>
            <a:ext cx="7054850" cy="698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1033" name="Rectangle 11"/>
          <p:cNvSpPr>
            <a:spLocks noChangeArrowheads="1"/>
          </p:cNvSpPr>
          <p:nvPr/>
        </p:nvSpPr>
        <p:spPr bwMode="auto">
          <a:xfrm>
            <a:off x="0" y="0"/>
            <a:ext cx="10080625" cy="7559675"/>
          </a:xfrm>
          <a:prstGeom prst="rect">
            <a:avLst/>
          </a:prstGeom>
          <a:noFill/>
          <a:ln w="180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034" name="Picture 1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720725"/>
            <a:ext cx="10080625" cy="36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35" name="Picture 14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7019925"/>
            <a:ext cx="10080625" cy="36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036" name="Text Box 16"/>
          <p:cNvSpPr txBox="1">
            <a:spLocks noChangeArrowheads="1"/>
          </p:cNvSpPr>
          <p:nvPr userDrawn="1"/>
        </p:nvSpPr>
        <p:spPr bwMode="auto">
          <a:xfrm>
            <a:off x="9144000" y="7092950"/>
            <a:ext cx="936625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fld id="{28A0537A-57E0-4EF3-8EB3-FAFC96D83429}" type="slidenum">
              <a:rPr lang="en-GB" sz="1200"/>
              <a:pPr>
                <a:spcBef>
                  <a:spcPct val="50000"/>
                </a:spcBef>
              </a:pPr>
              <a:t>‹#›</a:t>
            </a:fld>
            <a:endParaRPr lang="en-GB" sz="1200"/>
          </a:p>
        </p:txBody>
      </p:sp>
      <p:sp>
        <p:nvSpPr>
          <p:cNvPr id="1037" name="Text Box 17"/>
          <p:cNvSpPr txBox="1">
            <a:spLocks noChangeArrowheads="1"/>
          </p:cNvSpPr>
          <p:nvPr userDrawn="1"/>
        </p:nvSpPr>
        <p:spPr bwMode="auto">
          <a:xfrm>
            <a:off x="2016124" y="7020197"/>
            <a:ext cx="7056635" cy="528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dirty="0" smtClean="0"/>
              <a:t>PREPARE DISSEMINATION WORKSHOP: INNOVATIVE INTEGRATIVE TOOLS AND PLATFORMS</a:t>
            </a:r>
          </a:p>
          <a:p>
            <a:pPr algn="ctr">
              <a:spcBef>
                <a:spcPct val="50000"/>
              </a:spcBef>
            </a:pPr>
            <a:r>
              <a:rPr lang="en-US" sz="1200" dirty="0" smtClean="0"/>
              <a:t>20</a:t>
            </a:r>
            <a:r>
              <a:rPr lang="en-US" sz="1200" baseline="0" dirty="0" smtClean="0"/>
              <a:t> – </a:t>
            </a:r>
            <a:r>
              <a:rPr lang="en-US" sz="1200" dirty="0" smtClean="0"/>
              <a:t>22 January 2016, Bratislava, Slovak Republic</a:t>
            </a:r>
          </a:p>
        </p:txBody>
      </p:sp>
      <p:sp>
        <p:nvSpPr>
          <p:cNvPr id="2" name="Textfeld 1"/>
          <p:cNvSpPr txBox="1"/>
          <p:nvPr userDrawn="1"/>
        </p:nvSpPr>
        <p:spPr>
          <a:xfrm>
            <a:off x="8030483" y="179437"/>
            <a:ext cx="2016224" cy="4930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2800" b="1" i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PREPARE</a:t>
            </a:r>
          </a:p>
        </p:txBody>
      </p:sp>
      <p:pic>
        <p:nvPicPr>
          <p:cNvPr id="17" name="Picture 2" descr="http://t3.gstatic.com/images?q=tbn:ANd9GcTUH4T2IdidkOLREwu1N8MmlxScu0-NooxMuOxq9ZU_NKYAJ-bl"/>
          <p:cNvPicPr>
            <a:picLocks noChangeAspect="1" noChangeArrowheads="1"/>
          </p:cNvPicPr>
          <p:nvPr userDrawn="1"/>
        </p:nvPicPr>
        <p:blipFill>
          <a:blip r:embed="rId17" cstate="print"/>
          <a:srcRect b="3252"/>
          <a:stretch>
            <a:fillRect/>
          </a:stretch>
        </p:blipFill>
        <p:spPr bwMode="auto">
          <a:xfrm>
            <a:off x="-248" y="7043579"/>
            <a:ext cx="503808" cy="516096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2pPr>
      <a:lvl3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3pPr>
      <a:lvl4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4pPr>
      <a:lvl5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5pPr>
      <a:lvl6pPr marL="25146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6pPr>
      <a:lvl7pPr marL="29718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7pPr>
      <a:lvl8pPr marL="34290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8pPr>
      <a:lvl9pPr marL="38862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9pPr>
    </p:titleStyle>
    <p:bodyStyle>
      <a:lvl1pPr marL="342900" indent="-342900" algn="l" defTabSz="358775" rtl="0" eaLnBrk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Blip>
          <a:blip r:embed="rId18"/>
        </a:buBlip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358775" rtl="0" eaLnBrk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70000"/>
        <a:buBlip>
          <a:blip r:embed="rId18"/>
        </a:buBlip>
        <a:defRPr sz="2000">
          <a:solidFill>
            <a:srgbClr val="000000"/>
          </a:solidFill>
          <a:latin typeface="+mn-lt"/>
        </a:defRPr>
      </a:lvl2pPr>
      <a:lvl3pPr marL="11430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Symbol" pitchFamily="18" charset="2"/>
        <a:buChar char="-"/>
        <a:defRPr>
          <a:solidFill>
            <a:srgbClr val="000000"/>
          </a:solidFill>
          <a:latin typeface="+mn-lt"/>
        </a:defRPr>
      </a:lvl3pPr>
      <a:lvl4pPr marL="16002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buChar char="–"/>
        <a:defRPr sz="1600">
          <a:solidFill>
            <a:srgbClr val="000000"/>
          </a:solidFill>
          <a:latin typeface="+mn-lt"/>
        </a:defRPr>
      </a:lvl4pPr>
      <a:lvl5pPr marL="20574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5pPr>
      <a:lvl6pPr marL="25146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6pPr>
      <a:lvl7pPr marL="29718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7pPr>
      <a:lvl8pPr marL="34290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8pPr>
      <a:lvl9pPr marL="38862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5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gif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1"/>
          <p:cNvSpPr txBox="1">
            <a:spLocks noChangeArrowheads="1"/>
          </p:cNvSpPr>
          <p:nvPr/>
        </p:nvSpPr>
        <p:spPr bwMode="auto">
          <a:xfrm>
            <a:off x="973138" y="107950"/>
            <a:ext cx="6472237" cy="5413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59112" rIns="90000" bIns="45000"/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en-US" sz="1600" b="1">
                <a:solidFill>
                  <a:srgbClr val="000000"/>
                </a:solidFill>
              </a:rPr>
              <a:t>Innovative integrated tools and platforms for radiological </a:t>
            </a:r>
          </a:p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en-US" sz="1600" b="1">
                <a:solidFill>
                  <a:srgbClr val="000000"/>
                </a:solidFill>
              </a:rPr>
              <a:t>emergency preparedness and post-accident response in Europe</a:t>
            </a:r>
            <a:endParaRPr lang="en-US" sz="1600" b="1"/>
          </a:p>
        </p:txBody>
      </p:sp>
      <p:sp>
        <p:nvSpPr>
          <p:cNvPr id="2051" name="Text Box 2"/>
          <p:cNvSpPr txBox="1">
            <a:spLocks noChangeArrowheads="1"/>
          </p:cNvSpPr>
          <p:nvPr/>
        </p:nvSpPr>
        <p:spPr bwMode="auto">
          <a:xfrm>
            <a:off x="612775" y="1223963"/>
            <a:ext cx="8387977" cy="2735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42335" rIns="0" bIns="0" anchor="ctr"/>
          <a:lstStyle/>
          <a:p>
            <a:pPr algn="ctr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en-US" sz="4800" dirty="0" smtClean="0">
                <a:solidFill>
                  <a:srgbClr val="000000"/>
                </a:solidFill>
              </a:rPr>
              <a:t>Crowd Sourcing Tools </a:t>
            </a:r>
          </a:p>
          <a:p>
            <a:pPr algn="ctr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en-US" sz="4800" dirty="0" smtClean="0">
                <a:solidFill>
                  <a:srgbClr val="000000"/>
                </a:solidFill>
              </a:rPr>
              <a:t>within the </a:t>
            </a:r>
          </a:p>
          <a:p>
            <a:pPr algn="ctr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en-US" sz="4800" dirty="0" smtClean="0">
                <a:solidFill>
                  <a:srgbClr val="000000"/>
                </a:solidFill>
              </a:rPr>
              <a:t>PREPARE Analytical Platform</a:t>
            </a:r>
            <a:endParaRPr lang="en-US" sz="4800" dirty="0">
              <a:solidFill>
                <a:srgbClr val="0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55936" y="4643933"/>
            <a:ext cx="5852884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Andreas Ikonomopoulos and Stasinos Konstantopoulos</a:t>
            </a:r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1655936" y="5436021"/>
            <a:ext cx="69847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i="1" dirty="0" smtClean="0"/>
              <a:t>The research leading to these results has received funding from the European Atomic Energy Community Seventh Framework </a:t>
            </a:r>
            <a:r>
              <a:rPr lang="en-US" sz="1600" i="1" dirty="0" err="1" smtClean="0"/>
              <a:t>Programme</a:t>
            </a:r>
            <a:r>
              <a:rPr lang="en-US" sz="1600" i="1" dirty="0" smtClean="0"/>
              <a:t>  [FP7/2007-2011] [FP7/2012-2013] under grant agreement n° [323287].</a:t>
            </a:r>
            <a:endParaRPr lang="en-GB" sz="1600" dirty="0" smtClean="0"/>
          </a:p>
        </p:txBody>
      </p:sp>
      <p:pic>
        <p:nvPicPr>
          <p:cNvPr id="12" name="Picture 4" descr="http://europa.eu/about-eu/basic-information/symbols/images/flag_yellow_l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96696" y="5436021"/>
            <a:ext cx="1405294" cy="939205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Ask the Expert Service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295896" y="1115541"/>
            <a:ext cx="7402062" cy="5517006"/>
            <a:chOff x="1367644" y="1340768"/>
            <a:chExt cx="6408712" cy="4776628"/>
          </a:xfrm>
        </p:grpSpPr>
        <p:sp>
          <p:nvSpPr>
            <p:cNvPr id="5" name="TextBox 4"/>
            <p:cNvSpPr txBox="1"/>
            <p:nvPr/>
          </p:nvSpPr>
          <p:spPr>
            <a:xfrm>
              <a:off x="2015716" y="5517232"/>
              <a:ext cx="1656184" cy="60016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cap="small" dirty="0" smtClean="0">
                  <a:latin typeface="Bookman Old Style" pitchFamily="18" charset="0"/>
                  <a:cs typeface="Arial" pitchFamily="34" charset="0"/>
                </a:rPr>
                <a:t>Annotated </a:t>
              </a:r>
            </a:p>
            <a:p>
              <a:pPr algn="ctr"/>
              <a:r>
                <a:rPr lang="en-US" sz="1100" cap="small" dirty="0" smtClean="0">
                  <a:latin typeface="Bookman Old Style" pitchFamily="18" charset="0"/>
                  <a:cs typeface="Arial" pitchFamily="34" charset="0"/>
                </a:rPr>
                <a:t>Document Collection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696236" y="3861048"/>
              <a:ext cx="1080120" cy="43088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cap="small" dirty="0" smtClean="0">
                  <a:latin typeface="Bookman Old Style" pitchFamily="18" charset="0"/>
                  <a:cs typeface="Arial" pitchFamily="34" charset="0"/>
                </a:rPr>
                <a:t>Language processing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184068" y="2324780"/>
              <a:ext cx="936104" cy="60016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cap="small" dirty="0" smtClean="0">
                  <a:latin typeface="Bookman Old Style" pitchFamily="18" charset="0"/>
                  <a:cs typeface="Arial" pitchFamily="34" charset="0"/>
                </a:rPr>
                <a:t>End-user</a:t>
              </a:r>
            </a:p>
            <a:p>
              <a:pPr algn="ctr"/>
              <a:r>
                <a:rPr lang="en-US" sz="1100" cap="small" dirty="0" smtClean="0">
                  <a:latin typeface="Bookman Old Style" pitchFamily="18" charset="0"/>
                  <a:cs typeface="Arial" pitchFamily="34" charset="0"/>
                </a:rPr>
                <a:t>(general public</a:t>
              </a:r>
              <a:r>
                <a:rPr lang="en-US" sz="1100" dirty="0" smtClean="0">
                  <a:latin typeface="Bookman Old Style" pitchFamily="18" charset="0"/>
                  <a:cs typeface="Arial" pitchFamily="34" charset="0"/>
                </a:rPr>
                <a:t>)</a:t>
              </a:r>
            </a:p>
          </p:txBody>
        </p:sp>
        <p:pic>
          <p:nvPicPr>
            <p:cNvPr id="8" name="Picture 2" descr="http://computer-upkeep.com/images/Freddle-01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84068" y="1540403"/>
              <a:ext cx="792088" cy="808477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9" name="Picture 6" descr="http://www.prism-software.com/img/images/product_images/docsystem/DocSystem_icon_nob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16200000">
              <a:off x="4412000" y="2959660"/>
              <a:ext cx="680037" cy="864097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10" name="Picture 6" descr="http://www.prism-software.com/img/images/product_images/docsystem/DocSystem_icon_nobg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6200000">
              <a:off x="6840253" y="3068959"/>
              <a:ext cx="720079" cy="864097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11" name="Picture 8" descr="http://www.reachhub.org.uk/media/20091/document%20pic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447764" y="4869159"/>
              <a:ext cx="732286" cy="648073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12" name="TextBox 11"/>
            <p:cNvSpPr txBox="1"/>
            <p:nvPr/>
          </p:nvSpPr>
          <p:spPr>
            <a:xfrm>
              <a:off x="4103948" y="3717032"/>
              <a:ext cx="1224136" cy="43088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cap="small" dirty="0" smtClean="0">
                  <a:latin typeface="Bookman Old Style" pitchFamily="18" charset="0"/>
                  <a:cs typeface="Arial" pitchFamily="34" charset="0"/>
                </a:rPr>
                <a:t>Recommender system</a:t>
              </a:r>
            </a:p>
          </p:txBody>
        </p:sp>
        <p:cxnSp>
          <p:nvCxnSpPr>
            <p:cNvPr id="13" name="Shape 12"/>
            <p:cNvCxnSpPr>
              <a:endCxn id="12" idx="2"/>
            </p:cNvCxnSpPr>
            <p:nvPr/>
          </p:nvCxnSpPr>
          <p:spPr>
            <a:xfrm flipV="1">
              <a:off x="3311860" y="4147919"/>
              <a:ext cx="1404156" cy="1081281"/>
            </a:xfrm>
            <a:prstGeom prst="bentConnector2">
              <a:avLst/>
            </a:prstGeom>
            <a:ln w="3175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4391980" y="4715852"/>
              <a:ext cx="720080" cy="43088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cap="small" dirty="0" smtClean="0">
                  <a:latin typeface="Bookman Old Style" pitchFamily="18" charset="0"/>
                  <a:cs typeface="Arial" pitchFamily="34" charset="0"/>
                </a:rPr>
                <a:t>query results</a:t>
              </a:r>
            </a:p>
          </p:txBody>
        </p:sp>
        <p:cxnSp>
          <p:nvCxnSpPr>
            <p:cNvPr id="15" name="Straight Arrow Connector 14"/>
            <p:cNvCxnSpPr/>
            <p:nvPr/>
          </p:nvCxnSpPr>
          <p:spPr>
            <a:xfrm flipH="1">
              <a:off x="5328084" y="3645024"/>
              <a:ext cx="1368152" cy="0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5688124" y="3501008"/>
              <a:ext cx="648072" cy="2616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cap="small" dirty="0" smtClean="0">
                  <a:latin typeface="Bookman Old Style" pitchFamily="18" charset="0"/>
                  <a:cs typeface="Arial" pitchFamily="34" charset="0"/>
                </a:rPr>
                <a:t>query</a:t>
              </a:r>
            </a:p>
          </p:txBody>
        </p:sp>
        <p:pic>
          <p:nvPicPr>
            <p:cNvPr id="17" name="Picture 10" descr="http://www.jfsowa.com/figs/aristo.gif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367644" y="2420888"/>
              <a:ext cx="1176263" cy="1008112"/>
            </a:xfrm>
            <a:prstGeom prst="rect">
              <a:avLst/>
            </a:prstGeom>
            <a:noFill/>
          </p:spPr>
        </p:pic>
        <p:cxnSp>
          <p:nvCxnSpPr>
            <p:cNvPr id="18" name="Straight Arrow Connector 17"/>
            <p:cNvCxnSpPr/>
            <p:nvPr/>
          </p:nvCxnSpPr>
          <p:spPr>
            <a:xfrm>
              <a:off x="2591780" y="3356992"/>
              <a:ext cx="1656184" cy="0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2951820" y="3142129"/>
              <a:ext cx="936104" cy="43088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cap="small" dirty="0" smtClean="0">
                  <a:latin typeface="Bookman Old Style" pitchFamily="18" charset="0"/>
                  <a:cs typeface="Arial" pitchFamily="34" charset="0"/>
                </a:rPr>
                <a:t>relevance measure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511660" y="3429000"/>
              <a:ext cx="936104" cy="43088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cap="small" dirty="0" smtClean="0">
                  <a:latin typeface="Bookman Old Style" pitchFamily="18" charset="0"/>
                  <a:cs typeface="Arial" pitchFamily="34" charset="0"/>
                </a:rPr>
                <a:t>Domain ontology</a:t>
              </a:r>
            </a:p>
          </p:txBody>
        </p:sp>
        <p:cxnSp>
          <p:nvCxnSpPr>
            <p:cNvPr id="21" name="Shape 29"/>
            <p:cNvCxnSpPr/>
            <p:nvPr/>
          </p:nvCxnSpPr>
          <p:spPr>
            <a:xfrm flipV="1">
              <a:off x="2015716" y="1340768"/>
              <a:ext cx="5256584" cy="1008112"/>
            </a:xfrm>
            <a:prstGeom prst="bentConnector3">
              <a:avLst>
                <a:gd name="adj1" fmla="val -366"/>
              </a:avLst>
            </a:prstGeom>
            <a:ln w="31750"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7272300" y="1340768"/>
              <a:ext cx="0" cy="1728192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1511660" y="1484784"/>
              <a:ext cx="1008112" cy="43088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cap="small" dirty="0" smtClean="0">
                  <a:latin typeface="Bookman Old Style" pitchFamily="18" charset="0"/>
                  <a:cs typeface="Arial" pitchFamily="34" charset="0"/>
                </a:rPr>
                <a:t>lexical information</a:t>
              </a:r>
              <a:endParaRPr lang="el-GR" sz="1100" cap="small" dirty="0">
                <a:latin typeface="Bookman Old Style" pitchFamily="18" charset="0"/>
                <a:cs typeface="Arial" pitchFamily="34" charset="0"/>
              </a:endParaRPr>
            </a:p>
          </p:txBody>
        </p:sp>
        <p:cxnSp>
          <p:nvCxnSpPr>
            <p:cNvPr id="24" name="Shape 29"/>
            <p:cNvCxnSpPr/>
            <p:nvPr/>
          </p:nvCxnSpPr>
          <p:spPr>
            <a:xfrm rot="5400000" flipH="1" flipV="1">
              <a:off x="4319972" y="2060848"/>
              <a:ext cx="1224136" cy="648072"/>
            </a:xfrm>
            <a:prstGeom prst="bentConnector3">
              <a:avLst>
                <a:gd name="adj1" fmla="val 101246"/>
              </a:avLst>
            </a:prstGeom>
            <a:ln w="3175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4175956" y="2060848"/>
              <a:ext cx="792088" cy="60016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cap="small" dirty="0" smtClean="0">
                  <a:latin typeface="Bookman Old Style" pitchFamily="18" charset="0"/>
                  <a:cs typeface="Arial" pitchFamily="34" charset="0"/>
                </a:rPr>
                <a:t>ranked query results</a:t>
              </a:r>
            </a:p>
          </p:txBody>
        </p:sp>
        <p:cxnSp>
          <p:nvCxnSpPr>
            <p:cNvPr id="26" name="Shape 65"/>
            <p:cNvCxnSpPr/>
            <p:nvPr/>
          </p:nvCxnSpPr>
          <p:spPr>
            <a:xfrm rot="16200000" flipH="1">
              <a:off x="5940152" y="1880828"/>
              <a:ext cx="1296144" cy="1080120"/>
            </a:xfrm>
            <a:prstGeom prst="bentConnector3">
              <a:avLst>
                <a:gd name="adj1" fmla="val 202"/>
              </a:avLst>
            </a:prstGeom>
            <a:ln w="3175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 rot="10800000" flipV="1">
              <a:off x="6120172" y="1557953"/>
              <a:ext cx="936104" cy="43088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cap="small" dirty="0" smtClean="0">
                  <a:latin typeface="Bookman Old Style" pitchFamily="18" charset="0"/>
                  <a:cs typeface="Arial" pitchFamily="34" charset="0"/>
                </a:rPr>
                <a:t>informal question</a:t>
              </a:r>
            </a:p>
          </p:txBody>
        </p:sp>
        <p:cxnSp>
          <p:nvCxnSpPr>
            <p:cNvPr id="28" name="Shape 29"/>
            <p:cNvCxnSpPr/>
            <p:nvPr/>
          </p:nvCxnSpPr>
          <p:spPr>
            <a:xfrm flipV="1">
              <a:off x="2807804" y="3573016"/>
              <a:ext cx="1440160" cy="1224136"/>
            </a:xfrm>
            <a:prstGeom prst="bentConnector3">
              <a:avLst>
                <a:gd name="adj1" fmla="val -942"/>
              </a:avLst>
            </a:prstGeom>
            <a:ln w="31750">
              <a:solidFill>
                <a:schemeClr val="tx1"/>
              </a:solidFill>
              <a:headEnd type="triangle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2519772" y="3789040"/>
              <a:ext cx="648072" cy="2616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cap="small" dirty="0" smtClean="0">
                  <a:latin typeface="Bookman Old Style" pitchFamily="18" charset="0"/>
                  <a:cs typeface="Arial" pitchFamily="34" charset="0"/>
                </a:rPr>
                <a:t>query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46570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NREO and the PREPARE Portal</a:t>
            </a:r>
            <a:endParaRPr lang="el-GR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31800" y="1079500"/>
            <a:ext cx="3384376" cy="5796681"/>
          </a:xfrm>
        </p:spPr>
        <p:txBody>
          <a:bodyPr/>
          <a:lstStyle/>
          <a:p>
            <a:r>
              <a:rPr lang="en-US" sz="2800" dirty="0" smtClean="0"/>
              <a:t>Focused crawling:</a:t>
            </a:r>
          </a:p>
          <a:p>
            <a:pPr lvl="1"/>
            <a:r>
              <a:rPr lang="en-US" sz="2400" dirty="0" smtClean="0"/>
              <a:t>Search terms selected from NREO and free text</a:t>
            </a:r>
          </a:p>
          <a:p>
            <a:pPr lvl="1"/>
            <a:r>
              <a:rPr lang="en-US" sz="2400" dirty="0" smtClean="0"/>
              <a:t>NREO terms expanded with hyponyms and alternatives</a:t>
            </a:r>
          </a:p>
          <a:p>
            <a:endParaRPr lang="el-GR" sz="2800" dirty="0"/>
          </a:p>
        </p:txBody>
      </p:sp>
      <p:pic>
        <p:nvPicPr>
          <p:cNvPr id="6" name="image32.png"/>
          <p:cNvPicPr>
            <a:picLocks noChangeAspect="1"/>
          </p:cNvPicPr>
          <p:nvPr/>
        </p:nvPicPr>
        <p:blipFill rotWithShape="1">
          <a:blip r:embed="rId2" cstate="print"/>
          <a:srcRect t="53900"/>
          <a:stretch/>
        </p:blipFill>
        <p:spPr>
          <a:xfrm>
            <a:off x="3971411" y="1561902"/>
            <a:ext cx="5821429" cy="4522191"/>
          </a:xfrm>
          <a:prstGeom prst="rect">
            <a:avLst/>
          </a:prstGeom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Crawler Management</a:t>
            </a:r>
            <a:endParaRPr lang="el-GR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31800" y="1079500"/>
            <a:ext cx="3600400" cy="5796681"/>
          </a:xfrm>
        </p:spPr>
        <p:txBody>
          <a:bodyPr/>
          <a:lstStyle/>
          <a:p>
            <a:r>
              <a:rPr lang="en-US" sz="2800" dirty="0" smtClean="0"/>
              <a:t>Set a crawling schedule</a:t>
            </a:r>
          </a:p>
          <a:p>
            <a:r>
              <a:rPr lang="en-US" sz="2800" dirty="0" smtClean="0"/>
              <a:t>Temporarily suspend / resume schedule</a:t>
            </a:r>
          </a:p>
          <a:p>
            <a:r>
              <a:rPr lang="en-US" sz="2800" dirty="0" smtClean="0"/>
              <a:t>See statistics about retrieved documents</a:t>
            </a:r>
          </a:p>
          <a:p>
            <a:r>
              <a:rPr lang="en-US" sz="2800" dirty="0" smtClean="0"/>
              <a:t>Change search terms</a:t>
            </a:r>
          </a:p>
          <a:p>
            <a:pPr lvl="1"/>
            <a:r>
              <a:rPr lang="en-US" sz="2400" dirty="0" smtClean="0"/>
              <a:t>Refine search when too few / too many documents are retrieved</a:t>
            </a:r>
          </a:p>
          <a:p>
            <a:endParaRPr lang="el-GR" sz="2800" dirty="0"/>
          </a:p>
        </p:txBody>
      </p:sp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384" y="847770"/>
            <a:ext cx="4038095" cy="367644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76216" y="4636973"/>
            <a:ext cx="5564870" cy="21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Outcome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00" y="1079500"/>
            <a:ext cx="3384376" cy="5796681"/>
          </a:xfrm>
        </p:spPr>
        <p:txBody>
          <a:bodyPr/>
          <a:lstStyle/>
          <a:p>
            <a:r>
              <a:rPr lang="en-US" sz="2800" dirty="0" smtClean="0"/>
              <a:t>For each crawling task one can see:</a:t>
            </a:r>
          </a:p>
          <a:p>
            <a:pPr lvl="1"/>
            <a:r>
              <a:rPr lang="en-US" sz="2400" dirty="0" smtClean="0"/>
              <a:t>Term appearances over time</a:t>
            </a:r>
          </a:p>
          <a:p>
            <a:pPr lvl="1"/>
            <a:r>
              <a:rPr lang="en-US" sz="2400" dirty="0" smtClean="0"/>
              <a:t>Term co-occurrence over time</a:t>
            </a:r>
          </a:p>
          <a:p>
            <a:endParaRPr lang="el-GR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792" y="827509"/>
            <a:ext cx="4572000" cy="268181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424" y="3995861"/>
            <a:ext cx="4572000" cy="26818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Document Management</a:t>
            </a:r>
            <a:endParaRPr lang="el-GR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31800" y="5580037"/>
            <a:ext cx="9433048" cy="864096"/>
          </a:xfrm>
        </p:spPr>
        <p:txBody>
          <a:bodyPr/>
          <a:lstStyle/>
          <a:p>
            <a:r>
              <a:rPr lang="en-US" smtClean="0"/>
              <a:t>Annotated document collection</a:t>
            </a:r>
          </a:p>
          <a:p>
            <a:r>
              <a:rPr lang="en-US" smtClean="0"/>
              <a:t>Document searching</a:t>
            </a:r>
          </a:p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3559" y="1343883"/>
            <a:ext cx="9006687" cy="37880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Thank you for your attention!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pPr algn="ctr"/>
            <a:r>
              <a:rPr lang="en-GB" dirty="0" smtClean="0"/>
              <a:t>Questions?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431800" y="5940077"/>
            <a:ext cx="7992888" cy="7792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i="1" dirty="0" smtClean="0"/>
              <a:t>The research leading to these results has received funding from the European Atomic Energy Community Seventh Framework </a:t>
            </a:r>
            <a:r>
              <a:rPr lang="en-US" sz="1600" i="1" dirty="0" err="1" smtClean="0"/>
              <a:t>Programme</a:t>
            </a:r>
            <a:r>
              <a:rPr lang="en-US" sz="1600" i="1" dirty="0" smtClean="0"/>
              <a:t>  [FP7/2007-2011] [FP7/2012-2013] under grant agreement n° [323287].</a:t>
            </a:r>
            <a:endParaRPr lang="en-GB" sz="1600" dirty="0" smtClean="0"/>
          </a:p>
        </p:txBody>
      </p:sp>
      <p:pic>
        <p:nvPicPr>
          <p:cNvPr id="5" name="Picture 4" descr="http://europa.eu/about-eu/basic-information/symbols/images/flag_yellow_lo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4688" y="5940077"/>
            <a:ext cx="1405294" cy="9392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/>
            <a:r>
              <a:rPr lang="de-DE" dirty="0" smtClean="0"/>
              <a:t>Nuclear </a:t>
            </a:r>
            <a:r>
              <a:rPr lang="de-DE" dirty="0" err="1" smtClean="0"/>
              <a:t>or</a:t>
            </a:r>
            <a:r>
              <a:rPr lang="de-DE" dirty="0" smtClean="0"/>
              <a:t> Radiological Emergency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1800" y="1079500"/>
            <a:ext cx="9432925" cy="5795963"/>
          </a:xfrm>
        </p:spPr>
        <p:txBody>
          <a:bodyPr/>
          <a:lstStyle/>
          <a:p>
            <a:pPr eaLnBrk="1"/>
            <a:r>
              <a:rPr lang="en-US" dirty="0" smtClean="0"/>
              <a:t>According to the </a:t>
            </a:r>
            <a:r>
              <a:rPr lang="en-US" dirty="0"/>
              <a:t>General Safety Requirements Part 7 issued in the IAEA Safety Standards Series (IAEA, </a:t>
            </a:r>
            <a:r>
              <a:rPr lang="en-US" dirty="0" smtClean="0"/>
              <a:t>2015) (Requirement 10): </a:t>
            </a:r>
          </a:p>
          <a:p>
            <a:pPr lvl="1" eaLnBrk="1"/>
            <a:r>
              <a:rPr lang="en-US" dirty="0" smtClean="0"/>
              <a:t>“… The government shall ensure that arrangements are in place to provide the public who are affected or are potentially affected by a nuclear or radiological emergency with information that is necessary for their protection …” </a:t>
            </a:r>
          </a:p>
          <a:p>
            <a:pPr lvl="1" eaLnBrk="1"/>
            <a:r>
              <a:rPr lang="en-US" dirty="0" smtClean="0"/>
              <a:t>“… The information shall be provided in the languages mainly spoken by the population residing within the emergency planning zones and emergency planning distances”</a:t>
            </a:r>
          </a:p>
          <a:p>
            <a:pPr eaLnBrk="1"/>
            <a:r>
              <a:rPr lang="en-US" dirty="0" smtClean="0"/>
              <a:t>(Requirement 13): </a:t>
            </a:r>
          </a:p>
          <a:p>
            <a:pPr lvl="1" eaLnBrk="1"/>
            <a:r>
              <a:rPr lang="en-US" dirty="0" smtClean="0"/>
              <a:t>“Arrangements shall be made so that in a nuclear or radiological emergency information is provided to the public in plain and understandable language”</a:t>
            </a:r>
          </a:p>
          <a:p>
            <a:pPr lvl="1" eaLnBrk="1"/>
            <a:r>
              <a:rPr lang="en-US" dirty="0" smtClean="0"/>
              <a:t>“… Arrangements shall be made to identify and address, to the extent practicable, misconceptions, </a:t>
            </a:r>
            <a:r>
              <a:rPr lang="en-US" dirty="0" err="1" smtClean="0"/>
              <a:t>rumours</a:t>
            </a:r>
            <a:r>
              <a:rPr lang="en-US" dirty="0" smtClean="0"/>
              <a:t> and incorrect and misleading information that might be circulating widely in a nuclear or radiological emergency …”</a:t>
            </a:r>
            <a:endParaRPr lang="en-GB" dirty="0" smtClean="0"/>
          </a:p>
        </p:txBody>
      </p:sp>
      <p:sp>
        <p:nvSpPr>
          <p:cNvPr id="4" name="Rectangle 3"/>
          <p:cNvSpPr/>
          <p:nvPr/>
        </p:nvSpPr>
        <p:spPr>
          <a:xfrm>
            <a:off x="719831" y="6555261"/>
            <a:ext cx="7128793" cy="392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 smtClean="0">
                <a:solidFill>
                  <a:schemeClr val="tx2">
                    <a:lumMod val="75000"/>
                  </a:schemeClr>
                </a:solidFill>
              </a:rPr>
              <a:t>IAEA (2015) Preparedness and Response for a Nuclear or Radiological Emergency: General Safety Requirements. Vienna, International Atomic Energy Agency (pg. 33 &amp; 40)</a:t>
            </a:r>
            <a:endParaRPr lang="el-GR" sz="105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Retrieving current and relevant information from the Web regarding:</a:t>
            </a:r>
          </a:p>
          <a:p>
            <a:pPr lvl="1"/>
            <a:r>
              <a:rPr lang="en-US" sz="2400" dirty="0" smtClean="0"/>
              <a:t>What </a:t>
            </a:r>
            <a:r>
              <a:rPr lang="en-US" sz="2400" dirty="0"/>
              <a:t>is </a:t>
            </a:r>
            <a:r>
              <a:rPr lang="en-US" sz="2400" dirty="0" smtClean="0"/>
              <a:t>happening during or in the aftermath of an emergency</a:t>
            </a:r>
          </a:p>
          <a:p>
            <a:pPr lvl="1"/>
            <a:r>
              <a:rPr lang="en-GB" sz="2400" dirty="0" smtClean="0"/>
              <a:t>Current </a:t>
            </a:r>
            <a:r>
              <a:rPr lang="en-GB" sz="2400" dirty="0"/>
              <a:t>public concerns </a:t>
            </a:r>
            <a:r>
              <a:rPr lang="en-GB" sz="2400" dirty="0" smtClean="0"/>
              <a:t>during normal operation</a:t>
            </a:r>
          </a:p>
          <a:p>
            <a:r>
              <a:rPr lang="en-US" sz="2800" dirty="0" smtClean="0"/>
              <a:t>Repository of relevant and reliable information</a:t>
            </a:r>
          </a:p>
          <a:p>
            <a:pPr lvl="1"/>
            <a:r>
              <a:rPr lang="en-US" sz="2400" dirty="0" smtClean="0"/>
              <a:t>Manually maintained by observing trends in public concerns</a:t>
            </a:r>
          </a:p>
          <a:p>
            <a:r>
              <a:rPr lang="en-US" sz="2800" dirty="0" smtClean="0"/>
              <a:t>Retrieval of information </a:t>
            </a:r>
            <a:r>
              <a:rPr lang="en-US" sz="2800" dirty="0"/>
              <a:t>from both collections:</a:t>
            </a:r>
          </a:p>
          <a:p>
            <a:pPr lvl="1"/>
            <a:r>
              <a:rPr lang="en-US" sz="2400" dirty="0" smtClean="0"/>
              <a:t>Information channel for the public</a:t>
            </a:r>
            <a:endParaRPr lang="en-US" sz="2400" dirty="0"/>
          </a:p>
          <a:p>
            <a:pPr lvl="1"/>
            <a:r>
              <a:rPr lang="en-US" sz="2400" dirty="0" smtClean="0"/>
              <a:t>Queries are posed in everyday language</a:t>
            </a:r>
            <a:endParaRPr lang="en-US" sz="2400" dirty="0"/>
          </a:p>
          <a:p>
            <a:pPr lvl="1"/>
            <a:endParaRPr lang="en-US" sz="2400" dirty="0" smtClean="0"/>
          </a:p>
          <a:p>
            <a:endParaRPr lang="el-GR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Crowd Sourcing Tools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00" y="1079500"/>
            <a:ext cx="3384376" cy="5580657"/>
          </a:xfrm>
        </p:spPr>
        <p:txBody>
          <a:bodyPr/>
          <a:lstStyle/>
          <a:p>
            <a:r>
              <a:rPr lang="en-US" dirty="0" smtClean="0"/>
              <a:t>Web Content Discovery Service</a:t>
            </a:r>
          </a:p>
          <a:p>
            <a:pPr lvl="1"/>
            <a:r>
              <a:rPr lang="en-US" dirty="0" smtClean="0"/>
              <a:t>Find Web content relevant to nuclear technology</a:t>
            </a:r>
          </a:p>
          <a:p>
            <a:pPr lvl="1"/>
            <a:r>
              <a:rPr lang="en-US" dirty="0" smtClean="0"/>
              <a:t>Statistically analyze trends</a:t>
            </a:r>
          </a:p>
          <a:p>
            <a:pPr lvl="1"/>
            <a:r>
              <a:rPr lang="en-US" dirty="0" smtClean="0"/>
              <a:t>Identify and understand public concerns</a:t>
            </a:r>
          </a:p>
          <a:p>
            <a:endParaRPr lang="en-US" dirty="0" smtClean="0"/>
          </a:p>
          <a:p>
            <a:endParaRPr lang="el-GR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431800" y="4931966"/>
            <a:ext cx="9073008" cy="1584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21167" rIns="0" bIns="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358775" rtl="0" eaLnBrk="0" fontAlgn="base" latinLnBrk="0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Tx/>
              <a:buBlip>
                <a:blip r:embed="rId2"/>
              </a:buBlip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Ask the Expert Service</a:t>
            </a:r>
          </a:p>
          <a:p>
            <a:pPr marL="742950" marR="0" lvl="1" indent="-285750" algn="l" defTabSz="358775" rtl="0" eaLnBrk="0" fontAlgn="base" latinLnBrk="0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70000"/>
              <a:buFontTx/>
              <a:buBlip>
                <a:blip r:embed="rId3"/>
              </a:buBlip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Retrieves documents that match terms in query</a:t>
            </a:r>
          </a:p>
          <a:p>
            <a:pPr marL="742950" marR="0" lvl="1" indent="-285750" algn="l" defTabSz="358775" rtl="0" eaLnBrk="0" fontAlgn="base" latinLnBrk="0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70000"/>
              <a:buFontTx/>
              <a:buBlip>
                <a:blip r:embed="rId3"/>
              </a:buBlip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Matching allows queries in everyday language to match documents annotated using formal terms</a:t>
            </a:r>
          </a:p>
          <a:p>
            <a:pPr marL="342900" marR="0" lvl="0" indent="-342900" algn="l" defTabSz="358775" rtl="0" eaLnBrk="0" fontAlgn="base" latinLnBrk="0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Tx/>
              <a:buBlip>
                <a:blip r:embed="rId2"/>
              </a:buBlip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358775" rtl="0" eaLnBrk="0" fontAlgn="base" latinLnBrk="0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Tx/>
              <a:buBlip>
                <a:blip r:embed="rId2"/>
              </a:buBlip>
              <a:tabLst/>
              <a:defRPr/>
            </a:pPr>
            <a:endParaRPr kumimoji="0" lang="el-GR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7" descr="arch-prepare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30165" y="971525"/>
            <a:ext cx="6162675" cy="394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a NRE ontology?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Published nuclear-related information </a:t>
            </a:r>
          </a:p>
          <a:p>
            <a:pPr lvl="1"/>
            <a:r>
              <a:rPr lang="en-US" sz="2400" dirty="0" smtClean="0"/>
              <a:t>Critical in nature  </a:t>
            </a:r>
          </a:p>
          <a:p>
            <a:pPr lvl="1"/>
            <a:r>
              <a:rPr lang="en-US" sz="2400" dirty="0" smtClean="0"/>
              <a:t>Hard to comprehend and leverage properly</a:t>
            </a:r>
          </a:p>
          <a:p>
            <a:r>
              <a:rPr lang="en-US" sz="2800" dirty="0" err="1" smtClean="0"/>
              <a:t>Ontologies</a:t>
            </a:r>
            <a:r>
              <a:rPr lang="en-US" sz="2800" dirty="0" smtClean="0"/>
              <a:t> accommodate the navigation through, searching and analysis of information</a:t>
            </a:r>
          </a:p>
          <a:p>
            <a:r>
              <a:rPr lang="en-US" sz="2800" dirty="0" smtClean="0"/>
              <a:t>Ontology: </a:t>
            </a:r>
          </a:p>
          <a:p>
            <a:pPr lvl="1"/>
            <a:r>
              <a:rPr lang="en-US" sz="2400" dirty="0" smtClean="0"/>
              <a:t>A specification of the semantics (</a:t>
            </a:r>
            <a:r>
              <a:rPr lang="en-US" sz="2400" i="1" dirty="0" smtClean="0"/>
              <a:t>the meaning</a:t>
            </a:r>
            <a:r>
              <a:rPr lang="en-US" sz="2400" dirty="0" smtClean="0"/>
              <a:t>) of the instances (</a:t>
            </a:r>
            <a:r>
              <a:rPr lang="en-US" sz="2400" i="1" dirty="0" smtClean="0"/>
              <a:t>things</a:t>
            </a:r>
            <a:r>
              <a:rPr lang="en-US" sz="2400" dirty="0" smtClean="0"/>
              <a:t>) of a domain of discourse</a:t>
            </a:r>
          </a:p>
          <a:p>
            <a:endParaRPr lang="el-GR" sz="2800" dirty="0"/>
          </a:p>
        </p:txBody>
      </p:sp>
      <p:sp>
        <p:nvSpPr>
          <p:cNvPr id="4" name="Rectangle 3"/>
          <p:cNvSpPr/>
          <p:nvPr/>
        </p:nvSpPr>
        <p:spPr>
          <a:xfrm>
            <a:off x="719831" y="6555261"/>
            <a:ext cx="7128793" cy="392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 smtClean="0">
                <a:solidFill>
                  <a:schemeClr val="tx2">
                    <a:lumMod val="75000"/>
                  </a:schemeClr>
                </a:solidFill>
              </a:rPr>
              <a:t>S. Konstantopoulos and A. Ikonomopoulos, A conceptualization of a nuclear or radiological emergency, </a:t>
            </a:r>
          </a:p>
          <a:p>
            <a:r>
              <a:rPr lang="en-US" sz="1050" dirty="0" smtClean="0">
                <a:solidFill>
                  <a:schemeClr val="tx2">
                    <a:lumMod val="75000"/>
                  </a:schemeClr>
                </a:solidFill>
              </a:rPr>
              <a:t>Nuclear Engineering and Design, 284, 2015, pp. 192–206 </a:t>
            </a:r>
            <a:endParaRPr lang="el-GR" sz="105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6513"/>
            <a:ext cx="7380435" cy="698500"/>
          </a:xfrm>
        </p:spPr>
        <p:txBody>
          <a:bodyPr/>
          <a:lstStyle/>
          <a:p>
            <a:r>
              <a:rPr lang="en-US" dirty="0" smtClean="0"/>
              <a:t>Nuclear or Radiological Emergency Ontology</a:t>
            </a:r>
            <a:endParaRPr lang="el-GR" dirty="0"/>
          </a:p>
        </p:txBody>
      </p:sp>
      <p:sp>
        <p:nvSpPr>
          <p:cNvPr id="4" name="Rectangle 3"/>
          <p:cNvSpPr/>
          <p:nvPr/>
        </p:nvSpPr>
        <p:spPr>
          <a:xfrm>
            <a:off x="719831" y="6555261"/>
            <a:ext cx="7128793" cy="392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 smtClean="0">
                <a:solidFill>
                  <a:schemeClr val="tx2">
                    <a:lumMod val="75000"/>
                  </a:schemeClr>
                </a:solidFill>
              </a:rPr>
              <a:t>S. Konstantopoulos and A. Ikonomopoulos, A conceptualization of a nuclear or radiological emergency, </a:t>
            </a:r>
          </a:p>
          <a:p>
            <a:r>
              <a:rPr lang="en-US" sz="1050" dirty="0" smtClean="0">
                <a:solidFill>
                  <a:schemeClr val="tx2">
                    <a:lumMod val="75000"/>
                  </a:schemeClr>
                </a:solidFill>
              </a:rPr>
              <a:t>Nuclear Engineering and Design, 284, 2015, pp. 192–206 </a:t>
            </a:r>
            <a:endParaRPr lang="el-GR" sz="105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" name="Picture 4" descr="pic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7569" y="827509"/>
            <a:ext cx="9509183" cy="5159937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808064" y="5292005"/>
            <a:ext cx="7200553" cy="1584176"/>
          </a:xfrm>
        </p:spPr>
        <p:txBody>
          <a:bodyPr/>
          <a:lstStyle/>
          <a:p>
            <a:r>
              <a:rPr lang="en-US" dirty="0" smtClean="0"/>
              <a:t>Organized according to the IAEA Safety Glossary</a:t>
            </a:r>
          </a:p>
          <a:p>
            <a:r>
              <a:rPr lang="en-US" dirty="0" smtClean="0"/>
              <a:t>Integrates Triage, Monitoring and Treatment (TMT) &amp; Inhabited Areas Handbook (IAH)</a:t>
            </a:r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Semantic Search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00" y="755501"/>
            <a:ext cx="9433048" cy="6120680"/>
          </a:xfrm>
        </p:spPr>
        <p:txBody>
          <a:bodyPr/>
          <a:lstStyle/>
          <a:p>
            <a:r>
              <a:rPr lang="en-US" sz="2800" dirty="0" smtClean="0"/>
              <a:t>Semantic search retrieves documents or counts frequencies based on abstract </a:t>
            </a:r>
            <a:r>
              <a:rPr lang="en-US" sz="2800" i="1" dirty="0" smtClean="0"/>
              <a:t>terms</a:t>
            </a:r>
            <a:r>
              <a:rPr lang="en-US" sz="2800" dirty="0" smtClean="0"/>
              <a:t> and not concrete string matches</a:t>
            </a:r>
          </a:p>
          <a:p>
            <a:r>
              <a:rPr lang="en-US" sz="2800" i="1" dirty="0" smtClean="0"/>
              <a:t>Terms</a:t>
            </a:r>
            <a:r>
              <a:rPr lang="en-US" sz="2800" dirty="0" smtClean="0"/>
              <a:t> are abstract concepts</a:t>
            </a:r>
          </a:p>
          <a:p>
            <a:r>
              <a:rPr lang="en-US" sz="2800" dirty="0" smtClean="0"/>
              <a:t>Unambiguous: </a:t>
            </a:r>
          </a:p>
          <a:p>
            <a:pPr lvl="1"/>
            <a:r>
              <a:rPr lang="en-US" sz="2200" dirty="0" smtClean="0"/>
              <a:t>“</a:t>
            </a:r>
            <a:r>
              <a:rPr lang="en-US" sz="2200" i="1" dirty="0" smtClean="0"/>
              <a:t>reactor pressure vessel</a:t>
            </a:r>
            <a:r>
              <a:rPr lang="en-US" sz="2200" dirty="0" smtClean="0"/>
              <a:t>” and “</a:t>
            </a:r>
            <a:r>
              <a:rPr lang="en-US" sz="2200" i="1" dirty="0" smtClean="0"/>
              <a:t>marine vessel</a:t>
            </a:r>
            <a:r>
              <a:rPr lang="en-US" sz="2200" dirty="0" smtClean="0"/>
              <a:t>” are separate terms and documents containing the one are not retrieved when searching for the other</a:t>
            </a:r>
          </a:p>
          <a:p>
            <a:r>
              <a:rPr lang="en-US" sz="2800" dirty="0" smtClean="0"/>
              <a:t>Non redundant: </a:t>
            </a:r>
          </a:p>
          <a:p>
            <a:pPr lvl="1"/>
            <a:r>
              <a:rPr lang="en-US" sz="2400" dirty="0" smtClean="0"/>
              <a:t>“</a:t>
            </a:r>
            <a:r>
              <a:rPr lang="en-US" sz="2400" i="1" dirty="0" smtClean="0"/>
              <a:t>radiological dispersal device</a:t>
            </a:r>
            <a:r>
              <a:rPr lang="en-US" sz="2400" dirty="0" smtClean="0"/>
              <a:t>” and “</a:t>
            </a:r>
            <a:r>
              <a:rPr lang="en-US" sz="2400" i="1" dirty="0" smtClean="0"/>
              <a:t>dirty bomb</a:t>
            </a:r>
            <a:r>
              <a:rPr lang="en-US" sz="2400" dirty="0" smtClean="0"/>
              <a:t>” retrieve the same documents</a:t>
            </a:r>
            <a:endParaRPr lang="en-US" sz="1800" dirty="0" smtClean="0"/>
          </a:p>
          <a:p>
            <a:r>
              <a:rPr lang="en-US" sz="2800" dirty="0" smtClean="0"/>
              <a:t>Hierarchical</a:t>
            </a:r>
          </a:p>
          <a:p>
            <a:pPr lvl="1"/>
            <a:r>
              <a:rPr lang="en-US" sz="2200" dirty="0" smtClean="0"/>
              <a:t>“</a:t>
            </a:r>
            <a:r>
              <a:rPr lang="en-US" sz="2200" i="1" dirty="0" smtClean="0"/>
              <a:t>surface vessel</a:t>
            </a:r>
            <a:r>
              <a:rPr lang="en-US" sz="2200" dirty="0" smtClean="0"/>
              <a:t>” retrieves a subset of “</a:t>
            </a:r>
            <a:r>
              <a:rPr lang="en-US" sz="2200" i="1" dirty="0" smtClean="0"/>
              <a:t>marine vessel</a:t>
            </a:r>
            <a:r>
              <a:rPr lang="en-US" sz="2200" dirty="0" smtClean="0"/>
              <a:t>”</a:t>
            </a:r>
          </a:p>
          <a:p>
            <a:endParaRPr lang="el-GR" sz="2800" dirty="0"/>
          </a:p>
        </p:txBody>
      </p:sp>
      <p:sp>
        <p:nvSpPr>
          <p:cNvPr id="4" name="Rectangle 3"/>
          <p:cNvSpPr/>
          <p:nvPr/>
        </p:nvSpPr>
        <p:spPr>
          <a:xfrm>
            <a:off x="719831" y="6555261"/>
            <a:ext cx="7128793" cy="392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 smtClean="0">
                <a:solidFill>
                  <a:schemeClr val="tx2">
                    <a:lumMod val="75000"/>
                  </a:schemeClr>
                </a:solidFill>
              </a:rPr>
              <a:t>S. Konstantopoulos and A. Ikonomopoulos, A conceptualization of a nuclear or radiological emergency, </a:t>
            </a:r>
          </a:p>
          <a:p>
            <a:r>
              <a:rPr lang="en-US" sz="1050" dirty="0" smtClean="0">
                <a:solidFill>
                  <a:schemeClr val="tx2">
                    <a:lumMod val="75000"/>
                  </a:schemeClr>
                </a:solidFill>
              </a:rPr>
              <a:t>Nuclear Engineering and Design, 284, 2015, pp. 192–206 </a:t>
            </a:r>
            <a:endParaRPr lang="el-GR" sz="105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Semantic Similarity</a:t>
            </a:r>
            <a:endParaRPr lang="el-GR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31800" y="5219997"/>
            <a:ext cx="9433048" cy="1656184"/>
          </a:xfrm>
        </p:spPr>
        <p:txBody>
          <a:bodyPr/>
          <a:lstStyle/>
          <a:p>
            <a:r>
              <a:rPr lang="en-US" dirty="0" smtClean="0"/>
              <a:t>Semantic similarity measures how related terms are</a:t>
            </a:r>
          </a:p>
          <a:p>
            <a:pPr lvl="1"/>
            <a:r>
              <a:rPr lang="en-US" dirty="0" smtClean="0"/>
              <a:t>e.g. number of hops over hierarchical links and other links</a:t>
            </a:r>
          </a:p>
          <a:p>
            <a:r>
              <a:rPr lang="en-US" dirty="0" smtClean="0"/>
              <a:t>Domain specific - not general linguistic knowledge</a:t>
            </a:r>
          </a:p>
          <a:p>
            <a:endParaRPr lang="el-GR" dirty="0"/>
          </a:p>
        </p:txBody>
      </p:sp>
      <p:pic>
        <p:nvPicPr>
          <p:cNvPr id="5" name="Picture 4" descr="pic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5227" y="1017916"/>
            <a:ext cx="7199606" cy="413007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19831" y="6555261"/>
            <a:ext cx="7128793" cy="392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 smtClean="0">
                <a:solidFill>
                  <a:schemeClr val="tx2">
                    <a:lumMod val="75000"/>
                  </a:schemeClr>
                </a:solidFill>
              </a:rPr>
              <a:t>S. Konstantopoulos and A. Ikonomopoulos, A conceptualization of a nuclear or radiological emergency, </a:t>
            </a:r>
          </a:p>
          <a:p>
            <a:r>
              <a:rPr lang="en-US" sz="1050" dirty="0" smtClean="0">
                <a:solidFill>
                  <a:schemeClr val="tx2">
                    <a:lumMod val="75000"/>
                  </a:schemeClr>
                </a:solidFill>
              </a:rPr>
              <a:t>Nuclear Engineering and Design, 284, 2015, pp. 192–206 </a:t>
            </a:r>
            <a:endParaRPr lang="el-GR" sz="105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367903" y="1346121"/>
            <a:ext cx="7344816" cy="4842987"/>
            <a:chOff x="1429988" y="1540403"/>
            <a:chExt cx="6359149" cy="4193061"/>
          </a:xfrm>
        </p:grpSpPr>
        <p:sp>
          <p:nvSpPr>
            <p:cNvPr id="5" name="TextBox 4"/>
            <p:cNvSpPr txBox="1"/>
            <p:nvPr/>
          </p:nvSpPr>
          <p:spPr>
            <a:xfrm>
              <a:off x="3050948" y="5517232"/>
              <a:ext cx="1656184" cy="2162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cap="small" dirty="0" smtClean="0">
                  <a:latin typeface="Bookman Old Style" pitchFamily="18" charset="0"/>
                  <a:cs typeface="Arial" pitchFamily="34" charset="0"/>
                </a:rPr>
                <a:t>Web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696236" y="4302204"/>
              <a:ext cx="1080120" cy="2162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cap="small" dirty="0" smtClean="0">
                  <a:latin typeface="Bookman Old Style" pitchFamily="18" charset="0"/>
                  <a:cs typeface="Arial" pitchFamily="34" charset="0"/>
                </a:rPr>
                <a:t>Analysis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184068" y="2324780"/>
              <a:ext cx="936104" cy="2162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cap="small" dirty="0" smtClean="0">
                  <a:latin typeface="Bookman Old Style" pitchFamily="18" charset="0"/>
                  <a:cs typeface="Arial" pitchFamily="34" charset="0"/>
                </a:rPr>
                <a:t> Expert user</a:t>
              </a:r>
            </a:p>
          </p:txBody>
        </p:sp>
        <p:pic>
          <p:nvPicPr>
            <p:cNvPr id="8" name="Picture 2" descr="http://computer-upkeep.com/images/Freddle-010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84068" y="1540403"/>
              <a:ext cx="792088" cy="808477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10" name="Picture 6" descr="http://www.prism-software.com/img/images/product_images/docsystem/DocSystem_icon_nob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16200000">
              <a:off x="6997049" y="3491815"/>
              <a:ext cx="720079" cy="864097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11" name="Picture 8" descr="http://www.reachhub.org.uk/media/20091/document%20pic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482998" y="4869159"/>
              <a:ext cx="732286" cy="648073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12" name="TextBox 11"/>
            <p:cNvSpPr txBox="1"/>
            <p:nvPr/>
          </p:nvSpPr>
          <p:spPr>
            <a:xfrm>
              <a:off x="4103948" y="4302204"/>
              <a:ext cx="1224136" cy="2162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cap="small" dirty="0" smtClean="0">
                  <a:latin typeface="Bookman Old Style" pitchFamily="18" charset="0"/>
                  <a:cs typeface="Arial" pitchFamily="34" charset="0"/>
                </a:rPr>
                <a:t>Crawler</a:t>
              </a:r>
            </a:p>
          </p:txBody>
        </p:sp>
        <p:cxnSp>
          <p:nvCxnSpPr>
            <p:cNvPr id="13" name="Shape 12"/>
            <p:cNvCxnSpPr>
              <a:stCxn id="11" idx="3"/>
              <a:endCxn id="12" idx="2"/>
            </p:cNvCxnSpPr>
            <p:nvPr/>
          </p:nvCxnSpPr>
          <p:spPr>
            <a:xfrm flipV="1">
              <a:off x="4215284" y="4518436"/>
              <a:ext cx="500733" cy="674759"/>
            </a:xfrm>
            <a:prstGeom prst="bentConnector2">
              <a:avLst/>
            </a:prstGeom>
            <a:ln w="3175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4575274" y="5081443"/>
              <a:ext cx="720080" cy="352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cap="small" dirty="0" smtClean="0">
                  <a:latin typeface="Bookman Old Style" pitchFamily="18" charset="0"/>
                  <a:cs typeface="Arial" pitchFamily="34" charset="0"/>
                </a:rPr>
                <a:t>Web Content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616113" y="3544374"/>
              <a:ext cx="720082" cy="35252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cap="small" dirty="0" smtClean="0">
                  <a:latin typeface="Bookman Old Style" pitchFamily="18" charset="0"/>
                  <a:cs typeface="Arial" pitchFamily="34" charset="0"/>
                </a:rPr>
                <a:t>Web Content</a:t>
              </a:r>
            </a:p>
          </p:txBody>
        </p:sp>
        <p:pic>
          <p:nvPicPr>
            <p:cNvPr id="17" name="Picture 10" descr="http://www.jfsowa.com/figs/aristo.gif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429988" y="3432594"/>
              <a:ext cx="1225592" cy="1050390"/>
            </a:xfrm>
            <a:prstGeom prst="rect">
              <a:avLst/>
            </a:prstGeom>
            <a:noFill/>
          </p:spPr>
        </p:pic>
        <p:cxnSp>
          <p:nvCxnSpPr>
            <p:cNvPr id="18" name="Straight Arrow Connector 17"/>
            <p:cNvCxnSpPr>
              <a:stCxn id="17" idx="3"/>
            </p:cNvCxnSpPr>
            <p:nvPr/>
          </p:nvCxnSpPr>
          <p:spPr>
            <a:xfrm flipV="1">
              <a:off x="2655580" y="3955033"/>
              <a:ext cx="1620779" cy="2756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2951820" y="3544374"/>
              <a:ext cx="936104" cy="35252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cap="small" dirty="0" smtClean="0">
                  <a:latin typeface="Bookman Old Style" pitchFamily="18" charset="0"/>
                  <a:cs typeface="Arial" pitchFamily="34" charset="0"/>
                </a:rPr>
                <a:t>Lexical Information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553743" y="4588212"/>
              <a:ext cx="936104" cy="43088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cap="small" dirty="0" smtClean="0">
                  <a:latin typeface="Bookman Old Style" pitchFamily="18" charset="0"/>
                  <a:cs typeface="Arial" pitchFamily="34" charset="0"/>
                </a:rPr>
                <a:t>Domain ontology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131071" y="1715190"/>
              <a:ext cx="1008112" cy="2162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cap="small" dirty="0" smtClean="0">
                  <a:latin typeface="Bookman Old Style" pitchFamily="18" charset="0"/>
                  <a:cs typeface="Arial" pitchFamily="34" charset="0"/>
                </a:rPr>
                <a:t>Terms</a:t>
              </a:r>
              <a:endParaRPr lang="el-GR" sz="1100" cap="small" dirty="0">
                <a:latin typeface="Bookman Old Style" pitchFamily="18" charset="0"/>
                <a:cs typeface="Arial" pitchFamily="34" charset="0"/>
              </a:endParaRPr>
            </a:p>
          </p:txBody>
        </p:sp>
        <p:cxnSp>
          <p:nvCxnSpPr>
            <p:cNvPr id="24" name="Shape 29"/>
            <p:cNvCxnSpPr>
              <a:stCxn id="7" idx="1"/>
            </p:cNvCxnSpPr>
            <p:nvPr/>
          </p:nvCxnSpPr>
          <p:spPr>
            <a:xfrm rot="10800000" flipV="1">
              <a:off x="4752020" y="2432896"/>
              <a:ext cx="432049" cy="1182118"/>
            </a:xfrm>
            <a:prstGeom prst="bentConnector2">
              <a:avLst/>
            </a:prstGeom>
            <a:ln w="3175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3549705" y="2546861"/>
              <a:ext cx="1296145" cy="352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cap="small" dirty="0" smtClean="0">
                  <a:latin typeface="Bookman Old Style" pitchFamily="18" charset="0"/>
                  <a:cs typeface="Arial" pitchFamily="34" charset="0"/>
                </a:rPr>
                <a:t>Crawling Terms and Parameters</a:t>
              </a:r>
            </a:p>
          </p:txBody>
        </p:sp>
      </p:grpSp>
      <p:sp>
        <p:nvSpPr>
          <p:cNvPr id="3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Web Content Discovery Service</a:t>
            </a:r>
            <a:endParaRPr lang="el-GR" dirty="0"/>
          </a:p>
        </p:txBody>
      </p:sp>
      <p:pic>
        <p:nvPicPr>
          <p:cNvPr id="54" name="Picture 6" descr="http://www.prism-software.com/img/images/product_images/docsystem/DocSystem_icon_nob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4789004" y="3599896"/>
            <a:ext cx="831691" cy="998032"/>
          </a:xfrm>
          <a:prstGeom prst="rect">
            <a:avLst/>
          </a:prstGeom>
          <a:solidFill>
            <a:schemeClr val="bg1"/>
          </a:solidFill>
        </p:spPr>
      </p:pic>
      <p:cxnSp>
        <p:nvCxnSpPr>
          <p:cNvPr id="57" name="Straight Arrow Connector 56"/>
          <p:cNvCxnSpPr/>
          <p:nvPr/>
        </p:nvCxnSpPr>
        <p:spPr>
          <a:xfrm flipV="1">
            <a:off x="5710231" y="4136694"/>
            <a:ext cx="1872000" cy="3183"/>
          </a:xfrm>
          <a:prstGeom prst="straightConnector1">
            <a:avLst/>
          </a:prstGeom>
          <a:ln w="31750">
            <a:solidFill>
              <a:schemeClr val="tx1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hape 29"/>
          <p:cNvCxnSpPr>
            <a:stCxn id="17" idx="0"/>
            <a:endCxn id="8" idx="1"/>
          </p:cNvCxnSpPr>
          <p:nvPr/>
        </p:nvCxnSpPr>
        <p:spPr>
          <a:xfrm rot="5400000" flipH="1" flipV="1">
            <a:off x="3030482" y="858219"/>
            <a:ext cx="1718585" cy="3628182"/>
          </a:xfrm>
          <a:prstGeom prst="bentConnector2">
            <a:avLst/>
          </a:prstGeom>
          <a:ln w="31750">
            <a:solidFill>
              <a:schemeClr val="tx1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hape 29"/>
          <p:cNvCxnSpPr>
            <a:stCxn id="10" idx="3"/>
            <a:endCxn id="8" idx="3"/>
          </p:cNvCxnSpPr>
          <p:nvPr/>
        </p:nvCxnSpPr>
        <p:spPr>
          <a:xfrm rot="16200000" flipV="1">
            <a:off x="6481137" y="1950607"/>
            <a:ext cx="1870156" cy="1594976"/>
          </a:xfrm>
          <a:prstGeom prst="bentConnector2">
            <a:avLst/>
          </a:prstGeom>
          <a:ln w="31750">
            <a:solidFill>
              <a:schemeClr val="tx1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6912520" y="1548000"/>
            <a:ext cx="1602813" cy="2497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100" cap="small" dirty="0" smtClean="0">
                <a:latin typeface="Bookman Old Style" pitchFamily="18" charset="0"/>
                <a:cs typeface="Arial" pitchFamily="34" charset="0"/>
              </a:rPr>
              <a:t>Term Frequency</a:t>
            </a:r>
            <a:endParaRPr lang="el-GR" sz="1100" cap="small" dirty="0">
              <a:latin typeface="Bookman Old Style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5877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5877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NERIS-TP</Template>
  <TotalTime>0</TotalTime>
  <Words>801</Words>
  <Application>Microsoft Office PowerPoint</Application>
  <PresentationFormat>Custom</PresentationFormat>
  <Paragraphs>120</Paragraphs>
  <Slides>15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Bookman Old Style</vt:lpstr>
      <vt:lpstr>Symbol</vt:lpstr>
      <vt:lpstr>Times New Roman</vt:lpstr>
      <vt:lpstr>Standarddesign</vt:lpstr>
      <vt:lpstr>PowerPoint Presentation</vt:lpstr>
      <vt:lpstr>Nuclear or Radiological Emergency</vt:lpstr>
      <vt:lpstr>Objectives</vt:lpstr>
      <vt:lpstr>Crowd Sourcing Tools</vt:lpstr>
      <vt:lpstr>Why a NRE ontology?</vt:lpstr>
      <vt:lpstr>Nuclear or Radiological Emergency Ontology</vt:lpstr>
      <vt:lpstr>Semantic Search</vt:lpstr>
      <vt:lpstr>Semantic Similarity</vt:lpstr>
      <vt:lpstr>Web Content Discovery Service</vt:lpstr>
      <vt:lpstr>Ask the Expert Service</vt:lpstr>
      <vt:lpstr>NREO and the PREPARE Portal</vt:lpstr>
      <vt:lpstr>Crawler Management</vt:lpstr>
      <vt:lpstr>Outcome</vt:lpstr>
      <vt:lpstr>Document Management</vt:lpstr>
      <vt:lpstr>Thank you for your attention!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2016-01-19T13:48:54Z</dcterms:created>
  <dcterms:modified xsi:type="dcterms:W3CDTF">2016-01-21T09:32:00Z</dcterms:modified>
</cp:coreProperties>
</file>