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88" r:id="rId2"/>
    <p:sldId id="394" r:id="rId3"/>
    <p:sldId id="410" r:id="rId4"/>
    <p:sldId id="358" r:id="rId5"/>
    <p:sldId id="395" r:id="rId6"/>
    <p:sldId id="360" r:id="rId7"/>
    <p:sldId id="396" r:id="rId8"/>
    <p:sldId id="426" r:id="rId9"/>
    <p:sldId id="427" r:id="rId10"/>
    <p:sldId id="428" r:id="rId11"/>
    <p:sldId id="411" r:id="rId12"/>
    <p:sldId id="412" r:id="rId13"/>
    <p:sldId id="431" r:id="rId14"/>
    <p:sldId id="416" r:id="rId15"/>
    <p:sldId id="367" r:id="rId16"/>
    <p:sldId id="417" r:id="rId17"/>
    <p:sldId id="421" r:id="rId18"/>
    <p:sldId id="430" r:id="rId19"/>
    <p:sldId id="424" r:id="rId20"/>
    <p:sldId id="425" r:id="rId21"/>
    <p:sldId id="418" r:id="rId22"/>
    <p:sldId id="419" r:id="rId23"/>
    <p:sldId id="300" r:id="rId24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92" autoAdjust="0"/>
    <p:restoredTop sz="94660"/>
  </p:normalViewPr>
  <p:slideViewPr>
    <p:cSldViewPr>
      <p:cViewPr varScale="1">
        <p:scale>
          <a:sx n="80" d="100"/>
          <a:sy n="80" d="100"/>
        </p:scale>
        <p:origin x="-84" y="-66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ella\Dropbox\projekt_nuklear\Szenarien\ERMIN_&#220;bersich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urban wet str1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'urban wet1'!$B$1</c:f>
              <c:strCache>
                <c:ptCount val="1"/>
                <c:pt idx="0">
                  <c:v>time interval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'urban wet1'!$A$2:$A$15</c:f>
              <c:strCache>
                <c:ptCount val="14"/>
                <c:pt idx="0">
                  <c:v>Firehosing walls (External walls)</c:v>
                </c:pt>
                <c:pt idx="1">
                  <c:v>Firehosig paved (Paved pavement)</c:v>
                </c:pt>
                <c:pt idx="2">
                  <c:v>Firehosig paved (Paved other)</c:v>
                </c:pt>
                <c:pt idx="3">
                  <c:v>Cover with clean soil (Small area of grass)</c:v>
                </c:pt>
                <c:pt idx="4">
                  <c:v>Grass cutting (Small area of grass)</c:v>
                </c:pt>
                <c:pt idx="5">
                  <c:v>Plant removal (Small areas of plants)</c:v>
                </c:pt>
                <c:pt idx="6">
                  <c:v>Cover with clean soil (Small area of soil)</c:v>
                </c:pt>
                <c:pt idx="7">
                  <c:v>Firehosing paved (Paved road)</c:v>
                </c:pt>
                <c:pt idx="8">
                  <c:v>Turf harvesting and returf (Large area of grass)</c:v>
                </c:pt>
                <c:pt idx="9">
                  <c:v>Grass cutting (Large area of grass)</c:v>
                </c:pt>
                <c:pt idx="10">
                  <c:v>Firehosing roofs (Roof)</c:v>
                </c:pt>
                <c:pt idx="11">
                  <c:v>Cover with clean soil (Large area of grass)</c:v>
                </c:pt>
                <c:pt idx="12">
                  <c:v>Tree removal/prunning (Trees and shrubs)</c:v>
                </c:pt>
                <c:pt idx="13">
                  <c:v>Washing interior surfaces (Internal surfaces)</c:v>
                </c:pt>
              </c:strCache>
            </c:strRef>
          </c:cat>
          <c:val>
            <c:numRef>
              <c:f>'urban wet1'!$B$2:$B$15</c:f>
              <c:numCache>
                <c:formatCode>General</c:formatCode>
                <c:ptCount val="1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10</c:v>
                </c:pt>
                <c:pt idx="7">
                  <c:v>10</c:v>
                </c:pt>
                <c:pt idx="8">
                  <c:v>20</c:v>
                </c:pt>
                <c:pt idx="9">
                  <c:v>5</c:v>
                </c:pt>
                <c:pt idx="10">
                  <c:v>2</c:v>
                </c:pt>
                <c:pt idx="11">
                  <c:v>10</c:v>
                </c:pt>
                <c:pt idx="12">
                  <c:v>20</c:v>
                </c:pt>
                <c:pt idx="13">
                  <c:v>2</c:v>
                </c:pt>
              </c:numCache>
            </c:numRef>
          </c:val>
        </c:ser>
        <c:ser>
          <c:idx val="1"/>
          <c:order val="1"/>
          <c:tx>
            <c:strRef>
              <c:f>'urban wet1'!$D$1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'urban wet1'!$A$2:$A$15</c:f>
              <c:strCache>
                <c:ptCount val="14"/>
                <c:pt idx="0">
                  <c:v>Firehosing walls (External walls)</c:v>
                </c:pt>
                <c:pt idx="1">
                  <c:v>Firehosig paved (Paved pavement)</c:v>
                </c:pt>
                <c:pt idx="2">
                  <c:v>Firehosig paved (Paved other)</c:v>
                </c:pt>
                <c:pt idx="3">
                  <c:v>Cover with clean soil (Small area of grass)</c:v>
                </c:pt>
                <c:pt idx="4">
                  <c:v>Grass cutting (Small area of grass)</c:v>
                </c:pt>
                <c:pt idx="5">
                  <c:v>Plant removal (Small areas of plants)</c:v>
                </c:pt>
                <c:pt idx="6">
                  <c:v>Cover with clean soil (Small area of soil)</c:v>
                </c:pt>
                <c:pt idx="7">
                  <c:v>Firehosing paved (Paved road)</c:v>
                </c:pt>
                <c:pt idx="8">
                  <c:v>Turf harvesting and returf (Large area of grass)</c:v>
                </c:pt>
                <c:pt idx="9">
                  <c:v>Grass cutting (Large area of grass)</c:v>
                </c:pt>
                <c:pt idx="10">
                  <c:v>Firehosing roofs (Roof)</c:v>
                </c:pt>
                <c:pt idx="11">
                  <c:v>Cover with clean soil (Large area of grass)</c:v>
                </c:pt>
                <c:pt idx="12">
                  <c:v>Tree removal/prunning (Trees and shrubs)</c:v>
                </c:pt>
                <c:pt idx="13">
                  <c:v>Washing interior surfaces (Internal surfaces)</c:v>
                </c:pt>
              </c:strCache>
            </c:strRef>
          </c:cat>
          <c:val>
            <c:numRef>
              <c:f>'urban wet1'!$D$2:$D$15</c:f>
              <c:numCache>
                <c:formatCode>General</c:formatCode>
                <c:ptCount val="1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6</c:v>
                </c:pt>
                <c:pt idx="4">
                  <c:v>2</c:v>
                </c:pt>
                <c:pt idx="5">
                  <c:v>2</c:v>
                </c:pt>
                <c:pt idx="6">
                  <c:v>10</c:v>
                </c:pt>
                <c:pt idx="7">
                  <c:v>5</c:v>
                </c:pt>
                <c:pt idx="8">
                  <c:v>10</c:v>
                </c:pt>
                <c:pt idx="9">
                  <c:v>5</c:v>
                </c:pt>
                <c:pt idx="10">
                  <c:v>8</c:v>
                </c:pt>
                <c:pt idx="11">
                  <c:v>10</c:v>
                </c:pt>
                <c:pt idx="12">
                  <c:v>20</c:v>
                </c:pt>
                <c:pt idx="1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8759424"/>
        <c:axId val="78760960"/>
      </c:barChart>
      <c:catAx>
        <c:axId val="78759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78760960"/>
        <c:crosses val="autoZero"/>
        <c:auto val="1"/>
        <c:lblAlgn val="ctr"/>
        <c:lblOffset val="100"/>
        <c:noMultiLvlLbl val="0"/>
      </c:catAx>
      <c:valAx>
        <c:axId val="78760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7875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k-SK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k-SK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23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‹#›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1799952" y="7164388"/>
            <a:ext cx="6409011" cy="266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 smtClean="0"/>
              <a:t>   Shan</a:t>
            </a:r>
            <a:r>
              <a:rPr lang="en-GB" altLang="de-DE" sz="1200" baseline="0" dirty="0" smtClean="0"/>
              <a:t> </a:t>
            </a:r>
            <a:r>
              <a:rPr lang="en-GB" altLang="de-DE" sz="1200" baseline="0" dirty="0" err="1" smtClean="0"/>
              <a:t>Bai</a:t>
            </a:r>
            <a:r>
              <a:rPr lang="en-GB" altLang="de-DE" sz="1200" baseline="0" dirty="0" smtClean="0"/>
              <a:t> , Stella </a:t>
            </a:r>
            <a:r>
              <a:rPr lang="en-GB" altLang="de-DE" sz="1200" baseline="0" dirty="0" err="1" smtClean="0"/>
              <a:t>Moehrle</a:t>
            </a:r>
            <a:r>
              <a:rPr lang="en-GB" altLang="de-DE" sz="1200" baseline="0" dirty="0" smtClean="0"/>
              <a:t>                                             Final PREPARE meeting, Bratislava</a:t>
            </a:r>
            <a:endParaRPr lang="en-GB" altLang="de-DE" sz="1200" dirty="0"/>
          </a:p>
        </p:txBody>
      </p:sp>
      <p:pic>
        <p:nvPicPr>
          <p:cNvPr id="1038" name="Picture 1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795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mailto:shan.bai@kit.edu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1727944" y="1176137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4400" dirty="0" smtClean="0"/>
              <a:t>Knowledge </a:t>
            </a:r>
            <a:r>
              <a:rPr lang="en-US" altLang="de-DE" sz="4400" dirty="0"/>
              <a:t>D</a:t>
            </a:r>
            <a:r>
              <a:rPr lang="en-US" altLang="de-DE" sz="4400" dirty="0" smtClean="0"/>
              <a:t>atabase of Analytical Platform</a:t>
            </a:r>
            <a:endParaRPr lang="en-US" altLang="de-DE" sz="4400" dirty="0"/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95896" y="3099658"/>
            <a:ext cx="5112568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 smtClean="0"/>
              <a:t>Shan Bai, </a:t>
            </a:r>
            <a:r>
              <a:rPr lang="en-GB" altLang="de-DE" dirty="0"/>
              <a:t>S</a:t>
            </a:r>
            <a:r>
              <a:rPr lang="en-GB" altLang="de-DE" dirty="0" smtClean="0"/>
              <a:t>tella Moehrle</a:t>
            </a:r>
            <a:endParaRPr lang="en-GB" altLang="de-DE" dirty="0"/>
          </a:p>
        </p:txBody>
      </p:sp>
      <p:sp>
        <p:nvSpPr>
          <p:cNvPr id="6" name="Textfeld 1"/>
          <p:cNvSpPr txBox="1">
            <a:spLocks noChangeArrowheads="1"/>
          </p:cNvSpPr>
          <p:nvPr/>
        </p:nvSpPr>
        <p:spPr bwMode="auto">
          <a:xfrm>
            <a:off x="1151880" y="3921541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smtClean="0"/>
              <a:t>Karlsruhe Institute of Technology </a:t>
            </a:r>
            <a:r>
              <a:rPr lang="en-GB" altLang="de-DE" sz="1600" dirty="0"/>
              <a:t>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 smtClean="0">
                <a:hlinkClick r:id="rId4"/>
              </a:rPr>
              <a:t>shan.bai@kit.edu</a:t>
            </a:r>
            <a:r>
              <a:rPr lang="en-GB" altLang="de-DE" sz="1600" dirty="0"/>
              <a:t>, Tel.: +</a:t>
            </a:r>
            <a:r>
              <a:rPr lang="en-GB" altLang="de-DE" sz="1600" dirty="0" smtClean="0"/>
              <a:t>4972160822422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7" name="Textfeld 1"/>
          <p:cNvSpPr txBox="1"/>
          <p:nvPr/>
        </p:nvSpPr>
        <p:spPr>
          <a:xfrm>
            <a:off x="935855" y="5652045"/>
            <a:ext cx="734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8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4688" y="5675809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smtClean="0"/>
              <a:t>Attributes in AP II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018379"/>
              </p:ext>
            </p:extLst>
          </p:nvPr>
        </p:nvGraphicFramePr>
        <p:xfrm>
          <a:off x="-248" y="735013"/>
          <a:ext cx="9936856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214"/>
                <a:gridCol w="2484214"/>
                <a:gridCol w="2484214"/>
                <a:gridCol w="2484214"/>
              </a:tblGrid>
              <a:tr h="362998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Prerelease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Release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Transition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Longterm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994194">
                <a:tc>
                  <a:txBody>
                    <a:bodyPr/>
                    <a:lstStyle/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Risk</a:t>
                      </a:r>
                      <a:r>
                        <a:rPr lang="de-DE" baseline="0" dirty="0" smtClean="0"/>
                        <a:t> of core melt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yes or unknown, etc</a:t>
                      </a:r>
                      <a:r>
                        <a:rPr lang="de-DE" baseline="0" dirty="0" smtClean="0"/>
                        <a:t>.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Maintaining</a:t>
                      </a:r>
                      <a:r>
                        <a:rPr lang="de-DE" baseline="0" dirty="0" smtClean="0"/>
                        <a:t> of containment integrity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yes or unknown, etc.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Wind</a:t>
                      </a:r>
                      <a:r>
                        <a:rPr lang="de-DE" baseline="0" dirty="0" smtClean="0"/>
                        <a:t> direction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variable or unknown,etc.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Estimated release time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baseline="0" dirty="0" smtClean="0"/>
                        <a:t> 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unknown, etc.</a:t>
                      </a:r>
                      <a:endParaRPr lang="de-DE" sz="1400" i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Begin/end</a:t>
                      </a:r>
                      <a:r>
                        <a:rPr lang="de-DE" baseline="0" dirty="0" smtClean="0"/>
                        <a:t> time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Source term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Radionuclide, amount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Contamination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Radionuclide, amount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Contamination unit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Bq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/m</a:t>
                      </a:r>
                      <a:r>
                        <a:rPr lang="de-DE" sz="1400" i="1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etc.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Target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children, etc</a:t>
                      </a:r>
                      <a:r>
                        <a:rPr lang="de-DE" baseline="0" dirty="0" smtClean="0"/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Time of day of release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night, etc</a:t>
                      </a:r>
                      <a:r>
                        <a:rPr lang="de-DE" baseline="0" dirty="0" smtClean="0"/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Season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Weather at release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Release height (m)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Release duration category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short, etc.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Cause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accidential, etc.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Accident scenario type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burst type,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Begin/end</a:t>
                      </a:r>
                      <a:r>
                        <a:rPr lang="de-DE" baseline="0" dirty="0" smtClean="0"/>
                        <a:t> time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Contamination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Radionuclide, amount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Contamination unit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Bq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/m</a:t>
                      </a:r>
                      <a:r>
                        <a:rPr lang="de-DE" sz="1400" i="1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etc.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Target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children,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Begin/end</a:t>
                      </a:r>
                      <a:r>
                        <a:rPr lang="de-DE" baseline="0" dirty="0" smtClean="0"/>
                        <a:t> time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Contamination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Radionuclide, amount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Contamination unit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Bq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/m</a:t>
                      </a:r>
                      <a:r>
                        <a:rPr lang="de-DE" sz="1400" i="1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etc.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Target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DE" sz="18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children, etc.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28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31800" y="971525"/>
            <a:ext cx="9433048" cy="3780457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Introduced by </a:t>
            </a:r>
            <a:r>
              <a:rPr lang="en-GB" dirty="0"/>
              <a:t>HERCA-WENRA scheme </a:t>
            </a:r>
            <a:endParaRPr lang="en-GB" dirty="0" smtClean="0"/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Evacuation </a:t>
            </a:r>
            <a:r>
              <a:rPr lang="en-US" sz="2400" dirty="0">
                <a:solidFill>
                  <a:schemeClr val="tx1"/>
                </a:solidFill>
              </a:rPr>
              <a:t>should be prepared up to 5 km around nuclear power </a:t>
            </a:r>
            <a:r>
              <a:rPr lang="en-US" sz="2400" dirty="0" smtClean="0">
                <a:solidFill>
                  <a:schemeClr val="tx1"/>
                </a:solidFill>
              </a:rPr>
              <a:t>plants </a:t>
            </a:r>
            <a:r>
              <a:rPr lang="en-US" sz="2400" dirty="0">
                <a:solidFill>
                  <a:schemeClr val="tx1"/>
                </a:solidFill>
              </a:rPr>
              <a:t>and sheltering </a:t>
            </a:r>
            <a:r>
              <a:rPr lang="en-US" sz="2400" dirty="0" smtClean="0">
                <a:solidFill>
                  <a:schemeClr val="tx1"/>
                </a:solidFill>
              </a:rPr>
              <a:t>with </a:t>
            </a:r>
            <a:r>
              <a:rPr lang="en-US" sz="2400" dirty="0">
                <a:solidFill>
                  <a:schemeClr val="tx1"/>
                </a:solidFill>
              </a:rPr>
              <a:t>Iodine Thyroid Blocking (ITB) up to 20 km. 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A </a:t>
            </a:r>
            <a:r>
              <a:rPr lang="en-US" sz="2400" dirty="0">
                <a:solidFill>
                  <a:schemeClr val="tx1"/>
                </a:solidFill>
              </a:rPr>
              <a:t>general strategy should be defined in order to extend evacuation up to 20 km and sheltering </a:t>
            </a:r>
            <a:r>
              <a:rPr lang="en-US" sz="2400" dirty="0" smtClean="0">
                <a:solidFill>
                  <a:schemeClr val="tx1"/>
                </a:solidFill>
              </a:rPr>
              <a:t>with </a:t>
            </a:r>
            <a:r>
              <a:rPr lang="en-US" sz="2400" dirty="0">
                <a:solidFill>
                  <a:schemeClr val="tx1"/>
                </a:solidFill>
              </a:rPr>
              <a:t>ITB up to 100 km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10 scenarios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smtClean="0"/>
              <a:t>Pre-release Phase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2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Pre-release Phase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31800" y="827509"/>
            <a:ext cx="9433048" cy="579668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Examples.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 smtClean="0"/>
              <a:t> </a:t>
            </a:r>
            <a:endParaRPr lang="en-US" sz="1400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62750"/>
              </p:ext>
            </p:extLst>
          </p:nvPr>
        </p:nvGraphicFramePr>
        <p:xfrm>
          <a:off x="1079872" y="4138329"/>
          <a:ext cx="7714292" cy="1729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0209"/>
                <a:gridCol w="435408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Evacuation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Up 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to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5 km in selected 30 degrees sectors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Sheltering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5 to 20 km in selected 30 degrees sectors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03909"/>
              </p:ext>
            </p:extLst>
          </p:nvPr>
        </p:nvGraphicFramePr>
        <p:xfrm>
          <a:off x="1079872" y="1444813"/>
          <a:ext cx="7714292" cy="217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6750"/>
                <a:gridCol w="4447542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Attribute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Value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Risk of core melt?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Yes or unknown</a:t>
                      </a:r>
                      <a:endParaRPr lang="de-DE" sz="2000" kern="15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2000" dirty="0" smtClean="0"/>
                        <a:t>Maintaining</a:t>
                      </a:r>
                      <a:r>
                        <a:rPr lang="de-DE" sz="2000" baseline="0" dirty="0" smtClean="0"/>
                        <a:t> of containment integrity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Yes or 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Wind direction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steady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2000" baseline="0" dirty="0" smtClean="0"/>
                        <a:t>Estimated release time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7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/>
              <a:t>      </a:t>
            </a:r>
            <a:r>
              <a:rPr lang="en-US" sz="1800" dirty="0" smtClean="0"/>
              <a:t> </a:t>
            </a:r>
            <a:endParaRPr lang="en-US" sz="1400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264203"/>
              </p:ext>
            </p:extLst>
          </p:nvPr>
        </p:nvGraphicFramePr>
        <p:xfrm>
          <a:off x="1143600" y="1372805"/>
          <a:ext cx="7635166" cy="217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3243"/>
                <a:gridCol w="4401923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Attribute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Value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Risk of core melt?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Yes or 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2000" dirty="0" smtClean="0"/>
                        <a:t>Maintaining</a:t>
                      </a:r>
                      <a:r>
                        <a:rPr lang="de-DE" sz="2000" baseline="0" dirty="0" smtClean="0"/>
                        <a:t> of containment integrity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Yes or 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Wind direction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000" kern="15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Variable</a:t>
                      </a:r>
                      <a:r>
                        <a:rPr lang="de-DE" sz="2000" kern="150" baseline="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 or 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2000" baseline="0" dirty="0" smtClean="0"/>
                        <a:t>Estimated release time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73350"/>
              </p:ext>
            </p:extLst>
          </p:nvPr>
        </p:nvGraphicFramePr>
        <p:xfrm>
          <a:off x="1104037" y="4138329"/>
          <a:ext cx="7714292" cy="1729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0209"/>
                <a:gridCol w="435408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Evacuation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Up 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to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5 km in selected 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360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degrees sectors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Sheltering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5 to 20 km in selected 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360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degrees sectors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smtClean="0"/>
              <a:t>Pre-release Phase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185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/>
              <a:t>      </a:t>
            </a:r>
            <a:r>
              <a:rPr lang="en-US" sz="1800" dirty="0" smtClean="0"/>
              <a:t> </a:t>
            </a:r>
            <a:endParaRPr lang="en-US" sz="1400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833690"/>
              </p:ext>
            </p:extLst>
          </p:nvPr>
        </p:nvGraphicFramePr>
        <p:xfrm>
          <a:off x="1143600" y="1372805"/>
          <a:ext cx="7635166" cy="247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3243"/>
                <a:gridCol w="4401923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Attribute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Value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Risk of core melt?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Yes or unknown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2000" dirty="0" smtClean="0"/>
                        <a:t>Maintaining</a:t>
                      </a:r>
                      <a:r>
                        <a:rPr lang="de-DE" sz="2000" baseline="0" dirty="0" smtClean="0"/>
                        <a:t> of containment integrity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no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Wind direction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000" kern="15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Steady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Estimated release time</a:t>
                      </a: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 smtClean="0">
                          <a:solidFill>
                            <a:schemeClr val="tx1"/>
                          </a:solidFill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Before evacuation within 5 km distance </a:t>
                      </a:r>
                      <a:endParaRPr lang="de-DE" sz="2000" kern="150" dirty="0">
                        <a:solidFill>
                          <a:schemeClr val="tx1"/>
                        </a:solidFill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76126"/>
              </p:ext>
            </p:extLst>
          </p:nvPr>
        </p:nvGraphicFramePr>
        <p:xfrm>
          <a:off x="1104037" y="4138329"/>
          <a:ext cx="7714292" cy="1729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0209"/>
                <a:gridCol w="4354083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Evacuation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Up to 100 km in selected 30 degrees sectors</a:t>
                      </a:r>
                      <a:endParaRPr lang="de-DE" sz="2000" kern="150" dirty="0" smtClean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Sheltering + ITB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Up</a:t>
                      </a:r>
                      <a:r>
                        <a:rPr lang="en-US" sz="2000" kern="150" baseline="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 to 10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0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km in selected </a:t>
                      </a:r>
                      <a:r>
                        <a:rPr lang="en-US" sz="2000" kern="150" dirty="0" smtClean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30 </a:t>
                      </a:r>
                      <a:r>
                        <a:rPr lang="en-US" sz="2000" kern="150" dirty="0">
                          <a:effectLst/>
                          <a:latin typeface="Liberation Serif"/>
                          <a:ea typeface="Droid Sans Fallback"/>
                          <a:cs typeface="FreeSans"/>
                        </a:rPr>
                        <a:t>degrees sectors</a:t>
                      </a:r>
                      <a:endParaRPr lang="de-DE" sz="2000" kern="150" dirty="0">
                        <a:effectLst/>
                        <a:latin typeface="Liberation Serif"/>
                        <a:ea typeface="Droid Sans Fallback"/>
                        <a:cs typeface="FreeSans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smtClean="0"/>
              <a:t>Pre-release Phase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7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Historic scenarios: 6.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Fictitious scenarios calculated by JRODOS.</a:t>
            </a:r>
          </a:p>
          <a:p>
            <a:pPr lvl="1"/>
            <a:r>
              <a:rPr lang="en-GB" sz="2400" dirty="0" smtClean="0">
                <a:solidFill>
                  <a:schemeClr val="tx1"/>
                </a:solidFill>
              </a:rPr>
              <a:t>96 scenarios.</a:t>
            </a:r>
          </a:p>
          <a:p>
            <a:pPr lvl="1"/>
            <a:r>
              <a:rPr lang="en-GB" sz="2400" dirty="0" smtClean="0">
                <a:solidFill>
                  <a:schemeClr val="tx1"/>
                </a:solidFill>
              </a:rPr>
              <a:t>Constructed by varying certain attribute values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INES: 5, 6, 7.</a:t>
            </a:r>
            <a:endParaRPr lang="en-GB" sz="2400" dirty="0">
              <a:solidFill>
                <a:schemeClr val="tx1"/>
              </a:solidFill>
            </a:endParaRP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Season: Spring, Summer, Autumn, Winter.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Weather: Rain, No rain stable wind, No rain medium wind, No rain low wind.</a:t>
            </a:r>
            <a:endParaRPr lang="en-GB" sz="2400" dirty="0">
              <a:solidFill>
                <a:schemeClr val="tx1"/>
              </a:solidFill>
            </a:endParaRPr>
          </a:p>
          <a:p>
            <a:pPr lvl="2">
              <a:lnSpc>
                <a:spcPct val="130000"/>
              </a:lnSpc>
            </a:pPr>
            <a:r>
              <a:rPr lang="en-GB" sz="2400" dirty="0">
                <a:solidFill>
                  <a:schemeClr val="tx1"/>
                </a:solidFill>
              </a:rPr>
              <a:t>Population </a:t>
            </a:r>
            <a:r>
              <a:rPr lang="en-GB" sz="2400" dirty="0" smtClean="0">
                <a:solidFill>
                  <a:schemeClr val="tx1"/>
                </a:solidFill>
              </a:rPr>
              <a:t>distribution: </a:t>
            </a:r>
            <a:r>
              <a:rPr lang="de-DE" sz="2400" dirty="0"/>
              <a:t>Urban (high population area</a:t>
            </a:r>
            <a:r>
              <a:rPr lang="de-DE" sz="2400" dirty="0" smtClean="0"/>
              <a:t>), </a:t>
            </a:r>
            <a:r>
              <a:rPr lang="de-DE" sz="2400" dirty="0"/>
              <a:t>Rural (low population area</a:t>
            </a:r>
            <a:r>
              <a:rPr lang="de-DE" sz="2400" dirty="0" smtClean="0"/>
              <a:t>).</a:t>
            </a:r>
            <a:endParaRPr lang="de-DE" sz="2400" dirty="0"/>
          </a:p>
          <a:p>
            <a:pPr marL="457200" lvl="1" indent="0">
              <a:buNone/>
            </a:pPr>
            <a:endParaRPr lang="en-GB" sz="24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/>
              <a:t>R</a:t>
            </a:r>
            <a:r>
              <a:rPr lang="en-GB" dirty="0" smtClean="0"/>
              <a:t>elease Phase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93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z="2400" dirty="0" smtClean="0">
                <a:solidFill>
                  <a:schemeClr val="tx1"/>
                </a:solidFill>
              </a:rPr>
              <a:t>Results: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Size of evacuation area + number of affected people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Size of sheltering area + number of affected people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Size of distribution area of iodine tablets for adults + 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GB" sz="2400" dirty="0">
                <a:solidFill>
                  <a:schemeClr val="tx1"/>
                </a:solidFill>
              </a:rPr>
              <a:t> </a:t>
            </a:r>
            <a:r>
              <a:rPr lang="en-GB" sz="2400" dirty="0" smtClean="0">
                <a:solidFill>
                  <a:schemeClr val="tx1"/>
                </a:solidFill>
              </a:rPr>
              <a:t>  number of affected people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Size of distribution area of iodine tablets for children +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GB" sz="2400" dirty="0">
                <a:solidFill>
                  <a:schemeClr val="tx1"/>
                </a:solidFill>
              </a:rPr>
              <a:t> </a:t>
            </a:r>
            <a:r>
              <a:rPr lang="en-GB" sz="2400" dirty="0" smtClean="0">
                <a:solidFill>
                  <a:schemeClr val="tx1"/>
                </a:solidFill>
              </a:rPr>
              <a:t>  number of affected people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Cost</a:t>
            </a:r>
          </a:p>
          <a:p>
            <a:pPr lvl="2">
              <a:lnSpc>
                <a:spcPct val="130000"/>
              </a:lnSpc>
            </a:pPr>
            <a:r>
              <a:rPr lang="en-GB" sz="2400" dirty="0" smtClean="0">
                <a:solidFill>
                  <a:schemeClr val="tx1"/>
                </a:solidFill>
              </a:rPr>
              <a:t>Average shelter factor</a:t>
            </a: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/>
              <a:t>R</a:t>
            </a:r>
            <a:r>
              <a:rPr lang="en-GB" dirty="0" smtClean="0"/>
              <a:t>elease Phase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88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de-DE" altLang="de-DE" dirty="0" smtClean="0"/>
              <a:t>Scenario: Data Analysis - Scatterplots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FontTx/>
              <a:buNone/>
            </a:pPr>
            <a:endParaRPr lang="de-DE" altLang="de-DE" smtClean="0"/>
          </a:p>
          <a:p>
            <a:pPr marL="0" indent="0">
              <a:buFontTx/>
              <a:buNone/>
            </a:pPr>
            <a:r>
              <a:rPr lang="de-DE" altLang="de-DE" smtClean="0"/>
              <a:t>					</a:t>
            </a:r>
          </a:p>
        </p:txBody>
      </p:sp>
      <p:graphicFrame>
        <p:nvGraphicFramePr>
          <p:cNvPr id="29700" name="Object 5"/>
          <p:cNvGraphicFramePr>
            <a:graphicFrameLocks noChangeAspect="1"/>
          </p:cNvGraphicFramePr>
          <p:nvPr/>
        </p:nvGraphicFramePr>
        <p:xfrm>
          <a:off x="4824413" y="876300"/>
          <a:ext cx="5040312" cy="599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1" name="Acrobat Document" r:id="rId3" imgW="7768440" imgH="10058400" progId="AcroExch.Document.DC">
                  <p:embed/>
                </p:oleObj>
              </mc:Choice>
              <mc:Fallback>
                <p:oleObj name="Acrobat Document" r:id="rId3" imgW="7768440" imgH="10058400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413" y="876300"/>
                        <a:ext cx="5040312" cy="599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4200" y="1231900"/>
            <a:ext cx="6040438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167" rIns="0" bIns="0"/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5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6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de-DE" kern="0" dirty="0" smtClean="0"/>
              <a:t>Urban, high population:</a:t>
            </a:r>
          </a:p>
          <a:p>
            <a:pPr lvl="1">
              <a:defRPr/>
            </a:pPr>
            <a:r>
              <a:rPr lang="de-DE" kern="0" dirty="0" smtClean="0"/>
              <a:t>V2: Ines</a:t>
            </a:r>
          </a:p>
          <a:p>
            <a:pPr lvl="1">
              <a:defRPr/>
            </a:pPr>
            <a:r>
              <a:rPr lang="de-DE" kern="0" dirty="0" smtClean="0"/>
              <a:t>V3: Season</a:t>
            </a:r>
          </a:p>
          <a:p>
            <a:pPr lvl="1">
              <a:defRPr/>
            </a:pPr>
            <a:r>
              <a:rPr lang="de-DE" kern="0" dirty="0" smtClean="0"/>
              <a:t>V4: Weather</a:t>
            </a:r>
          </a:p>
          <a:p>
            <a:pPr lvl="1">
              <a:defRPr/>
            </a:pPr>
            <a:r>
              <a:rPr lang="de-DE" kern="0" dirty="0" smtClean="0"/>
              <a:t>V5: Sheltering Area</a:t>
            </a:r>
          </a:p>
          <a:p>
            <a:pPr lvl="1">
              <a:defRPr/>
            </a:pPr>
            <a:r>
              <a:rPr lang="de-DE" kern="0" dirty="0" smtClean="0"/>
              <a:t>V6: Evacuation Area</a:t>
            </a:r>
          </a:p>
          <a:p>
            <a:pPr lvl="1">
              <a:defRPr/>
            </a:pPr>
            <a:r>
              <a:rPr lang="de-DE" kern="0" dirty="0" smtClean="0"/>
              <a:t>V7: Iodine Children Area</a:t>
            </a:r>
          </a:p>
          <a:p>
            <a:pPr lvl="1">
              <a:defRPr/>
            </a:pPr>
            <a:r>
              <a:rPr lang="de-DE" kern="0" dirty="0" smtClean="0"/>
              <a:t>V8: Iodine Adult Area</a:t>
            </a:r>
          </a:p>
          <a:p>
            <a:pPr marL="457200" lvl="1" indent="0">
              <a:buFontTx/>
              <a:buNone/>
              <a:defRPr/>
            </a:pPr>
            <a:endParaRPr lang="de-DE" kern="0" dirty="0" smtClean="0"/>
          </a:p>
          <a:p>
            <a:pPr marL="0" indent="0">
              <a:buFontTx/>
              <a:buNone/>
              <a:defRPr/>
            </a:pPr>
            <a:r>
              <a:rPr lang="de-DE" kern="0" dirty="0" smtClean="0"/>
              <a:t>		</a:t>
            </a:r>
            <a:r>
              <a:rPr lang="de-DE" i="1" kern="0" dirty="0" smtClean="0">
                <a:solidFill>
                  <a:srgbClr val="FF0000"/>
                </a:solidFill>
              </a:rPr>
              <a:t>Clustering	</a:t>
            </a:r>
            <a:r>
              <a:rPr lang="de-DE" sz="1800" i="1" kern="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(</a:t>
            </a:r>
            <a:r>
              <a:rPr lang="de-DE" sz="1600" i="1" kern="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data overlapping)</a:t>
            </a:r>
            <a:r>
              <a:rPr lang="de-DE" kern="0" dirty="0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0611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de-DE" altLang="de-DE" dirty="0" smtClean="0"/>
              <a:t>Scenario: Data Analysis - Scatterplots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FontTx/>
              <a:buNone/>
            </a:pPr>
            <a:endParaRPr lang="de-DE" altLang="de-DE" smtClean="0"/>
          </a:p>
          <a:p>
            <a:pPr marL="0" indent="0">
              <a:buFontTx/>
              <a:buNone/>
            </a:pPr>
            <a:r>
              <a:rPr lang="de-DE" altLang="de-DE" smtClean="0"/>
              <a:t>					</a:t>
            </a:r>
          </a:p>
        </p:txBody>
      </p:sp>
      <p:graphicFrame>
        <p:nvGraphicFramePr>
          <p:cNvPr id="29700" name="Object 5"/>
          <p:cNvGraphicFramePr>
            <a:graphicFrameLocks noChangeAspect="1"/>
          </p:cNvGraphicFramePr>
          <p:nvPr/>
        </p:nvGraphicFramePr>
        <p:xfrm>
          <a:off x="4824413" y="876300"/>
          <a:ext cx="5040312" cy="599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Acrobat Document" r:id="rId3" imgW="7768440" imgH="10058400" progId="AcroExch.Document.DC">
                  <p:embed/>
                </p:oleObj>
              </mc:Choice>
              <mc:Fallback>
                <p:oleObj name="Acrobat Document" r:id="rId3" imgW="7768440" imgH="10058400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413" y="876300"/>
                        <a:ext cx="5040312" cy="599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4200" y="1231900"/>
            <a:ext cx="6040438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167" rIns="0" bIns="0"/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5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6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de-DE" kern="0" dirty="0" smtClean="0"/>
              <a:t>Urban, high population:</a:t>
            </a:r>
          </a:p>
          <a:p>
            <a:pPr lvl="1">
              <a:defRPr/>
            </a:pPr>
            <a:r>
              <a:rPr lang="de-DE" kern="0" dirty="0" smtClean="0"/>
              <a:t>V2: Ines</a:t>
            </a:r>
          </a:p>
          <a:p>
            <a:pPr lvl="1">
              <a:defRPr/>
            </a:pPr>
            <a:r>
              <a:rPr lang="de-DE" kern="0" dirty="0" smtClean="0"/>
              <a:t>V3: Season</a:t>
            </a:r>
          </a:p>
          <a:p>
            <a:pPr lvl="1">
              <a:defRPr/>
            </a:pPr>
            <a:r>
              <a:rPr lang="de-DE" kern="0" dirty="0" smtClean="0"/>
              <a:t>V4: Weather</a:t>
            </a:r>
          </a:p>
          <a:p>
            <a:pPr lvl="1">
              <a:defRPr/>
            </a:pPr>
            <a:r>
              <a:rPr lang="de-DE" kern="0" dirty="0" smtClean="0"/>
              <a:t>V5: Sheltering Area</a:t>
            </a:r>
          </a:p>
          <a:p>
            <a:pPr lvl="1">
              <a:defRPr/>
            </a:pPr>
            <a:r>
              <a:rPr lang="de-DE" kern="0" dirty="0" smtClean="0"/>
              <a:t>V6: Evacuation Area</a:t>
            </a:r>
          </a:p>
          <a:p>
            <a:pPr lvl="1">
              <a:defRPr/>
            </a:pPr>
            <a:r>
              <a:rPr lang="de-DE" kern="0" dirty="0" smtClean="0"/>
              <a:t>V7: Iodine Children Area</a:t>
            </a:r>
          </a:p>
          <a:p>
            <a:pPr lvl="1">
              <a:defRPr/>
            </a:pPr>
            <a:r>
              <a:rPr lang="de-DE" kern="0" dirty="0" smtClean="0"/>
              <a:t>V8: Iodine Adult Area</a:t>
            </a:r>
          </a:p>
          <a:p>
            <a:pPr marL="457200" lvl="1" indent="0">
              <a:buFontTx/>
              <a:buNone/>
              <a:defRPr/>
            </a:pPr>
            <a:endParaRPr lang="de-DE" kern="0" dirty="0" smtClean="0"/>
          </a:p>
          <a:p>
            <a:pPr marL="0" indent="0">
              <a:buFontTx/>
              <a:buNone/>
              <a:defRPr/>
            </a:pPr>
            <a:r>
              <a:rPr lang="de-DE" kern="0" dirty="0" smtClean="0"/>
              <a:t>		</a:t>
            </a:r>
            <a:r>
              <a:rPr lang="de-DE" i="1" kern="0" dirty="0" smtClean="0">
                <a:solidFill>
                  <a:srgbClr val="FF0000"/>
                </a:solidFill>
              </a:rPr>
              <a:t>Clustering	</a:t>
            </a:r>
            <a:r>
              <a:rPr lang="de-DE" sz="1800" i="1" kern="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 (</a:t>
            </a:r>
            <a:r>
              <a:rPr lang="de-DE" sz="1600" i="1" kern="0" dirty="0" smtClean="0">
                <a:solidFill>
                  <a:schemeClr val="tx2">
                    <a:lumMod val="85000"/>
                    <a:lumOff val="15000"/>
                  </a:schemeClr>
                </a:solidFill>
              </a:rPr>
              <a:t>data overlapping)</a:t>
            </a:r>
            <a:r>
              <a:rPr lang="de-DE" kern="0" dirty="0" smtClean="0"/>
              <a:t>		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408464" y="3475037"/>
            <a:ext cx="606588" cy="3113112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06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de-DE" altLang="de-DE" dirty="0" smtClean="0"/>
              <a:t>Scenario: Data Analysis - Mean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FontTx/>
              <a:buNone/>
            </a:pPr>
            <a:endParaRPr lang="de-DE" altLang="de-DE" dirty="0" smtClean="0"/>
          </a:p>
          <a:p>
            <a:pPr marL="0" indent="0">
              <a:buFontTx/>
              <a:buNone/>
            </a:pPr>
            <a:r>
              <a:rPr lang="de-DE" altLang="de-DE" dirty="0" smtClean="0"/>
              <a:t>					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4200" y="1231900"/>
            <a:ext cx="4240213" cy="819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167" rIns="0" bIns="0"/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defRPr/>
            </a:pPr>
            <a:endParaRPr lang="de-DE" kern="0" dirty="0" smtClean="0"/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endParaRPr lang="de-DE" kern="0" dirty="0" smtClean="0"/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r>
              <a:rPr lang="de-DE" kern="0" dirty="0" smtClean="0"/>
              <a:t>		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656430" y="944463"/>
            <a:ext cx="6688138" cy="819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167" rIns="0" bIns="0"/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buFont typeface="Times New Roman" panose="02020603050405020304" pitchFamily="18" charset="0"/>
              <a:buBlip>
                <a:blip r:embed="rId2"/>
              </a:buBlip>
              <a:defRPr/>
            </a:pPr>
            <a:r>
              <a:rPr lang="de-DE" kern="0" dirty="0"/>
              <a:t>Urban, high population:</a:t>
            </a:r>
          </a:p>
          <a:p>
            <a:pPr lvl="1">
              <a:defRPr/>
            </a:pPr>
            <a:r>
              <a:rPr lang="de-DE" kern="0" dirty="0" smtClean="0"/>
              <a:t>Eliminate influences caused by ines.</a:t>
            </a:r>
          </a:p>
          <a:p>
            <a:pPr lvl="2">
              <a:defRPr/>
            </a:pPr>
            <a:r>
              <a:rPr lang="de-DE" kern="0" dirty="0" smtClean="0"/>
              <a:t>Weather vs Evacuation Area</a:t>
            </a:r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r>
              <a:rPr lang="de-DE" kern="0" dirty="0" smtClean="0"/>
              <a:t>Weather vs </a:t>
            </a:r>
            <a:r>
              <a:rPr lang="de-DE" kern="0" dirty="0">
                <a:latin typeface="Arial" charset="0"/>
              </a:rPr>
              <a:t>Sheltering Area</a:t>
            </a:r>
          </a:p>
          <a:p>
            <a:pPr marL="914400" lvl="2" indent="0">
              <a:buNone/>
              <a:defRPr/>
            </a:pPr>
            <a:r>
              <a:rPr lang="de-DE" kern="0" dirty="0" smtClean="0"/>
              <a:t> </a:t>
            </a:r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endParaRPr lang="de-DE" kern="0" dirty="0" smtClean="0"/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r>
              <a:rPr lang="de-DE" kern="0" dirty="0" smtClean="0"/>
              <a:t>		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774700" y="2339677"/>
          <a:ext cx="8729663" cy="1533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650"/>
                <a:gridCol w="1832995"/>
                <a:gridCol w="2160007"/>
                <a:gridCol w="2160007"/>
                <a:gridCol w="1728004"/>
              </a:tblGrid>
              <a:tr h="366011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low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medium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No</a:t>
                      </a:r>
                      <a:r>
                        <a:rPr lang="de-DE" sz="1400" baseline="0" dirty="0" smtClean="0"/>
                        <a:t> rain stable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       Rain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</a:t>
                      </a:r>
                      <a:r>
                        <a:rPr lang="de-DE" sz="1800" baseline="0" dirty="0" smtClean="0"/>
                        <a:t>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  0.2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</a:t>
                      </a:r>
                      <a:r>
                        <a:rPr lang="de-DE" sz="1800" baseline="0" dirty="0" smtClean="0"/>
                        <a:t>  0.65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</a:t>
                      </a:r>
                      <a:r>
                        <a:rPr lang="de-DE" sz="1800" baseline="0" dirty="0" smtClean="0"/>
                        <a:t> 1.1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</a:t>
                      </a:r>
                      <a:r>
                        <a:rPr lang="de-DE" sz="1800" baseline="0" dirty="0" smtClean="0"/>
                        <a:t>     81.88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       </a:t>
                      </a:r>
                      <a:r>
                        <a:rPr lang="de-DE" sz="1800" baseline="0" dirty="0" smtClean="0"/>
                        <a:t>      33.88</a:t>
                      </a:r>
                      <a:endParaRPr lang="de-DE" sz="1800" dirty="0" smtClean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</a:t>
                      </a:r>
                      <a:r>
                        <a:rPr lang="de-DE" sz="1800" baseline="0" dirty="0" smtClean="0"/>
                        <a:t>    22.80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</a:t>
                      </a:r>
                      <a:r>
                        <a:rPr lang="de-DE" sz="1800" baseline="0" dirty="0" smtClean="0"/>
                        <a:t> 195.7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</a:tbl>
          </a:graphicData>
        </a:graphic>
      </p:graphicFrame>
      <p:sp>
        <p:nvSpPr>
          <p:cNvPr id="31786" name="TextBox 16"/>
          <p:cNvSpPr txBox="1">
            <a:spLocks noChangeArrowheads="1"/>
          </p:cNvSpPr>
          <p:nvPr/>
        </p:nvSpPr>
        <p:spPr bwMode="auto">
          <a:xfrm>
            <a:off x="2574925" y="3923853"/>
            <a:ext cx="51117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de-DE" altLang="de-DE" sz="1600" dirty="0"/>
              <a:t>Mean value of evacuation area w.r.t. season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19832" y="4838601"/>
          <a:ext cx="8729663" cy="1533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650"/>
                <a:gridCol w="1832995"/>
                <a:gridCol w="2160007"/>
                <a:gridCol w="2160007"/>
                <a:gridCol w="1728004"/>
              </a:tblGrid>
              <a:tr h="366011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low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medium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No</a:t>
                      </a:r>
                      <a:r>
                        <a:rPr lang="de-DE" sz="1400" baseline="0" dirty="0" smtClean="0"/>
                        <a:t> rain stable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       Rain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 0.4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0.3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1.38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11.1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</a:t>
                      </a:r>
                      <a:r>
                        <a:rPr lang="de-DE" sz="1800" baseline="0" dirty="0" smtClean="0"/>
                        <a:t>12.32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</a:t>
                      </a:r>
                      <a:r>
                        <a:rPr lang="de-DE" sz="1800" baseline="0" dirty="0" smtClean="0"/>
                        <a:t>54.42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</a:t>
                      </a:r>
                      <a:r>
                        <a:rPr lang="de-DE" sz="1800" baseline="0" dirty="0" smtClean="0"/>
                        <a:t>1327.0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       </a:t>
                      </a:r>
                      <a:r>
                        <a:rPr lang="de-DE" sz="1800" baseline="0" dirty="0" smtClean="0"/>
                        <a:t>  516.4</a:t>
                      </a:r>
                      <a:endParaRPr lang="de-DE" sz="1800" dirty="0" smtClean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</a:t>
                      </a:r>
                      <a:r>
                        <a:rPr lang="de-DE" sz="1800" baseline="0" dirty="0" smtClean="0"/>
                        <a:t>  730.4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</a:t>
                      </a:r>
                      <a:r>
                        <a:rPr lang="de-DE" sz="1800" baseline="0" dirty="0" smtClean="0"/>
                        <a:t>4127.0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</a:tbl>
          </a:graphicData>
        </a:graphic>
      </p:graphicFrame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727325" y="6481910"/>
            <a:ext cx="51117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de-DE" altLang="de-DE" sz="1600" dirty="0"/>
              <a:t>Mean value of sheltering area w.r.t. season</a:t>
            </a:r>
          </a:p>
        </p:txBody>
      </p:sp>
    </p:spTree>
    <p:extLst>
      <p:ext uri="{BB962C8B-B14F-4D97-AF65-F5344CB8AC3E}">
        <p14:creationId xmlns:p14="http://schemas.microsoft.com/office/powerpoint/2010/main" val="156787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r>
              <a:rPr lang="de-DE" dirty="0" smtClean="0"/>
              <a:t>General </a:t>
            </a:r>
            <a:r>
              <a:rPr lang="de-DE" dirty="0" err="1" smtClean="0"/>
              <a:t>Idea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827509"/>
            <a:ext cx="9433048" cy="5796681"/>
          </a:xfrm>
        </p:spPr>
        <p:txBody>
          <a:bodyPr/>
          <a:lstStyle/>
          <a:p>
            <a:r>
              <a:rPr lang="de-DE" b="1" dirty="0" err="1" smtClean="0">
                <a:solidFill>
                  <a:schemeClr val="accent2"/>
                </a:solidFill>
              </a:rPr>
              <a:t>Purpose</a:t>
            </a:r>
            <a:endParaRPr lang="de-DE" b="1" dirty="0" smtClean="0">
              <a:solidFill>
                <a:schemeClr val="accent2"/>
              </a:solidFill>
            </a:endParaRPr>
          </a:p>
          <a:p>
            <a:pPr lvl="1" algn="just">
              <a:lnSpc>
                <a:spcPts val="3200"/>
              </a:lnSpc>
            </a:pP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IT-based support </a:t>
            </a:r>
            <a:r>
              <a:rPr lang="de-DE" sz="2400" dirty="0" smtClean="0"/>
              <a:t>for a fast analysis of a current nuclear event. </a:t>
            </a:r>
            <a:r>
              <a:rPr lang="de-DE" sz="2400" dirty="0" smtClean="0">
                <a:sym typeface="Wingdings" panose="05000000000000000000" pitchFamily="2" charset="2"/>
              </a:rPr>
              <a:t>Then</a:t>
            </a:r>
            <a:r>
              <a:rPr lang="de-DE" sz="2400" b="1" dirty="0" smtClean="0">
                <a:sym typeface="Wingdings" panose="05000000000000000000" pitchFamily="2" charset="2"/>
              </a:rPr>
              <a:t> 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possibly suitable strategies </a:t>
            </a:r>
            <a:r>
              <a:rPr lang="de-DE" sz="2400" dirty="0" smtClean="0">
                <a:solidFill>
                  <a:schemeClr val="tx1"/>
                </a:solidFill>
              </a:rPr>
              <a:t>would be offered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dirty="0" smtClean="0"/>
              <a:t>for further discussions.</a:t>
            </a:r>
            <a:endParaRPr lang="de-DE" sz="2400" b="1" dirty="0" smtClean="0"/>
          </a:p>
          <a:p>
            <a:pPr lvl="1" algn="just">
              <a:lnSpc>
                <a:spcPts val="3200"/>
              </a:lnSpc>
            </a:pP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Reusing experience </a:t>
            </a:r>
            <a:r>
              <a:rPr lang="de-DE" sz="2400" dirty="0" smtClean="0"/>
              <a:t>and 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knowledge </a:t>
            </a:r>
            <a:r>
              <a:rPr lang="de-DE" sz="2400" b="1" dirty="0" err="1" smtClean="0">
                <a:solidFill>
                  <a:schemeClr val="accent1">
                    <a:lumMod val="50000"/>
                  </a:schemeClr>
                </a:solidFill>
              </a:rPr>
              <a:t>from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b="1" dirty="0" err="1" smtClean="0">
                <a:solidFill>
                  <a:schemeClr val="accent1">
                    <a:lumMod val="50000"/>
                  </a:schemeClr>
                </a:solidFill>
              </a:rPr>
              <a:t>historic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 disasters</a:t>
            </a:r>
            <a:r>
              <a:rPr lang="de-DE" sz="2400" b="1" dirty="0" smtClean="0">
                <a:solidFill>
                  <a:schemeClr val="tx1"/>
                </a:solidFill>
              </a:rPr>
              <a:t>.</a:t>
            </a:r>
          </a:p>
          <a:p>
            <a:pPr lvl="1" algn="just">
              <a:lnSpc>
                <a:spcPts val="3200"/>
              </a:lnSpc>
            </a:pPr>
            <a:r>
              <a:rPr lang="de-DE" sz="2400" dirty="0" smtClean="0"/>
              <a:t>Develop </a:t>
            </a:r>
            <a:r>
              <a:rPr lang="de-DE" sz="2400" dirty="0" smtClean="0">
                <a:solidFill>
                  <a:schemeClr val="tx1"/>
                </a:solidFill>
              </a:rPr>
              <a:t>different</a:t>
            </a:r>
            <a:r>
              <a:rPr lang="de-DE" sz="2400" b="1" dirty="0" smtClean="0">
                <a:solidFill>
                  <a:schemeClr val="accent1">
                    <a:lumMod val="50000"/>
                  </a:schemeClr>
                </a:solidFill>
              </a:rPr>
              <a:t> fictitious scenarios</a:t>
            </a:r>
            <a:r>
              <a:rPr lang="de-DE" sz="2400" dirty="0" smtClean="0"/>
              <a:t>, in particular various release scenarios, frame conditions, and applicable strategies.</a:t>
            </a:r>
          </a:p>
          <a:p>
            <a:pPr marL="457200" lvl="1" indent="0" algn="just">
              <a:lnSpc>
                <a:spcPct val="100000"/>
              </a:lnSpc>
              <a:buNone/>
            </a:pPr>
            <a:endParaRPr lang="de-DE" sz="800" dirty="0" smtClean="0"/>
          </a:p>
          <a:p>
            <a:r>
              <a:rPr lang="de-DE" b="1" dirty="0" smtClean="0">
                <a:solidFill>
                  <a:schemeClr val="accent2"/>
                </a:solidFill>
              </a:rPr>
              <a:t>Problems</a:t>
            </a:r>
            <a:endParaRPr lang="de-DE" b="1" dirty="0">
              <a:solidFill>
                <a:schemeClr val="accent2"/>
              </a:solidFill>
            </a:endParaRPr>
          </a:p>
          <a:p>
            <a:pPr lvl="1"/>
            <a:r>
              <a:rPr lang="de-DE" sz="2400" dirty="0" smtClean="0"/>
              <a:t>Uncertainty.</a:t>
            </a:r>
          </a:p>
          <a:p>
            <a:pPr lvl="1"/>
            <a:r>
              <a:rPr lang="de-DE" sz="2400" dirty="0" smtClean="0"/>
              <a:t>Not all situations can be exactly predicted.</a:t>
            </a:r>
          </a:p>
        </p:txBody>
      </p:sp>
    </p:spTree>
    <p:extLst>
      <p:ext uri="{BB962C8B-B14F-4D97-AF65-F5344CB8AC3E}">
        <p14:creationId xmlns:p14="http://schemas.microsoft.com/office/powerpoint/2010/main" val="192603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61085" y="939800"/>
            <a:ext cx="6688138" cy="37237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1167" rIns="0" bIns="0"/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buFont typeface="Times New Roman" panose="02020603050405020304" pitchFamily="18" charset="0"/>
              <a:buBlip>
                <a:blip r:embed="rId2"/>
              </a:buBlip>
              <a:defRPr/>
            </a:pPr>
            <a:r>
              <a:rPr lang="de-DE" kern="0" dirty="0"/>
              <a:t>Urban, high population:</a:t>
            </a:r>
          </a:p>
          <a:p>
            <a:pPr lvl="1">
              <a:defRPr/>
            </a:pPr>
            <a:r>
              <a:rPr lang="de-DE" kern="0" dirty="0" smtClean="0"/>
              <a:t>Eliminate influences caused by ines.</a:t>
            </a:r>
          </a:p>
          <a:p>
            <a:pPr lvl="2">
              <a:defRPr/>
            </a:pPr>
            <a:r>
              <a:rPr lang="de-DE" kern="0" dirty="0" smtClean="0"/>
              <a:t>Weather vs Iodine adult area</a:t>
            </a:r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r>
              <a:rPr lang="de-DE" kern="0" dirty="0" smtClean="0"/>
              <a:t>Weather vs Iodine children area</a:t>
            </a:r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lvl="2">
              <a:defRPr/>
            </a:pPr>
            <a:endParaRPr lang="de-DE" kern="0" dirty="0"/>
          </a:p>
          <a:p>
            <a:pPr lvl="2">
              <a:defRPr/>
            </a:pPr>
            <a:endParaRPr lang="de-DE" kern="0" dirty="0" smtClean="0"/>
          </a:p>
          <a:p>
            <a:pPr marL="914400" lvl="2" indent="0">
              <a:buNone/>
              <a:defRPr/>
            </a:pPr>
            <a:endParaRPr lang="de-DE" kern="0" dirty="0" smtClean="0"/>
          </a:p>
          <a:p>
            <a:pPr marL="0" indent="0">
              <a:buFont typeface="Times New Roman" panose="02020603050405020304" pitchFamily="18" charset="0"/>
              <a:buNone/>
              <a:defRPr/>
            </a:pPr>
            <a:endParaRPr lang="de-DE" kern="0" dirty="0" smtClean="0"/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endParaRPr lang="de-DE" kern="0" dirty="0" smtClean="0"/>
          </a:p>
          <a:p>
            <a:pPr marL="457200" lvl="1" indent="0">
              <a:lnSpc>
                <a:spcPts val="1000"/>
              </a:lnSpc>
              <a:buFontTx/>
              <a:buNone/>
              <a:defRPr/>
            </a:pPr>
            <a:r>
              <a:rPr lang="de-DE" kern="0" dirty="0" smtClean="0"/>
              <a:t>		</a:t>
            </a:r>
          </a:p>
        </p:txBody>
      </p:sp>
      <p:sp>
        <p:nvSpPr>
          <p:cNvPr id="337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de-DE" altLang="de-DE" dirty="0" smtClean="0"/>
              <a:t>Scenario: Data Analysis - Mean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791840" y="2328905"/>
          <a:ext cx="8729663" cy="1533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650"/>
                <a:gridCol w="1832995"/>
                <a:gridCol w="2160007"/>
                <a:gridCol w="2160007"/>
                <a:gridCol w="1728004"/>
              </a:tblGrid>
              <a:tr h="366011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low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medium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No</a:t>
                      </a:r>
                      <a:r>
                        <a:rPr lang="de-DE" sz="1400" baseline="0" dirty="0" smtClean="0"/>
                        <a:t> rain stable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       Rain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</a:t>
                      </a:r>
                      <a:r>
                        <a:rPr lang="de-DE" sz="1800" baseline="0" dirty="0" smtClean="0"/>
                        <a:t>  3.9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dirty="0" smtClean="0"/>
                        <a:t> 5.4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</a:t>
                      </a:r>
                      <a:r>
                        <a:rPr lang="de-DE" sz="1800" baseline="0" dirty="0" smtClean="0"/>
                        <a:t> 3.1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</a:t>
                      </a:r>
                      <a:r>
                        <a:rPr lang="de-DE" sz="1800" baseline="0" dirty="0" smtClean="0"/>
                        <a:t>  555.0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</a:t>
                      </a:r>
                      <a:r>
                        <a:rPr lang="de-DE" sz="1800" baseline="0" dirty="0" smtClean="0"/>
                        <a:t>  251.4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</a:t>
                      </a:r>
                      <a:r>
                        <a:rPr lang="de-DE" sz="1800" baseline="0" dirty="0" smtClean="0"/>
                        <a:t>  202.7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</a:t>
                      </a:r>
                      <a:r>
                        <a:rPr lang="de-DE" sz="1800" baseline="0" dirty="0" smtClean="0"/>
                        <a:t> 254.8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</a:tbl>
          </a:graphicData>
        </a:graphic>
      </p:graphicFrame>
      <p:sp>
        <p:nvSpPr>
          <p:cNvPr id="33837" name="TextBox 16"/>
          <p:cNvSpPr txBox="1">
            <a:spLocks noChangeArrowheads="1"/>
          </p:cNvSpPr>
          <p:nvPr/>
        </p:nvSpPr>
        <p:spPr bwMode="auto">
          <a:xfrm>
            <a:off x="2448024" y="3939128"/>
            <a:ext cx="51117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de-DE" altLang="de-DE" sz="1600" dirty="0"/>
              <a:t>Mean value of iodine adult area w.r.t. season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774700" y="4888809"/>
          <a:ext cx="8729663" cy="1533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650"/>
                <a:gridCol w="1832995"/>
                <a:gridCol w="2160007"/>
                <a:gridCol w="2160007"/>
                <a:gridCol w="1728004"/>
              </a:tblGrid>
              <a:tr h="366011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low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No</a:t>
                      </a:r>
                      <a:r>
                        <a:rPr lang="de-DE" sz="1400" baseline="0" dirty="0" smtClean="0"/>
                        <a:t> rain medium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No</a:t>
                      </a:r>
                      <a:r>
                        <a:rPr lang="de-DE" sz="1400" baseline="0" dirty="0" smtClean="0"/>
                        <a:t> rain stable wind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          Rain</a:t>
                      </a:r>
                      <a:endParaRPr lang="de-DE" sz="14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2.3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0.0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78.2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 99.9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 99.7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  96.2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  <a:tr h="389171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12516.4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 6394.5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 2641.4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     2465.4</a:t>
                      </a:r>
                      <a:endParaRPr lang="de-DE" sz="1800" dirty="0"/>
                    </a:p>
                  </a:txBody>
                  <a:tcPr marL="91430" marR="91430" marT="45751" marB="45751"/>
                </a:tc>
              </a:tr>
            </a:tbl>
          </a:graphicData>
        </a:graphic>
      </p:graphicFrame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2574925" y="6553918"/>
            <a:ext cx="51117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de-DE" altLang="de-DE" sz="1600" dirty="0"/>
              <a:t>Mean value of iodine children area w.r.t. season</a:t>
            </a:r>
          </a:p>
        </p:txBody>
      </p:sp>
    </p:spTree>
    <p:extLst>
      <p:ext uri="{BB962C8B-B14F-4D97-AF65-F5344CB8AC3E}">
        <p14:creationId xmlns:p14="http://schemas.microsoft.com/office/powerpoint/2010/main" val="176039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31800" y="899517"/>
            <a:ext cx="9433048" cy="5796681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Historic scenarios: 7.</a:t>
            </a:r>
          </a:p>
          <a:p>
            <a:r>
              <a:rPr lang="de-DE" dirty="0" err="1" smtClean="0">
                <a:solidFill>
                  <a:schemeClr val="tx1"/>
                </a:solidFill>
              </a:rPr>
              <a:t>Fictitious</a:t>
            </a:r>
            <a:r>
              <a:rPr lang="de-DE" dirty="0" smtClean="0">
                <a:solidFill>
                  <a:schemeClr val="tx1"/>
                </a:solidFill>
              </a:rPr>
              <a:t> scenarios calculated by the models </a:t>
            </a:r>
            <a:r>
              <a:rPr lang="en-US" dirty="0" smtClean="0">
                <a:solidFill>
                  <a:schemeClr val="tx1"/>
                </a:solidFill>
              </a:rPr>
              <a:t>“</a:t>
            </a:r>
            <a:r>
              <a:rPr lang="de-DE" dirty="0" smtClean="0">
                <a:solidFill>
                  <a:schemeClr val="tx1"/>
                </a:solidFill>
              </a:rPr>
              <a:t>European Model for Inhabited areas“ (ERMIN) and “AGRIcultural Countermeasure Program“ (AGRICP) in RODOS.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ERMIN model integration: Geographical area and environment breakdown like the demographic information and </a:t>
            </a:r>
            <a:r>
              <a:rPr lang="de-DE" dirty="0">
                <a:solidFill>
                  <a:schemeClr val="tx1"/>
                </a:solidFill>
              </a:rPr>
              <a:t>the </a:t>
            </a:r>
            <a:r>
              <a:rPr lang="de-DE" dirty="0" smtClean="0">
                <a:solidFill>
                  <a:schemeClr val="tx1"/>
                </a:solidFill>
              </a:rPr>
              <a:t>two-dimensional </a:t>
            </a:r>
            <a:r>
              <a:rPr lang="de-DE" dirty="0" err="1" smtClean="0">
                <a:solidFill>
                  <a:schemeClr val="tx1"/>
                </a:solidFill>
              </a:rPr>
              <a:t>distribution</a:t>
            </a:r>
            <a:r>
              <a:rPr lang="de-DE" dirty="0" smtClean="0">
                <a:solidFill>
                  <a:schemeClr val="tx1"/>
                </a:solidFill>
              </a:rPr>
              <a:t> of vegetation and pavement. The weather affects the countermeasurements a lot.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AGRICP </a:t>
            </a:r>
            <a:r>
              <a:rPr lang="de-DE" dirty="0">
                <a:solidFill>
                  <a:schemeClr val="tx1"/>
                </a:solidFill>
              </a:rPr>
              <a:t>estimates the radiological consequences of contamination of agricultural production </a:t>
            </a:r>
            <a:r>
              <a:rPr lang="de-DE" dirty="0" smtClean="0">
                <a:solidFill>
                  <a:schemeClr val="tx1"/>
                </a:solidFill>
              </a:rPr>
              <a:t>areas. Some </a:t>
            </a:r>
            <a:r>
              <a:rPr lang="de-DE" dirty="0" err="1" smtClean="0">
                <a:solidFill>
                  <a:schemeClr val="tx1"/>
                </a:solidFill>
              </a:rPr>
              <a:t>of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the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targets</a:t>
            </a:r>
            <a:r>
              <a:rPr lang="de-DE" dirty="0" smtClean="0">
                <a:solidFill>
                  <a:schemeClr val="tx1"/>
                </a:solidFill>
              </a:rPr>
              <a:t> would be affected by seasons significantly.</a:t>
            </a:r>
          </a:p>
          <a:p>
            <a:r>
              <a:rPr lang="de-DE" dirty="0">
                <a:solidFill>
                  <a:schemeClr val="tx1"/>
                </a:solidFill>
              </a:rPr>
              <a:t>Parameters:</a:t>
            </a:r>
          </a:p>
          <a:p>
            <a:pPr marL="400050" lvl="1" indent="0">
              <a:buNone/>
            </a:pPr>
            <a:r>
              <a:rPr lang="de-DE" sz="2400" dirty="0">
                <a:solidFill>
                  <a:schemeClr val="tx1"/>
                </a:solidFill>
                <a:ea typeface="+mn-ea"/>
                <a:cs typeface="+mn-cs"/>
              </a:rPr>
              <a:t>INES: 6;	</a:t>
            </a:r>
            <a:r>
              <a:rPr lang="de-DE" sz="2400" dirty="0" err="1" smtClean="0">
                <a:solidFill>
                  <a:schemeClr val="tx1"/>
                </a:solidFill>
                <a:ea typeface="+mn-ea"/>
                <a:cs typeface="+mn-cs"/>
              </a:rPr>
              <a:t>Season</a:t>
            </a:r>
            <a:r>
              <a:rPr lang="de-DE" sz="2400" dirty="0" smtClean="0">
                <a:solidFill>
                  <a:schemeClr val="tx1"/>
                </a:solidFill>
                <a:ea typeface="+mn-ea"/>
                <a:cs typeface="+mn-cs"/>
              </a:rPr>
              <a:t>: </a:t>
            </a:r>
            <a:r>
              <a:rPr lang="de-DE" sz="2400" dirty="0">
                <a:solidFill>
                  <a:schemeClr val="tx1"/>
                </a:solidFill>
                <a:ea typeface="+mn-ea"/>
                <a:cs typeface="+mn-cs"/>
              </a:rPr>
              <a:t>Summer;	</a:t>
            </a:r>
          </a:p>
          <a:p>
            <a:pPr marL="400050" lvl="1" indent="0">
              <a:buNone/>
            </a:pPr>
            <a:r>
              <a:rPr lang="de-DE" sz="2400" dirty="0">
                <a:solidFill>
                  <a:schemeClr val="tx1"/>
                </a:solidFill>
                <a:ea typeface="+mn-ea"/>
                <a:cs typeface="+mn-cs"/>
              </a:rPr>
              <a:t>Weather:Rain/No rain;	Population distribution: Urban/Rural.</a:t>
            </a: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pPr lvl="1"/>
            <a:endParaRPr lang="de-DE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err="1" smtClean="0"/>
              <a:t>Longterm</a:t>
            </a:r>
            <a:r>
              <a:rPr lang="en-GB" dirty="0" smtClean="0"/>
              <a:t> Phases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73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745940" y="1256585"/>
            <a:ext cx="2622964" cy="57966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1600" dirty="0" smtClean="0">
                <a:solidFill>
                  <a:schemeClr val="tx1"/>
                </a:solidFill>
              </a:rPr>
              <a:t>Cost: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     78.533 Million per m</a:t>
            </a:r>
            <a:r>
              <a:rPr lang="en-GB" sz="1600" baseline="30000" dirty="0" smtClean="0">
                <a:solidFill>
                  <a:schemeClr val="tx1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GB" sz="1600" dirty="0" smtClean="0">
                <a:solidFill>
                  <a:schemeClr val="tx1"/>
                </a:solidFill>
              </a:rPr>
              <a:t>Waste: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      294.2015 per </a:t>
            </a:r>
            <a:r>
              <a:rPr lang="en-GB" sz="1600" dirty="0">
                <a:solidFill>
                  <a:schemeClr val="tx1"/>
                </a:solidFill>
              </a:rPr>
              <a:t>m</a:t>
            </a:r>
            <a:r>
              <a:rPr lang="en-GB" sz="1600" baseline="30000" dirty="0">
                <a:solidFill>
                  <a:schemeClr val="tx1"/>
                </a:solidFill>
              </a:rPr>
              <a:t>2</a:t>
            </a:r>
            <a:endParaRPr lang="en-GB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600" dirty="0" smtClean="0">
                <a:solidFill>
                  <a:schemeClr val="tx1"/>
                </a:solidFill>
              </a:rPr>
              <a:t>Dose reduction factor: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      0.366</a:t>
            </a:r>
            <a:endParaRPr lang="en-GB" sz="1600" dirty="0">
              <a:solidFill>
                <a:schemeClr val="tx1"/>
              </a:solidFill>
            </a:endParaRPr>
          </a:p>
          <a:p>
            <a:endParaRPr lang="de-DE" sz="1800" dirty="0"/>
          </a:p>
        </p:txBody>
      </p:sp>
      <p:graphicFrame>
        <p:nvGraphicFramePr>
          <p:cNvPr id="7" name="Chart 2"/>
          <p:cNvGraphicFramePr>
            <a:graphicFrameLocks/>
          </p:cNvGraphicFramePr>
          <p:nvPr>
            <p:extLst/>
          </p:nvPr>
        </p:nvGraphicFramePr>
        <p:xfrm>
          <a:off x="261272" y="1115541"/>
          <a:ext cx="748883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err="1" smtClean="0"/>
              <a:t>Longterm</a:t>
            </a:r>
            <a:r>
              <a:rPr lang="en-GB" dirty="0" smtClean="0"/>
              <a:t> Phases - </a:t>
            </a:r>
            <a:r>
              <a:rPr lang="en-GB" dirty="0"/>
              <a:t>S</a:t>
            </a:r>
            <a:r>
              <a:rPr lang="en-GB" dirty="0" smtClean="0"/>
              <a:t>trategies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467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504825" y="1079500"/>
            <a:ext cx="9067800" cy="4987925"/>
          </a:xfrm>
        </p:spPr>
        <p:txBody>
          <a:bodyPr/>
          <a:lstStyle/>
          <a:p>
            <a:pPr algn="ctr">
              <a:defRPr/>
            </a:pPr>
            <a:endParaRPr lang="en-GB" sz="6000" b="1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Thank you very much for your attention</a:t>
            </a:r>
          </a:p>
          <a:p>
            <a:pPr algn="ctr">
              <a:defRPr/>
            </a:pPr>
            <a:endParaRPr lang="en-GB" sz="6000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</a:t>
            </a:r>
            <a:r>
              <a:rPr lang="de-DE" dirty="0" smtClean="0"/>
              <a:t>chematic Diagram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sz="20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pPr marL="0" indent="0">
              <a:buNone/>
            </a:pPr>
            <a:endParaRPr lang="de-DE" sz="1800" dirty="0" smtClean="0"/>
          </a:p>
        </p:txBody>
      </p:sp>
      <p:grpSp>
        <p:nvGrpSpPr>
          <p:cNvPr id="6" name="Gruppieren 2"/>
          <p:cNvGrpSpPr/>
          <p:nvPr/>
        </p:nvGrpSpPr>
        <p:grpSpPr>
          <a:xfrm>
            <a:off x="846440" y="1619597"/>
            <a:ext cx="8586360" cy="4392487"/>
            <a:chOff x="1012781" y="1428736"/>
            <a:chExt cx="8364238" cy="3169249"/>
          </a:xfrm>
        </p:grpSpPr>
        <p:sp>
          <p:nvSpPr>
            <p:cNvPr id="7" name="Flowchart: Magnetic Disk 6"/>
            <p:cNvSpPr/>
            <p:nvPr/>
          </p:nvSpPr>
          <p:spPr>
            <a:xfrm>
              <a:off x="3765402" y="3143248"/>
              <a:ext cx="2248501" cy="1454737"/>
            </a:xfrm>
            <a:prstGeom prst="flowChartMagneticDisk">
              <a:avLst/>
            </a:prstGeom>
            <a:solidFill>
              <a:schemeClr val="accent3">
                <a:lumMod val="65000"/>
              </a:schemeClr>
            </a:solidFill>
            <a:ln>
              <a:solidFill>
                <a:schemeClr val="bg2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Knowledge database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12781" y="3230680"/>
              <a:ext cx="1971140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Historic</a:t>
              </a:r>
              <a:r>
                <a:rPr lang="de-DE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 events</a:t>
              </a:r>
              <a:endParaRPr lang="de-DE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53266" y="3205075"/>
              <a:ext cx="2523753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Fictitious scenarios</a:t>
              </a:r>
              <a:endParaRPr lang="de-DE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6" name="Circular Arrow 15"/>
            <p:cNvSpPr/>
            <p:nvPr/>
          </p:nvSpPr>
          <p:spPr>
            <a:xfrm>
              <a:off x="2713224" y="2357430"/>
              <a:ext cx="1500198" cy="1357322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2824127"/>
                <a:gd name="adj5" fmla="val 125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400" u="sng">
                <a:solidFill>
                  <a:schemeClr val="tx1"/>
                </a:solidFill>
              </a:endParaRPr>
            </a:p>
          </p:txBody>
        </p:sp>
        <p:sp>
          <p:nvSpPr>
            <p:cNvPr id="17" name="Circular Arrow 16"/>
            <p:cNvSpPr/>
            <p:nvPr/>
          </p:nvSpPr>
          <p:spPr>
            <a:xfrm flipH="1">
              <a:off x="5397502" y="2357430"/>
              <a:ext cx="1500198" cy="1357322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2824127"/>
                <a:gd name="adj5" fmla="val 125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400" u="sng">
                <a:solidFill>
                  <a:schemeClr val="tx1"/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269987" y="3247158"/>
              <a:ext cx="1297395" cy="595004"/>
              <a:chOff x="6431955" y="2879756"/>
              <a:chExt cx="1297395" cy="595004"/>
            </a:xfrm>
          </p:grpSpPr>
          <p:sp>
            <p:nvSpPr>
              <p:cNvPr id="22" name="Round Diagonal Corner Rectangle 21"/>
              <p:cNvSpPr>
                <a:spLocks noChangeAspect="1"/>
              </p:cNvSpPr>
              <p:nvPr/>
            </p:nvSpPr>
            <p:spPr>
              <a:xfrm>
                <a:off x="6431955" y="2879756"/>
                <a:ext cx="940209" cy="413162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23" name="Round Diagonal Corner Rectangle 22"/>
              <p:cNvSpPr>
                <a:spLocks noChangeAspect="1"/>
              </p:cNvSpPr>
              <p:nvPr/>
            </p:nvSpPr>
            <p:spPr>
              <a:xfrm>
                <a:off x="6574831" y="2990160"/>
                <a:ext cx="940209" cy="413162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24" name="Round Diagonal Corner Rectangle 23"/>
              <p:cNvSpPr>
                <a:spLocks noChangeAspect="1"/>
              </p:cNvSpPr>
              <p:nvPr/>
            </p:nvSpPr>
            <p:spPr>
              <a:xfrm>
                <a:off x="6789141" y="3061598"/>
                <a:ext cx="940209" cy="413162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4116128" y="1428736"/>
              <a:ext cx="1428760" cy="50006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dirty="0" smtClean="0">
                  <a:solidFill>
                    <a:schemeClr val="accent2">
                      <a:lumMod val="75000"/>
                    </a:schemeClr>
                  </a:solidFill>
                </a:rPr>
                <a:t>Experts</a:t>
              </a:r>
              <a:endParaRPr lang="de-DE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H="1">
              <a:off x="2011772" y="1740465"/>
              <a:ext cx="1737359" cy="616965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6224339" y="1740465"/>
              <a:ext cx="1539340" cy="571504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ound Diagonal Corner Rectangle 24"/>
          <p:cNvSpPr>
            <a:spLocks noChangeAspect="1"/>
          </p:cNvSpPr>
          <p:nvPr/>
        </p:nvSpPr>
        <p:spPr>
          <a:xfrm>
            <a:off x="1116175" y="3131765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6" name="Round Diagonal Corner Rectangle 25"/>
          <p:cNvSpPr>
            <a:spLocks noChangeAspect="1"/>
          </p:cNvSpPr>
          <p:nvPr/>
        </p:nvSpPr>
        <p:spPr>
          <a:xfrm>
            <a:off x="1262845" y="3284782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7" name="Round Diagonal Corner Rectangle 26"/>
          <p:cNvSpPr>
            <a:spLocks noChangeAspect="1"/>
          </p:cNvSpPr>
          <p:nvPr/>
        </p:nvSpPr>
        <p:spPr>
          <a:xfrm>
            <a:off x="1482847" y="3383793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8" name="Round Diagonal Corner Rectangle 27"/>
          <p:cNvSpPr>
            <a:spLocks noChangeAspect="1"/>
          </p:cNvSpPr>
          <p:nvPr/>
        </p:nvSpPr>
        <p:spPr>
          <a:xfrm>
            <a:off x="7344568" y="3059757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9" name="Round Diagonal Corner Rectangle 28"/>
          <p:cNvSpPr>
            <a:spLocks noChangeAspect="1"/>
          </p:cNvSpPr>
          <p:nvPr/>
        </p:nvSpPr>
        <p:spPr>
          <a:xfrm>
            <a:off x="7491238" y="3212774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0" name="Round Diagonal Corner Rectangle 29"/>
          <p:cNvSpPr>
            <a:spLocks noChangeAspect="1"/>
          </p:cNvSpPr>
          <p:nvPr/>
        </p:nvSpPr>
        <p:spPr>
          <a:xfrm>
            <a:off x="7711240" y="3311785"/>
            <a:ext cx="965177" cy="572630"/>
          </a:xfrm>
          <a:prstGeom prst="round2DiagRect">
            <a:avLst/>
          </a:prstGeom>
          <a:solidFill>
            <a:schemeClr val="accent1">
              <a:alpha val="39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</p:spTree>
    <p:extLst>
      <p:ext uri="{BB962C8B-B14F-4D97-AF65-F5344CB8AC3E}">
        <p14:creationId xmlns:p14="http://schemas.microsoft.com/office/powerpoint/2010/main" val="225896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 smtClean="0"/>
              <a:t>Data Querying</a:t>
            </a:r>
          </a:p>
        </p:txBody>
      </p:sp>
      <p:sp>
        <p:nvSpPr>
          <p:cNvPr id="24" name="Abgerundetes Rechteck 23"/>
          <p:cNvSpPr/>
          <p:nvPr/>
        </p:nvSpPr>
        <p:spPr bwMode="auto">
          <a:xfrm>
            <a:off x="275209" y="1109523"/>
            <a:ext cx="3973015" cy="5550634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de-DE" sz="2400" b="1" i="1" dirty="0" smtClean="0">
                <a:solidFill>
                  <a:schemeClr val="accent2">
                    <a:lumMod val="75000"/>
                  </a:schemeClr>
                </a:solidFill>
              </a:rPr>
              <a:t>Case-Based Reasoning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400" dirty="0" smtClean="0">
                <a:solidFill>
                  <a:schemeClr val="tx1"/>
                </a:solidFill>
              </a:rPr>
              <a:t>To identify similar events from the database.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2400" dirty="0" smtClean="0">
                <a:solidFill>
                  <a:schemeClr val="tx1"/>
                </a:solidFill>
              </a:rPr>
              <a:t>to </a:t>
            </a:r>
            <a:r>
              <a:rPr lang="de-DE" sz="2400" dirty="0">
                <a:solidFill>
                  <a:schemeClr val="tx1"/>
                </a:solidFill>
              </a:rPr>
              <a:t>reuse their </a:t>
            </a:r>
            <a:r>
              <a:rPr lang="de-DE" sz="2400" dirty="0" smtClean="0">
                <a:solidFill>
                  <a:schemeClr val="tx1"/>
                </a:solidFill>
              </a:rPr>
              <a:t>solutions: 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  applied </a:t>
            </a:r>
            <a:r>
              <a:rPr lang="de-DE" sz="2400" dirty="0">
                <a:solidFill>
                  <a:schemeClr val="tx1"/>
                </a:solidFill>
              </a:rPr>
              <a:t>or applicable 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  strategies and their  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  effectiveness.</a:t>
            </a:r>
            <a:r>
              <a:rPr kumimoji="0" 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kumimoji="0" 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5665052" y="5793052"/>
            <a:ext cx="2366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j-lt"/>
                <a:cs typeface="Times New Roman" pitchFamily="18" charset="0"/>
              </a:rPr>
              <a:t>Confirmed Solution</a:t>
            </a:r>
            <a:endParaRPr lang="de-DE" sz="2000" dirty="0">
              <a:latin typeface="+mj-lt"/>
              <a:cs typeface="Times New Roman" pitchFamily="18" charset="0"/>
            </a:endParaRPr>
          </a:p>
        </p:txBody>
      </p:sp>
      <p:sp>
        <p:nvSpPr>
          <p:cNvPr id="26" name="Flowchart: Magnetic Disk 3"/>
          <p:cNvSpPr/>
          <p:nvPr/>
        </p:nvSpPr>
        <p:spPr>
          <a:xfrm>
            <a:off x="6048424" y="3426384"/>
            <a:ext cx="1292008" cy="1217549"/>
          </a:xfrm>
          <a:prstGeom prst="flowChartMagneticDisk">
            <a:avLst/>
          </a:prstGeom>
          <a:solidFill>
            <a:schemeClr val="accent3">
              <a:lumMod val="65000"/>
            </a:schemeClr>
          </a:solidFill>
          <a:ln>
            <a:solidFill>
              <a:schemeClr val="bg2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6231000" y="248068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itchFamily="18" charset="0"/>
              </a:rPr>
              <a:t>Retrieve</a:t>
            </a:r>
          </a:p>
        </p:txBody>
      </p:sp>
      <p:sp>
        <p:nvSpPr>
          <p:cNvPr id="28" name="Round Diagonal Corner Rectangle 5"/>
          <p:cNvSpPr/>
          <p:nvPr/>
        </p:nvSpPr>
        <p:spPr>
          <a:xfrm>
            <a:off x="5264315" y="2852714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29" name="TextBox 6"/>
          <p:cNvSpPr txBox="1"/>
          <p:nvPr/>
        </p:nvSpPr>
        <p:spPr>
          <a:xfrm>
            <a:off x="8235915" y="2552692"/>
            <a:ext cx="1768433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j-lt"/>
                <a:cs typeface="Times New Roman" pitchFamily="18" charset="0"/>
              </a:rPr>
              <a:t>Similar Cases</a:t>
            </a:r>
            <a:endParaRPr lang="de-DE" sz="2000" dirty="0">
              <a:latin typeface="+mj-lt"/>
              <a:cs typeface="Times New Roman" pitchFamily="18" charset="0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8016018" y="39707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itchFamily="18" charset="0"/>
              </a:rPr>
              <a:t>Reuse</a:t>
            </a:r>
            <a:endParaRPr lang="de-DE" b="1" i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710003" y="4774957"/>
            <a:ext cx="2409634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j-lt"/>
                <a:cs typeface="Times New Roman" pitchFamily="18" charset="0"/>
              </a:rPr>
              <a:t>Suggested Solution</a:t>
            </a:r>
            <a:endParaRPr lang="de-DE" sz="2000" dirty="0">
              <a:latin typeface="+mj-lt"/>
              <a:cs typeface="Times New Roman" pitchFamily="18" charset="0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7273504" y="5181628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itchFamily="18" charset="0"/>
              </a:rPr>
              <a:t>Revise</a:t>
            </a:r>
            <a:endParaRPr lang="de-DE" b="1" i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4248224" y="4171814"/>
            <a:ext cx="1795684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j-lt"/>
                <a:cs typeface="Times New Roman" pitchFamily="18" charset="0"/>
              </a:rPr>
              <a:t>Learned Case</a:t>
            </a:r>
            <a:endParaRPr lang="de-DE" sz="2000" dirty="0">
              <a:latin typeface="+mj-lt"/>
              <a:cs typeface="Times New Roman" pitchFamily="18" charset="0"/>
            </a:endParaRPr>
          </a:p>
        </p:txBody>
      </p:sp>
      <p:sp>
        <p:nvSpPr>
          <p:cNvPr id="35" name="TextBox 12"/>
          <p:cNvSpPr txBox="1"/>
          <p:nvPr/>
        </p:nvSpPr>
        <p:spPr>
          <a:xfrm>
            <a:off x="4707892" y="2408676"/>
            <a:ext cx="1369286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+mj-lt"/>
                <a:cs typeface="Times New Roman" pitchFamily="18" charset="0"/>
              </a:rPr>
              <a:t>New Case</a:t>
            </a:r>
            <a:endParaRPr lang="de-DE" sz="2000" dirty="0">
              <a:latin typeface="+mj-lt"/>
              <a:cs typeface="Times New Roman" pitchFamily="18" charset="0"/>
            </a:endParaRPr>
          </a:p>
        </p:txBody>
      </p:sp>
      <p:sp>
        <p:nvSpPr>
          <p:cNvPr id="36" name="Round Diagonal Corner Rectangle 13"/>
          <p:cNvSpPr/>
          <p:nvPr/>
        </p:nvSpPr>
        <p:spPr>
          <a:xfrm>
            <a:off x="7577856" y="2768716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37" name="Round Diagonal Corner Rectangle 14"/>
          <p:cNvSpPr/>
          <p:nvPr/>
        </p:nvSpPr>
        <p:spPr>
          <a:xfrm>
            <a:off x="7677388" y="2912732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38" name="Round Diagonal Corner Rectangle 15"/>
          <p:cNvSpPr/>
          <p:nvPr/>
        </p:nvSpPr>
        <p:spPr>
          <a:xfrm>
            <a:off x="8005048" y="4598352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39" name="Round Diagonal Corner Rectangle 16"/>
          <p:cNvSpPr/>
          <p:nvPr/>
        </p:nvSpPr>
        <p:spPr>
          <a:xfrm>
            <a:off x="6425728" y="5526170"/>
            <a:ext cx="482276" cy="26688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40" name="Round Diagonal Corner Rectangle 17"/>
          <p:cNvSpPr/>
          <p:nvPr/>
        </p:nvSpPr>
        <p:spPr>
          <a:xfrm>
            <a:off x="5107804" y="4604596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41" name="TextBox 18"/>
          <p:cNvSpPr txBox="1"/>
          <p:nvPr/>
        </p:nvSpPr>
        <p:spPr>
          <a:xfrm>
            <a:off x="4891780" y="5135688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itchFamily="18" charset="0"/>
              </a:rPr>
              <a:t>Retain</a:t>
            </a:r>
            <a:endParaRPr lang="de-DE" b="1" i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2" name="Block Arc 19"/>
          <p:cNvSpPr>
            <a:spLocks noChangeAspect="1"/>
          </p:cNvSpPr>
          <p:nvPr/>
        </p:nvSpPr>
        <p:spPr>
          <a:xfrm>
            <a:off x="5316924" y="2859507"/>
            <a:ext cx="2651217" cy="2516720"/>
          </a:xfrm>
          <a:prstGeom prst="blockArc">
            <a:avLst>
              <a:gd name="adj1" fmla="val 14478443"/>
              <a:gd name="adj2" fmla="val 7915271"/>
              <a:gd name="adj3" fmla="val 1288"/>
            </a:avLst>
          </a:prstGeom>
          <a:solidFill>
            <a:schemeClr val="accent1"/>
          </a:solidFill>
          <a:ln w="984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Chevron 20"/>
          <p:cNvSpPr>
            <a:spLocks noChangeAspect="1"/>
          </p:cNvSpPr>
          <p:nvPr/>
        </p:nvSpPr>
        <p:spPr>
          <a:xfrm rot="13550953">
            <a:off x="5571023" y="4933617"/>
            <a:ext cx="292518" cy="186345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Chevron 21"/>
          <p:cNvSpPr>
            <a:spLocks noChangeAspect="1"/>
          </p:cNvSpPr>
          <p:nvPr/>
        </p:nvSpPr>
        <p:spPr>
          <a:xfrm rot="9540000">
            <a:off x="7049503" y="5170161"/>
            <a:ext cx="176110" cy="191979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Chevron 22"/>
          <p:cNvSpPr>
            <a:spLocks noChangeAspect="1"/>
          </p:cNvSpPr>
          <p:nvPr/>
        </p:nvSpPr>
        <p:spPr>
          <a:xfrm rot="1997204">
            <a:off x="7099952" y="2905299"/>
            <a:ext cx="176110" cy="191979"/>
          </a:xfrm>
          <a:prstGeom prst="chevron">
            <a:avLst>
              <a:gd name="adj" fmla="val 52334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7" name="Chevron 24"/>
          <p:cNvSpPr>
            <a:spLocks noChangeAspect="1"/>
          </p:cNvSpPr>
          <p:nvPr/>
        </p:nvSpPr>
        <p:spPr>
          <a:xfrm rot="6180000">
            <a:off x="7779297" y="4419619"/>
            <a:ext cx="230375" cy="146758"/>
          </a:xfrm>
          <a:prstGeom prst="chevron">
            <a:avLst>
              <a:gd name="adj" fmla="val 52334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2" name="Straight Arrow Connector 29"/>
          <p:cNvCxnSpPr/>
          <p:nvPr/>
        </p:nvCxnSpPr>
        <p:spPr>
          <a:xfrm>
            <a:off x="5457225" y="2085044"/>
            <a:ext cx="9497" cy="3200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28"/>
          <p:cNvSpPr txBox="1"/>
          <p:nvPr/>
        </p:nvSpPr>
        <p:spPr>
          <a:xfrm>
            <a:off x="5035796" y="1576517"/>
            <a:ext cx="890881" cy="400111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+mj-lt"/>
              </a:rPr>
              <a:t>Event</a:t>
            </a:r>
            <a:endParaRPr lang="de-DE" sz="2000" dirty="0">
              <a:latin typeface="+mj-lt"/>
            </a:endParaRPr>
          </a:p>
        </p:txBody>
      </p:sp>
      <p:sp>
        <p:nvSpPr>
          <p:cNvPr id="53" name="Round Diagonal Corner Rectangle 14"/>
          <p:cNvSpPr/>
          <p:nvPr/>
        </p:nvSpPr>
        <p:spPr>
          <a:xfrm>
            <a:off x="7860893" y="3059757"/>
            <a:ext cx="482276" cy="25235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6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7169409" y="3204393"/>
            <a:ext cx="229904" cy="21543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5669024" y="4509833"/>
            <a:ext cx="350716" cy="1255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Arrow Connector 54"/>
          <p:cNvCxnSpPr/>
          <p:nvPr/>
        </p:nvCxnSpPr>
        <p:spPr bwMode="auto">
          <a:xfrm>
            <a:off x="7364186" y="4516275"/>
            <a:ext cx="340422" cy="10847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43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Approach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971526"/>
            <a:ext cx="9433048" cy="590465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Decomposing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>
                <a:solidFill>
                  <a:schemeClr val="tx1"/>
                </a:solidFill>
              </a:rPr>
              <a:t>the overall problem into appropriate </a:t>
            </a:r>
            <a:r>
              <a:rPr lang="de-DE" b="1" dirty="0">
                <a:solidFill>
                  <a:schemeClr val="accent2">
                    <a:lumMod val="75000"/>
                  </a:schemeClr>
                </a:solidFill>
              </a:rPr>
              <a:t>sub-problems</a:t>
            </a:r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de-DE" dirty="0">
                <a:solidFill>
                  <a:schemeClr val="tx1"/>
                </a:solidFill>
                <a:sym typeface="Wingdings" panose="05000000000000000000" pitchFamily="2" charset="2"/>
              </a:rPr>
              <a:t>	</a:t>
            </a:r>
            <a:r>
              <a:rPr lang="de-DE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cases</a:t>
            </a:r>
            <a:endParaRPr lang="de-DE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Identifying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characteristics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of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nuclear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events</a:t>
            </a:r>
            <a:r>
              <a:rPr lang="de-DE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important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for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decisions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 on </a:t>
            </a:r>
            <a:r>
              <a:rPr lang="de-DE" b="1" dirty="0" err="1" smtClean="0">
                <a:solidFill>
                  <a:schemeClr val="accent2">
                    <a:lumMod val="75000"/>
                  </a:schemeClr>
                </a:solidFill>
              </a:rPr>
              <a:t>strategies</a:t>
            </a:r>
            <a:endParaRPr lang="de-DE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de-DE" b="1" dirty="0">
                <a:solidFill>
                  <a:schemeClr val="tx1"/>
                </a:solidFill>
              </a:rPr>
              <a:t>	</a:t>
            </a:r>
            <a:r>
              <a:rPr lang="de-DE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attributes</a:t>
            </a:r>
            <a:endParaRPr lang="de-DE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</a:rPr>
              <a:t>Structuring the attributes </a:t>
            </a:r>
            <a:r>
              <a:rPr lang="de-DE" dirty="0" smtClean="0">
                <a:solidFill>
                  <a:schemeClr val="tx1"/>
                </a:solidFill>
              </a:rPr>
              <a:t>found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for the storage </a:t>
            </a:r>
            <a:r>
              <a:rPr lang="de-DE" dirty="0" err="1" smtClean="0">
                <a:solidFill>
                  <a:schemeClr val="tx1"/>
                </a:solidFill>
              </a:rPr>
              <a:t>of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historic</a:t>
            </a:r>
            <a:r>
              <a:rPr lang="de-DE" dirty="0" smtClean="0">
                <a:solidFill>
                  <a:schemeClr val="tx1"/>
                </a:solidFill>
              </a:rPr>
              <a:t> events and fictitious scenarios</a:t>
            </a:r>
            <a:endParaRPr lang="de-DE" b="1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de-DE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	</a:t>
            </a:r>
            <a:r>
              <a:rPr lang="de-DE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b="1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database</a:t>
            </a:r>
            <a:endParaRPr lang="de-DE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3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Decomposition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nuclear</a:t>
            </a:r>
            <a:r>
              <a:rPr lang="de-DE" dirty="0" smtClean="0"/>
              <a:t> </a:t>
            </a:r>
            <a:r>
              <a:rPr lang="de-DE" dirty="0" err="1" smtClean="0"/>
              <a:t>accident</a:t>
            </a:r>
            <a:r>
              <a:rPr lang="de-DE" dirty="0" smtClean="0"/>
              <a:t> I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Accident</a:t>
            </a:r>
            <a:r>
              <a:rPr lang="de-DE" dirty="0" smtClean="0"/>
              <a:t> </a:t>
            </a:r>
            <a:r>
              <a:rPr lang="de-DE" dirty="0" err="1" smtClean="0"/>
              <a:t>phases</a:t>
            </a:r>
            <a:endParaRPr lang="de-DE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pPr marL="0" indent="0">
              <a:buNone/>
            </a:pPr>
            <a:endParaRPr lang="de-DE" sz="1800" dirty="0" smtClean="0"/>
          </a:p>
        </p:txBody>
      </p:sp>
      <p:pic>
        <p:nvPicPr>
          <p:cNvPr id="5" name="Picture 3" descr="phas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2" y="2306641"/>
            <a:ext cx="8568000" cy="334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74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Decomposition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nuclear</a:t>
            </a:r>
            <a:r>
              <a:rPr lang="de-DE" dirty="0" smtClean="0"/>
              <a:t> </a:t>
            </a:r>
            <a:r>
              <a:rPr lang="de-DE" dirty="0" err="1" smtClean="0"/>
              <a:t>accident</a:t>
            </a:r>
            <a:r>
              <a:rPr lang="de-DE" dirty="0" smtClean="0"/>
              <a:t> II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Affected </a:t>
            </a:r>
            <a:r>
              <a:rPr lang="de-DE" dirty="0" smtClean="0"/>
              <a:t>areas</a:t>
            </a:r>
            <a:endParaRPr lang="de-DE" dirty="0"/>
          </a:p>
        </p:txBody>
      </p:sp>
      <p:pic>
        <p:nvPicPr>
          <p:cNvPr id="51" name="Grafik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580" y="2892077"/>
            <a:ext cx="1391816" cy="1391816"/>
          </a:xfrm>
          <a:prstGeom prst="rect">
            <a:avLst/>
          </a:prstGeom>
        </p:spPr>
      </p:pic>
      <p:cxnSp>
        <p:nvCxnSpPr>
          <p:cNvPr id="52" name="Gerader Verbinder 51"/>
          <p:cNvCxnSpPr/>
          <p:nvPr/>
        </p:nvCxnSpPr>
        <p:spPr bwMode="auto">
          <a:xfrm flipH="1">
            <a:off x="359792" y="2051645"/>
            <a:ext cx="864096" cy="1512168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Gerader Verbinder 52"/>
          <p:cNvCxnSpPr/>
          <p:nvPr/>
        </p:nvCxnSpPr>
        <p:spPr bwMode="auto">
          <a:xfrm>
            <a:off x="359792" y="3563813"/>
            <a:ext cx="504056" cy="144016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Gerader Verbinder 53"/>
          <p:cNvCxnSpPr/>
          <p:nvPr/>
        </p:nvCxnSpPr>
        <p:spPr bwMode="auto">
          <a:xfrm flipH="1">
            <a:off x="791840" y="5003973"/>
            <a:ext cx="72008" cy="1152128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Gerader Verbinder 54"/>
          <p:cNvCxnSpPr/>
          <p:nvPr/>
        </p:nvCxnSpPr>
        <p:spPr bwMode="auto">
          <a:xfrm>
            <a:off x="791840" y="6156101"/>
            <a:ext cx="2232248" cy="504056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Gerader Verbinder 55"/>
          <p:cNvCxnSpPr/>
          <p:nvPr/>
        </p:nvCxnSpPr>
        <p:spPr bwMode="auto">
          <a:xfrm flipV="1">
            <a:off x="3024088" y="6444133"/>
            <a:ext cx="2736304" cy="21602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Gerader Verbinder 56"/>
          <p:cNvCxnSpPr/>
          <p:nvPr/>
        </p:nvCxnSpPr>
        <p:spPr bwMode="auto">
          <a:xfrm flipV="1">
            <a:off x="5760392" y="4337881"/>
            <a:ext cx="936104" cy="210625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Gerader Verbinder 57"/>
          <p:cNvCxnSpPr/>
          <p:nvPr/>
        </p:nvCxnSpPr>
        <p:spPr bwMode="auto">
          <a:xfrm flipH="1" flipV="1">
            <a:off x="5976416" y="2987749"/>
            <a:ext cx="701304" cy="135013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Gerader Verbinder 58"/>
          <p:cNvCxnSpPr/>
          <p:nvPr/>
        </p:nvCxnSpPr>
        <p:spPr bwMode="auto">
          <a:xfrm flipV="1">
            <a:off x="5976416" y="2051645"/>
            <a:ext cx="1031776" cy="93610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Gerader Verbinder 59"/>
          <p:cNvCxnSpPr/>
          <p:nvPr/>
        </p:nvCxnSpPr>
        <p:spPr bwMode="auto">
          <a:xfrm flipH="1" flipV="1">
            <a:off x="4896296" y="1439540"/>
            <a:ext cx="2122687" cy="612105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Gerader Verbinder 60"/>
          <p:cNvCxnSpPr/>
          <p:nvPr/>
        </p:nvCxnSpPr>
        <p:spPr bwMode="auto">
          <a:xfrm flipH="1">
            <a:off x="3789306" y="1439540"/>
            <a:ext cx="1106990" cy="48605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Gerader Verbinder 61"/>
          <p:cNvCxnSpPr/>
          <p:nvPr/>
        </p:nvCxnSpPr>
        <p:spPr bwMode="auto">
          <a:xfrm flipH="1">
            <a:off x="1223888" y="1925594"/>
            <a:ext cx="2565418" cy="126051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Gerader Verbinder 62"/>
          <p:cNvCxnSpPr/>
          <p:nvPr/>
        </p:nvCxnSpPr>
        <p:spPr bwMode="auto">
          <a:xfrm>
            <a:off x="359792" y="3563813"/>
            <a:ext cx="2544452" cy="4680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Gerader Verbinder 63"/>
          <p:cNvCxnSpPr/>
          <p:nvPr/>
        </p:nvCxnSpPr>
        <p:spPr bwMode="auto">
          <a:xfrm flipV="1">
            <a:off x="2914527" y="1925594"/>
            <a:ext cx="874779" cy="212428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Gerader Verbinder 64"/>
          <p:cNvCxnSpPr/>
          <p:nvPr/>
        </p:nvCxnSpPr>
        <p:spPr bwMode="auto">
          <a:xfrm>
            <a:off x="2923889" y="4031846"/>
            <a:ext cx="119029" cy="2628311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Gerader Verbinder 65"/>
          <p:cNvCxnSpPr/>
          <p:nvPr/>
        </p:nvCxnSpPr>
        <p:spPr bwMode="auto">
          <a:xfrm>
            <a:off x="2923889" y="4040899"/>
            <a:ext cx="3447022" cy="954097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7" name="Textfeld 66"/>
          <p:cNvSpPr txBox="1"/>
          <p:nvPr/>
        </p:nvSpPr>
        <p:spPr>
          <a:xfrm>
            <a:off x="4112839" y="2368885"/>
            <a:ext cx="175791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Affected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A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1125073" y="2807729"/>
            <a:ext cx="1770678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Affected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B</a:t>
            </a:r>
            <a:endParaRPr lang="de-DE" dirty="0"/>
          </a:p>
        </p:txBody>
      </p:sp>
      <p:sp>
        <p:nvSpPr>
          <p:cNvPr id="69" name="Textfeld 68"/>
          <p:cNvSpPr txBox="1"/>
          <p:nvPr/>
        </p:nvSpPr>
        <p:spPr>
          <a:xfrm>
            <a:off x="959115" y="4825622"/>
            <a:ext cx="1783502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Affected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C</a:t>
            </a:r>
            <a:endParaRPr lang="de-DE" dirty="0"/>
          </a:p>
        </p:txBody>
      </p:sp>
      <p:sp>
        <p:nvSpPr>
          <p:cNvPr id="70" name="Textfeld 69"/>
          <p:cNvSpPr txBox="1"/>
          <p:nvPr/>
        </p:nvSpPr>
        <p:spPr>
          <a:xfrm>
            <a:off x="3351916" y="5288638"/>
            <a:ext cx="1783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Affected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D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7310166" y="1439540"/>
            <a:ext cx="26603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6"/>
                </a:solidFill>
              </a:rPr>
              <a:t>Attributes:</a:t>
            </a:r>
          </a:p>
          <a:p>
            <a:endParaRPr lang="de-DE" b="1" dirty="0" smtClean="0">
              <a:solidFill>
                <a:schemeClr val="accent6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for describing the 	nuclear event 	(released material, 	weather</a:t>
            </a:r>
            <a:r>
              <a:rPr lang="en-US" dirty="0" smtClean="0"/>
              <a:t>…).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for </a:t>
            </a:r>
            <a:r>
              <a:rPr lang="en-US" dirty="0"/>
              <a:t>describing the 	affected </a:t>
            </a:r>
            <a:r>
              <a:rPr lang="en-US" dirty="0" smtClean="0"/>
              <a:t>area </a:t>
            </a:r>
            <a:r>
              <a:rPr lang="en-US" dirty="0"/>
              <a:t>(area 	size, population 	distribution</a:t>
            </a:r>
            <a:r>
              <a:rPr lang="en-US" dirty="0" smtClean="0"/>
              <a:t>…).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b="1" dirty="0" smtClean="0">
              <a:solidFill>
                <a:schemeClr val="accent6"/>
              </a:solidFill>
            </a:endParaRPr>
          </a:p>
          <a:p>
            <a:endParaRPr lang="de-DE" b="1" dirty="0" smtClean="0"/>
          </a:p>
        </p:txBody>
      </p:sp>
    </p:spTree>
    <p:extLst>
      <p:ext uri="{BB962C8B-B14F-4D97-AF65-F5344CB8AC3E}">
        <p14:creationId xmlns:p14="http://schemas.microsoft.com/office/powerpoint/2010/main" val="3380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Historic Scenarios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31800" y="1151508"/>
            <a:ext cx="9433048" cy="5796681"/>
          </a:xfrm>
        </p:spPr>
        <p:txBody>
          <a:bodyPr/>
          <a:lstStyle/>
          <a:p>
            <a:pPr marL="0" indent="0">
              <a:buNone/>
            </a:pPr>
            <a:endParaRPr lang="de-DE" sz="14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pPr marL="0" indent="0">
              <a:buNone/>
            </a:pPr>
            <a:endParaRPr lang="de-DE" sz="1800" dirty="0" smtClean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146986"/>
              </p:ext>
            </p:extLst>
          </p:nvPr>
        </p:nvGraphicFramePr>
        <p:xfrm>
          <a:off x="594011" y="1043533"/>
          <a:ext cx="9108626" cy="25430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763026"/>
                <a:gridCol w="1917817"/>
                <a:gridCol w="1939930"/>
                <a:gridCol w="1910780"/>
                <a:gridCol w="1577073"/>
              </a:tblGrid>
              <a:tr h="1281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Phase / Event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Chernobyl nuclear power plant 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Fukushima Daiichi nuclear power plant 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Windscale fire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Poisoning of Alexander Litvinenko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Release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Transition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Long-term post-accident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451263" y="4211885"/>
            <a:ext cx="4673074" cy="18553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dirty="0"/>
              <a:t>Pripyat</a:t>
            </a:r>
          </a:p>
          <a:p>
            <a:pPr>
              <a:lnSpc>
                <a:spcPct val="130000"/>
              </a:lnSpc>
            </a:pPr>
            <a:r>
              <a:rPr lang="de-DE" dirty="0"/>
              <a:t>Narodichskiy district of Zhitomirskaya oblast</a:t>
            </a:r>
          </a:p>
          <a:p>
            <a:pPr>
              <a:lnSpc>
                <a:spcPct val="130000"/>
              </a:lnSpc>
            </a:pPr>
            <a:r>
              <a:rPr lang="de-DE" dirty="0"/>
              <a:t>Bryansk region</a:t>
            </a:r>
          </a:p>
          <a:p>
            <a:pPr>
              <a:lnSpc>
                <a:spcPct val="130000"/>
              </a:lnSpc>
            </a:pPr>
            <a:r>
              <a:rPr lang="de-DE" dirty="0"/>
              <a:t>Novo Bobovichi</a:t>
            </a:r>
          </a:p>
          <a:p>
            <a:pPr>
              <a:lnSpc>
                <a:spcPct val="130000"/>
              </a:lnSpc>
            </a:pPr>
            <a:r>
              <a:rPr lang="de-DE" dirty="0"/>
              <a:t>United Kingdom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271706" y="4211885"/>
            <a:ext cx="179294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Milk </a:t>
            </a:r>
            <a:r>
              <a:rPr lang="de-DE" dirty="0" err="1" smtClean="0"/>
              <a:t>ban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368857" y="4968799"/>
            <a:ext cx="244827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451263" y="6314108"/>
            <a:ext cx="9365866" cy="418057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>
              <a:lnSpc>
                <a:spcPct val="130000"/>
              </a:lnSpc>
              <a:buClr>
                <a:srgbClr val="000000"/>
              </a:buClr>
              <a:buSzPct val="100000"/>
            </a:pPr>
            <a:r>
              <a:rPr lang="de-DE" b="1" dirty="0">
                <a:latin typeface="Arial" charset="0"/>
              </a:rPr>
              <a:t>Affected areas</a:t>
            </a:r>
          </a:p>
          <a:p>
            <a:pPr marL="0" marR="0" indent="0" algn="ctr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800" b="1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>
            <a:off x="2952080" y="3779837"/>
            <a:ext cx="191735" cy="290048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7" name="Down Arrow 16"/>
          <p:cNvSpPr/>
          <p:nvPr/>
        </p:nvSpPr>
        <p:spPr bwMode="auto">
          <a:xfrm>
            <a:off x="6864801" y="3779837"/>
            <a:ext cx="191735" cy="290048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9" name="Down Arrow 18"/>
          <p:cNvSpPr/>
          <p:nvPr/>
        </p:nvSpPr>
        <p:spPr bwMode="auto">
          <a:xfrm>
            <a:off x="8592993" y="3779837"/>
            <a:ext cx="252330" cy="936104"/>
          </a:xfrm>
          <a:prstGeom prst="down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1" name="Textfeld 7"/>
          <p:cNvSpPr txBox="1"/>
          <p:nvPr/>
        </p:nvSpPr>
        <p:spPr>
          <a:xfrm>
            <a:off x="6271706" y="4859957"/>
            <a:ext cx="3545423" cy="11726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/>
              <a:t>Population who were given urine tests (includes both UK and overseas testing)</a:t>
            </a:r>
          </a:p>
        </p:txBody>
      </p:sp>
    </p:spTree>
    <p:extLst>
      <p:ext uri="{BB962C8B-B14F-4D97-AF65-F5344CB8AC3E}">
        <p14:creationId xmlns:p14="http://schemas.microsoft.com/office/powerpoint/2010/main" val="290986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84213" y="36513"/>
            <a:ext cx="7054850" cy="698500"/>
          </a:xfrm>
        </p:spPr>
        <p:txBody>
          <a:bodyPr/>
          <a:lstStyle/>
          <a:p>
            <a:r>
              <a:rPr lang="en-GB" dirty="0" smtClean="0"/>
              <a:t>Attributes in AP I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392001"/>
              </p:ext>
            </p:extLst>
          </p:nvPr>
        </p:nvGraphicFramePr>
        <p:xfrm>
          <a:off x="359792" y="1259557"/>
          <a:ext cx="9576816" cy="5289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592288"/>
                <a:gridCol w="2286068"/>
                <a:gridCol w="2394204"/>
              </a:tblGrid>
              <a:tr h="656225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Nuclear</a:t>
                      </a:r>
                    </a:p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Event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solidFill>
                            <a:schemeClr val="tx1"/>
                          </a:solidFill>
                        </a:rPr>
                        <a:t>EnvironmentalHazard_Earthquake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Npp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chemeClr val="tx1"/>
                          </a:solidFill>
                        </a:rPr>
                        <a:t>AffectedArea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12327">
                <a:tc>
                  <a:txBody>
                    <a:bodyPr/>
                    <a:lstStyle/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Name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Begin/end time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Accident type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baseline="0" dirty="0" smtClean="0"/>
                        <a:t>        </a:t>
                      </a:r>
                      <a:r>
                        <a:rPr lang="de-DE" sz="1400" i="1" dirty="0" smtClean="0"/>
                        <a:t>nuclear power plant</a:t>
                      </a:r>
                      <a:r>
                        <a:rPr lang="de-DE" sz="1400" i="1" baseline="0" dirty="0" smtClean="0"/>
                        <a:t> 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baseline="0" dirty="0" smtClean="0"/>
                        <a:t>        </a:t>
                      </a:r>
                      <a:r>
                        <a:rPr lang="de-DE" sz="1400" i="1" dirty="0" smtClean="0"/>
                        <a:t>accident, etc.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Event description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Iodine equivalent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dirty="0" smtClean="0"/>
                        <a:t> 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1-7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Environmental</a:t>
                      </a:r>
                      <a:r>
                        <a:rPr lang="de-DE" baseline="0" dirty="0" smtClean="0"/>
                        <a:t> harzard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baseline="0" dirty="0" smtClean="0"/>
                        <a:t> 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earthquake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Number of events</a:t>
                      </a: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Similarity threshold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baseline="0" dirty="0" smtClean="0"/>
                        <a:t>      </a:t>
                      </a:r>
                      <a:r>
                        <a:rPr lang="en-US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[0,1]</a:t>
                      </a:r>
                      <a:endParaRPr lang="de-DE" sz="1400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Symbol" panose="05050102010706020507" pitchFamily="18" charset="2"/>
                        <a:buChar char="-"/>
                      </a:pP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Intensity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1-12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Magnitude</a:t>
                      </a:r>
                      <a:endParaRPr lang="de-DE" sz="1400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Magnitude type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dirty="0" smtClean="0"/>
                        <a:t>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mB,etc.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Human development index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[0,1]</a:t>
                      </a:r>
                      <a:endParaRPr lang="de-DE" sz="1400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Depth (</a:t>
                      </a:r>
                      <a:r>
                        <a:rPr lang="de-DE" i="1" baseline="0" dirty="0" smtClean="0"/>
                        <a:t>km</a:t>
                      </a:r>
                      <a:r>
                        <a:rPr lang="de-DE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Name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err="1" smtClean="0"/>
                        <a:t>Npp</a:t>
                      </a:r>
                      <a:r>
                        <a:rPr lang="de-DE" dirty="0" smtClean="0"/>
                        <a:t> type</a:t>
                      </a:r>
                    </a:p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boiling</a:t>
                      </a:r>
                      <a:r>
                        <a:rPr lang="de-DE" dirty="0" smtClean="0"/>
                        <a:t>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water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i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reactor,etc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Thermal power (</a:t>
                      </a:r>
                      <a:r>
                        <a:rPr lang="de-DE" i="1" dirty="0" smtClean="0"/>
                        <a:t>MW</a:t>
                      </a:r>
                      <a:r>
                        <a:rPr lang="de-DE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Name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dirty="0" smtClean="0"/>
                        <a:t>Area</a:t>
                      </a:r>
                      <a:r>
                        <a:rPr lang="de-DE" baseline="0" dirty="0" smtClean="0"/>
                        <a:t> type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country,etc.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Area size (</a:t>
                      </a:r>
                      <a:r>
                        <a:rPr lang="de-DE" i="1" baseline="0" dirty="0" smtClean="0"/>
                        <a:t>km</a:t>
                      </a:r>
                      <a:r>
                        <a:rPr lang="de-DE" i="1" baseline="30000" dirty="0" smtClean="0"/>
                        <a:t>2</a:t>
                      </a:r>
                      <a:r>
                        <a:rPr lang="de-DE" baseline="0" dirty="0" smtClean="0"/>
                        <a:t>)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Number of people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DE" baseline="0" dirty="0" smtClean="0"/>
                        <a:t>Population density (per </a:t>
                      </a:r>
                      <a:r>
                        <a:rPr lang="de-DE" i="1" baseline="0" dirty="0" smtClean="0"/>
                        <a:t>km</a:t>
                      </a:r>
                      <a:r>
                        <a:rPr lang="de-DE" i="1" baseline="30000" dirty="0" smtClean="0"/>
                        <a:t>2</a:t>
                      </a:r>
                      <a:r>
                        <a:rPr lang="de-DE" baseline="0" dirty="0" smtClean="0"/>
                        <a:t>)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Population distribution 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baseline="0" dirty="0" smtClean="0"/>
                        <a:t>    </a:t>
                      </a:r>
                      <a:r>
                        <a:rPr lang="de-DE" sz="14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rural, etc.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DE" baseline="0" dirty="0" smtClean="0"/>
                        <a:t>Soil type</a:t>
                      </a:r>
                    </a:p>
                    <a:p>
                      <a:pPr marL="0" indent="0" algn="l" defTabSz="914400" rtl="0" eaLnBrk="1" latinLnBrk="0" hangingPunct="1">
                        <a:buFont typeface="Symbol" panose="05050102010706020507" pitchFamily="18" charset="2"/>
                        <a:buNone/>
                      </a:pPr>
                      <a:r>
                        <a:rPr lang="de-DE" dirty="0" smtClean="0"/>
                        <a:t>    </a:t>
                      </a:r>
                      <a:r>
                        <a:rPr lang="de-DE" sz="1400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brown forest soil, etc.</a:t>
                      </a:r>
                      <a:endParaRPr lang="de-DE" sz="1400" i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782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1362</Words>
  <Application>Microsoft Office PowerPoint</Application>
  <PresentationFormat>Vlastná</PresentationFormat>
  <Paragraphs>511</Paragraphs>
  <Slides>23</Slides>
  <Notes>2</Notes>
  <HiddenSlides>0</HiddenSlides>
  <MMClips>0</MMClips>
  <ScaleCrop>false</ScaleCrop>
  <HeadingPairs>
    <vt:vector size="6" baseType="variant"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23</vt:i4>
      </vt:variant>
    </vt:vector>
  </HeadingPairs>
  <TitlesOfParts>
    <vt:vector size="25" baseType="lpstr">
      <vt:lpstr>Standarddesign</vt:lpstr>
      <vt:lpstr>Acrobat Document</vt:lpstr>
      <vt:lpstr>Prezentácia programu PowerPoint</vt:lpstr>
      <vt:lpstr>General Idea</vt:lpstr>
      <vt:lpstr>Schematic Diagram</vt:lpstr>
      <vt:lpstr>Data Querying</vt:lpstr>
      <vt:lpstr>Approach</vt:lpstr>
      <vt:lpstr>Decomposition of a nuclear accident I</vt:lpstr>
      <vt:lpstr>Decomposition of a nuclear accident II</vt:lpstr>
      <vt:lpstr>Historic Scenarios</vt:lpstr>
      <vt:lpstr>Attributes in AP I</vt:lpstr>
      <vt:lpstr>Attributes in AP II</vt:lpstr>
      <vt:lpstr>Pre-release Phase</vt:lpstr>
      <vt:lpstr>Pre-release Phase</vt:lpstr>
      <vt:lpstr>Pre-release Phase</vt:lpstr>
      <vt:lpstr>Pre-release Phase</vt:lpstr>
      <vt:lpstr>Release Phase</vt:lpstr>
      <vt:lpstr>Release Phase</vt:lpstr>
      <vt:lpstr>Scenario: Data Analysis - Scatterplots</vt:lpstr>
      <vt:lpstr>Scenario: Data Analysis - Scatterplots</vt:lpstr>
      <vt:lpstr>Scenario: Data Analysis - Mean</vt:lpstr>
      <vt:lpstr>Scenario: Data Analysis - Mean</vt:lpstr>
      <vt:lpstr>Longterm Phases</vt:lpstr>
      <vt:lpstr>Longterm Phases - Strategies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316</cp:revision>
  <cp:lastPrinted>1601-01-01T00:00:00Z</cp:lastPrinted>
  <dcterms:created xsi:type="dcterms:W3CDTF">2011-02-09T16:02:23Z</dcterms:created>
  <dcterms:modified xsi:type="dcterms:W3CDTF">2016-01-18T11:16:34Z</dcterms:modified>
</cp:coreProperties>
</file>