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6" r:id="rId2"/>
    <p:sldId id="287" r:id="rId3"/>
    <p:sldId id="304" r:id="rId4"/>
    <p:sldId id="302" r:id="rId5"/>
    <p:sldId id="303" r:id="rId6"/>
    <p:sldId id="306" r:id="rId7"/>
    <p:sldId id="305" r:id="rId8"/>
    <p:sldId id="307" r:id="rId9"/>
    <p:sldId id="308" r:id="rId10"/>
    <p:sldId id="310" r:id="rId11"/>
    <p:sldId id="309" r:id="rId12"/>
    <p:sldId id="311" r:id="rId13"/>
    <p:sldId id="312" r:id="rId14"/>
    <p:sldId id="314" r:id="rId15"/>
    <p:sldId id="313" r:id="rId16"/>
    <p:sldId id="315" r:id="rId17"/>
    <p:sldId id="301" r:id="rId18"/>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ection sans titre" id="{CAE45B8A-0BA7-C048-A58C-672570C562FB}">
          <p14:sldIdLst>
            <p14:sldId id="256"/>
            <p14:sldId id="287"/>
            <p14:sldId id="304"/>
            <p14:sldId id="302"/>
            <p14:sldId id="303"/>
            <p14:sldId id="306"/>
            <p14:sldId id="305"/>
            <p14:sldId id="307"/>
            <p14:sldId id="308"/>
            <p14:sldId id="310"/>
            <p14:sldId id="309"/>
            <p14:sldId id="311"/>
            <p14:sldId id="312"/>
            <p14:sldId id="314"/>
            <p14:sldId id="313"/>
            <p14:sldId id="315"/>
            <p14:sldId id="30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565" autoAdjust="0"/>
  </p:normalViewPr>
  <p:slideViewPr>
    <p:cSldViewPr>
      <p:cViewPr>
        <p:scale>
          <a:sx n="75" d="100"/>
          <a:sy n="75" d="100"/>
        </p:scale>
        <p:origin x="-1232" y="-536"/>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handoutMaster" Target="handoutMasters/handout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a:defRPr sz="1200"/>
            </a:lvl1pPr>
          </a:lstStyle>
          <a:p>
            <a:fld id="{C7E2BAA5-9F3A-474A-92E3-1312970DAC60}" type="datetimeFigureOut">
              <a:rPr lang="en-GB" smtClean="0"/>
              <a:pPr/>
              <a:t>18/01/16</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a:defRPr sz="1200"/>
            </a:lvl1pPr>
          </a:lstStyle>
          <a:p>
            <a:fld id="{F8C31416-FC77-43BB-8F03-D49BB6B70467}" type="slidenum">
              <a:rPr lang="en-GB" smtClean="0"/>
              <a:pPr/>
              <a:t>‹#›</a:t>
            </a:fld>
            <a:endParaRPr lang="en-GB"/>
          </a:p>
        </p:txBody>
      </p:sp>
    </p:spTree>
    <p:extLst>
      <p:ext uri="{BB962C8B-B14F-4D97-AF65-F5344CB8AC3E}">
        <p14:creationId xmlns:p14="http://schemas.microsoft.com/office/powerpoint/2010/main" val="1461546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61BD78C0-B4D7-4B57-898F-004CD1D8D2C4}" type="slidenum">
              <a:rPr lang="en-US"/>
              <a:pPr>
                <a:defRPr/>
              </a:pPr>
              <a:t>‹#›</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5" Type="http://schemas.openxmlformats.org/officeDocument/2006/relationships/image" Target="../media/image3.png"/><Relationship Id="rId16" Type="http://schemas.openxmlformats.org/officeDocument/2006/relationships/image" Target="../media/image4.png"/><Relationship Id="rId17"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4" cstate="print"/>
          <a:srcRect/>
          <a:stretch>
            <a:fillRect/>
          </a:stretch>
        </p:blipFill>
        <p:spPr bwMode="auto">
          <a:xfrm>
            <a:off x="0"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4" cstate="print"/>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smtClean="0"/>
              <a:t>Click to edit the outline text format</a:t>
            </a:r>
          </a:p>
          <a:p>
            <a:pPr lvl="1"/>
            <a:r>
              <a:rPr lang="en-GB" dirty="0" smtClean="0"/>
              <a:t>Second Outline Level</a:t>
            </a:r>
          </a:p>
          <a:p>
            <a:pPr lvl="2"/>
            <a:r>
              <a:rPr lang="en-GB" dirty="0" smtClean="0"/>
              <a:t>Third Outline Level</a:t>
            </a:r>
          </a:p>
          <a:p>
            <a:pPr lvl="3"/>
            <a:r>
              <a:rPr lang="en-GB" dirty="0" smtClean="0"/>
              <a:t>Fourth Outline Level</a:t>
            </a:r>
          </a:p>
          <a:p>
            <a:pPr lvl="4"/>
            <a:r>
              <a:rPr lang="en-GB" dirty="0" smtClean="0"/>
              <a:t>Fifth Outline Level</a:t>
            </a:r>
          </a:p>
          <a:p>
            <a:pPr lvl="4"/>
            <a:r>
              <a:rPr lang="en-GB" dirty="0" smtClean="0"/>
              <a:t>Sixth Outline Level</a:t>
            </a:r>
          </a:p>
          <a:p>
            <a:pPr lvl="4"/>
            <a:r>
              <a:rPr lang="en-GB" dirty="0" smtClean="0"/>
              <a:t>Seventh Outline Level</a:t>
            </a:r>
          </a:p>
          <a:p>
            <a:pPr lvl="4"/>
            <a:r>
              <a:rPr lang="en-GB" dirty="0" smtClean="0"/>
              <a:t>Eighth Outline Level</a:t>
            </a:r>
          </a:p>
          <a:p>
            <a:pPr lvl="4"/>
            <a:r>
              <a:rPr lang="en-GB" dirty="0" smtClean="0"/>
              <a:t>Ninth Outline Level</a:t>
            </a:r>
          </a:p>
        </p:txBody>
      </p:sp>
      <p:pic>
        <p:nvPicPr>
          <p:cNvPr id="1031" name="Picture 6"/>
          <p:cNvPicPr>
            <a:picLocks noChangeAspect="1" noChangeArrowheads="1"/>
          </p:cNvPicPr>
          <p:nvPr/>
        </p:nvPicPr>
        <p:blipFill>
          <a:blip r:embed="rId15" cstate="print"/>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6"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6" cstate="print"/>
          <a:srcRect/>
          <a:stretch>
            <a:fillRect/>
          </a:stretch>
        </p:blipFill>
        <p:spPr bwMode="auto">
          <a:xfrm>
            <a:off x="0" y="7019925"/>
            <a:ext cx="10080625" cy="36513"/>
          </a:xfrm>
          <a:prstGeom prst="rect">
            <a:avLst/>
          </a:prstGeom>
          <a:noFill/>
          <a:ln w="9525">
            <a:noFill/>
            <a:round/>
            <a:headEnd/>
            <a:tailEnd/>
          </a:ln>
          <a:effectLst/>
        </p:spPr>
      </p:pic>
      <p:sp>
        <p:nvSpPr>
          <p:cNvPr id="1036" name="Text Box 16"/>
          <p:cNvSpPr txBox="1">
            <a:spLocks noChangeArrowheads="1"/>
          </p:cNvSpPr>
          <p:nvPr userDrawn="1"/>
        </p:nvSpPr>
        <p:spPr bwMode="auto">
          <a:xfrm>
            <a:off x="9144000" y="7092950"/>
            <a:ext cx="936625" cy="261938"/>
          </a:xfrm>
          <a:prstGeom prst="rect">
            <a:avLst/>
          </a:prstGeom>
          <a:noFill/>
          <a:ln w="9525">
            <a:noFill/>
            <a:miter lim="800000"/>
            <a:headEnd/>
            <a:tailEnd/>
          </a:ln>
          <a:effectLst/>
        </p:spPr>
        <p:txBody>
          <a:bodyPr>
            <a:spAutoFit/>
          </a:bodyPr>
          <a:lstStyle/>
          <a:p>
            <a:pPr>
              <a:spcBef>
                <a:spcPct val="50000"/>
              </a:spcBef>
            </a:pPr>
            <a:fld id="{28A0537A-57E0-4EF3-8EB3-FAFC96D83429}" type="slidenum">
              <a:rPr lang="en-GB" sz="1200"/>
              <a:pPr>
                <a:spcBef>
                  <a:spcPct val="50000"/>
                </a:spcBef>
              </a:pPr>
              <a:t>‹#›</a:t>
            </a:fld>
            <a:endParaRPr lang="en-GB" sz="1200"/>
          </a:p>
        </p:txBody>
      </p:sp>
      <p:sp>
        <p:nvSpPr>
          <p:cNvPr id="1037" name="Text Box 17"/>
          <p:cNvSpPr txBox="1">
            <a:spLocks noChangeArrowheads="1"/>
          </p:cNvSpPr>
          <p:nvPr userDrawn="1"/>
        </p:nvSpPr>
        <p:spPr bwMode="auto">
          <a:xfrm>
            <a:off x="2015976" y="7020197"/>
            <a:ext cx="7056635" cy="437966"/>
          </a:xfrm>
          <a:prstGeom prst="rect">
            <a:avLst/>
          </a:prstGeom>
          <a:noFill/>
          <a:ln w="9525">
            <a:noFill/>
            <a:miter lim="800000"/>
            <a:headEnd/>
            <a:tailEnd/>
          </a:ln>
          <a:effectLst/>
        </p:spPr>
        <p:txBody>
          <a:bodyPr wrap="square">
            <a:spAutoFit/>
          </a:bodyPr>
          <a:lstStyle/>
          <a:p>
            <a:pPr marL="0" indent="0" algn="ctr"/>
            <a:r>
              <a:rPr lang="en-US" sz="1200" b="0" i="1" dirty="0" smtClean="0"/>
              <a:t>Managing the complexity of societal needs</a:t>
            </a:r>
            <a:r>
              <a:rPr lang="en-US" sz="1200" b="0" i="1" baseline="0" dirty="0" smtClean="0"/>
              <a:t> </a:t>
            </a:r>
            <a:r>
              <a:rPr lang="en-US" sz="1200" b="0" i="1" dirty="0" smtClean="0"/>
              <a:t>in a nuclear emergency situation:</a:t>
            </a:r>
            <a:br>
              <a:rPr lang="en-US" sz="1200" b="0" i="1" dirty="0" smtClean="0"/>
            </a:br>
            <a:r>
              <a:rPr lang="en-US" sz="1200" b="0" i="1" dirty="0" smtClean="0"/>
              <a:t>towards further experts collaboration</a:t>
            </a:r>
            <a:r>
              <a:rPr lang="en-US" sz="1200" b="0" i="1" baseline="0" dirty="0" smtClean="0"/>
              <a:t> </a:t>
            </a:r>
            <a:r>
              <a:rPr lang="en-US" sz="1200" b="0" i="1" dirty="0" smtClean="0"/>
              <a:t>for the “enlightened protection of populations”</a:t>
            </a:r>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7"/>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7"/>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612775"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3600" dirty="0" smtClean="0">
                <a:solidFill>
                  <a:srgbClr val="000000"/>
                </a:solidFill>
              </a:rPr>
              <a:t>Managing the Complexity of Societal Needs in a Nuclear Emergency Situation:</a:t>
            </a:r>
          </a:p>
          <a:p>
            <a:pPr algn="ctr">
              <a:tabLst>
                <a:tab pos="723900" algn="l"/>
                <a:tab pos="1447800" algn="l"/>
                <a:tab pos="2171700" algn="l"/>
                <a:tab pos="2895600" algn="l"/>
                <a:tab pos="3619500" algn="l"/>
                <a:tab pos="4343400" algn="l"/>
                <a:tab pos="5067300" algn="l"/>
                <a:tab pos="5791200" algn="l"/>
                <a:tab pos="6515100" algn="l"/>
              </a:tabLst>
            </a:pPr>
            <a:r>
              <a:rPr lang="en-US" sz="3600" dirty="0" smtClean="0">
                <a:solidFill>
                  <a:srgbClr val="000000"/>
                </a:solidFill>
              </a:rPr>
              <a:t>Towards further Experts collaboration for </a:t>
            </a:r>
            <a:r>
              <a:rPr lang="en-US" sz="3400" dirty="0" smtClean="0">
                <a:solidFill>
                  <a:srgbClr val="000000"/>
                </a:solidFill>
              </a:rPr>
              <a:t>the “Enlightened Protection” of Populations</a:t>
            </a:r>
            <a:endParaRPr lang="en-US" sz="3400" dirty="0">
              <a:solidFill>
                <a:srgbClr val="000000"/>
              </a:solidFill>
            </a:endParaRPr>
          </a:p>
        </p:txBody>
      </p:sp>
      <p:sp>
        <p:nvSpPr>
          <p:cNvPr id="10" name="TextBox 9"/>
          <p:cNvSpPr txBox="1"/>
          <p:nvPr/>
        </p:nvSpPr>
        <p:spPr>
          <a:xfrm>
            <a:off x="5328344" y="3923853"/>
            <a:ext cx="3635881" cy="610783"/>
          </a:xfrm>
          <a:prstGeom prst="rect">
            <a:avLst/>
          </a:prstGeom>
          <a:noFill/>
        </p:spPr>
        <p:txBody>
          <a:bodyPr wrap="none" rtlCol="0">
            <a:spAutoFit/>
          </a:bodyPr>
          <a:lstStyle/>
          <a:p>
            <a:r>
              <a:rPr lang="en-GB" dirty="0" smtClean="0"/>
              <a:t>Julie Hazemann / EnerWebWatch</a:t>
            </a:r>
          </a:p>
          <a:p>
            <a:r>
              <a:rPr lang="en-GB" dirty="0" smtClean="0"/>
              <a:t>Yves </a:t>
            </a:r>
            <a:r>
              <a:rPr lang="en-GB" dirty="0" err="1" smtClean="0"/>
              <a:t>Marignac</a:t>
            </a:r>
            <a:r>
              <a:rPr lang="en-GB" dirty="0" smtClean="0"/>
              <a:t> / WISE-Paris</a:t>
            </a:r>
            <a:endParaRPr lang="en-GB" dirty="0"/>
          </a:p>
        </p:txBody>
      </p:sp>
      <p:sp>
        <p:nvSpPr>
          <p:cNvPr id="11" name="Rectangle 10"/>
          <p:cNvSpPr/>
          <p:nvPr/>
        </p:nvSpPr>
        <p:spPr>
          <a:xfrm>
            <a:off x="1655936" y="5940077"/>
            <a:ext cx="6984776" cy="1077218"/>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12" name="Picture 4" descr="http://europa.eu/about-eu/basic-information/symbols/images/flag_yellow_low.jpg"/>
          <p:cNvPicPr>
            <a:picLocks noChangeAspect="1" noChangeArrowheads="1"/>
          </p:cNvPicPr>
          <p:nvPr/>
        </p:nvPicPr>
        <p:blipFill>
          <a:blip r:embed="rId3" cstate="print"/>
          <a:srcRect/>
          <a:stretch>
            <a:fillRect/>
          </a:stretch>
        </p:blipFill>
        <p:spPr bwMode="auto">
          <a:xfrm>
            <a:off x="8424688" y="5796061"/>
            <a:ext cx="1405294" cy="939205"/>
          </a:xfrm>
          <a:prstGeom prst="rect">
            <a:avLst/>
          </a:prstGeom>
          <a:noFill/>
        </p:spPr>
      </p:pic>
      <p:sp>
        <p:nvSpPr>
          <p:cNvPr id="3" name="ZoneTexte 2"/>
          <p:cNvSpPr txBox="1"/>
          <p:nvPr/>
        </p:nvSpPr>
        <p:spPr>
          <a:xfrm>
            <a:off x="2302692" y="7263383"/>
            <a:ext cx="184666" cy="353174"/>
          </a:xfrm>
          <a:prstGeom prst="rect">
            <a:avLst/>
          </a:prstGeom>
          <a:noFill/>
        </p:spPr>
        <p:txBody>
          <a:bodyPr wrap="none" rtlCol="0">
            <a:spAutoFit/>
          </a:bodyPr>
          <a:lstStyle/>
          <a:p>
            <a:endParaRPr lang="fr-FR" dirty="0"/>
          </a:p>
        </p:txBody>
      </p:sp>
      <p:sp>
        <p:nvSpPr>
          <p:cNvPr id="4" name="ZoneTexte 3"/>
          <p:cNvSpPr txBox="1"/>
          <p:nvPr/>
        </p:nvSpPr>
        <p:spPr>
          <a:xfrm>
            <a:off x="4808562" y="7348038"/>
            <a:ext cx="184666" cy="353174"/>
          </a:xfrm>
          <a:prstGeom prst="rect">
            <a:avLst/>
          </a:prstGeom>
          <a:noFill/>
        </p:spPr>
        <p:txBody>
          <a:bodyPr wrap="none" rtlCol="0">
            <a:spAutoFit/>
          </a:bodyPr>
          <a:lstStyle/>
          <a:p>
            <a:endParaRPr lang="fr-FR" dirty="0"/>
          </a:p>
        </p:txBody>
      </p:sp>
      <p:sp>
        <p:nvSpPr>
          <p:cNvPr id="5" name="ZoneTexte 4"/>
          <p:cNvSpPr txBox="1"/>
          <p:nvPr/>
        </p:nvSpPr>
        <p:spPr>
          <a:xfrm>
            <a:off x="3995847" y="7297245"/>
            <a:ext cx="184666" cy="353174"/>
          </a:xfrm>
          <a:prstGeom prst="rect">
            <a:avLst/>
          </a:prstGeom>
          <a:noFill/>
        </p:spPr>
        <p:txBody>
          <a:bodyPr wrap="none" rtlCol="0">
            <a:spAutoFit/>
          </a:bodyPr>
          <a:lstStyle/>
          <a:p>
            <a:endParaRPr lang="fr-FR" dirty="0"/>
          </a:p>
        </p:txBody>
      </p:sp>
      <p:sp>
        <p:nvSpPr>
          <p:cNvPr id="6" name="Rectangle 5"/>
          <p:cNvSpPr/>
          <p:nvPr/>
        </p:nvSpPr>
        <p:spPr>
          <a:xfrm>
            <a:off x="719832" y="5075981"/>
            <a:ext cx="8856984" cy="610783"/>
          </a:xfrm>
          <a:prstGeom prst="rect">
            <a:avLst/>
          </a:prstGeom>
        </p:spPr>
        <p:txBody>
          <a:bodyPr wrap="square">
            <a:spAutoFit/>
          </a:bodyPr>
          <a:lstStyle/>
          <a:p>
            <a:pPr algn="ctr"/>
            <a:r>
              <a:rPr lang="en-GB" cap="all" dirty="0"/>
              <a:t>PREPARE </a:t>
            </a:r>
            <a:r>
              <a:rPr lang="en-GB" dirty="0" smtClean="0"/>
              <a:t>Dissemination Workshop</a:t>
            </a:r>
            <a:r>
              <a:rPr lang="en-GB" cap="all" dirty="0" smtClean="0"/>
              <a:t>:</a:t>
            </a:r>
            <a:r>
              <a:rPr lang="fr-FR" dirty="0"/>
              <a:t> </a:t>
            </a:r>
            <a:r>
              <a:rPr lang="en-GB" dirty="0" smtClean="0"/>
              <a:t>Innovative </a:t>
            </a:r>
            <a:r>
              <a:rPr lang="en-GB" dirty="0"/>
              <a:t>integrative tools and </a:t>
            </a:r>
            <a:r>
              <a:rPr lang="en-GB" dirty="0" smtClean="0"/>
              <a:t>platforms</a:t>
            </a:r>
            <a:endParaRPr lang="fr-FR" dirty="0"/>
          </a:p>
          <a:p>
            <a:pPr algn="ctr"/>
            <a:r>
              <a:rPr lang="en-GB" dirty="0"/>
              <a:t> </a:t>
            </a:r>
            <a:r>
              <a:rPr lang="fr-FR" dirty="0" smtClean="0"/>
              <a:t>Bratislava, </a:t>
            </a:r>
            <a:r>
              <a:rPr lang="en-GB" dirty="0" smtClean="0"/>
              <a:t>20 </a:t>
            </a:r>
            <a:r>
              <a:rPr lang="en-GB" dirty="0"/>
              <a:t>- 22 January 2016 </a:t>
            </a:r>
            <a:endParaRPr lang="fr-FR" dirty="0"/>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smtClean="0">
                <a:solidFill>
                  <a:srgbClr val="800000"/>
                </a:solidFill>
                <a:latin typeface="Arial" pitchFamily="-110" charset="0"/>
                <a:ea typeface="ＭＳ Ｐゴシック" pitchFamily="-110" charset="-128"/>
                <a:cs typeface="ＭＳ Ｐゴシック" pitchFamily="-110" charset="-128"/>
              </a:rPr>
              <a:t>Experts </a:t>
            </a:r>
            <a:r>
              <a:rPr lang="fr-FR" dirty="0">
                <a:solidFill>
                  <a:srgbClr val="800000"/>
                </a:solidFill>
                <a:latin typeface="Arial" pitchFamily="-110" charset="0"/>
                <a:ea typeface="ＭＳ Ｐゴシック" pitchFamily="-110" charset="-128"/>
                <a:cs typeface="ＭＳ Ｐゴシック" pitchFamily="-110" charset="-128"/>
              </a:rPr>
              <a:t>in Situations</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0" indent="0" eaLnBrk="1">
              <a:buNone/>
            </a:pPr>
            <a:endParaRPr lang="en-GB" dirty="0" smtClean="0"/>
          </a:p>
        </p:txBody>
      </p:sp>
      <p:sp>
        <p:nvSpPr>
          <p:cNvPr id="4" name="Titre 1"/>
          <p:cNvSpPr txBox="1">
            <a:spLocks/>
          </p:cNvSpPr>
          <p:nvPr/>
        </p:nvSpPr>
        <p:spPr bwMode="auto">
          <a:xfrm>
            <a:off x="539552" y="548680"/>
            <a:ext cx="5688632" cy="11430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a:lstStyle>
          <a:p>
            <a:pPr algn="l" eaLnBrk="1" hangingPunct="1"/>
            <a:r>
              <a:rPr lang="fr-FR" sz="3200" dirty="0" smtClean="0">
                <a:solidFill>
                  <a:srgbClr val="800000"/>
                </a:solidFill>
                <a:latin typeface="Arial" pitchFamily="-110" charset="0"/>
                <a:ea typeface="ＭＳ Ｐゴシック" pitchFamily="-110" charset="-128"/>
                <a:cs typeface="ＭＳ Ｐゴシック" pitchFamily="-110" charset="-128"/>
              </a:rPr>
              <a:t>Social Positions</a:t>
            </a:r>
            <a:endParaRPr lang="fr-FR" sz="3200" dirty="0">
              <a:solidFill>
                <a:srgbClr val="800000"/>
              </a:solidFill>
              <a:latin typeface="Arial" pitchFamily="-110" charset="0"/>
              <a:ea typeface="ＭＳ Ｐゴシック" pitchFamily="-110" charset="-128"/>
              <a:cs typeface="ＭＳ Ｐゴシック" pitchFamily="-110" charset="-128"/>
            </a:endParaRPr>
          </a:p>
        </p:txBody>
      </p:sp>
      <p:sp>
        <p:nvSpPr>
          <p:cNvPr id="5" name="ZoneTexte 4"/>
          <p:cNvSpPr txBox="1"/>
          <p:nvPr/>
        </p:nvSpPr>
        <p:spPr>
          <a:xfrm>
            <a:off x="575816" y="1484784"/>
            <a:ext cx="4140720" cy="3847342"/>
          </a:xfrm>
          <a:prstGeom prst="rect">
            <a:avLst/>
          </a:prstGeom>
          <a:solidFill>
            <a:schemeClr val="bg1"/>
          </a:solidFill>
          <a:ln>
            <a:solidFill>
              <a:schemeClr val="accent2">
                <a:lumMod val="75000"/>
              </a:schemeClr>
            </a:solidFill>
          </a:ln>
        </p:spPr>
        <p:txBody>
          <a:bodyPr wrap="square" lIns="360000" tIns="360000" rIns="360000">
            <a:prstTxWarp prst="textNoShape">
              <a:avLst/>
            </a:prstTxWarp>
            <a:spAutoFit/>
          </a:bodyPr>
          <a:lstStyle/>
          <a:p>
            <a:pPr>
              <a:buClr>
                <a:srgbClr val="595959"/>
              </a:buClr>
              <a:defRPr/>
            </a:pPr>
            <a:r>
              <a:rPr lang="fr-FR" sz="1600" b="1" dirty="0" err="1" smtClean="0">
                <a:solidFill>
                  <a:srgbClr val="262626"/>
                </a:solidFill>
                <a:latin typeface="+mn-lt"/>
              </a:rPr>
              <a:t>Attachment</a:t>
            </a:r>
            <a:r>
              <a:rPr lang="fr-FR" sz="1600" b="1" dirty="0" smtClean="0">
                <a:solidFill>
                  <a:srgbClr val="262626"/>
                </a:solidFill>
                <a:latin typeface="+mn-lt"/>
              </a:rPr>
              <a:t> to an organisation:</a:t>
            </a:r>
          </a:p>
          <a:p>
            <a:pPr marL="179388" indent="-179388">
              <a:buClr>
                <a:srgbClr val="595959"/>
              </a:buClr>
              <a:defRPr/>
            </a:pPr>
            <a:r>
              <a:rPr lang="fr-FR" sz="1600" dirty="0" smtClean="0">
                <a:latin typeface="+mn-lt"/>
              </a:rPr>
              <a:t>•	</a:t>
            </a:r>
            <a:r>
              <a:rPr lang="fr-FR" sz="1600" dirty="0" err="1" smtClean="0">
                <a:latin typeface="+mn-lt"/>
              </a:rPr>
              <a:t>Institutional</a:t>
            </a:r>
            <a:r>
              <a:rPr lang="fr-FR" sz="1600" dirty="0" smtClean="0">
                <a:latin typeface="+mn-lt"/>
              </a:rPr>
              <a:t> experts, </a:t>
            </a:r>
            <a:r>
              <a:rPr lang="fr-FR" sz="1600" dirty="0" err="1" smtClean="0">
                <a:latin typeface="+mn-lt"/>
              </a:rPr>
              <a:t>from</a:t>
            </a:r>
            <a:r>
              <a:rPr lang="fr-FR" sz="1600" dirty="0" smtClean="0">
                <a:latin typeface="+mn-lt"/>
              </a:rPr>
              <a:t> public bodies and the </a:t>
            </a:r>
            <a:r>
              <a:rPr lang="fr-FR" sz="1600" dirty="0" err="1" smtClean="0">
                <a:latin typeface="+mn-lt"/>
              </a:rPr>
              <a:t>industry</a:t>
            </a:r>
            <a:endParaRPr lang="fr-FR" sz="1600" dirty="0" smtClean="0">
              <a:latin typeface="+mn-lt"/>
            </a:endParaRPr>
          </a:p>
          <a:p>
            <a:pPr marL="179388" indent="-179388">
              <a:buClr>
                <a:srgbClr val="595959"/>
              </a:buClr>
              <a:defRPr/>
            </a:pPr>
            <a:r>
              <a:rPr lang="fr-FR" sz="1600" dirty="0" smtClean="0">
                <a:latin typeface="+mn-lt"/>
              </a:rPr>
              <a:t>•	</a:t>
            </a:r>
            <a:r>
              <a:rPr lang="fr-FR" sz="1600" dirty="0" err="1" smtClean="0">
                <a:latin typeface="+mn-lt"/>
              </a:rPr>
              <a:t>Academic</a:t>
            </a:r>
            <a:r>
              <a:rPr lang="fr-FR" sz="1600" dirty="0" smtClean="0">
                <a:latin typeface="+mn-lt"/>
              </a:rPr>
              <a:t> experts (</a:t>
            </a:r>
            <a:r>
              <a:rPr lang="fr-FR" sz="1600" dirty="0" err="1" smtClean="0">
                <a:latin typeface="+mn-lt"/>
              </a:rPr>
              <a:t>universities</a:t>
            </a:r>
            <a:r>
              <a:rPr lang="fr-FR" sz="1600" dirty="0" smtClean="0">
                <a:latin typeface="+mn-lt"/>
              </a:rPr>
              <a:t>…)</a:t>
            </a:r>
          </a:p>
          <a:p>
            <a:pPr marL="179388" indent="-179388">
              <a:buClr>
                <a:srgbClr val="595959"/>
              </a:buClr>
              <a:defRPr/>
            </a:pPr>
            <a:r>
              <a:rPr lang="fr-FR" sz="1600" dirty="0" smtClean="0">
                <a:latin typeface="+mn-lt"/>
              </a:rPr>
              <a:t>•	Non </a:t>
            </a:r>
            <a:r>
              <a:rPr lang="fr-FR" sz="1600" dirty="0" err="1" smtClean="0">
                <a:latin typeface="+mn-lt"/>
              </a:rPr>
              <a:t>institutional</a:t>
            </a:r>
            <a:r>
              <a:rPr lang="fr-FR" sz="1600" dirty="0" smtClean="0">
                <a:latin typeface="+mn-lt"/>
              </a:rPr>
              <a:t> experts (</a:t>
            </a:r>
            <a:r>
              <a:rPr lang="fr-FR" sz="1600" dirty="0" err="1" smtClean="0">
                <a:latin typeface="+mn-lt"/>
              </a:rPr>
              <a:t>independent</a:t>
            </a:r>
            <a:r>
              <a:rPr lang="fr-FR" sz="1600" dirty="0" smtClean="0">
                <a:latin typeface="+mn-lt"/>
              </a:rPr>
              <a:t> </a:t>
            </a:r>
            <a:r>
              <a:rPr lang="fr-FR" sz="1600" dirty="0" err="1" smtClean="0">
                <a:latin typeface="+mn-lt"/>
              </a:rPr>
              <a:t>consultancy</a:t>
            </a:r>
            <a:r>
              <a:rPr lang="fr-FR" sz="1600" dirty="0" smtClean="0">
                <a:latin typeface="+mn-lt"/>
              </a:rPr>
              <a:t>, </a:t>
            </a:r>
            <a:r>
              <a:rPr lang="fr-FR" sz="1600" dirty="0" err="1" smtClean="0">
                <a:latin typeface="+mn-lt"/>
              </a:rPr>
              <a:t>NGOs</a:t>
            </a:r>
            <a:r>
              <a:rPr lang="fr-FR" sz="1600" dirty="0" smtClean="0">
                <a:latin typeface="+mn-lt"/>
              </a:rPr>
              <a:t>, or </a:t>
            </a:r>
            <a:r>
              <a:rPr lang="fr-FR" sz="1600" dirty="0" err="1" smtClean="0">
                <a:latin typeface="+mn-lt"/>
              </a:rPr>
              <a:t>even</a:t>
            </a:r>
            <a:r>
              <a:rPr lang="fr-FR" sz="1600" dirty="0" smtClean="0">
                <a:latin typeface="+mn-lt"/>
              </a:rPr>
              <a:t> simple </a:t>
            </a:r>
            <a:r>
              <a:rPr lang="fr-FR" sz="1600" dirty="0" err="1" smtClean="0">
                <a:latin typeface="+mn-lt"/>
              </a:rPr>
              <a:t>trained</a:t>
            </a:r>
            <a:r>
              <a:rPr lang="fr-FR" sz="1600" dirty="0" smtClean="0">
                <a:latin typeface="+mn-lt"/>
              </a:rPr>
              <a:t> </a:t>
            </a:r>
            <a:r>
              <a:rPr lang="fr-FR" sz="1600" dirty="0" err="1" smtClean="0">
                <a:latin typeface="+mn-lt"/>
              </a:rPr>
              <a:t>citizens</a:t>
            </a:r>
            <a:r>
              <a:rPr lang="fr-FR" sz="1600" dirty="0" smtClean="0">
                <a:latin typeface="+mn-lt"/>
              </a:rPr>
              <a:t>…)</a:t>
            </a:r>
          </a:p>
          <a:p>
            <a:pPr>
              <a:buClr>
                <a:srgbClr val="595959"/>
              </a:buClr>
              <a:defRPr/>
            </a:pPr>
            <a:endParaRPr lang="fr-FR" sz="1600" dirty="0" smtClean="0">
              <a:latin typeface="+mn-lt"/>
              <a:sym typeface="Wingdings"/>
            </a:endParaRPr>
          </a:p>
          <a:p>
            <a:pPr>
              <a:buClr>
                <a:srgbClr val="595959"/>
              </a:buClr>
              <a:defRPr/>
            </a:pPr>
            <a:r>
              <a:rPr lang="fr-FR" sz="1600" b="1" dirty="0" err="1" smtClean="0">
                <a:solidFill>
                  <a:srgbClr val="262626"/>
                </a:solidFill>
                <a:latin typeface="+mn-lt"/>
              </a:rPr>
              <a:t>Other</a:t>
            </a:r>
            <a:r>
              <a:rPr lang="fr-FR" sz="1600" b="1" dirty="0" smtClean="0">
                <a:solidFill>
                  <a:srgbClr val="262626"/>
                </a:solidFill>
                <a:latin typeface="+mn-lt"/>
              </a:rPr>
              <a:t> </a:t>
            </a:r>
            <a:r>
              <a:rPr lang="fr-FR" sz="1600" b="1" dirty="0" err="1" smtClean="0">
                <a:solidFill>
                  <a:srgbClr val="262626"/>
                </a:solidFill>
                <a:latin typeface="+mn-lt"/>
              </a:rPr>
              <a:t>criteria</a:t>
            </a:r>
            <a:r>
              <a:rPr lang="fr-FR" sz="1600" b="1" dirty="0" smtClean="0">
                <a:solidFill>
                  <a:srgbClr val="262626"/>
                </a:solidFill>
                <a:latin typeface="+mn-lt"/>
              </a:rPr>
              <a:t>:</a:t>
            </a:r>
            <a:endParaRPr lang="fr-FR" sz="1600" dirty="0" smtClean="0">
              <a:latin typeface="+mn-lt"/>
            </a:endParaRPr>
          </a:p>
          <a:p>
            <a:pPr marL="179388" indent="-179388">
              <a:buClr>
                <a:srgbClr val="595959"/>
              </a:buClr>
              <a:defRPr/>
            </a:pPr>
            <a:r>
              <a:rPr lang="fr-FR" sz="1600" dirty="0" smtClean="0">
                <a:latin typeface="+mn-lt"/>
              </a:rPr>
              <a:t>•</a:t>
            </a:r>
            <a:r>
              <a:rPr lang="en-GB" sz="1600" dirty="0" smtClean="0">
                <a:latin typeface="+mn-lt"/>
              </a:rPr>
              <a:t>	</a:t>
            </a:r>
            <a:r>
              <a:rPr lang="fr-FR" sz="1600" dirty="0" smtClean="0">
                <a:latin typeface="+mn-lt"/>
              </a:rPr>
              <a:t>Experts in the country / </a:t>
            </a:r>
            <a:r>
              <a:rPr lang="fr-FR" sz="1600" dirty="0" err="1" smtClean="0">
                <a:latin typeface="+mn-lt"/>
              </a:rPr>
              <a:t>neighbouring</a:t>
            </a:r>
            <a:r>
              <a:rPr lang="fr-FR" sz="1600" dirty="0" smtClean="0">
                <a:latin typeface="+mn-lt"/>
              </a:rPr>
              <a:t> / far </a:t>
            </a:r>
            <a:r>
              <a:rPr lang="fr-FR" sz="1600" dirty="0" err="1" smtClean="0">
                <a:latin typeface="+mn-lt"/>
              </a:rPr>
              <a:t>away</a:t>
            </a:r>
            <a:r>
              <a:rPr lang="fr-FR" sz="1600" dirty="0" smtClean="0">
                <a:latin typeface="+mn-lt"/>
              </a:rPr>
              <a:t> countries</a:t>
            </a:r>
          </a:p>
          <a:p>
            <a:pPr marL="179388" indent="-179388">
              <a:buClr>
                <a:srgbClr val="595959"/>
              </a:buClr>
              <a:defRPr/>
            </a:pPr>
            <a:r>
              <a:rPr lang="en-GB" sz="1600" dirty="0" smtClean="0">
                <a:latin typeface="+mn-lt"/>
              </a:rPr>
              <a:t>• Local / national / international</a:t>
            </a:r>
          </a:p>
          <a:p>
            <a:pPr marL="179388" indent="-179388">
              <a:buClr>
                <a:srgbClr val="595959"/>
              </a:buClr>
              <a:defRPr/>
            </a:pPr>
            <a:r>
              <a:rPr lang="en-GB" sz="1600" dirty="0" smtClean="0">
                <a:latin typeface="+mn-lt"/>
              </a:rPr>
              <a:t>• </a:t>
            </a:r>
            <a:r>
              <a:rPr lang="fr-FR" sz="1600" dirty="0" err="1" smtClean="0">
                <a:latin typeface="+mn-lt"/>
              </a:rPr>
              <a:t>With</a:t>
            </a:r>
            <a:r>
              <a:rPr lang="fr-FR" sz="1600" dirty="0" smtClean="0">
                <a:latin typeface="+mn-lt"/>
              </a:rPr>
              <a:t> </a:t>
            </a:r>
            <a:r>
              <a:rPr lang="fr-FR" sz="1600" dirty="0" err="1" smtClean="0">
                <a:latin typeface="+mn-lt"/>
              </a:rPr>
              <a:t>reputation</a:t>
            </a:r>
            <a:r>
              <a:rPr lang="fr-FR" sz="1600" dirty="0" smtClean="0">
                <a:latin typeface="+mn-lt"/>
              </a:rPr>
              <a:t> / new to the </a:t>
            </a:r>
            <a:r>
              <a:rPr lang="fr-FR" sz="1600" dirty="0" err="1" smtClean="0">
                <a:latin typeface="+mn-lt"/>
              </a:rPr>
              <a:t>field</a:t>
            </a:r>
            <a:endParaRPr lang="fr-FR" sz="1600" dirty="0" smtClean="0">
              <a:latin typeface="+mn-lt"/>
            </a:endParaRPr>
          </a:p>
          <a:p>
            <a:pPr marL="179388" indent="-179388">
              <a:buClr>
                <a:srgbClr val="595959"/>
              </a:buClr>
              <a:defRPr/>
            </a:pPr>
            <a:r>
              <a:rPr lang="fr-FR" sz="1600" dirty="0" smtClean="0">
                <a:latin typeface="+mn-lt"/>
              </a:rPr>
              <a:t>• etc.</a:t>
            </a:r>
            <a:endParaRPr lang="en-US" sz="1600" dirty="0" smtClean="0">
              <a:latin typeface="+mn-lt"/>
            </a:endParaRPr>
          </a:p>
          <a:p>
            <a:pPr>
              <a:buClr>
                <a:srgbClr val="595959"/>
              </a:buClr>
              <a:defRPr/>
            </a:pPr>
            <a:endParaRPr lang="en-US" sz="1600" dirty="0">
              <a:solidFill>
                <a:srgbClr val="FF0000"/>
              </a:solidFill>
              <a:latin typeface="Calibri" pitchFamily="-110" charset="0"/>
            </a:endParaRPr>
          </a:p>
        </p:txBody>
      </p:sp>
      <p:sp>
        <p:nvSpPr>
          <p:cNvPr id="6" name="ZoneTexte 5"/>
          <p:cNvSpPr txBox="1"/>
          <p:nvPr/>
        </p:nvSpPr>
        <p:spPr>
          <a:xfrm>
            <a:off x="5616376" y="1403573"/>
            <a:ext cx="3877192" cy="3847342"/>
          </a:xfrm>
          <a:prstGeom prst="rect">
            <a:avLst/>
          </a:prstGeom>
          <a:solidFill>
            <a:schemeClr val="bg1"/>
          </a:solidFill>
          <a:ln>
            <a:solidFill>
              <a:schemeClr val="accent2">
                <a:lumMod val="75000"/>
              </a:schemeClr>
            </a:solidFill>
          </a:ln>
        </p:spPr>
        <p:txBody>
          <a:bodyPr wrap="square" lIns="360000" tIns="360000" rIns="360000">
            <a:prstTxWarp prst="textNoShape">
              <a:avLst/>
            </a:prstTxWarp>
            <a:spAutoFit/>
          </a:bodyPr>
          <a:lstStyle/>
          <a:p>
            <a:pPr>
              <a:buClr>
                <a:srgbClr val="595959"/>
              </a:buClr>
              <a:defRPr/>
            </a:pPr>
            <a:r>
              <a:rPr lang="fr-FR" sz="1600" b="1" dirty="0" err="1" smtClean="0">
                <a:solidFill>
                  <a:srgbClr val="262626"/>
                </a:solidFill>
                <a:latin typeface="+mn-lt"/>
              </a:rPr>
              <a:t>Various</a:t>
            </a:r>
            <a:r>
              <a:rPr lang="fr-FR" sz="1600" b="1" dirty="0" smtClean="0">
                <a:solidFill>
                  <a:srgbClr val="262626"/>
                </a:solidFill>
                <a:latin typeface="+mn-lt"/>
              </a:rPr>
              <a:t> social </a:t>
            </a:r>
            <a:r>
              <a:rPr lang="fr-FR" sz="1600" b="1" dirty="0" err="1" smtClean="0">
                <a:solidFill>
                  <a:srgbClr val="262626"/>
                </a:solidFill>
                <a:latin typeface="+mn-lt"/>
              </a:rPr>
              <a:t>roles</a:t>
            </a:r>
            <a:r>
              <a:rPr lang="fr-FR" sz="1600" b="1" dirty="0" smtClean="0">
                <a:solidFill>
                  <a:srgbClr val="262626"/>
                </a:solidFill>
                <a:latin typeface="+mn-lt"/>
              </a:rPr>
              <a:t>:</a:t>
            </a:r>
          </a:p>
          <a:p>
            <a:pPr marL="179388" indent="-179388">
              <a:buClr>
                <a:srgbClr val="595959"/>
              </a:buClr>
              <a:defRPr/>
            </a:pPr>
            <a:r>
              <a:rPr lang="fr-FR" sz="1600" dirty="0" smtClean="0">
                <a:latin typeface="Calibri" pitchFamily="-110" charset="0"/>
              </a:rPr>
              <a:t>•</a:t>
            </a:r>
            <a:r>
              <a:rPr lang="fr-FR" sz="1600" dirty="0">
                <a:latin typeface="Calibri" pitchFamily="-110" charset="0"/>
              </a:rPr>
              <a:t>	</a:t>
            </a:r>
            <a:r>
              <a:rPr lang="fr-FR" sz="1600" dirty="0" err="1" smtClean="0">
                <a:latin typeface="Calibri" pitchFamily="-110" charset="0"/>
              </a:rPr>
              <a:t>Understand</a:t>
            </a:r>
            <a:r>
              <a:rPr lang="fr-FR" sz="1600" dirty="0" smtClean="0">
                <a:latin typeface="Calibri" pitchFamily="-110" charset="0"/>
              </a:rPr>
              <a:t> the </a:t>
            </a:r>
            <a:r>
              <a:rPr lang="fr-FR" sz="1600" dirty="0" err="1" smtClean="0">
                <a:latin typeface="Calibri" pitchFamily="-110" charset="0"/>
              </a:rPr>
              <a:t>phenomena</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a:t>
            </a:r>
            <a:r>
              <a:rPr lang="fr-FR" sz="1600" dirty="0">
                <a:latin typeface="Calibri" pitchFamily="-110" charset="0"/>
              </a:rPr>
              <a:t>	</a:t>
            </a:r>
            <a:r>
              <a:rPr lang="fr-FR" sz="1600" dirty="0" err="1" smtClean="0">
                <a:latin typeface="Calibri" pitchFamily="-110" charset="0"/>
              </a:rPr>
              <a:t>Characterize</a:t>
            </a:r>
            <a:r>
              <a:rPr lang="fr-FR" sz="1600" dirty="0" smtClean="0">
                <a:latin typeface="Calibri" pitchFamily="-110" charset="0"/>
              </a:rPr>
              <a:t> and </a:t>
            </a:r>
            <a:r>
              <a:rPr lang="fr-FR" sz="1600" dirty="0" err="1" smtClean="0">
                <a:latin typeface="Calibri" pitchFamily="-110" charset="0"/>
              </a:rPr>
              <a:t>assess</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	</a:t>
            </a:r>
            <a:r>
              <a:rPr lang="fr-FR" sz="1600" dirty="0" err="1" smtClean="0">
                <a:latin typeface="Calibri" pitchFamily="-110" charset="0"/>
              </a:rPr>
              <a:t>Modelling</a:t>
            </a:r>
            <a:r>
              <a:rPr lang="fr-FR" sz="1600" dirty="0" smtClean="0">
                <a:latin typeface="Calibri" pitchFamily="-110" charset="0"/>
              </a:rPr>
              <a:t> and </a:t>
            </a:r>
            <a:r>
              <a:rPr lang="fr-FR" sz="1600" dirty="0" err="1" smtClean="0">
                <a:latin typeface="Calibri" pitchFamily="-110" charset="0"/>
              </a:rPr>
              <a:t>forecasting</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	</a:t>
            </a:r>
            <a:r>
              <a:rPr lang="fr-FR" sz="1600" dirty="0" err="1" smtClean="0">
                <a:latin typeface="Calibri" pitchFamily="-110" charset="0"/>
              </a:rPr>
              <a:t>Explain</a:t>
            </a:r>
            <a:r>
              <a:rPr lang="fr-FR" sz="1600" dirty="0" smtClean="0">
                <a:latin typeface="Calibri" pitchFamily="-110" charset="0"/>
              </a:rPr>
              <a:t> and </a:t>
            </a:r>
            <a:r>
              <a:rPr lang="fr-FR" sz="1600" dirty="0" err="1" smtClean="0">
                <a:latin typeface="Calibri" pitchFamily="-110" charset="0"/>
              </a:rPr>
              <a:t>communicate</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	</a:t>
            </a:r>
            <a:r>
              <a:rPr lang="fr-FR" sz="1600" dirty="0" err="1" smtClean="0">
                <a:latin typeface="Calibri" pitchFamily="-110" charset="0"/>
              </a:rPr>
              <a:t>Provide</a:t>
            </a:r>
            <a:r>
              <a:rPr lang="fr-FR" sz="1600" dirty="0" smtClean="0">
                <a:latin typeface="Calibri" pitchFamily="-110" charset="0"/>
              </a:rPr>
              <a:t> </a:t>
            </a:r>
            <a:r>
              <a:rPr lang="fr-FR" sz="1600" dirty="0" err="1" smtClean="0">
                <a:latin typeface="Calibri" pitchFamily="-110" charset="0"/>
              </a:rPr>
              <a:t>advice</a:t>
            </a:r>
            <a:r>
              <a:rPr lang="fr-FR" sz="1600" dirty="0" smtClean="0">
                <a:latin typeface="Calibri" pitchFamily="-110" charset="0"/>
              </a:rPr>
              <a:t> for </a:t>
            </a:r>
            <a:r>
              <a:rPr lang="fr-FR" sz="1600" dirty="0" err="1" smtClean="0">
                <a:latin typeface="Calibri" pitchFamily="-110" charset="0"/>
              </a:rPr>
              <a:t>decisions</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	</a:t>
            </a:r>
            <a:r>
              <a:rPr lang="fr-FR" sz="1600" dirty="0" err="1" smtClean="0">
                <a:latin typeface="Calibri" pitchFamily="-110" charset="0"/>
              </a:rPr>
              <a:t>Alert</a:t>
            </a:r>
            <a:r>
              <a:rPr lang="fr-FR" sz="1600" dirty="0" smtClean="0">
                <a:latin typeface="Calibri" pitchFamily="-110" charset="0"/>
              </a:rPr>
              <a:t> on </a:t>
            </a:r>
            <a:r>
              <a:rPr lang="fr-FR" sz="1600" dirty="0" err="1" smtClean="0">
                <a:latin typeface="Calibri" pitchFamily="-110" charset="0"/>
              </a:rPr>
              <a:t>wrong</a:t>
            </a:r>
            <a:r>
              <a:rPr lang="fr-FR" sz="1600" dirty="0" smtClean="0">
                <a:latin typeface="Calibri" pitchFamily="-110" charset="0"/>
              </a:rPr>
              <a:t> </a:t>
            </a:r>
            <a:r>
              <a:rPr lang="fr-FR" sz="1600" dirty="0" err="1" smtClean="0">
                <a:latin typeface="Calibri" pitchFamily="-110" charset="0"/>
              </a:rPr>
              <a:t>developments</a:t>
            </a:r>
            <a:endParaRPr lang="fr-FR" sz="1600" dirty="0" smtClean="0">
              <a:latin typeface="Calibri" pitchFamily="-110" charset="0"/>
            </a:endParaRPr>
          </a:p>
          <a:p>
            <a:pPr marL="179388" indent="-179388">
              <a:buClr>
                <a:srgbClr val="595959"/>
              </a:buClr>
              <a:defRPr/>
            </a:pPr>
            <a:r>
              <a:rPr lang="fr-FR" sz="1600" dirty="0" smtClean="0">
                <a:latin typeface="Calibri" pitchFamily="-110" charset="0"/>
              </a:rPr>
              <a:t>•	</a:t>
            </a:r>
            <a:r>
              <a:rPr lang="fr-FR" sz="1600" dirty="0" err="1" smtClean="0">
                <a:latin typeface="Calibri" pitchFamily="-110" charset="0"/>
              </a:rPr>
              <a:t>Criticize</a:t>
            </a:r>
            <a:r>
              <a:rPr lang="fr-FR" sz="1600" dirty="0" smtClean="0">
                <a:latin typeface="Calibri" pitchFamily="-110" charset="0"/>
              </a:rPr>
              <a:t> </a:t>
            </a:r>
            <a:r>
              <a:rPr lang="fr-FR" sz="1600" dirty="0" err="1" smtClean="0">
                <a:latin typeface="Calibri" pitchFamily="-110" charset="0"/>
              </a:rPr>
              <a:t>decisions</a:t>
            </a:r>
            <a:r>
              <a:rPr lang="fr-FR" sz="1600" dirty="0" smtClean="0">
                <a:latin typeface="Calibri" pitchFamily="-110" charset="0"/>
              </a:rPr>
              <a:t> </a:t>
            </a:r>
            <a:r>
              <a:rPr lang="fr-FR" sz="1600" dirty="0" err="1" smtClean="0">
                <a:latin typeface="Calibri" pitchFamily="-110" charset="0"/>
              </a:rPr>
              <a:t>being</a:t>
            </a:r>
            <a:r>
              <a:rPr lang="fr-FR" sz="1600" dirty="0" smtClean="0">
                <a:latin typeface="Calibri" pitchFamily="-110" charset="0"/>
              </a:rPr>
              <a:t> made</a:t>
            </a:r>
          </a:p>
          <a:p>
            <a:pPr marL="179388" indent="-179388">
              <a:buClr>
                <a:srgbClr val="595959"/>
              </a:buClr>
              <a:defRPr/>
            </a:pPr>
            <a:endParaRPr lang="fr-FR" sz="1600" dirty="0" smtClean="0">
              <a:latin typeface="Calibri" pitchFamily="-110" charset="0"/>
            </a:endParaRPr>
          </a:p>
          <a:p>
            <a:pPr>
              <a:buClr>
                <a:srgbClr val="595959"/>
              </a:buClr>
              <a:defRPr/>
            </a:pPr>
            <a:r>
              <a:rPr lang="fr-FR" sz="1600" b="1" dirty="0" err="1" smtClean="0">
                <a:solidFill>
                  <a:srgbClr val="262626"/>
                </a:solidFill>
                <a:latin typeface="+mn-lt"/>
              </a:rPr>
              <a:t>At</a:t>
            </a:r>
            <a:r>
              <a:rPr lang="fr-FR" sz="1600" b="1" dirty="0" smtClean="0">
                <a:solidFill>
                  <a:srgbClr val="262626"/>
                </a:solidFill>
                <a:latin typeface="+mn-lt"/>
              </a:rPr>
              <a:t> </a:t>
            </a:r>
            <a:r>
              <a:rPr lang="fr-FR" sz="1600" b="1" dirty="0" err="1" smtClean="0">
                <a:solidFill>
                  <a:srgbClr val="262626"/>
                </a:solidFill>
                <a:latin typeface="+mn-lt"/>
              </a:rPr>
              <a:t>various</a:t>
            </a:r>
            <a:r>
              <a:rPr lang="fr-FR" sz="1600" b="1" dirty="0" smtClean="0">
                <a:solidFill>
                  <a:srgbClr val="262626"/>
                </a:solidFill>
                <a:latin typeface="+mn-lt"/>
              </a:rPr>
              <a:t> </a:t>
            </a:r>
            <a:r>
              <a:rPr lang="fr-FR" sz="1600" b="1" dirty="0" err="1" smtClean="0">
                <a:solidFill>
                  <a:srgbClr val="262626"/>
                </a:solidFill>
                <a:latin typeface="+mn-lt"/>
              </a:rPr>
              <a:t>levels</a:t>
            </a:r>
            <a:r>
              <a:rPr lang="fr-FR" sz="1600" b="1" dirty="0" smtClean="0">
                <a:solidFill>
                  <a:srgbClr val="262626"/>
                </a:solidFill>
                <a:latin typeface="+mn-lt"/>
              </a:rPr>
              <a:t>:</a:t>
            </a:r>
            <a:endParaRPr lang="fr-FR" sz="1600" dirty="0" smtClean="0">
              <a:latin typeface="+mn-lt"/>
            </a:endParaRPr>
          </a:p>
          <a:p>
            <a:pPr marL="179388" indent="-179388">
              <a:buClr>
                <a:srgbClr val="595959"/>
              </a:buClr>
              <a:defRPr/>
            </a:pPr>
            <a:r>
              <a:rPr lang="fr-FR" sz="1600" dirty="0" smtClean="0">
                <a:latin typeface="Calibri" pitchFamily="-110" charset="0"/>
              </a:rPr>
              <a:t>•</a:t>
            </a:r>
            <a:r>
              <a:rPr lang="en-GB" sz="1600" dirty="0">
                <a:latin typeface="Calibri" pitchFamily="-110" charset="0"/>
              </a:rPr>
              <a:t>	</a:t>
            </a:r>
            <a:r>
              <a:rPr lang="fr-FR" sz="1600" dirty="0" smtClean="0">
                <a:latin typeface="Calibri" pitchFamily="-110" charset="0"/>
              </a:rPr>
              <a:t>Interactions </a:t>
            </a:r>
            <a:r>
              <a:rPr lang="fr-FR" sz="1600" dirty="0" err="1" smtClean="0">
                <a:latin typeface="Calibri" pitchFamily="-110" charset="0"/>
              </a:rPr>
              <a:t>with</a:t>
            </a:r>
            <a:r>
              <a:rPr lang="fr-FR" sz="1600" dirty="0" smtClean="0">
                <a:latin typeface="Calibri" pitchFamily="-110" charset="0"/>
              </a:rPr>
              <a:t> </a:t>
            </a:r>
            <a:r>
              <a:rPr lang="fr-FR" sz="1600" dirty="0" err="1" smtClean="0">
                <a:latin typeface="Calibri" pitchFamily="-110" charset="0"/>
              </a:rPr>
              <a:t>decision</a:t>
            </a:r>
            <a:r>
              <a:rPr lang="fr-FR" sz="1600" dirty="0" smtClean="0">
                <a:latin typeface="Calibri" pitchFamily="-110" charset="0"/>
              </a:rPr>
              <a:t> </a:t>
            </a:r>
            <a:r>
              <a:rPr lang="fr-FR" sz="1600" dirty="0" err="1" smtClean="0">
                <a:latin typeface="Calibri" pitchFamily="-110" charset="0"/>
              </a:rPr>
              <a:t>makers</a:t>
            </a:r>
            <a:r>
              <a:rPr lang="fr-FR" sz="1600" dirty="0" smtClean="0">
                <a:latin typeface="Calibri" pitchFamily="-110" charset="0"/>
              </a:rPr>
              <a:t>, </a:t>
            </a:r>
            <a:r>
              <a:rPr lang="fr-FR" sz="1600" dirty="0" err="1" smtClean="0">
                <a:latin typeface="Calibri" pitchFamily="-110" charset="0"/>
              </a:rPr>
              <a:t>stakeholders</a:t>
            </a:r>
            <a:r>
              <a:rPr lang="fr-FR" sz="1600" dirty="0" smtClean="0">
                <a:latin typeface="Calibri" pitchFamily="-110" charset="0"/>
              </a:rPr>
              <a:t>, </a:t>
            </a:r>
            <a:r>
              <a:rPr lang="fr-FR" sz="1600" dirty="0" err="1" smtClean="0">
                <a:latin typeface="Calibri" pitchFamily="-110" charset="0"/>
              </a:rPr>
              <a:t>journalists</a:t>
            </a:r>
            <a:r>
              <a:rPr lang="fr-FR" sz="1600" dirty="0" smtClean="0">
                <a:latin typeface="Calibri" pitchFamily="-110" charset="0"/>
              </a:rPr>
              <a:t>, local populations, </a:t>
            </a:r>
            <a:r>
              <a:rPr lang="fr-FR" sz="1600" dirty="0" err="1" smtClean="0">
                <a:latin typeface="Calibri" pitchFamily="-110" charset="0"/>
              </a:rPr>
              <a:t>individuals</a:t>
            </a:r>
            <a:r>
              <a:rPr lang="fr-FR" sz="1600" dirty="0" smtClean="0">
                <a:latin typeface="Calibri" pitchFamily="-110" charset="0"/>
              </a:rPr>
              <a:t>…</a:t>
            </a:r>
            <a:endParaRPr lang="fr-FR" sz="1600" dirty="0">
              <a:latin typeface="Calibri" pitchFamily="-110" charset="0"/>
            </a:endParaRPr>
          </a:p>
          <a:p>
            <a:pPr marL="179388" indent="-179388">
              <a:buClr>
                <a:srgbClr val="595959"/>
              </a:buClr>
              <a:defRPr/>
            </a:pPr>
            <a:r>
              <a:rPr lang="en-GB" sz="1600" dirty="0" smtClean="0">
                <a:latin typeface="Calibri" pitchFamily="-110" charset="0"/>
              </a:rPr>
              <a:t>•	Direct or indirect interactions, etc</a:t>
            </a:r>
            <a:r>
              <a:rPr lang="en-GB" sz="1600" dirty="0">
                <a:latin typeface="Calibri" pitchFamily="-110" charset="0"/>
              </a:rPr>
              <a:t>.</a:t>
            </a:r>
          </a:p>
          <a:p>
            <a:pPr marL="179388" indent="-179388">
              <a:buClr>
                <a:srgbClr val="595959"/>
              </a:buClr>
              <a:defRPr/>
            </a:pPr>
            <a:endParaRPr lang="en-GB" sz="1600" dirty="0" smtClean="0">
              <a:latin typeface="Calibri" pitchFamily="-110" charset="0"/>
            </a:endParaRPr>
          </a:p>
        </p:txBody>
      </p:sp>
      <p:sp>
        <p:nvSpPr>
          <p:cNvPr id="7" name="Titre 1"/>
          <p:cNvSpPr txBox="1">
            <a:spLocks/>
          </p:cNvSpPr>
          <p:nvPr/>
        </p:nvSpPr>
        <p:spPr bwMode="auto">
          <a:xfrm>
            <a:off x="4788024" y="557808"/>
            <a:ext cx="3664024"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a:lstStyle>
          <a:p>
            <a:pPr algn="l" eaLnBrk="1" hangingPunct="1"/>
            <a:r>
              <a:rPr lang="fr-FR" sz="3200" dirty="0" err="1" smtClean="0">
                <a:solidFill>
                  <a:srgbClr val="800000"/>
                </a:solidFill>
                <a:latin typeface="Arial" pitchFamily="-110" charset="0"/>
                <a:ea typeface="ＭＳ Ｐゴシック" pitchFamily="-110" charset="-128"/>
                <a:cs typeface="ＭＳ Ｐゴシック" pitchFamily="-110" charset="-128"/>
              </a:rPr>
              <a:t>Roles</a:t>
            </a:r>
            <a:r>
              <a:rPr lang="fr-FR" sz="3200" dirty="0" smtClean="0">
                <a:solidFill>
                  <a:srgbClr val="800000"/>
                </a:solidFill>
                <a:latin typeface="Arial" pitchFamily="-110" charset="0"/>
                <a:ea typeface="ＭＳ Ｐゴシック" pitchFamily="-110" charset="-128"/>
                <a:cs typeface="ＭＳ Ｐゴシック" pitchFamily="-110" charset="-128"/>
              </a:rPr>
              <a:t> of Expertise</a:t>
            </a:r>
            <a:endParaRPr lang="fr-FR" sz="3200" dirty="0">
              <a:solidFill>
                <a:srgbClr val="800000"/>
              </a:solidFill>
              <a:latin typeface="Arial" pitchFamily="-110" charset="0"/>
              <a:ea typeface="ＭＳ Ｐゴシック" pitchFamily="-110" charset="-128"/>
              <a:cs typeface="ＭＳ Ｐゴシック" pitchFamily="-110" charset="-128"/>
            </a:endParaRPr>
          </a:p>
        </p:txBody>
      </p:sp>
      <p:sp>
        <p:nvSpPr>
          <p:cNvPr id="8" name="ZoneTexte 7"/>
          <p:cNvSpPr txBox="1"/>
          <p:nvPr/>
        </p:nvSpPr>
        <p:spPr>
          <a:xfrm>
            <a:off x="719832" y="6012085"/>
            <a:ext cx="8136904" cy="610783"/>
          </a:xfrm>
          <a:prstGeom prst="rect">
            <a:avLst/>
          </a:prstGeom>
          <a:noFill/>
        </p:spPr>
        <p:txBody>
          <a:bodyPr wrap="square" rtlCol="0">
            <a:spAutoFit/>
          </a:bodyPr>
          <a:lstStyle/>
          <a:p>
            <a:pPr algn="ctr"/>
            <a:r>
              <a:rPr lang="fr-FR" b="1" dirty="0" smtClean="0">
                <a:solidFill>
                  <a:srgbClr val="800000"/>
                </a:solidFill>
                <a:latin typeface="+mn-lt"/>
              </a:rPr>
              <a:t>The </a:t>
            </a:r>
            <a:r>
              <a:rPr lang="fr-FR" b="1" dirty="0" err="1" smtClean="0">
                <a:solidFill>
                  <a:srgbClr val="800000"/>
                </a:solidFill>
                <a:latin typeface="+mn-lt"/>
              </a:rPr>
              <a:t>roles</a:t>
            </a:r>
            <a:r>
              <a:rPr lang="fr-FR" b="1" dirty="0" smtClean="0">
                <a:solidFill>
                  <a:srgbClr val="800000"/>
                </a:solidFill>
                <a:latin typeface="+mn-lt"/>
              </a:rPr>
              <a:t> to </a:t>
            </a:r>
            <a:r>
              <a:rPr lang="fr-FR" b="1" dirty="0" err="1" smtClean="0">
                <a:solidFill>
                  <a:srgbClr val="800000"/>
                </a:solidFill>
                <a:latin typeface="+mn-lt"/>
              </a:rPr>
              <a:t>be</a:t>
            </a:r>
            <a:r>
              <a:rPr lang="fr-FR" b="1" dirty="0" smtClean="0">
                <a:solidFill>
                  <a:srgbClr val="800000"/>
                </a:solidFill>
                <a:latin typeface="+mn-lt"/>
              </a:rPr>
              <a:t> </a:t>
            </a:r>
            <a:r>
              <a:rPr lang="fr-FR" b="1" dirty="0" err="1" smtClean="0">
                <a:solidFill>
                  <a:srgbClr val="800000"/>
                </a:solidFill>
                <a:latin typeface="+mn-lt"/>
              </a:rPr>
              <a:t>played</a:t>
            </a:r>
            <a:r>
              <a:rPr lang="fr-FR" b="1" dirty="0" smtClean="0">
                <a:solidFill>
                  <a:srgbClr val="800000"/>
                </a:solidFill>
                <a:latin typeface="+mn-lt"/>
              </a:rPr>
              <a:t> </a:t>
            </a:r>
            <a:r>
              <a:rPr lang="fr-FR" b="1" dirty="0" err="1" smtClean="0">
                <a:solidFill>
                  <a:srgbClr val="800000"/>
                </a:solidFill>
                <a:latin typeface="+mn-lt"/>
              </a:rPr>
              <a:t>could</a:t>
            </a:r>
            <a:r>
              <a:rPr lang="fr-FR" b="1" dirty="0" smtClean="0">
                <a:solidFill>
                  <a:srgbClr val="800000"/>
                </a:solidFill>
                <a:latin typeface="+mn-lt"/>
              </a:rPr>
              <a:t> fit or </a:t>
            </a:r>
            <a:r>
              <a:rPr lang="fr-FR" b="1" dirty="0" err="1" smtClean="0">
                <a:solidFill>
                  <a:srgbClr val="800000"/>
                </a:solidFill>
                <a:latin typeface="+mn-lt"/>
              </a:rPr>
              <a:t>contradict</a:t>
            </a:r>
            <a:r>
              <a:rPr lang="fr-FR" b="1" dirty="0" smtClean="0">
                <a:solidFill>
                  <a:srgbClr val="800000"/>
                </a:solidFill>
                <a:latin typeface="+mn-lt"/>
              </a:rPr>
              <a:t> </a:t>
            </a:r>
            <a:r>
              <a:rPr lang="fr-FR" b="1" dirty="0" err="1" smtClean="0">
                <a:solidFill>
                  <a:srgbClr val="800000"/>
                </a:solidFill>
                <a:latin typeface="+mn-lt"/>
              </a:rPr>
              <a:t>with</a:t>
            </a:r>
            <a:r>
              <a:rPr lang="fr-FR" b="1" dirty="0" smtClean="0">
                <a:solidFill>
                  <a:srgbClr val="800000"/>
                </a:solidFill>
                <a:latin typeface="+mn-lt"/>
              </a:rPr>
              <a:t> the </a:t>
            </a:r>
            <a:r>
              <a:rPr lang="fr-FR" b="1" dirty="0" err="1" smtClean="0">
                <a:solidFill>
                  <a:srgbClr val="800000"/>
                </a:solidFill>
                <a:latin typeface="+mn-lt"/>
              </a:rPr>
              <a:t>requirements</a:t>
            </a:r>
            <a:r>
              <a:rPr lang="fr-FR" b="1" dirty="0">
                <a:solidFill>
                  <a:srgbClr val="800000"/>
                </a:solidFill>
                <a:latin typeface="+mn-lt"/>
              </a:rPr>
              <a:t> </a:t>
            </a:r>
            <a:r>
              <a:rPr lang="fr-FR" b="1" dirty="0" err="1" smtClean="0">
                <a:solidFill>
                  <a:srgbClr val="800000"/>
                </a:solidFill>
                <a:latin typeface="+mn-lt"/>
              </a:rPr>
              <a:t>attached</a:t>
            </a:r>
            <a:r>
              <a:rPr lang="fr-FR" b="1" dirty="0" smtClean="0">
                <a:solidFill>
                  <a:srgbClr val="800000"/>
                </a:solidFill>
                <a:latin typeface="+mn-lt"/>
              </a:rPr>
              <a:t> to the </a:t>
            </a:r>
            <a:r>
              <a:rPr lang="fr-FR" b="1" dirty="0" err="1" smtClean="0">
                <a:solidFill>
                  <a:srgbClr val="800000"/>
                </a:solidFill>
                <a:latin typeface="+mn-lt"/>
              </a:rPr>
              <a:t>status</a:t>
            </a:r>
            <a:r>
              <a:rPr lang="fr-FR" b="1" dirty="0" smtClean="0">
                <a:solidFill>
                  <a:srgbClr val="800000"/>
                </a:solidFill>
                <a:latin typeface="+mn-lt"/>
              </a:rPr>
              <a:t> or the </a:t>
            </a:r>
            <a:r>
              <a:rPr lang="fr-FR" b="1" dirty="0" err="1" smtClean="0">
                <a:solidFill>
                  <a:srgbClr val="800000"/>
                </a:solidFill>
                <a:latin typeface="+mn-lt"/>
              </a:rPr>
              <a:t>capacity</a:t>
            </a:r>
            <a:r>
              <a:rPr lang="fr-FR" b="1" dirty="0" smtClean="0">
                <a:solidFill>
                  <a:srgbClr val="800000"/>
                </a:solidFill>
                <a:latin typeface="+mn-lt"/>
              </a:rPr>
              <a:t> of experts </a:t>
            </a:r>
            <a:r>
              <a:rPr lang="fr-FR" b="1" dirty="0" err="1" smtClean="0">
                <a:solidFill>
                  <a:srgbClr val="800000"/>
                </a:solidFill>
                <a:latin typeface="+mn-lt"/>
              </a:rPr>
              <a:t>involved</a:t>
            </a:r>
            <a:endParaRPr lang="fr-FR" b="1" dirty="0">
              <a:solidFill>
                <a:srgbClr val="800000"/>
              </a:solidFill>
              <a:latin typeface="+mn-lt"/>
            </a:endParaRPr>
          </a:p>
        </p:txBody>
      </p:sp>
    </p:spTree>
    <p:extLst>
      <p:ext uri="{BB962C8B-B14F-4D97-AF65-F5344CB8AC3E}">
        <p14:creationId xmlns:p14="http://schemas.microsoft.com/office/powerpoint/2010/main" val="174453755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Experts in Situations</a:t>
            </a:r>
            <a:endParaRPr lang="de-DE" dirty="0" smtClean="0"/>
          </a:p>
        </p:txBody>
      </p:sp>
      <p:sp>
        <p:nvSpPr>
          <p:cNvPr id="9" name="Titre 1"/>
          <p:cNvSpPr txBox="1">
            <a:spLocks/>
          </p:cNvSpPr>
          <p:nvPr/>
        </p:nvSpPr>
        <p:spPr bwMode="auto">
          <a:xfrm>
            <a:off x="539552" y="548680"/>
            <a:ext cx="5688632" cy="11430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a:lstStyle>
          <a:p>
            <a:pPr algn="l" eaLnBrk="1" hangingPunct="1"/>
            <a:r>
              <a:rPr lang="fr-FR" sz="3200" smtClean="0">
                <a:solidFill>
                  <a:srgbClr val="800000"/>
                </a:solidFill>
                <a:latin typeface="Arial" pitchFamily="-110" charset="0"/>
                <a:ea typeface="ＭＳ Ｐゴシック" pitchFamily="-110" charset="-128"/>
                <a:cs typeface="ＭＳ Ｐゴシック" pitchFamily="-110" charset="-128"/>
              </a:rPr>
              <a:t>Competencies</a:t>
            </a:r>
            <a:endParaRPr lang="fr-FR" sz="3200" dirty="0">
              <a:solidFill>
                <a:srgbClr val="800000"/>
              </a:solidFill>
              <a:latin typeface="Arial" pitchFamily="-110" charset="0"/>
              <a:ea typeface="ＭＳ Ｐゴシック" pitchFamily="-110" charset="-128"/>
              <a:cs typeface="ＭＳ Ｐゴシック" pitchFamily="-110" charset="-128"/>
            </a:endParaRPr>
          </a:p>
        </p:txBody>
      </p:sp>
      <p:sp>
        <p:nvSpPr>
          <p:cNvPr id="10" name="ZoneTexte 9"/>
          <p:cNvSpPr txBox="1"/>
          <p:nvPr/>
        </p:nvSpPr>
        <p:spPr>
          <a:xfrm>
            <a:off x="611560" y="1484784"/>
            <a:ext cx="4284736" cy="3847342"/>
          </a:xfrm>
          <a:prstGeom prst="rect">
            <a:avLst/>
          </a:prstGeom>
          <a:solidFill>
            <a:schemeClr val="bg1"/>
          </a:solidFill>
          <a:ln>
            <a:solidFill>
              <a:schemeClr val="accent2">
                <a:lumMod val="75000"/>
              </a:schemeClr>
            </a:solidFill>
          </a:ln>
        </p:spPr>
        <p:txBody>
          <a:bodyPr wrap="square" lIns="360000" tIns="360000" rIns="360000">
            <a:prstTxWarp prst="textNoShape">
              <a:avLst/>
            </a:prstTxWarp>
            <a:spAutoFit/>
          </a:bodyPr>
          <a:lstStyle/>
          <a:p>
            <a:pPr>
              <a:buClr>
                <a:srgbClr val="595959"/>
              </a:buClr>
              <a:defRPr/>
            </a:pPr>
            <a:r>
              <a:rPr lang="fr-FR" sz="1600" b="1" dirty="0" smtClean="0">
                <a:solidFill>
                  <a:srgbClr val="800000"/>
                </a:solidFill>
                <a:latin typeface="+mn-lt"/>
                <a:ea typeface="Wingdings"/>
                <a:cs typeface="Wingdings"/>
                <a:sym typeface="Wingdings"/>
              </a:rPr>
              <a:t></a:t>
            </a:r>
            <a:r>
              <a:rPr lang="fr-FR" sz="1600" b="1" dirty="0" smtClean="0">
                <a:solidFill>
                  <a:srgbClr val="262626"/>
                </a:solidFill>
                <a:latin typeface="+mn-lt"/>
                <a:ea typeface="Wingdings"/>
                <a:cs typeface="Wingdings"/>
                <a:sym typeface="Wingdings"/>
              </a:rPr>
              <a:t> </a:t>
            </a:r>
            <a:r>
              <a:rPr lang="fr-FR" sz="1600" b="1" dirty="0" err="1">
                <a:solidFill>
                  <a:srgbClr val="262626"/>
                </a:solidFill>
                <a:latin typeface="+mn-lt"/>
                <a:sym typeface="Wingdings"/>
              </a:rPr>
              <a:t>Competencies</a:t>
            </a:r>
            <a:r>
              <a:rPr lang="fr-FR" sz="1600" b="1" dirty="0">
                <a:solidFill>
                  <a:srgbClr val="262626"/>
                </a:solidFill>
                <a:latin typeface="+mn-lt"/>
                <a:sym typeface="Wingdings"/>
              </a:rPr>
              <a:t> </a:t>
            </a:r>
            <a:r>
              <a:rPr lang="fr-FR" sz="1600" b="1" dirty="0" err="1">
                <a:solidFill>
                  <a:srgbClr val="262626"/>
                </a:solidFill>
                <a:latin typeface="+mn-lt"/>
                <a:sym typeface="Wingdings"/>
              </a:rPr>
              <a:t>needed</a:t>
            </a:r>
            <a:r>
              <a:rPr lang="fr-FR" sz="1600" b="1" dirty="0">
                <a:solidFill>
                  <a:srgbClr val="262626"/>
                </a:solidFill>
                <a:latin typeface="+mn-lt"/>
              </a:rPr>
              <a:t>:</a:t>
            </a:r>
          </a:p>
          <a:p>
            <a:pPr marL="179388" indent="-179388">
              <a:buClr>
                <a:srgbClr val="595959"/>
              </a:buClr>
              <a:defRPr/>
            </a:pPr>
            <a:r>
              <a:rPr lang="fr-FR" sz="1600" dirty="0" smtClean="0">
                <a:latin typeface="+mn-lt"/>
              </a:rPr>
              <a:t>•	</a:t>
            </a:r>
            <a:r>
              <a:rPr lang="fr-FR" sz="1600" dirty="0" err="1" smtClean="0">
                <a:latin typeface="+mn-lt"/>
              </a:rPr>
              <a:t>Nuclear</a:t>
            </a:r>
            <a:r>
              <a:rPr lang="fr-FR" sz="1600" dirty="0" smtClean="0">
                <a:latin typeface="+mn-lt"/>
              </a:rPr>
              <a:t> </a:t>
            </a:r>
            <a:r>
              <a:rPr lang="fr-FR" sz="1600" dirty="0" err="1">
                <a:latin typeface="+mn-lt"/>
              </a:rPr>
              <a:t>safety</a:t>
            </a:r>
            <a:endParaRPr lang="fr-FR" sz="1600" dirty="0">
              <a:latin typeface="+mn-lt"/>
            </a:endParaRPr>
          </a:p>
          <a:p>
            <a:pPr marL="179388" indent="-179388">
              <a:buClr>
                <a:srgbClr val="595959"/>
              </a:buClr>
              <a:defRPr/>
            </a:pPr>
            <a:r>
              <a:rPr lang="fr-FR" sz="1600" dirty="0" smtClean="0">
                <a:latin typeface="+mn-lt"/>
              </a:rPr>
              <a:t>•	Radioprotection, </a:t>
            </a:r>
            <a:r>
              <a:rPr lang="fr-FR" sz="1600" dirty="0" err="1" smtClean="0">
                <a:latin typeface="+mn-lt"/>
              </a:rPr>
              <a:t>health</a:t>
            </a:r>
            <a:r>
              <a:rPr lang="fr-FR" sz="1600" dirty="0" smtClean="0">
                <a:latin typeface="+mn-lt"/>
              </a:rPr>
              <a:t> </a:t>
            </a:r>
            <a:r>
              <a:rPr lang="fr-FR" sz="1600" dirty="0" err="1">
                <a:latin typeface="+mn-lt"/>
              </a:rPr>
              <a:t>physics</a:t>
            </a:r>
            <a:endParaRPr lang="fr-FR" sz="1600" dirty="0">
              <a:latin typeface="+mn-lt"/>
            </a:endParaRPr>
          </a:p>
          <a:p>
            <a:pPr marL="179388" indent="-179388">
              <a:buClr>
                <a:srgbClr val="595959"/>
              </a:buClr>
              <a:defRPr/>
            </a:pPr>
            <a:r>
              <a:rPr lang="fr-FR" sz="1600" dirty="0" smtClean="0">
                <a:latin typeface="+mn-lt"/>
              </a:rPr>
              <a:t>•	</a:t>
            </a:r>
            <a:r>
              <a:rPr lang="fr-FR" sz="1600" dirty="0" err="1" smtClean="0">
                <a:latin typeface="+mn-lt"/>
              </a:rPr>
              <a:t>Geophysics</a:t>
            </a:r>
            <a:r>
              <a:rPr lang="fr-FR" sz="1600" dirty="0">
                <a:latin typeface="+mn-lt"/>
              </a:rPr>
              <a:t> </a:t>
            </a:r>
            <a:r>
              <a:rPr lang="fr-FR" sz="1400" dirty="0">
                <a:latin typeface="+mn-lt"/>
              </a:rPr>
              <a:t>(</a:t>
            </a:r>
            <a:r>
              <a:rPr lang="fr-FR" sz="1400" dirty="0" err="1">
                <a:latin typeface="+mn-lt"/>
              </a:rPr>
              <a:t>geology</a:t>
            </a:r>
            <a:r>
              <a:rPr lang="fr-FR" sz="1400" dirty="0">
                <a:latin typeface="+mn-lt"/>
              </a:rPr>
              <a:t>, </a:t>
            </a:r>
            <a:r>
              <a:rPr lang="fr-FR" sz="1400" dirty="0" err="1" smtClean="0">
                <a:latin typeface="+mn-lt"/>
              </a:rPr>
              <a:t>seismology</a:t>
            </a:r>
            <a:r>
              <a:rPr lang="fr-FR" sz="1400" dirty="0" smtClean="0">
                <a:latin typeface="+mn-lt"/>
              </a:rPr>
              <a:t>…</a:t>
            </a:r>
            <a:r>
              <a:rPr lang="fr-FR" sz="1400" dirty="0">
                <a:latin typeface="+mn-lt"/>
              </a:rPr>
              <a:t>)</a:t>
            </a:r>
          </a:p>
          <a:p>
            <a:pPr marL="179388" indent="-179388">
              <a:buClr>
                <a:srgbClr val="595959"/>
              </a:buClr>
              <a:defRPr/>
            </a:pPr>
            <a:r>
              <a:rPr lang="fr-FR" sz="1600" dirty="0" smtClean="0">
                <a:latin typeface="+mn-lt"/>
              </a:rPr>
              <a:t>•	</a:t>
            </a:r>
            <a:r>
              <a:rPr lang="fr-FR" sz="1600" dirty="0" err="1" smtClean="0">
                <a:latin typeface="+mn-lt"/>
              </a:rPr>
              <a:t>Ecology</a:t>
            </a:r>
            <a:r>
              <a:rPr lang="fr-FR" sz="1600" dirty="0">
                <a:latin typeface="+mn-lt"/>
              </a:rPr>
              <a:t>, </a:t>
            </a:r>
            <a:r>
              <a:rPr lang="fr-FR" sz="1600" dirty="0" err="1">
                <a:latin typeface="+mn-lt"/>
              </a:rPr>
              <a:t>environmental</a:t>
            </a:r>
            <a:r>
              <a:rPr lang="fr-FR" sz="1600" dirty="0">
                <a:latin typeface="+mn-lt"/>
              </a:rPr>
              <a:t> sciences</a:t>
            </a:r>
          </a:p>
          <a:p>
            <a:pPr marL="179388" indent="-179388">
              <a:buClr>
                <a:srgbClr val="595959"/>
              </a:buClr>
              <a:defRPr/>
            </a:pPr>
            <a:r>
              <a:rPr lang="fr-FR" sz="1600" dirty="0" smtClean="0">
                <a:latin typeface="+mn-lt"/>
              </a:rPr>
              <a:t>•	</a:t>
            </a:r>
            <a:r>
              <a:rPr lang="fr-FR" sz="1600" dirty="0" err="1" smtClean="0">
                <a:latin typeface="+mn-lt"/>
              </a:rPr>
              <a:t>Civilian</a:t>
            </a:r>
            <a:r>
              <a:rPr lang="fr-FR" sz="1600" dirty="0" smtClean="0">
                <a:latin typeface="+mn-lt"/>
              </a:rPr>
              <a:t> </a:t>
            </a:r>
            <a:r>
              <a:rPr lang="fr-FR" sz="1600" dirty="0">
                <a:latin typeface="+mn-lt"/>
              </a:rPr>
              <a:t>protection</a:t>
            </a:r>
          </a:p>
          <a:p>
            <a:pPr marL="179388" indent="-179388">
              <a:buClr>
                <a:srgbClr val="595959"/>
              </a:buClr>
              <a:defRPr/>
            </a:pPr>
            <a:r>
              <a:rPr lang="fr-FR" sz="1600" dirty="0" smtClean="0">
                <a:latin typeface="+mn-lt"/>
              </a:rPr>
              <a:t>•	Social </a:t>
            </a:r>
            <a:r>
              <a:rPr lang="fr-FR" sz="1600" dirty="0">
                <a:latin typeface="+mn-lt"/>
              </a:rPr>
              <a:t>sciences </a:t>
            </a:r>
            <a:r>
              <a:rPr lang="fr-FR" sz="1400" dirty="0">
                <a:latin typeface="+mn-lt"/>
              </a:rPr>
              <a:t>(</a:t>
            </a:r>
            <a:r>
              <a:rPr lang="fr-FR" sz="1400" dirty="0" smtClean="0">
                <a:latin typeface="+mn-lt"/>
              </a:rPr>
              <a:t>socio, </a:t>
            </a:r>
            <a:r>
              <a:rPr lang="fr-FR" sz="1400" dirty="0" err="1">
                <a:latin typeface="+mn-lt"/>
              </a:rPr>
              <a:t>psychology</a:t>
            </a:r>
            <a:r>
              <a:rPr lang="fr-FR" sz="1400" dirty="0">
                <a:latin typeface="+mn-lt"/>
              </a:rPr>
              <a:t>…)</a:t>
            </a:r>
          </a:p>
          <a:p>
            <a:pPr marL="179388" indent="-179388">
              <a:buClr>
                <a:srgbClr val="595959"/>
              </a:buClr>
              <a:defRPr/>
            </a:pPr>
            <a:r>
              <a:rPr lang="fr-FR" sz="1600" dirty="0" smtClean="0">
                <a:latin typeface="+mn-lt"/>
              </a:rPr>
              <a:t>•	</a:t>
            </a:r>
            <a:r>
              <a:rPr lang="fr-FR" sz="1600" dirty="0" err="1" smtClean="0">
                <a:latin typeface="+mn-lt"/>
              </a:rPr>
              <a:t>Economics</a:t>
            </a:r>
            <a:r>
              <a:rPr lang="fr-FR" sz="1600" dirty="0">
                <a:latin typeface="+mn-lt"/>
              </a:rPr>
              <a:t>, </a:t>
            </a:r>
            <a:r>
              <a:rPr lang="fr-FR" sz="1600" dirty="0" err="1">
                <a:latin typeface="+mn-lt"/>
              </a:rPr>
              <a:t>energy</a:t>
            </a:r>
            <a:r>
              <a:rPr lang="fr-FR" sz="1600" dirty="0">
                <a:latin typeface="+mn-lt"/>
              </a:rPr>
              <a:t> </a:t>
            </a:r>
            <a:r>
              <a:rPr lang="fr-FR" sz="1600" dirty="0" err="1">
                <a:latin typeface="+mn-lt"/>
              </a:rPr>
              <a:t>policy</a:t>
            </a:r>
            <a:r>
              <a:rPr lang="fr-FR" sz="1600" dirty="0">
                <a:latin typeface="+mn-lt"/>
              </a:rPr>
              <a:t>, agriculture…</a:t>
            </a:r>
          </a:p>
          <a:p>
            <a:pPr marL="179388" indent="-179388">
              <a:buClr>
                <a:srgbClr val="595959"/>
              </a:buClr>
              <a:defRPr/>
            </a:pPr>
            <a:endParaRPr lang="fr-FR" sz="1600" dirty="0">
              <a:latin typeface="+mn-lt"/>
            </a:endParaRPr>
          </a:p>
          <a:p>
            <a:pPr>
              <a:buClr>
                <a:srgbClr val="595959"/>
              </a:buClr>
              <a:defRPr/>
            </a:pPr>
            <a:r>
              <a:rPr lang="fr-FR" sz="1600" b="1" dirty="0">
                <a:solidFill>
                  <a:srgbClr val="800000"/>
                </a:solidFill>
                <a:latin typeface="+mn-lt"/>
                <a:ea typeface="Wingdings"/>
                <a:cs typeface="Wingdings"/>
                <a:sym typeface="Wingdings"/>
              </a:rPr>
              <a:t></a:t>
            </a:r>
            <a:r>
              <a:rPr lang="fr-FR" sz="1600" b="1" dirty="0">
                <a:solidFill>
                  <a:srgbClr val="262626"/>
                </a:solidFill>
                <a:latin typeface="+mn-lt"/>
                <a:ea typeface="Wingdings"/>
                <a:cs typeface="Wingdings"/>
                <a:sym typeface="Wingdings"/>
              </a:rPr>
              <a:t> </a:t>
            </a:r>
            <a:r>
              <a:rPr lang="fr-FR" sz="1600" b="1" dirty="0" err="1">
                <a:solidFill>
                  <a:srgbClr val="262626"/>
                </a:solidFill>
                <a:latin typeface="+mn-lt"/>
              </a:rPr>
              <a:t>Other</a:t>
            </a:r>
            <a:r>
              <a:rPr lang="fr-FR" sz="1600" b="1" dirty="0">
                <a:solidFill>
                  <a:srgbClr val="262626"/>
                </a:solidFill>
                <a:latin typeface="+mn-lt"/>
              </a:rPr>
              <a:t> </a:t>
            </a:r>
            <a:r>
              <a:rPr lang="fr-FR" sz="1600" b="1" dirty="0" err="1">
                <a:solidFill>
                  <a:srgbClr val="262626"/>
                </a:solidFill>
                <a:latin typeface="+mn-lt"/>
              </a:rPr>
              <a:t>factors</a:t>
            </a:r>
            <a:r>
              <a:rPr lang="fr-FR" sz="1600" b="1" dirty="0">
                <a:solidFill>
                  <a:srgbClr val="262626"/>
                </a:solidFill>
                <a:latin typeface="+mn-lt"/>
              </a:rPr>
              <a:t>:</a:t>
            </a:r>
            <a:endParaRPr lang="fr-FR" sz="1600" dirty="0">
              <a:latin typeface="+mn-lt"/>
            </a:endParaRPr>
          </a:p>
          <a:p>
            <a:pPr marL="179388" indent="-179388">
              <a:buClr>
                <a:srgbClr val="595959"/>
              </a:buClr>
              <a:defRPr/>
            </a:pPr>
            <a:r>
              <a:rPr lang="fr-FR" sz="1600" dirty="0" smtClean="0">
                <a:latin typeface="+mn-lt"/>
              </a:rPr>
              <a:t>•</a:t>
            </a:r>
            <a:r>
              <a:rPr lang="en-GB" sz="1600" dirty="0">
                <a:latin typeface="+mn-lt"/>
              </a:rPr>
              <a:t>	</a:t>
            </a:r>
            <a:r>
              <a:rPr lang="fr-FR" sz="1600" dirty="0" smtClean="0">
                <a:latin typeface="+mn-lt"/>
              </a:rPr>
              <a:t>Broad, </a:t>
            </a:r>
            <a:r>
              <a:rPr lang="fr-FR" sz="1600" dirty="0" err="1" smtClean="0">
                <a:latin typeface="+mn-lt"/>
              </a:rPr>
              <a:t>systemic</a:t>
            </a:r>
            <a:r>
              <a:rPr lang="fr-FR" sz="1600" dirty="0" smtClean="0">
                <a:latin typeface="+mn-lt"/>
              </a:rPr>
              <a:t> / </a:t>
            </a:r>
            <a:r>
              <a:rPr lang="fr-FR" sz="1600" dirty="0" err="1" smtClean="0">
                <a:latin typeface="+mn-lt"/>
              </a:rPr>
              <a:t>very</a:t>
            </a:r>
            <a:r>
              <a:rPr lang="fr-FR" sz="1600" dirty="0" smtClean="0">
                <a:latin typeface="+mn-lt"/>
              </a:rPr>
              <a:t> </a:t>
            </a:r>
            <a:r>
              <a:rPr lang="fr-FR" sz="1600" dirty="0" err="1" smtClean="0">
                <a:latin typeface="+mn-lt"/>
              </a:rPr>
              <a:t>specialized</a:t>
            </a:r>
            <a:endParaRPr lang="fr-FR" sz="1600" dirty="0">
              <a:latin typeface="+mn-lt"/>
            </a:endParaRPr>
          </a:p>
          <a:p>
            <a:pPr marL="179388" indent="-179388">
              <a:buClr>
                <a:srgbClr val="595959"/>
              </a:buClr>
              <a:defRPr/>
            </a:pPr>
            <a:r>
              <a:rPr lang="en-GB" sz="1600" dirty="0" smtClean="0">
                <a:latin typeface="+mn-lt"/>
              </a:rPr>
              <a:t>•	Training to interactions involved</a:t>
            </a:r>
            <a:endParaRPr lang="en-GB" sz="1600" dirty="0">
              <a:latin typeface="+mn-lt"/>
            </a:endParaRPr>
          </a:p>
          <a:p>
            <a:pPr marL="179388" indent="-179388">
              <a:buClr>
                <a:srgbClr val="595959"/>
              </a:buClr>
              <a:defRPr/>
            </a:pPr>
            <a:r>
              <a:rPr lang="en-GB" sz="1600" dirty="0" smtClean="0">
                <a:latin typeface="+mn-lt"/>
              </a:rPr>
              <a:t>•	Experience </a:t>
            </a:r>
            <a:r>
              <a:rPr lang="en-GB" sz="1600" dirty="0">
                <a:latin typeface="+mn-lt"/>
              </a:rPr>
              <a:t>of similar </a:t>
            </a:r>
            <a:r>
              <a:rPr lang="en-GB" sz="1600" dirty="0" smtClean="0">
                <a:latin typeface="+mn-lt"/>
              </a:rPr>
              <a:t>situations</a:t>
            </a:r>
            <a:r>
              <a:rPr lang="en-GB" sz="1600" dirty="0">
                <a:latin typeface="+mn-lt"/>
              </a:rPr>
              <a:t>…</a:t>
            </a:r>
            <a:endParaRPr lang="en-US" sz="1600" dirty="0">
              <a:latin typeface="+mn-lt"/>
            </a:endParaRPr>
          </a:p>
          <a:p>
            <a:pPr>
              <a:buClr>
                <a:srgbClr val="595959"/>
              </a:buClr>
              <a:defRPr/>
            </a:pPr>
            <a:endParaRPr lang="en-US" sz="1600" dirty="0">
              <a:solidFill>
                <a:srgbClr val="FF0000"/>
              </a:solidFill>
              <a:latin typeface="+mn-lt"/>
            </a:endParaRPr>
          </a:p>
        </p:txBody>
      </p:sp>
      <p:sp>
        <p:nvSpPr>
          <p:cNvPr id="11" name="ZoneTexte 10"/>
          <p:cNvSpPr txBox="1"/>
          <p:nvPr/>
        </p:nvSpPr>
        <p:spPr>
          <a:xfrm>
            <a:off x="5256336" y="1484784"/>
            <a:ext cx="3960440" cy="3847342"/>
          </a:xfrm>
          <a:prstGeom prst="rect">
            <a:avLst/>
          </a:prstGeom>
          <a:solidFill>
            <a:schemeClr val="bg1"/>
          </a:solidFill>
          <a:ln>
            <a:solidFill>
              <a:schemeClr val="accent2">
                <a:lumMod val="75000"/>
              </a:schemeClr>
            </a:solidFill>
          </a:ln>
        </p:spPr>
        <p:txBody>
          <a:bodyPr wrap="square" lIns="360000" tIns="360000" rIns="360000">
            <a:prstTxWarp prst="textNoShape">
              <a:avLst/>
            </a:prstTxWarp>
            <a:spAutoFit/>
          </a:bodyPr>
          <a:lstStyle/>
          <a:p>
            <a:pPr>
              <a:buClr>
                <a:srgbClr val="595959"/>
              </a:buClr>
              <a:defRPr/>
            </a:pPr>
            <a:r>
              <a:rPr lang="fr-FR" sz="1600" b="1" dirty="0" smtClean="0">
                <a:solidFill>
                  <a:srgbClr val="800000"/>
                </a:solidFill>
                <a:latin typeface="+mn-lt"/>
                <a:ea typeface="Wingdings"/>
                <a:cs typeface="Wingdings"/>
                <a:sym typeface="Wingdings"/>
              </a:rPr>
              <a:t></a:t>
            </a:r>
            <a:r>
              <a:rPr lang="fr-FR" sz="1600" b="1" dirty="0" smtClean="0">
                <a:solidFill>
                  <a:srgbClr val="262626"/>
                </a:solidFill>
                <a:latin typeface="+mn-lt"/>
                <a:ea typeface="Wingdings"/>
                <a:cs typeface="Wingdings"/>
                <a:sym typeface="Wingdings"/>
              </a:rPr>
              <a:t> </a:t>
            </a:r>
            <a:r>
              <a:rPr lang="fr-FR" sz="1600" b="1" dirty="0">
                <a:solidFill>
                  <a:srgbClr val="262626"/>
                </a:solidFill>
                <a:latin typeface="+mn-lt"/>
              </a:rPr>
              <a:t>Main </a:t>
            </a:r>
            <a:r>
              <a:rPr lang="fr-FR" sz="1600" b="1" dirty="0" err="1">
                <a:solidFill>
                  <a:srgbClr val="262626"/>
                </a:solidFill>
                <a:latin typeface="+mn-lt"/>
              </a:rPr>
              <a:t>themes</a:t>
            </a:r>
            <a:r>
              <a:rPr lang="fr-FR" sz="1600" b="1" dirty="0">
                <a:solidFill>
                  <a:srgbClr val="262626"/>
                </a:solidFill>
                <a:latin typeface="+mn-lt"/>
              </a:rPr>
              <a:t>:</a:t>
            </a:r>
          </a:p>
          <a:p>
            <a:pPr marL="179388" indent="-179388">
              <a:buClr>
                <a:srgbClr val="595959"/>
              </a:buClr>
              <a:defRPr/>
            </a:pPr>
            <a:r>
              <a:rPr lang="fr-FR" sz="1600" dirty="0" smtClean="0">
                <a:latin typeface="+mn-lt"/>
              </a:rPr>
              <a:t>•	</a:t>
            </a:r>
            <a:r>
              <a:rPr lang="fr-FR" sz="1600" dirty="0" err="1" smtClean="0">
                <a:latin typeface="+mn-lt"/>
              </a:rPr>
              <a:t>Nuclear</a:t>
            </a:r>
            <a:r>
              <a:rPr lang="fr-FR" sz="1600" dirty="0" smtClean="0">
                <a:latin typeface="+mn-lt"/>
              </a:rPr>
              <a:t> </a:t>
            </a:r>
            <a:r>
              <a:rPr lang="fr-FR" sz="1600" dirty="0">
                <a:latin typeface="+mn-lt"/>
              </a:rPr>
              <a:t>situation </a:t>
            </a:r>
            <a:r>
              <a:rPr lang="fr-FR" sz="1600" dirty="0" smtClean="0">
                <a:latin typeface="+mn-lt"/>
              </a:rPr>
              <a:t>/ </a:t>
            </a:r>
            <a:r>
              <a:rPr lang="fr-FR" sz="1600" dirty="0" err="1" smtClean="0">
                <a:latin typeface="+mn-lt"/>
              </a:rPr>
              <a:t>developments</a:t>
            </a:r>
            <a:endParaRPr lang="fr-FR" sz="1600" dirty="0">
              <a:latin typeface="+mn-lt"/>
            </a:endParaRPr>
          </a:p>
          <a:p>
            <a:pPr marL="179388" indent="-179388">
              <a:buClr>
                <a:srgbClr val="595959"/>
              </a:buClr>
              <a:defRPr/>
            </a:pPr>
            <a:r>
              <a:rPr lang="fr-FR" sz="1600" dirty="0" smtClean="0">
                <a:latin typeface="+mn-lt"/>
              </a:rPr>
              <a:t>•	</a:t>
            </a:r>
            <a:r>
              <a:rPr lang="fr-FR" sz="1600" dirty="0" err="1" smtClean="0">
                <a:latin typeface="+mn-lt"/>
              </a:rPr>
              <a:t>Radiological</a:t>
            </a:r>
            <a:r>
              <a:rPr lang="fr-FR" sz="1600" dirty="0" smtClean="0">
                <a:latin typeface="+mn-lt"/>
              </a:rPr>
              <a:t> </a:t>
            </a:r>
            <a:r>
              <a:rPr lang="fr-FR" sz="1600" dirty="0">
                <a:latin typeface="+mn-lt"/>
              </a:rPr>
              <a:t>situation </a:t>
            </a:r>
            <a:r>
              <a:rPr lang="fr-FR" sz="1600" dirty="0" smtClean="0">
                <a:latin typeface="+mn-lt"/>
              </a:rPr>
              <a:t>/</a:t>
            </a:r>
            <a:r>
              <a:rPr lang="fr-FR" sz="1600" dirty="0" err="1" smtClean="0">
                <a:latin typeface="+mn-lt"/>
              </a:rPr>
              <a:t>devpts</a:t>
            </a:r>
            <a:endParaRPr lang="fr-FR" sz="1600" dirty="0">
              <a:latin typeface="+mn-lt"/>
            </a:endParaRPr>
          </a:p>
          <a:p>
            <a:pPr marL="179388" indent="-179388">
              <a:buClr>
                <a:srgbClr val="595959"/>
              </a:buClr>
              <a:defRPr/>
            </a:pPr>
            <a:r>
              <a:rPr lang="fr-FR" sz="1600" dirty="0" smtClean="0">
                <a:latin typeface="+mn-lt"/>
              </a:rPr>
              <a:t>•	</a:t>
            </a:r>
            <a:r>
              <a:rPr lang="fr-FR" sz="1600" dirty="0" err="1" smtClean="0">
                <a:latin typeface="+mn-lt"/>
              </a:rPr>
              <a:t>Decisions</a:t>
            </a:r>
            <a:r>
              <a:rPr lang="fr-FR" sz="1600" dirty="0" smtClean="0">
                <a:latin typeface="+mn-lt"/>
              </a:rPr>
              <a:t> / </a:t>
            </a:r>
            <a:r>
              <a:rPr lang="fr-FR" sz="1600" dirty="0" err="1">
                <a:latin typeface="+mn-lt"/>
              </a:rPr>
              <a:t>protect</a:t>
            </a:r>
            <a:r>
              <a:rPr lang="fr-FR" sz="1600" dirty="0">
                <a:latin typeface="+mn-lt"/>
              </a:rPr>
              <a:t> </a:t>
            </a:r>
            <a:r>
              <a:rPr lang="fr-FR" sz="1600" dirty="0" smtClean="0">
                <a:latin typeface="+mn-lt"/>
              </a:rPr>
              <a:t>populations</a:t>
            </a:r>
            <a:endParaRPr lang="fr-FR" sz="1600" dirty="0">
              <a:latin typeface="+mn-lt"/>
            </a:endParaRPr>
          </a:p>
          <a:p>
            <a:pPr marL="179388" indent="-179388">
              <a:buClr>
                <a:srgbClr val="595959"/>
              </a:buClr>
              <a:defRPr/>
            </a:pPr>
            <a:r>
              <a:rPr lang="fr-FR" sz="1600" dirty="0" smtClean="0">
                <a:latin typeface="+mn-lt"/>
              </a:rPr>
              <a:t>•	</a:t>
            </a:r>
            <a:r>
              <a:rPr lang="fr-FR" sz="1600" dirty="0" err="1" smtClean="0">
                <a:latin typeface="+mn-lt"/>
              </a:rPr>
              <a:t>Reasons</a:t>
            </a:r>
            <a:r>
              <a:rPr lang="fr-FR" sz="1600" dirty="0" smtClean="0">
                <a:latin typeface="+mn-lt"/>
              </a:rPr>
              <a:t> </a:t>
            </a:r>
            <a:r>
              <a:rPr lang="fr-FR" sz="1600" dirty="0">
                <a:latin typeface="+mn-lt"/>
              </a:rPr>
              <a:t>for the </a:t>
            </a:r>
            <a:r>
              <a:rPr lang="fr-FR" sz="1600" dirty="0" smtClean="0">
                <a:latin typeface="+mn-lt"/>
              </a:rPr>
              <a:t>accident</a:t>
            </a:r>
          </a:p>
          <a:p>
            <a:pPr marL="179388" indent="-179388">
              <a:buClr>
                <a:srgbClr val="595959"/>
              </a:buClr>
              <a:defRPr/>
            </a:pPr>
            <a:r>
              <a:rPr lang="fr-FR" sz="1600" dirty="0" smtClean="0">
                <a:latin typeface="+mn-lt"/>
              </a:rPr>
              <a:t>•	</a:t>
            </a:r>
            <a:r>
              <a:rPr lang="fr-FR" sz="1600" dirty="0" err="1" smtClean="0">
                <a:latin typeface="+mn-lt"/>
              </a:rPr>
              <a:t>Socio-economic</a:t>
            </a:r>
            <a:r>
              <a:rPr lang="fr-FR" sz="1600" dirty="0" smtClean="0">
                <a:latin typeface="+mn-lt"/>
              </a:rPr>
              <a:t> </a:t>
            </a:r>
            <a:r>
              <a:rPr lang="fr-FR" sz="1600" dirty="0" err="1" smtClean="0">
                <a:latin typeface="+mn-lt"/>
              </a:rPr>
              <a:t>consequences</a:t>
            </a:r>
            <a:endParaRPr lang="fr-FR" sz="1600" dirty="0" smtClean="0">
              <a:latin typeface="+mn-lt"/>
            </a:endParaRPr>
          </a:p>
          <a:p>
            <a:pPr>
              <a:buClr>
                <a:srgbClr val="595959"/>
              </a:buClr>
              <a:defRPr/>
            </a:pPr>
            <a:endParaRPr lang="fr-FR" sz="1600" dirty="0">
              <a:latin typeface="+mn-lt"/>
            </a:endParaRPr>
          </a:p>
          <a:p>
            <a:pPr>
              <a:buClr>
                <a:srgbClr val="595959"/>
              </a:buClr>
              <a:defRPr/>
            </a:pPr>
            <a:r>
              <a:rPr lang="fr-FR" sz="1600" b="1" dirty="0">
                <a:solidFill>
                  <a:srgbClr val="800000"/>
                </a:solidFill>
                <a:latin typeface="+mn-lt"/>
                <a:ea typeface="Wingdings"/>
                <a:cs typeface="Wingdings"/>
                <a:sym typeface="Wingdings"/>
              </a:rPr>
              <a:t></a:t>
            </a:r>
            <a:r>
              <a:rPr lang="fr-FR" sz="1600" b="1" dirty="0">
                <a:solidFill>
                  <a:srgbClr val="262626"/>
                </a:solidFill>
                <a:latin typeface="+mn-lt"/>
                <a:ea typeface="Wingdings"/>
                <a:cs typeface="Wingdings"/>
                <a:sym typeface="Wingdings"/>
              </a:rPr>
              <a:t> </a:t>
            </a:r>
            <a:r>
              <a:rPr lang="fr-FR" sz="1600" b="1" dirty="0" err="1">
                <a:solidFill>
                  <a:srgbClr val="262626"/>
                </a:solidFill>
                <a:latin typeface="+mn-lt"/>
              </a:rPr>
              <a:t>Detailed</a:t>
            </a:r>
            <a:r>
              <a:rPr lang="fr-FR" sz="1600" b="1" dirty="0">
                <a:solidFill>
                  <a:srgbClr val="262626"/>
                </a:solidFill>
                <a:latin typeface="+mn-lt"/>
              </a:rPr>
              <a:t> </a:t>
            </a:r>
            <a:r>
              <a:rPr lang="fr-FR" sz="1600" b="1" dirty="0" err="1">
                <a:solidFill>
                  <a:srgbClr val="262626"/>
                </a:solidFill>
                <a:latin typeface="+mn-lt"/>
              </a:rPr>
              <a:t>topics</a:t>
            </a:r>
            <a:r>
              <a:rPr lang="fr-FR" sz="1600" b="1" dirty="0">
                <a:solidFill>
                  <a:srgbClr val="262626"/>
                </a:solidFill>
                <a:latin typeface="+mn-lt"/>
              </a:rPr>
              <a:t>:</a:t>
            </a:r>
            <a:endParaRPr lang="fr-FR" sz="1600" dirty="0">
              <a:latin typeface="+mn-lt"/>
            </a:endParaRPr>
          </a:p>
          <a:p>
            <a:pPr marL="179388" indent="-179388">
              <a:buClr>
                <a:srgbClr val="595959"/>
              </a:buClr>
              <a:defRPr/>
            </a:pPr>
            <a:r>
              <a:rPr lang="fr-FR" sz="1600" dirty="0" smtClean="0">
                <a:latin typeface="+mn-lt"/>
              </a:rPr>
              <a:t>•</a:t>
            </a:r>
            <a:r>
              <a:rPr lang="en-GB" sz="1600" dirty="0">
                <a:latin typeface="+mn-lt"/>
              </a:rPr>
              <a:t>	</a:t>
            </a:r>
            <a:r>
              <a:rPr lang="fr-FR" sz="1600" dirty="0" err="1" smtClean="0">
                <a:latin typeface="+mn-lt"/>
              </a:rPr>
              <a:t>Generic</a:t>
            </a:r>
            <a:r>
              <a:rPr lang="fr-FR" sz="1600" dirty="0" smtClean="0">
                <a:latin typeface="+mn-lt"/>
              </a:rPr>
              <a:t> </a:t>
            </a:r>
            <a:r>
              <a:rPr lang="fr-FR" sz="1600" dirty="0">
                <a:latin typeface="+mn-lt"/>
              </a:rPr>
              <a:t>or </a:t>
            </a:r>
            <a:r>
              <a:rPr lang="fr-FR" sz="1600" dirty="0" err="1" smtClean="0">
                <a:latin typeface="+mn-lt"/>
              </a:rPr>
              <a:t>specific</a:t>
            </a:r>
            <a:r>
              <a:rPr lang="fr-FR" sz="1600" dirty="0" smtClean="0">
                <a:latin typeface="+mn-lt"/>
              </a:rPr>
              <a:t> </a:t>
            </a:r>
            <a:endParaRPr lang="fr-FR" sz="1600" dirty="0">
              <a:latin typeface="+mn-lt"/>
            </a:endParaRPr>
          </a:p>
          <a:p>
            <a:pPr marL="179388" indent="-179388">
              <a:buClr>
                <a:srgbClr val="595959"/>
              </a:buClr>
              <a:defRPr/>
            </a:pPr>
            <a:r>
              <a:rPr lang="en-GB" sz="1600" dirty="0" smtClean="0">
                <a:latin typeface="+mn-lt"/>
              </a:rPr>
              <a:t>•	Expected </a:t>
            </a:r>
            <a:r>
              <a:rPr lang="en-GB" sz="1600" dirty="0">
                <a:latin typeface="+mn-lt"/>
              </a:rPr>
              <a:t>or </a:t>
            </a:r>
            <a:r>
              <a:rPr lang="en-GB" sz="1600" dirty="0" smtClean="0">
                <a:latin typeface="+mn-lt"/>
              </a:rPr>
              <a:t>unexpected</a:t>
            </a:r>
          </a:p>
          <a:p>
            <a:pPr marL="179388" indent="-179388">
              <a:buClr>
                <a:srgbClr val="595959"/>
              </a:buClr>
              <a:defRPr/>
            </a:pPr>
            <a:r>
              <a:rPr lang="en-GB" sz="1600" dirty="0" smtClean="0">
                <a:latin typeface="+mn-lt"/>
              </a:rPr>
              <a:t>•	Various </a:t>
            </a:r>
            <a:r>
              <a:rPr lang="en-GB" sz="1600" dirty="0">
                <a:latin typeface="+mn-lt"/>
              </a:rPr>
              <a:t>level of </a:t>
            </a:r>
            <a:r>
              <a:rPr lang="en-GB" sz="1600" dirty="0" smtClean="0">
                <a:latin typeface="+mn-lt"/>
              </a:rPr>
              <a:t>relevance</a:t>
            </a:r>
            <a:endParaRPr lang="en-GB" sz="1600" dirty="0">
              <a:latin typeface="+mn-lt"/>
            </a:endParaRPr>
          </a:p>
          <a:p>
            <a:pPr marL="179388" indent="-179388">
              <a:buClr>
                <a:srgbClr val="595959"/>
              </a:buClr>
              <a:defRPr/>
            </a:pPr>
            <a:r>
              <a:rPr lang="en-GB" sz="1600" dirty="0" smtClean="0">
                <a:latin typeface="+mn-lt"/>
              </a:rPr>
              <a:t>•	</a:t>
            </a:r>
            <a:r>
              <a:rPr lang="fr-FR" sz="1600" dirty="0" err="1" smtClean="0">
                <a:latin typeface="+mn-lt"/>
              </a:rPr>
              <a:t>Context</a:t>
            </a:r>
            <a:r>
              <a:rPr lang="fr-FR" sz="1600" dirty="0" smtClean="0">
                <a:latin typeface="+mn-lt"/>
              </a:rPr>
              <a:t> </a:t>
            </a:r>
            <a:r>
              <a:rPr lang="fr-FR" sz="1600" dirty="0" err="1" smtClean="0">
                <a:latin typeface="+mn-lt"/>
              </a:rPr>
              <a:t>dependent</a:t>
            </a:r>
            <a:endParaRPr lang="fr-FR" sz="1600" dirty="0">
              <a:latin typeface="+mn-lt"/>
            </a:endParaRPr>
          </a:p>
          <a:p>
            <a:pPr marL="179388" indent="-179388">
              <a:buClr>
                <a:srgbClr val="595959"/>
              </a:buClr>
              <a:defRPr/>
            </a:pPr>
            <a:r>
              <a:rPr lang="fr-FR" sz="1600" dirty="0" smtClean="0">
                <a:latin typeface="+mn-lt"/>
              </a:rPr>
              <a:t>•	</a:t>
            </a:r>
            <a:r>
              <a:rPr lang="fr-FR" sz="1600" dirty="0" err="1" smtClean="0">
                <a:latin typeface="+mn-lt"/>
              </a:rPr>
              <a:t>Developing</a:t>
            </a:r>
            <a:r>
              <a:rPr lang="fr-FR" sz="1600" dirty="0" smtClean="0">
                <a:latin typeface="+mn-lt"/>
              </a:rPr>
              <a:t> </a:t>
            </a:r>
            <a:r>
              <a:rPr lang="fr-FR" sz="1600" dirty="0">
                <a:latin typeface="+mn-lt"/>
              </a:rPr>
              <a:t>in social </a:t>
            </a:r>
            <a:r>
              <a:rPr lang="fr-FR" sz="1600" dirty="0" err="1">
                <a:latin typeface="+mn-lt"/>
              </a:rPr>
              <a:t>dynamics</a:t>
            </a:r>
            <a:r>
              <a:rPr lang="fr-FR" sz="1600" dirty="0">
                <a:latin typeface="+mn-lt"/>
              </a:rPr>
              <a:t> (</a:t>
            </a:r>
            <a:r>
              <a:rPr lang="fr-FR" sz="1600" dirty="0" err="1">
                <a:latin typeface="+mn-lt"/>
              </a:rPr>
              <a:t>controversies</a:t>
            </a:r>
            <a:r>
              <a:rPr lang="fr-FR" sz="1600" dirty="0">
                <a:latin typeface="+mn-lt"/>
              </a:rPr>
              <a:t>, media </a:t>
            </a:r>
            <a:r>
              <a:rPr lang="fr-FR" sz="1600" dirty="0" err="1">
                <a:latin typeface="+mn-lt"/>
              </a:rPr>
              <a:t>picked</a:t>
            </a:r>
            <a:r>
              <a:rPr lang="fr-FR" sz="1600" dirty="0">
                <a:latin typeface="+mn-lt"/>
              </a:rPr>
              <a:t>…)</a:t>
            </a:r>
          </a:p>
          <a:p>
            <a:pPr marL="179388" indent="-179388">
              <a:buClr>
                <a:srgbClr val="595959"/>
              </a:buClr>
              <a:defRPr/>
            </a:pPr>
            <a:endParaRPr lang="en-GB" sz="1600" dirty="0" smtClean="0">
              <a:latin typeface="+mn-lt"/>
            </a:endParaRPr>
          </a:p>
        </p:txBody>
      </p:sp>
      <p:sp>
        <p:nvSpPr>
          <p:cNvPr id="12" name="Titre 1"/>
          <p:cNvSpPr txBox="1">
            <a:spLocks/>
          </p:cNvSpPr>
          <p:nvPr/>
        </p:nvSpPr>
        <p:spPr bwMode="auto">
          <a:xfrm>
            <a:off x="4788024" y="557808"/>
            <a:ext cx="3664024"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a:lstStyle>
          <a:p>
            <a:pPr algn="l" eaLnBrk="1" hangingPunct="1"/>
            <a:r>
              <a:rPr lang="fr-FR" sz="3200" dirty="0" smtClean="0">
                <a:solidFill>
                  <a:srgbClr val="800000"/>
                </a:solidFill>
                <a:latin typeface="Arial" pitchFamily="-110" charset="0"/>
                <a:ea typeface="ＭＳ Ｐゴシック" pitchFamily="-110" charset="-128"/>
                <a:cs typeface="ＭＳ Ｐゴシック" pitchFamily="-110" charset="-128"/>
              </a:rPr>
              <a:t>Issues </a:t>
            </a:r>
            <a:r>
              <a:rPr lang="fr-FR" sz="3200" dirty="0" err="1" smtClean="0">
                <a:solidFill>
                  <a:srgbClr val="800000"/>
                </a:solidFill>
                <a:latin typeface="Arial" pitchFamily="-110" charset="0"/>
                <a:ea typeface="ＭＳ Ｐゴシック" pitchFamily="-110" charset="-128"/>
                <a:cs typeface="ＭＳ Ｐゴシック" pitchFamily="-110" charset="-128"/>
              </a:rPr>
              <a:t>raised</a:t>
            </a:r>
            <a:endParaRPr lang="fr-FR" sz="3200" dirty="0">
              <a:solidFill>
                <a:srgbClr val="800000"/>
              </a:solidFill>
              <a:latin typeface="Arial" pitchFamily="-110" charset="0"/>
              <a:ea typeface="ＭＳ Ｐゴシック" pitchFamily="-110" charset="-128"/>
              <a:cs typeface="ＭＳ Ｐゴシック" pitchFamily="-110" charset="-128"/>
            </a:endParaRPr>
          </a:p>
        </p:txBody>
      </p:sp>
      <p:sp>
        <p:nvSpPr>
          <p:cNvPr id="13" name="ZoneTexte 12"/>
          <p:cNvSpPr txBox="1"/>
          <p:nvPr/>
        </p:nvSpPr>
        <p:spPr>
          <a:xfrm>
            <a:off x="1043608" y="5680819"/>
            <a:ext cx="7813128" cy="610783"/>
          </a:xfrm>
          <a:prstGeom prst="rect">
            <a:avLst/>
          </a:prstGeom>
          <a:noFill/>
        </p:spPr>
        <p:txBody>
          <a:bodyPr wrap="square" rtlCol="0">
            <a:spAutoFit/>
          </a:bodyPr>
          <a:lstStyle/>
          <a:p>
            <a:pPr algn="ctr"/>
            <a:r>
              <a:rPr lang="fr-FR" b="1" dirty="0">
                <a:solidFill>
                  <a:srgbClr val="800000"/>
                </a:solidFill>
                <a:latin typeface="+mn-lt"/>
              </a:rPr>
              <a:t>The </a:t>
            </a:r>
            <a:r>
              <a:rPr lang="fr-FR" b="1" dirty="0" err="1">
                <a:solidFill>
                  <a:srgbClr val="800000"/>
                </a:solidFill>
                <a:latin typeface="+mn-lt"/>
              </a:rPr>
              <a:t>issued</a:t>
            </a:r>
            <a:r>
              <a:rPr lang="fr-FR" b="1" dirty="0">
                <a:solidFill>
                  <a:srgbClr val="800000"/>
                </a:solidFill>
                <a:latin typeface="+mn-lt"/>
              </a:rPr>
              <a:t> to </a:t>
            </a:r>
            <a:r>
              <a:rPr lang="fr-FR" b="1" dirty="0" err="1">
                <a:solidFill>
                  <a:srgbClr val="800000"/>
                </a:solidFill>
                <a:latin typeface="+mn-lt"/>
              </a:rPr>
              <a:t>be</a:t>
            </a:r>
            <a:r>
              <a:rPr lang="fr-FR" b="1" dirty="0">
                <a:solidFill>
                  <a:srgbClr val="800000"/>
                </a:solidFill>
                <a:latin typeface="+mn-lt"/>
              </a:rPr>
              <a:t> </a:t>
            </a:r>
            <a:r>
              <a:rPr lang="fr-FR" b="1" dirty="0" err="1">
                <a:solidFill>
                  <a:srgbClr val="800000"/>
                </a:solidFill>
                <a:latin typeface="+mn-lt"/>
              </a:rPr>
              <a:t>adressed</a:t>
            </a:r>
            <a:r>
              <a:rPr lang="fr-FR" b="1" dirty="0">
                <a:solidFill>
                  <a:srgbClr val="800000"/>
                </a:solidFill>
                <a:latin typeface="+mn-lt"/>
              </a:rPr>
              <a:t> </a:t>
            </a:r>
            <a:r>
              <a:rPr lang="fr-FR" b="1" dirty="0" smtClean="0">
                <a:solidFill>
                  <a:srgbClr val="800000"/>
                </a:solidFill>
                <a:latin typeface="+mn-lt"/>
              </a:rPr>
              <a:t>and the </a:t>
            </a:r>
            <a:r>
              <a:rPr lang="fr-FR" b="1" dirty="0" err="1" smtClean="0">
                <a:solidFill>
                  <a:srgbClr val="800000"/>
                </a:solidFill>
                <a:latin typeface="+mn-lt"/>
              </a:rPr>
              <a:t>context</a:t>
            </a:r>
            <a:r>
              <a:rPr lang="fr-FR" b="1" dirty="0" smtClean="0">
                <a:solidFill>
                  <a:srgbClr val="800000"/>
                </a:solidFill>
                <a:latin typeface="+mn-lt"/>
              </a:rPr>
              <a:t> </a:t>
            </a:r>
            <a:r>
              <a:rPr lang="fr-FR" b="1" dirty="0" err="1" smtClean="0">
                <a:solidFill>
                  <a:srgbClr val="800000"/>
                </a:solidFill>
                <a:latin typeface="+mn-lt"/>
              </a:rPr>
              <a:t>could</a:t>
            </a:r>
            <a:r>
              <a:rPr lang="fr-FR" b="1" dirty="0" smtClean="0">
                <a:solidFill>
                  <a:srgbClr val="800000"/>
                </a:solidFill>
                <a:latin typeface="+mn-lt"/>
              </a:rPr>
              <a:t> </a:t>
            </a:r>
            <a:r>
              <a:rPr lang="fr-FR" b="1" dirty="0">
                <a:solidFill>
                  <a:srgbClr val="800000"/>
                </a:solidFill>
                <a:latin typeface="+mn-lt"/>
              </a:rPr>
              <a:t>fit or </a:t>
            </a:r>
            <a:r>
              <a:rPr lang="fr-FR" b="1" dirty="0" err="1" smtClean="0">
                <a:solidFill>
                  <a:srgbClr val="800000"/>
                </a:solidFill>
                <a:latin typeface="+mn-lt"/>
              </a:rPr>
              <a:t>contradict</a:t>
            </a:r>
            <a:r>
              <a:rPr lang="fr-FR" b="1" dirty="0" smtClean="0">
                <a:solidFill>
                  <a:srgbClr val="800000"/>
                </a:solidFill>
                <a:latin typeface="+mn-lt"/>
              </a:rPr>
              <a:t/>
            </a:r>
            <a:br>
              <a:rPr lang="fr-FR" b="1" dirty="0" smtClean="0">
                <a:solidFill>
                  <a:srgbClr val="800000"/>
                </a:solidFill>
                <a:latin typeface="+mn-lt"/>
              </a:rPr>
            </a:br>
            <a:r>
              <a:rPr lang="fr-FR" b="1" dirty="0" err="1" smtClean="0">
                <a:solidFill>
                  <a:srgbClr val="800000"/>
                </a:solidFill>
                <a:latin typeface="+mn-lt"/>
              </a:rPr>
              <a:t>with</a:t>
            </a:r>
            <a:r>
              <a:rPr lang="fr-FR" b="1" dirty="0" smtClean="0">
                <a:solidFill>
                  <a:srgbClr val="800000"/>
                </a:solidFill>
                <a:latin typeface="+mn-lt"/>
              </a:rPr>
              <a:t> </a:t>
            </a:r>
            <a:r>
              <a:rPr lang="fr-FR" b="1" dirty="0">
                <a:solidFill>
                  <a:srgbClr val="800000"/>
                </a:solidFill>
                <a:latin typeface="+mn-lt"/>
              </a:rPr>
              <a:t>the </a:t>
            </a:r>
            <a:r>
              <a:rPr lang="fr-FR" b="1" dirty="0" err="1">
                <a:solidFill>
                  <a:srgbClr val="800000"/>
                </a:solidFill>
                <a:latin typeface="+mn-lt"/>
              </a:rPr>
              <a:t>competencies</a:t>
            </a:r>
            <a:r>
              <a:rPr lang="fr-FR" b="1" dirty="0">
                <a:solidFill>
                  <a:srgbClr val="800000"/>
                </a:solidFill>
                <a:latin typeface="+mn-lt"/>
              </a:rPr>
              <a:t> of the experts </a:t>
            </a:r>
            <a:r>
              <a:rPr lang="fr-FR" b="1" dirty="0" err="1">
                <a:solidFill>
                  <a:srgbClr val="800000"/>
                </a:solidFill>
                <a:latin typeface="+mn-lt"/>
              </a:rPr>
              <a:t>involved</a:t>
            </a:r>
            <a:endParaRPr lang="fr-FR" b="1" dirty="0">
              <a:solidFill>
                <a:srgbClr val="800000"/>
              </a:solidFill>
              <a:latin typeface="+mn-lt"/>
            </a:endParaRPr>
          </a:p>
        </p:txBody>
      </p:sp>
    </p:spTree>
    <p:extLst>
      <p:ext uri="{BB962C8B-B14F-4D97-AF65-F5344CB8AC3E}">
        <p14:creationId xmlns:p14="http://schemas.microsoft.com/office/powerpoint/2010/main" val="349926166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err="1">
                <a:solidFill>
                  <a:srgbClr val="800000"/>
                </a:solidFill>
                <a:latin typeface="Arial" pitchFamily="-110" charset="0"/>
                <a:ea typeface="ＭＳ Ｐゴシック" pitchFamily="-110" charset="-128"/>
                <a:cs typeface="ＭＳ Ｐゴシック" pitchFamily="-110" charset="-128"/>
              </a:rPr>
              <a:t>Mapping</a:t>
            </a:r>
            <a:r>
              <a:rPr lang="fr-FR" dirty="0">
                <a:solidFill>
                  <a:srgbClr val="800000"/>
                </a:solidFill>
                <a:latin typeface="Arial" pitchFamily="-110" charset="0"/>
                <a:ea typeface="ＭＳ Ｐゴシック" pitchFamily="-110" charset="-128"/>
                <a:cs typeface="ＭＳ Ｐゴシック" pitchFamily="-110" charset="-128"/>
              </a:rPr>
              <a:t> as a </a:t>
            </a:r>
            <a:r>
              <a:rPr lang="fr-FR" dirty="0" err="1">
                <a:solidFill>
                  <a:srgbClr val="800000"/>
                </a:solidFill>
                <a:latin typeface="Arial" pitchFamily="-110" charset="0"/>
                <a:ea typeface="ＭＳ Ｐゴシック" pitchFamily="-110" charset="-128"/>
                <a:cs typeface="ＭＳ Ｐゴシック" pitchFamily="-110" charset="-128"/>
              </a:rPr>
              <a:t>Tool</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179388" indent="-179388">
              <a:buClr>
                <a:srgbClr val="595959"/>
              </a:buClr>
              <a:defRPr/>
            </a:pPr>
            <a:r>
              <a:rPr lang="fr-FR" dirty="0"/>
              <a:t> </a:t>
            </a:r>
            <a:r>
              <a:rPr lang="fr-FR" dirty="0" smtClean="0"/>
              <a:t>The </a:t>
            </a:r>
            <a:r>
              <a:rPr lang="fr-FR" dirty="0" err="1"/>
              <a:t>development</a:t>
            </a:r>
            <a:r>
              <a:rPr lang="fr-FR" dirty="0"/>
              <a:t> of </a:t>
            </a:r>
            <a:r>
              <a:rPr lang="fr-FR" dirty="0" err="1"/>
              <a:t>this</a:t>
            </a:r>
            <a:r>
              <a:rPr lang="fr-FR" dirty="0"/>
              <a:t> </a:t>
            </a:r>
            <a:r>
              <a:rPr lang="fr-FR" dirty="0" err="1"/>
              <a:t>mapping</a:t>
            </a:r>
            <a:r>
              <a:rPr lang="fr-FR" dirty="0"/>
              <a:t> </a:t>
            </a:r>
            <a:r>
              <a:rPr lang="fr-FR" dirty="0" err="1"/>
              <a:t>finally</a:t>
            </a:r>
            <a:r>
              <a:rPr lang="fr-FR" dirty="0"/>
              <a:t> </a:t>
            </a:r>
            <a:r>
              <a:rPr lang="fr-FR" dirty="0" err="1"/>
              <a:t>proves</a:t>
            </a:r>
            <a:r>
              <a:rPr lang="fr-FR" dirty="0"/>
              <a:t> </a:t>
            </a:r>
            <a:r>
              <a:rPr lang="fr-FR" dirty="0" err="1"/>
              <a:t>useful</a:t>
            </a:r>
            <a:r>
              <a:rPr lang="fr-FR" dirty="0"/>
              <a:t> for the </a:t>
            </a:r>
            <a:r>
              <a:rPr lang="fr-FR" dirty="0" err="1"/>
              <a:t>understanding</a:t>
            </a:r>
            <a:r>
              <a:rPr lang="fr-FR" dirty="0"/>
              <a:t> of how and </a:t>
            </a:r>
            <a:r>
              <a:rPr lang="fr-FR" dirty="0" err="1"/>
              <a:t>why</a:t>
            </a:r>
            <a:r>
              <a:rPr lang="fr-FR" dirty="0"/>
              <a:t> the </a:t>
            </a:r>
            <a:r>
              <a:rPr lang="fr-FR" dirty="0" err="1"/>
              <a:t>complexity</a:t>
            </a:r>
            <a:r>
              <a:rPr lang="fr-FR" dirty="0"/>
              <a:t> of </a:t>
            </a:r>
            <a:r>
              <a:rPr lang="fr-FR" dirty="0" err="1"/>
              <a:t>responding</a:t>
            </a:r>
            <a:r>
              <a:rPr lang="fr-FR" dirty="0"/>
              <a:t> to </a:t>
            </a:r>
            <a:r>
              <a:rPr lang="fr-FR" dirty="0" err="1"/>
              <a:t>societal</a:t>
            </a:r>
            <a:r>
              <a:rPr lang="fr-FR" dirty="0"/>
              <a:t> </a:t>
            </a:r>
            <a:r>
              <a:rPr lang="fr-FR" dirty="0" err="1"/>
              <a:t>needs</a:t>
            </a:r>
            <a:r>
              <a:rPr lang="fr-FR" dirty="0"/>
              <a:t> in </a:t>
            </a:r>
            <a:r>
              <a:rPr lang="fr-FR" dirty="0" err="1"/>
              <a:t>nuclear</a:t>
            </a:r>
            <a:r>
              <a:rPr lang="fr-FR" dirty="0"/>
              <a:t> emergency and post-emergency situations lies in </a:t>
            </a:r>
            <a:r>
              <a:rPr lang="fr-FR" dirty="0" err="1"/>
              <a:t>various</a:t>
            </a:r>
            <a:r>
              <a:rPr lang="fr-FR" dirty="0"/>
              <a:t> </a:t>
            </a:r>
            <a:r>
              <a:rPr lang="fr-FR" dirty="0" err="1"/>
              <a:t>factors</a:t>
            </a:r>
            <a:r>
              <a:rPr lang="fr-FR" dirty="0"/>
              <a:t>:</a:t>
            </a:r>
          </a:p>
          <a:p>
            <a:pPr marL="0" indent="0">
              <a:buClr>
                <a:srgbClr val="595959"/>
              </a:buClr>
              <a:buNone/>
              <a:defRPr/>
            </a:pPr>
            <a:r>
              <a:rPr lang="fr-FR" dirty="0"/>
              <a:t>		- the </a:t>
            </a:r>
            <a:r>
              <a:rPr lang="fr-FR" dirty="0" err="1"/>
              <a:t>diversity</a:t>
            </a:r>
            <a:r>
              <a:rPr lang="fr-FR" dirty="0"/>
              <a:t> of the experts as a collective </a:t>
            </a:r>
            <a:r>
              <a:rPr lang="fr-FR" dirty="0" err="1"/>
              <a:t>resource</a:t>
            </a:r>
            <a:r>
              <a:rPr lang="fr-FR" dirty="0"/>
              <a:t>;</a:t>
            </a:r>
          </a:p>
          <a:p>
            <a:pPr marL="0" indent="0">
              <a:buClr>
                <a:srgbClr val="595959"/>
              </a:buClr>
              <a:buNone/>
              <a:defRPr/>
            </a:pPr>
            <a:r>
              <a:rPr lang="fr-FR" dirty="0"/>
              <a:t>		- the </a:t>
            </a:r>
            <a:r>
              <a:rPr lang="fr-FR" dirty="0" err="1"/>
              <a:t>variety</a:t>
            </a:r>
            <a:r>
              <a:rPr lang="fr-FR" dirty="0"/>
              <a:t> of the </a:t>
            </a:r>
            <a:r>
              <a:rPr lang="fr-FR" dirty="0" err="1"/>
              <a:t>roles</a:t>
            </a:r>
            <a:r>
              <a:rPr lang="fr-FR" dirty="0"/>
              <a:t> </a:t>
            </a:r>
            <a:r>
              <a:rPr lang="fr-FR" dirty="0" err="1"/>
              <a:t>they</a:t>
            </a:r>
            <a:r>
              <a:rPr lang="fr-FR" dirty="0"/>
              <a:t> </a:t>
            </a:r>
            <a:r>
              <a:rPr lang="fr-FR" dirty="0" err="1"/>
              <a:t>can</a:t>
            </a:r>
            <a:r>
              <a:rPr lang="fr-FR" dirty="0"/>
              <a:t> </a:t>
            </a:r>
            <a:r>
              <a:rPr lang="fr-FR" dirty="0" err="1"/>
              <a:t>be</a:t>
            </a:r>
            <a:r>
              <a:rPr lang="fr-FR" dirty="0"/>
              <a:t> </a:t>
            </a:r>
            <a:r>
              <a:rPr lang="fr-FR" dirty="0" err="1"/>
              <a:t>asked</a:t>
            </a:r>
            <a:r>
              <a:rPr lang="fr-FR" dirty="0"/>
              <a:t>;</a:t>
            </a:r>
          </a:p>
          <a:p>
            <a:pPr marL="0" indent="0">
              <a:buClr>
                <a:srgbClr val="595959"/>
              </a:buClr>
              <a:buNone/>
              <a:defRPr/>
            </a:pPr>
            <a:r>
              <a:rPr lang="fr-FR" dirty="0"/>
              <a:t>		- the range of </a:t>
            </a:r>
            <a:r>
              <a:rPr lang="fr-FR" dirty="0" err="1"/>
              <a:t>competencies</a:t>
            </a:r>
            <a:r>
              <a:rPr lang="fr-FR" dirty="0"/>
              <a:t> </a:t>
            </a:r>
            <a:r>
              <a:rPr lang="fr-FR" dirty="0" err="1"/>
              <a:t>potentially</a:t>
            </a:r>
            <a:r>
              <a:rPr lang="fr-FR" dirty="0"/>
              <a:t> </a:t>
            </a:r>
            <a:r>
              <a:rPr lang="fr-FR" dirty="0" err="1"/>
              <a:t>needed</a:t>
            </a:r>
            <a:r>
              <a:rPr lang="fr-FR" dirty="0"/>
              <a:t>;</a:t>
            </a:r>
          </a:p>
          <a:p>
            <a:pPr marL="0" indent="0">
              <a:buClr>
                <a:srgbClr val="595959"/>
              </a:buClr>
              <a:buNone/>
              <a:defRPr/>
            </a:pPr>
            <a:r>
              <a:rPr lang="fr-FR" dirty="0"/>
              <a:t>		- the </a:t>
            </a:r>
            <a:r>
              <a:rPr lang="fr-FR" dirty="0" err="1"/>
              <a:t>expand</a:t>
            </a:r>
            <a:r>
              <a:rPr lang="fr-FR" dirty="0"/>
              <a:t> of </a:t>
            </a:r>
            <a:r>
              <a:rPr lang="fr-FR" dirty="0" err="1"/>
              <a:t>topics</a:t>
            </a:r>
            <a:r>
              <a:rPr lang="fr-FR" dirty="0"/>
              <a:t> </a:t>
            </a:r>
            <a:r>
              <a:rPr lang="fr-FR" dirty="0" err="1"/>
              <a:t>arising</a:t>
            </a:r>
            <a:r>
              <a:rPr lang="fr-FR" dirty="0"/>
              <a:t> in the course of the emergency.</a:t>
            </a:r>
          </a:p>
          <a:p>
            <a:pPr marL="179388" indent="-179388">
              <a:buClr>
                <a:srgbClr val="595959"/>
              </a:buClr>
              <a:defRPr/>
            </a:pPr>
            <a:r>
              <a:rPr lang="fr-FR" dirty="0" smtClean="0"/>
              <a:t> </a:t>
            </a:r>
            <a:r>
              <a:rPr lang="fr-FR" dirty="0"/>
              <a:t>	</a:t>
            </a:r>
            <a:r>
              <a:rPr lang="fr-FR" dirty="0" err="1"/>
              <a:t>Such</a:t>
            </a:r>
            <a:r>
              <a:rPr lang="fr-FR" dirty="0"/>
              <a:t> </a:t>
            </a:r>
            <a:r>
              <a:rPr lang="fr-FR" dirty="0" err="1"/>
              <a:t>mapping</a:t>
            </a:r>
            <a:r>
              <a:rPr lang="fr-FR" dirty="0"/>
              <a:t> of the “situations” </a:t>
            </a:r>
            <a:r>
              <a:rPr lang="fr-FR" dirty="0" err="1"/>
              <a:t>is</a:t>
            </a:r>
            <a:r>
              <a:rPr lang="fr-FR" dirty="0"/>
              <a:t> a </a:t>
            </a:r>
            <a:r>
              <a:rPr lang="fr-FR" dirty="0" err="1"/>
              <a:t>way</a:t>
            </a:r>
            <a:r>
              <a:rPr lang="fr-FR" dirty="0"/>
              <a:t> to </a:t>
            </a:r>
            <a:r>
              <a:rPr lang="fr-FR" dirty="0" err="1"/>
              <a:t>develop</a:t>
            </a:r>
            <a:r>
              <a:rPr lang="fr-FR" dirty="0"/>
              <a:t> a </a:t>
            </a:r>
            <a:r>
              <a:rPr lang="fr-FR" dirty="0" err="1"/>
              <a:t>shared</a:t>
            </a:r>
            <a:r>
              <a:rPr lang="fr-FR" dirty="0"/>
              <a:t> </a:t>
            </a:r>
            <a:r>
              <a:rPr lang="fr-FR" dirty="0" err="1"/>
              <a:t>understanding</a:t>
            </a:r>
            <a:r>
              <a:rPr lang="fr-FR" dirty="0"/>
              <a:t> of </a:t>
            </a:r>
            <a:r>
              <a:rPr lang="fr-FR" dirty="0" err="1"/>
              <a:t>this</a:t>
            </a:r>
            <a:r>
              <a:rPr lang="fr-FR" dirty="0"/>
              <a:t> </a:t>
            </a:r>
            <a:r>
              <a:rPr lang="fr-FR" dirty="0" err="1"/>
              <a:t>complexity</a:t>
            </a:r>
            <a:r>
              <a:rPr lang="fr-FR" dirty="0"/>
              <a:t> </a:t>
            </a:r>
            <a:r>
              <a:rPr lang="fr-FR" dirty="0" err="1"/>
              <a:t>amongst</a:t>
            </a:r>
            <a:r>
              <a:rPr lang="fr-FR" dirty="0"/>
              <a:t> experts and </a:t>
            </a:r>
            <a:r>
              <a:rPr lang="fr-FR" dirty="0" err="1"/>
              <a:t>stakeholders</a:t>
            </a:r>
            <a:r>
              <a:rPr lang="fr-FR" dirty="0"/>
              <a:t> and </a:t>
            </a:r>
            <a:r>
              <a:rPr lang="fr-FR" dirty="0" err="1"/>
              <a:t>raise</a:t>
            </a:r>
            <a:r>
              <a:rPr lang="fr-FR" dirty="0"/>
              <a:t> </a:t>
            </a:r>
            <a:r>
              <a:rPr lang="fr-FR" dirty="0" err="1"/>
              <a:t>their</a:t>
            </a:r>
            <a:r>
              <a:rPr lang="fr-FR" dirty="0"/>
              <a:t> </a:t>
            </a:r>
            <a:r>
              <a:rPr lang="fr-FR" dirty="0" err="1"/>
              <a:t>awareness</a:t>
            </a:r>
            <a:r>
              <a:rPr lang="fr-FR" dirty="0"/>
              <a:t> of the </a:t>
            </a:r>
            <a:r>
              <a:rPr lang="fr-FR" dirty="0" err="1"/>
              <a:t>difficulties</a:t>
            </a:r>
            <a:r>
              <a:rPr lang="fr-FR" dirty="0"/>
              <a:t> </a:t>
            </a:r>
            <a:r>
              <a:rPr lang="fr-FR" dirty="0" err="1"/>
              <a:t>encountered</a:t>
            </a:r>
            <a:endParaRPr lang="fr-FR" dirty="0"/>
          </a:p>
          <a:p>
            <a:pPr marL="179388" indent="-179388">
              <a:buClr>
                <a:srgbClr val="595959"/>
              </a:buClr>
              <a:defRPr/>
            </a:pPr>
            <a:r>
              <a:rPr lang="fr-FR" dirty="0" smtClean="0"/>
              <a:t> </a:t>
            </a:r>
            <a:r>
              <a:rPr lang="fr-FR" dirty="0"/>
              <a:t>	This </a:t>
            </a:r>
            <a:r>
              <a:rPr lang="fr-FR" dirty="0" err="1"/>
              <a:t>shared</a:t>
            </a:r>
            <a:r>
              <a:rPr lang="fr-FR" dirty="0"/>
              <a:t> </a:t>
            </a:r>
            <a:r>
              <a:rPr lang="fr-FR" dirty="0" err="1"/>
              <a:t>understanding</a:t>
            </a:r>
            <a:r>
              <a:rPr lang="fr-FR" dirty="0"/>
              <a:t> </a:t>
            </a:r>
            <a:r>
              <a:rPr lang="fr-FR" dirty="0" err="1"/>
              <a:t>increasingly</a:t>
            </a:r>
            <a:r>
              <a:rPr lang="fr-FR" dirty="0"/>
              <a:t> </a:t>
            </a:r>
            <a:r>
              <a:rPr lang="fr-FR" dirty="0" err="1"/>
              <a:t>emerges</a:t>
            </a:r>
            <a:r>
              <a:rPr lang="fr-FR" dirty="0"/>
              <a:t> as a </a:t>
            </a:r>
            <a:r>
              <a:rPr lang="fr-FR" dirty="0" err="1"/>
              <a:t>key</a:t>
            </a:r>
            <a:r>
              <a:rPr lang="fr-FR" dirty="0"/>
              <a:t> to </a:t>
            </a:r>
            <a:r>
              <a:rPr lang="fr-FR" dirty="0" err="1"/>
              <a:t>better</a:t>
            </a:r>
            <a:r>
              <a:rPr lang="fr-FR" dirty="0"/>
              <a:t> </a:t>
            </a:r>
            <a:r>
              <a:rPr lang="fr-FR" dirty="0" err="1"/>
              <a:t>preparedness</a:t>
            </a:r>
            <a:endParaRPr lang="fr-FR" dirty="0"/>
          </a:p>
        </p:txBody>
      </p:sp>
    </p:spTree>
    <p:extLst>
      <p:ext uri="{BB962C8B-B14F-4D97-AF65-F5344CB8AC3E}">
        <p14:creationId xmlns:p14="http://schemas.microsoft.com/office/powerpoint/2010/main" val="209355152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Trust</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179388" indent="-179388">
              <a:buClr>
                <a:srgbClr val="595959"/>
              </a:buClr>
              <a:defRPr/>
            </a:pPr>
            <a:r>
              <a:rPr lang="fr-FR" dirty="0"/>
              <a:t> </a:t>
            </a:r>
            <a:r>
              <a:rPr lang="fr-FR" dirty="0" err="1" smtClean="0"/>
              <a:t>Nuclear</a:t>
            </a:r>
            <a:r>
              <a:rPr lang="fr-FR" dirty="0" smtClean="0"/>
              <a:t> </a:t>
            </a:r>
            <a:r>
              <a:rPr lang="fr-FR" dirty="0"/>
              <a:t>power has </a:t>
            </a:r>
            <a:r>
              <a:rPr lang="fr-FR" dirty="0" err="1"/>
              <a:t>never</a:t>
            </a:r>
            <a:r>
              <a:rPr lang="fr-FR" dirty="0"/>
              <a:t> been a value-</a:t>
            </a:r>
            <a:r>
              <a:rPr lang="fr-FR" dirty="0" err="1"/>
              <a:t>neutral</a:t>
            </a:r>
            <a:r>
              <a:rPr lang="fr-FR" dirty="0"/>
              <a:t> </a:t>
            </a:r>
            <a:r>
              <a:rPr lang="fr-FR" dirty="0" err="1"/>
              <a:t>technology</a:t>
            </a:r>
            <a:endParaRPr lang="fr-FR" dirty="0"/>
          </a:p>
          <a:p>
            <a:pPr marL="179388" indent="-179388">
              <a:buClr>
                <a:srgbClr val="595959"/>
              </a:buClr>
              <a:defRPr/>
            </a:pPr>
            <a:r>
              <a:rPr lang="fr-FR" dirty="0"/>
              <a:t> </a:t>
            </a:r>
            <a:r>
              <a:rPr lang="fr-FR" dirty="0" smtClean="0"/>
              <a:t>The </a:t>
            </a:r>
            <a:r>
              <a:rPr lang="fr-FR" dirty="0" err="1"/>
              <a:t>role</a:t>
            </a:r>
            <a:r>
              <a:rPr lang="fr-FR" dirty="0"/>
              <a:t> of experts in </a:t>
            </a:r>
            <a:r>
              <a:rPr lang="fr-FR" dirty="0" err="1"/>
              <a:t>managing</a:t>
            </a:r>
            <a:r>
              <a:rPr lang="fr-FR" dirty="0"/>
              <a:t>  </a:t>
            </a:r>
            <a:r>
              <a:rPr lang="fr-FR" dirty="0" err="1"/>
              <a:t>nuclear</a:t>
            </a:r>
            <a:r>
              <a:rPr lang="fr-FR" dirty="0"/>
              <a:t> emergency and post-emergency situations </a:t>
            </a:r>
            <a:r>
              <a:rPr lang="fr-FR" dirty="0" err="1"/>
              <a:t>depends</a:t>
            </a:r>
            <a:r>
              <a:rPr lang="fr-FR" dirty="0"/>
              <a:t> on the </a:t>
            </a:r>
            <a:r>
              <a:rPr lang="fr-FR" dirty="0" err="1"/>
              <a:t>level</a:t>
            </a:r>
            <a:r>
              <a:rPr lang="fr-FR" dirty="0"/>
              <a:t> of trust of society</a:t>
            </a:r>
          </a:p>
          <a:p>
            <a:pPr marL="179388" indent="-179388">
              <a:buClr>
                <a:srgbClr val="595959"/>
              </a:buClr>
              <a:defRPr/>
            </a:pPr>
            <a:r>
              <a:rPr lang="en-GB" dirty="0" smtClean="0"/>
              <a:t> </a:t>
            </a:r>
            <a:r>
              <a:rPr lang="en-GB" dirty="0"/>
              <a:t>	Experts, as a whole, should and can share a collective sense of responsibility for creating the conditions of this trust</a:t>
            </a:r>
          </a:p>
          <a:p>
            <a:pPr marL="179388" indent="-179388">
              <a:buClr>
                <a:srgbClr val="595959"/>
              </a:buClr>
              <a:defRPr/>
            </a:pPr>
            <a:r>
              <a:rPr lang="en-GB" dirty="0" smtClean="0"/>
              <a:t> </a:t>
            </a:r>
            <a:r>
              <a:rPr lang="en-GB" dirty="0"/>
              <a:t>	</a:t>
            </a:r>
            <a:r>
              <a:rPr lang="fr-FR" dirty="0"/>
              <a:t>Trust </a:t>
            </a:r>
            <a:r>
              <a:rPr lang="fr-FR" dirty="0" err="1"/>
              <a:t>should</a:t>
            </a:r>
            <a:r>
              <a:rPr lang="fr-FR" dirty="0"/>
              <a:t> </a:t>
            </a:r>
            <a:r>
              <a:rPr lang="fr-FR" dirty="0" err="1"/>
              <a:t>be</a:t>
            </a:r>
            <a:r>
              <a:rPr lang="fr-FR" dirty="0"/>
              <a:t> </a:t>
            </a:r>
            <a:r>
              <a:rPr lang="fr-FR" dirty="0" err="1"/>
              <a:t>considered</a:t>
            </a:r>
            <a:r>
              <a:rPr lang="fr-FR" dirty="0"/>
              <a:t> </a:t>
            </a:r>
            <a:r>
              <a:rPr lang="fr-FR" dirty="0" err="1"/>
              <a:t>here</a:t>
            </a:r>
            <a:r>
              <a:rPr lang="fr-FR" dirty="0"/>
              <a:t> as a </a:t>
            </a:r>
            <a:r>
              <a:rPr lang="fr-FR" dirty="0" err="1"/>
              <a:t>systemic</a:t>
            </a:r>
            <a:r>
              <a:rPr lang="fr-FR" dirty="0"/>
              <a:t> notion</a:t>
            </a:r>
          </a:p>
          <a:p>
            <a:pPr marL="179388" indent="-179388">
              <a:buClr>
                <a:srgbClr val="595959"/>
              </a:buClr>
              <a:defRPr/>
            </a:pPr>
            <a:r>
              <a:rPr lang="fr-FR" dirty="0" smtClean="0"/>
              <a:t> </a:t>
            </a:r>
            <a:r>
              <a:rPr lang="fr-FR" dirty="0"/>
              <a:t>	</a:t>
            </a:r>
            <a:r>
              <a:rPr lang="fr-FR" dirty="0" err="1"/>
              <a:t>Trustworthiness</a:t>
            </a:r>
            <a:r>
              <a:rPr lang="fr-FR" dirty="0"/>
              <a:t> of information </a:t>
            </a:r>
            <a:r>
              <a:rPr lang="fr-FR" dirty="0" err="1"/>
              <a:t>is</a:t>
            </a:r>
            <a:r>
              <a:rPr lang="fr-FR" dirty="0"/>
              <a:t> not the </a:t>
            </a:r>
            <a:r>
              <a:rPr lang="fr-FR" dirty="0" err="1"/>
              <a:t>level</a:t>
            </a:r>
            <a:r>
              <a:rPr lang="fr-FR" dirty="0"/>
              <a:t> of trust of one </a:t>
            </a:r>
            <a:r>
              <a:rPr lang="fr-FR" dirty="0" err="1"/>
              <a:t>actor</a:t>
            </a:r>
            <a:r>
              <a:rPr lang="fr-FR" dirty="0"/>
              <a:t> </a:t>
            </a:r>
            <a:r>
              <a:rPr lang="fr-FR" dirty="0" err="1"/>
              <a:t>towards</a:t>
            </a:r>
            <a:r>
              <a:rPr lang="fr-FR" dirty="0"/>
              <a:t> a </a:t>
            </a:r>
            <a:r>
              <a:rPr lang="fr-FR" dirty="0" err="1"/>
              <a:t>given</a:t>
            </a:r>
            <a:r>
              <a:rPr lang="fr-FR" dirty="0"/>
              <a:t> source, but the </a:t>
            </a:r>
            <a:r>
              <a:rPr lang="fr-FR" dirty="0" err="1"/>
              <a:t>result</a:t>
            </a:r>
            <a:r>
              <a:rPr lang="fr-FR" dirty="0"/>
              <a:t> of the interactions </a:t>
            </a:r>
            <a:r>
              <a:rPr lang="fr-FR" dirty="0" err="1"/>
              <a:t>between</a:t>
            </a:r>
            <a:r>
              <a:rPr lang="fr-FR" dirty="0"/>
              <a:t> the </a:t>
            </a:r>
            <a:r>
              <a:rPr lang="fr-FR" dirty="0" err="1"/>
              <a:t>different</a:t>
            </a:r>
            <a:r>
              <a:rPr lang="fr-FR" dirty="0"/>
              <a:t> experts and information providers</a:t>
            </a:r>
          </a:p>
          <a:p>
            <a:pPr marL="179388" indent="-179388">
              <a:buClr>
                <a:srgbClr val="595959"/>
              </a:buClr>
              <a:defRPr/>
            </a:pPr>
            <a:r>
              <a:rPr lang="fr-FR" dirty="0" smtClean="0"/>
              <a:t> </a:t>
            </a:r>
            <a:r>
              <a:rPr lang="fr-FR" dirty="0"/>
              <a:t>	Interactions </a:t>
            </a:r>
            <a:r>
              <a:rPr lang="fr-FR" dirty="0" err="1"/>
              <a:t>that</a:t>
            </a:r>
            <a:r>
              <a:rPr lang="fr-FR" dirty="0"/>
              <a:t> experts </a:t>
            </a:r>
            <a:r>
              <a:rPr lang="fr-FR" dirty="0" err="1"/>
              <a:t>build</a:t>
            </a:r>
            <a:r>
              <a:rPr lang="fr-FR" dirty="0"/>
              <a:t> </a:t>
            </a:r>
            <a:r>
              <a:rPr lang="fr-FR" dirty="0" err="1"/>
              <a:t>together</a:t>
            </a:r>
            <a:r>
              <a:rPr lang="fr-FR" dirty="0"/>
              <a:t> and </a:t>
            </a:r>
            <a:r>
              <a:rPr lang="fr-FR" dirty="0" err="1"/>
              <a:t>their</a:t>
            </a:r>
            <a:r>
              <a:rPr lang="fr-FR" dirty="0"/>
              <a:t> </a:t>
            </a:r>
            <a:r>
              <a:rPr lang="fr-FR" dirty="0" err="1"/>
              <a:t>understanding</a:t>
            </a:r>
            <a:r>
              <a:rPr lang="fr-FR" dirty="0"/>
              <a:t/>
            </a:r>
            <a:br>
              <a:rPr lang="fr-FR" dirty="0"/>
            </a:br>
            <a:r>
              <a:rPr lang="fr-FR" dirty="0"/>
              <a:t>by society as a “</a:t>
            </a:r>
            <a:r>
              <a:rPr lang="fr-FR" dirty="0" err="1"/>
              <a:t>common</a:t>
            </a:r>
            <a:r>
              <a:rPr lang="fr-FR" dirty="0"/>
              <a:t> good” are </a:t>
            </a:r>
            <a:r>
              <a:rPr lang="fr-FR" dirty="0" err="1"/>
              <a:t>therefore</a:t>
            </a:r>
            <a:r>
              <a:rPr lang="fr-FR" dirty="0"/>
              <a:t> </a:t>
            </a:r>
            <a:r>
              <a:rPr lang="fr-FR" dirty="0" err="1"/>
              <a:t>key</a:t>
            </a:r>
            <a:endParaRPr lang="fr-FR" dirty="0"/>
          </a:p>
          <a:p>
            <a:pPr marL="179388" indent="-179388">
              <a:buClr>
                <a:srgbClr val="595959"/>
              </a:buClr>
              <a:defRPr/>
            </a:pPr>
            <a:r>
              <a:rPr lang="fr-FR" dirty="0" smtClean="0"/>
              <a:t> </a:t>
            </a:r>
            <a:r>
              <a:rPr lang="fr-FR" dirty="0"/>
              <a:t>	</a:t>
            </a:r>
            <a:r>
              <a:rPr lang="en-GB" dirty="0"/>
              <a:t>The interactions amongst experts are not only about contents, but also involve personal respect or contempt</a:t>
            </a:r>
            <a:endParaRPr lang="en-GB" sz="1400" dirty="0"/>
          </a:p>
        </p:txBody>
      </p:sp>
    </p:spTree>
    <p:extLst>
      <p:ext uri="{BB962C8B-B14F-4D97-AF65-F5344CB8AC3E}">
        <p14:creationId xmlns:p14="http://schemas.microsoft.com/office/powerpoint/2010/main" val="1118572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Networking &amp; </a:t>
            </a:r>
            <a:r>
              <a:rPr lang="fr-FR" dirty="0" err="1">
                <a:solidFill>
                  <a:srgbClr val="800000"/>
                </a:solidFill>
                <a:latin typeface="Arial" pitchFamily="-110" charset="0"/>
                <a:ea typeface="ＭＳ Ｐゴシック" pitchFamily="-110" charset="-128"/>
                <a:cs typeface="ＭＳ Ｐゴシック" pitchFamily="-110" charset="-128"/>
              </a:rPr>
              <a:t>Interacting</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a:spcBef>
                <a:spcPts val="600"/>
              </a:spcBef>
              <a:buClr>
                <a:srgbClr val="595959"/>
              </a:buClr>
              <a:defRPr/>
            </a:pPr>
            <a:r>
              <a:rPr lang="fr-FR" dirty="0" err="1" smtClean="0"/>
              <a:t>Better</a:t>
            </a:r>
            <a:r>
              <a:rPr lang="fr-FR" dirty="0" smtClean="0"/>
              <a:t> </a:t>
            </a:r>
            <a:r>
              <a:rPr lang="fr-FR" dirty="0"/>
              <a:t>practices in networking, sharing of information and </a:t>
            </a:r>
            <a:r>
              <a:rPr lang="fr-FR" dirty="0" err="1"/>
              <a:t>assessment</a:t>
            </a:r>
            <a:r>
              <a:rPr lang="fr-FR" dirty="0"/>
              <a:t> </a:t>
            </a:r>
            <a:r>
              <a:rPr lang="fr-FR" dirty="0" err="1"/>
              <a:t>tools</a:t>
            </a:r>
            <a:r>
              <a:rPr lang="fr-FR" dirty="0"/>
              <a:t> </a:t>
            </a:r>
            <a:r>
              <a:rPr lang="fr-FR" dirty="0" err="1"/>
              <a:t>between</a:t>
            </a:r>
            <a:r>
              <a:rPr lang="fr-FR" dirty="0"/>
              <a:t> experts </a:t>
            </a:r>
            <a:r>
              <a:rPr lang="fr-FR" dirty="0" err="1"/>
              <a:t>is</a:t>
            </a:r>
            <a:r>
              <a:rPr lang="fr-FR" dirty="0"/>
              <a:t> </a:t>
            </a:r>
            <a:r>
              <a:rPr lang="fr-FR" dirty="0" err="1"/>
              <a:t>key</a:t>
            </a:r>
            <a:r>
              <a:rPr lang="fr-FR" dirty="0"/>
              <a:t> for </a:t>
            </a:r>
            <a:r>
              <a:rPr lang="fr-FR" dirty="0" err="1"/>
              <a:t>them</a:t>
            </a:r>
            <a:r>
              <a:rPr lang="fr-FR" dirty="0"/>
              <a:t> to </a:t>
            </a:r>
            <a:r>
              <a:rPr lang="fr-FR" dirty="0" err="1"/>
              <a:t>deliver</a:t>
            </a:r>
            <a:r>
              <a:rPr lang="fr-FR" dirty="0"/>
              <a:t> relevant </a:t>
            </a:r>
            <a:r>
              <a:rPr lang="fr-FR" dirty="0" err="1"/>
              <a:t>answers</a:t>
            </a:r>
            <a:r>
              <a:rPr lang="fr-FR" dirty="0"/>
              <a:t> </a:t>
            </a:r>
            <a:r>
              <a:rPr lang="fr-FR" dirty="0" err="1"/>
              <a:t>accordingly</a:t>
            </a:r>
            <a:r>
              <a:rPr lang="fr-FR" dirty="0"/>
              <a:t> to the real time </a:t>
            </a:r>
            <a:r>
              <a:rPr lang="fr-FR" dirty="0" err="1"/>
              <a:t>needs</a:t>
            </a:r>
            <a:r>
              <a:rPr lang="fr-FR" dirty="0"/>
              <a:t> of populations</a:t>
            </a:r>
          </a:p>
          <a:p>
            <a:pPr>
              <a:spcBef>
                <a:spcPts val="600"/>
              </a:spcBef>
              <a:buClr>
                <a:srgbClr val="595959"/>
              </a:buClr>
              <a:defRPr/>
            </a:pPr>
            <a:r>
              <a:rPr lang="fr-FR" b="1" dirty="0" smtClean="0">
                <a:solidFill>
                  <a:srgbClr val="262626"/>
                </a:solidFill>
                <a:ea typeface="Wingdings"/>
                <a:cs typeface="Wingdings"/>
                <a:sym typeface="Wingdings"/>
              </a:rPr>
              <a:t> </a:t>
            </a:r>
            <a:r>
              <a:rPr lang="fr-FR" b="1" dirty="0" err="1" smtClean="0">
                <a:solidFill>
                  <a:srgbClr val="262626"/>
                </a:solidFill>
                <a:ea typeface="Wingdings"/>
                <a:cs typeface="Wingdings"/>
                <a:sym typeface="Wingdings"/>
              </a:rPr>
              <a:t>Existing</a:t>
            </a:r>
            <a:r>
              <a:rPr lang="fr-FR" b="1" dirty="0" smtClean="0">
                <a:solidFill>
                  <a:srgbClr val="262626"/>
                </a:solidFill>
                <a:ea typeface="Wingdings"/>
                <a:cs typeface="Wingdings"/>
                <a:sym typeface="Wingdings"/>
              </a:rPr>
              <a:t> situation</a:t>
            </a:r>
            <a:r>
              <a:rPr lang="fr-FR" b="1" dirty="0" smtClean="0">
                <a:solidFill>
                  <a:srgbClr val="262626"/>
                </a:solidFill>
              </a:rPr>
              <a:t>:</a:t>
            </a:r>
            <a:endParaRPr lang="fr-FR" dirty="0"/>
          </a:p>
          <a:p>
            <a:pPr marL="0" indent="0">
              <a:spcAft>
                <a:spcPts val="825"/>
              </a:spcAft>
              <a:buClr>
                <a:srgbClr val="595959"/>
              </a:buClr>
              <a:buNone/>
              <a:defRPr/>
            </a:pPr>
            <a:r>
              <a:rPr lang="fr-FR" dirty="0" smtClean="0"/>
              <a:t>•</a:t>
            </a:r>
            <a:r>
              <a:rPr lang="en-GB" dirty="0" smtClean="0"/>
              <a:t> </a:t>
            </a:r>
            <a:r>
              <a:rPr lang="en-GB" dirty="0"/>
              <a:t> </a:t>
            </a:r>
            <a:r>
              <a:rPr lang="fr-FR" dirty="0" err="1" smtClean="0"/>
              <a:t>Very</a:t>
            </a:r>
            <a:r>
              <a:rPr lang="fr-FR" dirty="0" smtClean="0"/>
              <a:t> </a:t>
            </a:r>
            <a:r>
              <a:rPr lang="fr-FR" dirty="0" err="1"/>
              <a:t>dependent</a:t>
            </a:r>
            <a:r>
              <a:rPr lang="fr-FR" dirty="0"/>
              <a:t> on </a:t>
            </a:r>
            <a:r>
              <a:rPr lang="fr-FR" dirty="0" err="1"/>
              <a:t>existing</a:t>
            </a:r>
            <a:r>
              <a:rPr lang="fr-FR" dirty="0"/>
              <a:t> </a:t>
            </a:r>
            <a:r>
              <a:rPr lang="fr-FR" dirty="0" err="1"/>
              <a:t>formal</a:t>
            </a:r>
            <a:r>
              <a:rPr lang="fr-FR" dirty="0"/>
              <a:t> and </a:t>
            </a:r>
            <a:r>
              <a:rPr lang="fr-FR" dirty="0" err="1"/>
              <a:t>informal</a:t>
            </a:r>
            <a:r>
              <a:rPr lang="fr-FR" dirty="0"/>
              <a:t> networks</a:t>
            </a:r>
          </a:p>
          <a:p>
            <a:pPr marL="0" indent="0">
              <a:spcAft>
                <a:spcPts val="825"/>
              </a:spcAft>
              <a:buClr>
                <a:srgbClr val="595959"/>
              </a:buClr>
              <a:buNone/>
              <a:defRPr/>
            </a:pPr>
            <a:r>
              <a:rPr lang="fr-FR" dirty="0" smtClean="0"/>
              <a:t>•</a:t>
            </a:r>
            <a:r>
              <a:rPr lang="fr-FR" dirty="0"/>
              <a:t>	</a:t>
            </a:r>
            <a:r>
              <a:rPr lang="fr-FR" dirty="0" err="1"/>
              <a:t>These</a:t>
            </a:r>
            <a:r>
              <a:rPr lang="fr-FR" dirty="0"/>
              <a:t> are </a:t>
            </a:r>
            <a:r>
              <a:rPr lang="fr-FR" dirty="0" err="1"/>
              <a:t>very</a:t>
            </a:r>
            <a:r>
              <a:rPr lang="fr-FR" dirty="0"/>
              <a:t> </a:t>
            </a:r>
            <a:r>
              <a:rPr lang="fr-FR" dirty="0" err="1"/>
              <a:t>various</a:t>
            </a:r>
            <a:r>
              <a:rPr lang="fr-FR" dirty="0"/>
              <a:t> and have </a:t>
            </a:r>
            <a:r>
              <a:rPr lang="fr-FR" dirty="0" err="1"/>
              <a:t>their</a:t>
            </a:r>
            <a:r>
              <a:rPr lang="fr-FR" dirty="0"/>
              <a:t> </a:t>
            </a:r>
            <a:r>
              <a:rPr lang="fr-FR" dirty="0" err="1"/>
              <a:t>own</a:t>
            </a:r>
            <a:r>
              <a:rPr lang="fr-FR" dirty="0"/>
              <a:t> agenda</a:t>
            </a:r>
          </a:p>
          <a:p>
            <a:pPr marL="0" indent="0">
              <a:spcAft>
                <a:spcPts val="825"/>
              </a:spcAft>
              <a:buClr>
                <a:srgbClr val="595959"/>
              </a:buClr>
              <a:buNone/>
              <a:defRPr/>
            </a:pPr>
            <a:r>
              <a:rPr lang="fr-FR" dirty="0"/>
              <a:t>•	</a:t>
            </a:r>
            <a:r>
              <a:rPr lang="fr-FR" dirty="0" err="1"/>
              <a:t>Spontaneous</a:t>
            </a:r>
            <a:r>
              <a:rPr lang="fr-FR" dirty="0"/>
              <a:t> </a:t>
            </a:r>
            <a:r>
              <a:rPr lang="fr-FR" dirty="0" err="1"/>
              <a:t>forms</a:t>
            </a:r>
            <a:r>
              <a:rPr lang="fr-FR" dirty="0"/>
              <a:t> of networking </a:t>
            </a:r>
            <a:r>
              <a:rPr lang="fr-FR" dirty="0" err="1"/>
              <a:t>emerge</a:t>
            </a:r>
            <a:r>
              <a:rPr lang="fr-FR" dirty="0"/>
              <a:t> to </a:t>
            </a:r>
            <a:r>
              <a:rPr lang="fr-FR" dirty="0" err="1"/>
              <a:t>fill</a:t>
            </a:r>
            <a:r>
              <a:rPr lang="fr-FR" dirty="0"/>
              <a:t> </a:t>
            </a:r>
            <a:r>
              <a:rPr lang="fr-FR" dirty="0" err="1"/>
              <a:t>perceived</a:t>
            </a:r>
            <a:r>
              <a:rPr lang="fr-FR" dirty="0"/>
              <a:t> gaps</a:t>
            </a:r>
          </a:p>
          <a:p>
            <a:pPr marL="0" indent="0">
              <a:spcAft>
                <a:spcPts val="825"/>
              </a:spcAft>
              <a:buClr>
                <a:srgbClr val="595959"/>
              </a:buClr>
              <a:buNone/>
              <a:defRPr/>
            </a:pPr>
            <a:r>
              <a:rPr lang="fr-FR" dirty="0"/>
              <a:t>•	</a:t>
            </a:r>
            <a:r>
              <a:rPr lang="fr-FR" dirty="0" err="1"/>
              <a:t>Strong</a:t>
            </a:r>
            <a:r>
              <a:rPr lang="fr-FR" dirty="0"/>
              <a:t> </a:t>
            </a:r>
            <a:r>
              <a:rPr lang="fr-FR" dirty="0" err="1"/>
              <a:t>differences</a:t>
            </a:r>
            <a:r>
              <a:rPr lang="fr-FR" dirty="0"/>
              <a:t> in </a:t>
            </a:r>
            <a:r>
              <a:rPr lang="fr-FR" dirty="0" err="1"/>
              <a:t>access</a:t>
            </a:r>
            <a:r>
              <a:rPr lang="fr-FR" dirty="0"/>
              <a:t> to information, </a:t>
            </a:r>
            <a:r>
              <a:rPr lang="fr-FR" dirty="0" err="1"/>
              <a:t>decision</a:t>
            </a:r>
            <a:r>
              <a:rPr lang="fr-FR" dirty="0"/>
              <a:t> </a:t>
            </a:r>
            <a:r>
              <a:rPr lang="fr-FR" dirty="0" err="1" smtClean="0"/>
              <a:t>making</a:t>
            </a:r>
            <a:endParaRPr lang="fr-FR" b="1" dirty="0">
              <a:solidFill>
                <a:srgbClr val="262626"/>
              </a:solidFill>
            </a:endParaRPr>
          </a:p>
          <a:p>
            <a:pPr>
              <a:spcBef>
                <a:spcPts val="600"/>
              </a:spcBef>
              <a:buClr>
                <a:srgbClr val="595959"/>
              </a:buClr>
              <a:defRPr/>
            </a:pPr>
            <a:r>
              <a:rPr lang="fr-FR" i="1" dirty="0" err="1"/>
              <a:t>Considering</a:t>
            </a:r>
            <a:r>
              <a:rPr lang="fr-FR" i="1" dirty="0"/>
              <a:t> </a:t>
            </a:r>
            <a:r>
              <a:rPr lang="fr-FR" i="1" dirty="0" err="1"/>
              <a:t>these</a:t>
            </a:r>
            <a:r>
              <a:rPr lang="fr-FR" i="1" dirty="0"/>
              <a:t> </a:t>
            </a:r>
            <a:r>
              <a:rPr lang="fr-FR" i="1" dirty="0" err="1"/>
              <a:t>factors</a:t>
            </a:r>
            <a:r>
              <a:rPr lang="fr-FR" i="1" dirty="0"/>
              <a:t>, in the perspective of </a:t>
            </a:r>
            <a:r>
              <a:rPr lang="fr-FR" i="1" dirty="0" err="1"/>
              <a:t>preparedness</a:t>
            </a:r>
            <a:r>
              <a:rPr lang="fr-FR" i="1" dirty="0" smtClean="0"/>
              <a:t>:</a:t>
            </a:r>
            <a:endParaRPr lang="fr-FR" dirty="0" smtClean="0"/>
          </a:p>
          <a:p>
            <a:pPr marL="0" indent="0">
              <a:spcAft>
                <a:spcPts val="825"/>
              </a:spcAft>
              <a:buClr>
                <a:srgbClr val="595959"/>
              </a:buClr>
              <a:buNone/>
              <a:defRPr/>
            </a:pPr>
            <a:r>
              <a:rPr lang="fr-FR" i="1" dirty="0" smtClean="0"/>
              <a:t>•</a:t>
            </a:r>
            <a:r>
              <a:rPr lang="en-GB" i="1" dirty="0" smtClean="0"/>
              <a:t> </a:t>
            </a:r>
            <a:r>
              <a:rPr lang="fr-FR" i="1" dirty="0" err="1"/>
              <a:t>Each</a:t>
            </a:r>
            <a:r>
              <a:rPr lang="fr-FR" i="1" dirty="0"/>
              <a:t> accident </a:t>
            </a:r>
            <a:r>
              <a:rPr lang="fr-FR" i="1" dirty="0" err="1"/>
              <a:t>raises</a:t>
            </a:r>
            <a:r>
              <a:rPr lang="fr-FR" i="1" dirty="0"/>
              <a:t> </a:t>
            </a:r>
            <a:r>
              <a:rPr lang="fr-FR" i="1" dirty="0" err="1"/>
              <a:t>specific</a:t>
            </a:r>
            <a:r>
              <a:rPr lang="fr-FR" i="1" dirty="0"/>
              <a:t> </a:t>
            </a:r>
            <a:r>
              <a:rPr lang="fr-FR" i="1" dirty="0" err="1"/>
              <a:t>needs</a:t>
            </a:r>
            <a:r>
              <a:rPr lang="fr-FR" i="1" dirty="0"/>
              <a:t> and </a:t>
            </a:r>
            <a:r>
              <a:rPr lang="fr-FR" i="1" dirty="0" err="1"/>
              <a:t>comes</a:t>
            </a:r>
            <a:r>
              <a:rPr lang="fr-FR" i="1" dirty="0"/>
              <a:t> </a:t>
            </a:r>
            <a:r>
              <a:rPr lang="fr-FR" i="1" dirty="0" err="1"/>
              <a:t>with</a:t>
            </a:r>
            <a:r>
              <a:rPr lang="fr-FR" i="1" dirty="0"/>
              <a:t> a </a:t>
            </a:r>
            <a:r>
              <a:rPr lang="fr-FR" i="1" dirty="0" err="1"/>
              <a:t>specific</a:t>
            </a:r>
            <a:r>
              <a:rPr lang="fr-FR" i="1" dirty="0"/>
              <a:t> </a:t>
            </a:r>
            <a:r>
              <a:rPr lang="fr-FR" i="1" dirty="0" err="1"/>
              <a:t>societal</a:t>
            </a:r>
            <a:r>
              <a:rPr lang="fr-FR" i="1" dirty="0"/>
              <a:t> </a:t>
            </a:r>
            <a:r>
              <a:rPr lang="fr-FR" i="1" dirty="0" err="1"/>
              <a:t>context</a:t>
            </a:r>
            <a:r>
              <a:rPr lang="fr-FR" i="1" dirty="0"/>
              <a:t> </a:t>
            </a:r>
            <a:r>
              <a:rPr lang="fr-FR" i="1" dirty="0" err="1"/>
              <a:t>which</a:t>
            </a:r>
            <a:r>
              <a:rPr lang="fr-FR" i="1" dirty="0"/>
              <a:t> influence </a:t>
            </a:r>
            <a:r>
              <a:rPr lang="fr-FR" i="1" dirty="0" err="1"/>
              <a:t>dynamics</a:t>
            </a:r>
            <a:r>
              <a:rPr lang="fr-FR" i="1" dirty="0"/>
              <a:t> of mobilisation</a:t>
            </a:r>
          </a:p>
          <a:p>
            <a:pPr marL="0" indent="0">
              <a:buClr>
                <a:srgbClr val="595959"/>
              </a:buClr>
              <a:buNone/>
              <a:defRPr/>
            </a:pPr>
            <a:r>
              <a:rPr lang="fr-FR" i="1" dirty="0"/>
              <a:t>•	The </a:t>
            </a:r>
            <a:r>
              <a:rPr lang="fr-FR" i="1" dirty="0" err="1"/>
              <a:t>fact</a:t>
            </a:r>
            <a:r>
              <a:rPr lang="fr-FR" i="1" dirty="0"/>
              <a:t> </a:t>
            </a:r>
            <a:r>
              <a:rPr lang="fr-FR" i="1" dirty="0" err="1"/>
              <a:t>that</a:t>
            </a:r>
            <a:r>
              <a:rPr lang="fr-FR" i="1" dirty="0"/>
              <a:t> no </a:t>
            </a:r>
            <a:r>
              <a:rPr lang="fr-FR" i="1" dirty="0" err="1"/>
              <a:t>dedicated</a:t>
            </a:r>
            <a:r>
              <a:rPr lang="fr-FR" i="1" dirty="0"/>
              <a:t> network </a:t>
            </a:r>
            <a:r>
              <a:rPr lang="fr-FR" i="1" dirty="0" err="1"/>
              <a:t>existed</a:t>
            </a:r>
            <a:r>
              <a:rPr lang="fr-FR" i="1" dirty="0"/>
              <a:t> to face </a:t>
            </a:r>
            <a:r>
              <a:rPr lang="fr-FR" i="1" dirty="0" err="1"/>
              <a:t>this</a:t>
            </a:r>
            <a:r>
              <a:rPr lang="fr-FR" i="1" dirty="0"/>
              <a:t> situation</a:t>
            </a:r>
            <a:br>
              <a:rPr lang="fr-FR" i="1" dirty="0"/>
            </a:br>
            <a:r>
              <a:rPr lang="fr-FR" i="1" dirty="0" err="1"/>
              <a:t>influenced</a:t>
            </a:r>
            <a:r>
              <a:rPr lang="fr-FR" i="1" dirty="0"/>
              <a:t> the mobilisation of </a:t>
            </a:r>
            <a:r>
              <a:rPr lang="fr-FR" i="1" dirty="0" err="1"/>
              <a:t>existing</a:t>
            </a:r>
            <a:r>
              <a:rPr lang="fr-FR" i="1" dirty="0"/>
              <a:t> </a:t>
            </a:r>
            <a:r>
              <a:rPr lang="fr-FR" i="1" dirty="0" err="1"/>
              <a:t>formal</a:t>
            </a:r>
            <a:r>
              <a:rPr lang="fr-FR" i="1" dirty="0"/>
              <a:t>/</a:t>
            </a:r>
            <a:r>
              <a:rPr lang="fr-FR" i="1" dirty="0" err="1"/>
              <a:t>informal</a:t>
            </a:r>
            <a:r>
              <a:rPr lang="fr-FR" i="1" dirty="0"/>
              <a:t> </a:t>
            </a:r>
            <a:r>
              <a:rPr lang="fr-FR" i="1" dirty="0" smtClean="0"/>
              <a:t>networks</a:t>
            </a:r>
            <a:endParaRPr lang="fr-FR" i="1" dirty="0"/>
          </a:p>
        </p:txBody>
      </p:sp>
    </p:spTree>
    <p:extLst>
      <p:ext uri="{BB962C8B-B14F-4D97-AF65-F5344CB8AC3E}">
        <p14:creationId xmlns:p14="http://schemas.microsoft.com/office/powerpoint/2010/main" val="162852790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Networking &amp; </a:t>
            </a:r>
            <a:r>
              <a:rPr lang="fr-FR" dirty="0" err="1">
                <a:solidFill>
                  <a:srgbClr val="800000"/>
                </a:solidFill>
                <a:latin typeface="Arial" pitchFamily="-110" charset="0"/>
                <a:ea typeface="ＭＳ Ｐゴシック" pitchFamily="-110" charset="-128"/>
                <a:cs typeface="ＭＳ Ｐゴシック" pitchFamily="-110" charset="-128"/>
              </a:rPr>
              <a:t>Interacting</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a:spcBef>
                <a:spcPts val="600"/>
              </a:spcBef>
              <a:buClr>
                <a:srgbClr val="595959"/>
              </a:buClr>
              <a:defRPr/>
            </a:pPr>
            <a:r>
              <a:rPr lang="fr-FR" b="1" dirty="0" smtClean="0">
                <a:solidFill>
                  <a:srgbClr val="262626"/>
                </a:solidFill>
                <a:ea typeface="Wingdings"/>
                <a:cs typeface="Wingdings"/>
                <a:sym typeface="Wingdings"/>
              </a:rPr>
              <a:t>Information </a:t>
            </a:r>
            <a:r>
              <a:rPr lang="fr-FR" b="1" dirty="0">
                <a:solidFill>
                  <a:srgbClr val="262626"/>
                </a:solidFill>
                <a:ea typeface="Wingdings"/>
                <a:cs typeface="Wingdings"/>
                <a:sym typeface="Wingdings"/>
              </a:rPr>
              <a:t>(or </a:t>
            </a:r>
            <a:r>
              <a:rPr lang="fr-FR" b="1" dirty="0" err="1">
                <a:solidFill>
                  <a:srgbClr val="262626"/>
                </a:solidFill>
                <a:ea typeface="Wingdings"/>
                <a:cs typeface="Wingdings"/>
                <a:sym typeface="Wingdings"/>
              </a:rPr>
              <a:t>lack</a:t>
            </a:r>
            <a:r>
              <a:rPr lang="fr-FR" b="1" dirty="0">
                <a:solidFill>
                  <a:srgbClr val="262626"/>
                </a:solidFill>
                <a:ea typeface="Wingdings"/>
                <a:cs typeface="Wingdings"/>
                <a:sym typeface="Wingdings"/>
              </a:rPr>
              <a:t> of </a:t>
            </a:r>
            <a:r>
              <a:rPr lang="fr-FR" b="1" dirty="0" err="1">
                <a:solidFill>
                  <a:srgbClr val="262626"/>
                </a:solidFill>
                <a:ea typeface="Wingdings"/>
                <a:cs typeface="Wingdings"/>
                <a:sym typeface="Wingdings"/>
              </a:rPr>
              <a:t>it</a:t>
            </a:r>
            <a:r>
              <a:rPr lang="fr-FR" b="1" dirty="0">
                <a:solidFill>
                  <a:srgbClr val="262626"/>
                </a:solidFill>
                <a:ea typeface="Wingdings"/>
                <a:cs typeface="Wingdings"/>
                <a:sym typeface="Wingdings"/>
              </a:rPr>
              <a:t>) as a catalyser</a:t>
            </a:r>
            <a:r>
              <a:rPr lang="fr-FR" b="1" dirty="0">
                <a:solidFill>
                  <a:srgbClr val="262626"/>
                </a:solidFill>
              </a:rPr>
              <a:t>:</a:t>
            </a:r>
            <a:endParaRPr lang="fr-FR" dirty="0"/>
          </a:p>
          <a:p>
            <a:pPr marL="0" indent="0">
              <a:buClr>
                <a:srgbClr val="595959"/>
              </a:buClr>
              <a:buNone/>
              <a:defRPr/>
            </a:pPr>
            <a:r>
              <a:rPr lang="fr-FR" dirty="0"/>
              <a:t>•</a:t>
            </a:r>
            <a:r>
              <a:rPr lang="en-GB" dirty="0"/>
              <a:t> </a:t>
            </a:r>
            <a:r>
              <a:rPr lang="fr-FR" dirty="0" err="1"/>
              <a:t>Paradox</a:t>
            </a:r>
            <a:r>
              <a:rPr lang="fr-FR" dirty="0"/>
              <a:t> of </a:t>
            </a:r>
            <a:r>
              <a:rPr lang="fr-FR" dirty="0" err="1"/>
              <a:t>broad</a:t>
            </a:r>
            <a:r>
              <a:rPr lang="fr-FR" dirty="0"/>
              <a:t> media </a:t>
            </a:r>
            <a:r>
              <a:rPr lang="fr-FR" dirty="0" err="1"/>
              <a:t>coverage</a:t>
            </a:r>
            <a:r>
              <a:rPr lang="fr-FR" dirty="0"/>
              <a:t> / </a:t>
            </a:r>
            <a:r>
              <a:rPr lang="fr-FR" dirty="0" err="1"/>
              <a:t>lack</a:t>
            </a:r>
            <a:r>
              <a:rPr lang="fr-FR" dirty="0"/>
              <a:t> of </a:t>
            </a:r>
            <a:r>
              <a:rPr lang="fr-FR" dirty="0" err="1"/>
              <a:t>detailed</a:t>
            </a:r>
            <a:r>
              <a:rPr lang="fr-FR" dirty="0"/>
              <a:t> and </a:t>
            </a:r>
            <a:r>
              <a:rPr lang="fr-FR" dirty="0" err="1"/>
              <a:t>reliable</a:t>
            </a:r>
            <a:r>
              <a:rPr lang="fr-FR" dirty="0"/>
              <a:t/>
            </a:r>
            <a:br>
              <a:rPr lang="fr-FR" dirty="0"/>
            </a:br>
            <a:r>
              <a:rPr lang="fr-FR" dirty="0"/>
              <a:t>information —&gt; experts </a:t>
            </a:r>
            <a:r>
              <a:rPr lang="fr-FR" dirty="0" err="1"/>
              <a:t>shared</a:t>
            </a:r>
            <a:r>
              <a:rPr lang="fr-FR" dirty="0"/>
              <a:t> the </a:t>
            </a:r>
            <a:r>
              <a:rPr lang="fr-FR" dirty="0" err="1"/>
              <a:t>need</a:t>
            </a:r>
            <a:r>
              <a:rPr lang="fr-FR" dirty="0"/>
              <a:t> of information</a:t>
            </a:r>
          </a:p>
          <a:p>
            <a:pPr marL="0" indent="0">
              <a:buClr>
                <a:srgbClr val="595959"/>
              </a:buClr>
              <a:buNone/>
              <a:defRPr/>
            </a:pPr>
            <a:r>
              <a:rPr lang="fr-FR" dirty="0"/>
              <a:t>•	This information </a:t>
            </a:r>
            <a:r>
              <a:rPr lang="fr-FR" dirty="0" err="1"/>
              <a:t>is</a:t>
            </a:r>
            <a:r>
              <a:rPr lang="fr-FR" dirty="0"/>
              <a:t> </a:t>
            </a:r>
            <a:r>
              <a:rPr lang="fr-FR" dirty="0" err="1"/>
              <a:t>key</a:t>
            </a:r>
            <a:r>
              <a:rPr lang="fr-FR" dirty="0"/>
              <a:t> to </a:t>
            </a:r>
            <a:r>
              <a:rPr lang="fr-FR" dirty="0" err="1"/>
              <a:t>understand</a:t>
            </a:r>
            <a:r>
              <a:rPr lang="fr-FR" dirty="0"/>
              <a:t>, </a:t>
            </a:r>
            <a:r>
              <a:rPr lang="fr-FR" dirty="0" err="1"/>
              <a:t>assess</a:t>
            </a:r>
            <a:r>
              <a:rPr lang="fr-FR" dirty="0"/>
              <a:t>, </a:t>
            </a:r>
            <a:r>
              <a:rPr lang="fr-FR" dirty="0" err="1"/>
              <a:t>explain</a:t>
            </a:r>
            <a:endParaRPr lang="fr-FR" dirty="0"/>
          </a:p>
          <a:p>
            <a:pPr marL="0" indent="0">
              <a:buClr>
                <a:srgbClr val="595959"/>
              </a:buClr>
              <a:buNone/>
              <a:defRPr/>
            </a:pPr>
            <a:r>
              <a:rPr lang="fr-FR" dirty="0"/>
              <a:t>•	Experts interactions help </a:t>
            </a:r>
            <a:r>
              <a:rPr lang="fr-FR" dirty="0" err="1"/>
              <a:t>them</a:t>
            </a:r>
            <a:r>
              <a:rPr lang="fr-FR" dirty="0"/>
              <a:t> to </a:t>
            </a:r>
            <a:r>
              <a:rPr lang="fr-FR" dirty="0" err="1"/>
              <a:t>share</a:t>
            </a:r>
            <a:r>
              <a:rPr lang="fr-FR" dirty="0"/>
              <a:t> information and </a:t>
            </a:r>
            <a:r>
              <a:rPr lang="fr-FR" dirty="0" err="1"/>
              <a:t>build</a:t>
            </a:r>
            <a:r>
              <a:rPr lang="fr-FR" dirty="0"/>
              <a:t/>
            </a:r>
            <a:br>
              <a:rPr lang="fr-FR" dirty="0"/>
            </a:br>
            <a:r>
              <a:rPr lang="fr-FR" dirty="0" err="1"/>
              <a:t>reliable</a:t>
            </a:r>
            <a:r>
              <a:rPr lang="fr-FR" dirty="0"/>
              <a:t> </a:t>
            </a:r>
            <a:r>
              <a:rPr lang="fr-FR" dirty="0" err="1"/>
              <a:t>assessment</a:t>
            </a:r>
            <a:r>
              <a:rPr lang="fr-FR" dirty="0"/>
              <a:t>, but gaps or </a:t>
            </a:r>
            <a:r>
              <a:rPr lang="fr-FR" dirty="0" err="1"/>
              <a:t>lacks</a:t>
            </a:r>
            <a:r>
              <a:rPr lang="fr-FR" dirty="0"/>
              <a:t> </a:t>
            </a:r>
            <a:r>
              <a:rPr lang="fr-FR" dirty="0" err="1"/>
              <a:t>still</a:t>
            </a:r>
            <a:r>
              <a:rPr lang="fr-FR" dirty="0"/>
              <a:t> </a:t>
            </a:r>
            <a:r>
              <a:rPr lang="fr-FR" dirty="0" err="1"/>
              <a:t>exist</a:t>
            </a:r>
            <a:endParaRPr lang="fr-FR" dirty="0"/>
          </a:p>
          <a:p>
            <a:pPr marL="0" indent="0">
              <a:buClr>
                <a:srgbClr val="595959"/>
              </a:buClr>
              <a:buNone/>
              <a:defRPr/>
            </a:pPr>
            <a:r>
              <a:rPr lang="fr-FR" dirty="0"/>
              <a:t>•	An important </a:t>
            </a:r>
            <a:r>
              <a:rPr lang="fr-FR" dirty="0" err="1"/>
              <a:t>development</a:t>
            </a:r>
            <a:r>
              <a:rPr lang="fr-FR" dirty="0"/>
              <a:t> of </a:t>
            </a:r>
            <a:r>
              <a:rPr lang="fr-FR" dirty="0" err="1"/>
              <a:t>citizens</a:t>
            </a:r>
            <a:r>
              <a:rPr lang="fr-FR" dirty="0"/>
              <a:t> as information </a:t>
            </a:r>
            <a:r>
              <a:rPr lang="fr-FR" dirty="0" err="1"/>
              <a:t>producers</a:t>
            </a:r>
            <a:r>
              <a:rPr lang="fr-FR" dirty="0"/>
              <a:t/>
            </a:r>
            <a:br>
              <a:rPr lang="fr-FR" dirty="0"/>
            </a:br>
            <a:r>
              <a:rPr lang="fr-FR" dirty="0" err="1"/>
              <a:t>through</a:t>
            </a:r>
            <a:r>
              <a:rPr lang="fr-FR" dirty="0"/>
              <a:t> monitoring etc. (</a:t>
            </a:r>
            <a:r>
              <a:rPr lang="fr-FR" dirty="0" err="1"/>
              <a:t>citizens</a:t>
            </a:r>
            <a:r>
              <a:rPr lang="fr-FR" dirty="0"/>
              <a:t> </a:t>
            </a:r>
            <a:r>
              <a:rPr lang="fr-FR" dirty="0" err="1"/>
              <a:t>response</a:t>
            </a:r>
            <a:r>
              <a:rPr lang="fr-FR" dirty="0"/>
              <a:t> to </a:t>
            </a:r>
            <a:r>
              <a:rPr lang="fr-FR" dirty="0" err="1"/>
              <a:t>inadapted</a:t>
            </a:r>
            <a:r>
              <a:rPr lang="fr-FR" dirty="0"/>
              <a:t> </a:t>
            </a:r>
            <a:r>
              <a:rPr lang="fr-FR" dirty="0" err="1"/>
              <a:t>topdown</a:t>
            </a:r>
            <a:r>
              <a:rPr lang="fr-FR" dirty="0"/>
              <a:t> communication </a:t>
            </a:r>
            <a:r>
              <a:rPr lang="fr-FR" dirty="0" err="1"/>
              <a:t>implemented</a:t>
            </a:r>
            <a:r>
              <a:rPr lang="fr-FR" dirty="0"/>
              <a:t> by </a:t>
            </a:r>
            <a:r>
              <a:rPr lang="fr-FR" dirty="0" err="1"/>
              <a:t>authorities</a:t>
            </a:r>
            <a:r>
              <a:rPr lang="fr-FR" dirty="0"/>
              <a:t>)</a:t>
            </a:r>
          </a:p>
          <a:p>
            <a:pPr>
              <a:spcBef>
                <a:spcPts val="600"/>
              </a:spcBef>
              <a:buClr>
                <a:srgbClr val="595959"/>
              </a:buClr>
              <a:defRPr/>
            </a:pPr>
            <a:r>
              <a:rPr lang="fr-FR" b="1" dirty="0" smtClean="0">
                <a:solidFill>
                  <a:srgbClr val="262626"/>
                </a:solidFill>
                <a:ea typeface="Wingdings"/>
                <a:cs typeface="Wingdings"/>
                <a:sym typeface="Wingdings"/>
              </a:rPr>
              <a:t>Field </a:t>
            </a:r>
            <a:r>
              <a:rPr lang="fr-FR" b="1" dirty="0">
                <a:solidFill>
                  <a:srgbClr val="262626"/>
                </a:solidFill>
                <a:ea typeface="Wingdings"/>
                <a:cs typeface="Wingdings"/>
                <a:sym typeface="Wingdings"/>
              </a:rPr>
              <a:t>for </a:t>
            </a:r>
            <a:r>
              <a:rPr lang="fr-FR" b="1" dirty="0" err="1">
                <a:solidFill>
                  <a:srgbClr val="262626"/>
                </a:solidFill>
                <a:ea typeface="Wingdings"/>
                <a:cs typeface="Wingdings"/>
                <a:sym typeface="Wingdings"/>
              </a:rPr>
              <a:t>improvement</a:t>
            </a:r>
            <a:r>
              <a:rPr lang="fr-FR" b="1" dirty="0">
                <a:solidFill>
                  <a:srgbClr val="262626"/>
                </a:solidFill>
              </a:rPr>
              <a:t>:</a:t>
            </a:r>
            <a:endParaRPr lang="fr-FR" dirty="0"/>
          </a:p>
          <a:p>
            <a:pPr marL="0" indent="0">
              <a:buClr>
                <a:srgbClr val="595959"/>
              </a:buClr>
              <a:buNone/>
              <a:defRPr/>
            </a:pPr>
            <a:r>
              <a:rPr lang="fr-FR" dirty="0"/>
              <a:t>•</a:t>
            </a:r>
            <a:r>
              <a:rPr lang="en-GB" dirty="0"/>
              <a:t> </a:t>
            </a:r>
            <a:r>
              <a:rPr lang="en-GB" dirty="0" smtClean="0"/>
              <a:t>	</a:t>
            </a:r>
            <a:r>
              <a:rPr lang="fr-FR" dirty="0" err="1" smtClean="0"/>
              <a:t>Develop</a:t>
            </a:r>
            <a:r>
              <a:rPr lang="fr-FR" dirty="0" smtClean="0"/>
              <a:t> </a:t>
            </a:r>
            <a:r>
              <a:rPr lang="fr-FR" dirty="0"/>
              <a:t>information </a:t>
            </a:r>
            <a:r>
              <a:rPr lang="fr-FR" dirty="0" err="1"/>
              <a:t>flows</a:t>
            </a:r>
            <a:r>
              <a:rPr lang="fr-FR" dirty="0"/>
              <a:t> / interactions in a more </a:t>
            </a:r>
            <a:r>
              <a:rPr lang="fr-FR" dirty="0" err="1"/>
              <a:t>systemic</a:t>
            </a:r>
            <a:r>
              <a:rPr lang="fr-FR" dirty="0"/>
              <a:t> </a:t>
            </a:r>
            <a:r>
              <a:rPr lang="fr-FR" dirty="0" err="1"/>
              <a:t>way</a:t>
            </a:r>
            <a:endParaRPr lang="fr-FR" dirty="0"/>
          </a:p>
          <a:p>
            <a:pPr marL="0" indent="0">
              <a:buClr>
                <a:srgbClr val="595959"/>
              </a:buClr>
              <a:buNone/>
              <a:defRPr/>
            </a:pPr>
            <a:r>
              <a:rPr lang="fr-FR" dirty="0"/>
              <a:t>•	</a:t>
            </a:r>
            <a:r>
              <a:rPr lang="fr-FR" dirty="0" err="1"/>
              <a:t>Build</a:t>
            </a:r>
            <a:r>
              <a:rPr lang="fr-FR" dirty="0"/>
              <a:t> </a:t>
            </a:r>
            <a:r>
              <a:rPr lang="fr-FR" dirty="0" err="1"/>
              <a:t>better</a:t>
            </a:r>
            <a:r>
              <a:rPr lang="fr-FR" dirty="0"/>
              <a:t> </a:t>
            </a:r>
            <a:r>
              <a:rPr lang="fr-FR" dirty="0" err="1"/>
              <a:t>shared</a:t>
            </a:r>
            <a:r>
              <a:rPr lang="fr-FR" dirty="0"/>
              <a:t> </a:t>
            </a:r>
            <a:r>
              <a:rPr lang="fr-FR" dirty="0" err="1"/>
              <a:t>tools</a:t>
            </a:r>
            <a:r>
              <a:rPr lang="fr-FR" dirty="0"/>
              <a:t> to </a:t>
            </a:r>
            <a:r>
              <a:rPr lang="fr-FR" dirty="0" err="1"/>
              <a:t>be</a:t>
            </a:r>
            <a:r>
              <a:rPr lang="fr-FR" dirty="0"/>
              <a:t> </a:t>
            </a:r>
            <a:r>
              <a:rPr lang="fr-FR" dirty="0" err="1"/>
              <a:t>used</a:t>
            </a:r>
            <a:r>
              <a:rPr lang="fr-FR" dirty="0"/>
              <a:t> for </a:t>
            </a:r>
            <a:r>
              <a:rPr lang="fr-FR" dirty="0" err="1"/>
              <a:t>assessment</a:t>
            </a:r>
            <a:r>
              <a:rPr lang="fr-FR" dirty="0"/>
              <a:t> and </a:t>
            </a:r>
            <a:r>
              <a:rPr lang="fr-FR" dirty="0" err="1"/>
              <a:t>decision</a:t>
            </a:r>
            <a:endParaRPr lang="fr-FR" dirty="0"/>
          </a:p>
          <a:p>
            <a:pPr marL="0" indent="0">
              <a:buClr>
                <a:srgbClr val="595959"/>
              </a:buClr>
              <a:buNone/>
              <a:defRPr/>
            </a:pPr>
            <a:r>
              <a:rPr lang="fr-FR" dirty="0"/>
              <a:t>•	</a:t>
            </a:r>
            <a:r>
              <a:rPr lang="fr-FR" dirty="0" err="1"/>
              <a:t>Prepare</a:t>
            </a:r>
            <a:r>
              <a:rPr lang="fr-FR" dirty="0"/>
              <a:t> for effective networking </a:t>
            </a:r>
            <a:r>
              <a:rPr lang="fr-FR" dirty="0" err="1"/>
              <a:t>involving</a:t>
            </a:r>
            <a:r>
              <a:rPr lang="fr-FR" dirty="0"/>
              <a:t> the </a:t>
            </a:r>
            <a:r>
              <a:rPr lang="fr-FR" dirty="0" err="1"/>
              <a:t>diversity</a:t>
            </a:r>
            <a:r>
              <a:rPr lang="fr-FR" dirty="0"/>
              <a:t> of experts</a:t>
            </a:r>
          </a:p>
        </p:txBody>
      </p:sp>
    </p:spTree>
    <p:extLst>
      <p:ext uri="{BB962C8B-B14F-4D97-AF65-F5344CB8AC3E}">
        <p14:creationId xmlns:p14="http://schemas.microsoft.com/office/powerpoint/2010/main" val="213356951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Global Conclusions</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179388" indent="-179388">
              <a:spcBef>
                <a:spcPts val="400"/>
              </a:spcBef>
              <a:buClr>
                <a:srgbClr val="595959"/>
              </a:buClr>
              <a:defRPr/>
            </a:pPr>
            <a:r>
              <a:rPr lang="fr-FR" dirty="0"/>
              <a:t> The experts, in </a:t>
            </a:r>
            <a:r>
              <a:rPr lang="fr-FR" dirty="0" err="1"/>
              <a:t>their</a:t>
            </a:r>
            <a:r>
              <a:rPr lang="fr-FR" dirty="0"/>
              <a:t> </a:t>
            </a:r>
            <a:r>
              <a:rPr lang="fr-FR" dirty="0" err="1"/>
              <a:t>broad</a:t>
            </a:r>
            <a:r>
              <a:rPr lang="fr-FR" dirty="0"/>
              <a:t> </a:t>
            </a:r>
            <a:r>
              <a:rPr lang="fr-FR" dirty="0" err="1"/>
              <a:t>diversity</a:t>
            </a:r>
            <a:r>
              <a:rPr lang="fr-FR" dirty="0"/>
              <a:t>, </a:t>
            </a:r>
            <a:r>
              <a:rPr lang="fr-FR" dirty="0" err="1"/>
              <a:t>share</a:t>
            </a:r>
            <a:r>
              <a:rPr lang="fr-FR" dirty="0"/>
              <a:t> the </a:t>
            </a:r>
            <a:r>
              <a:rPr lang="fr-FR" dirty="0" err="1"/>
              <a:t>responsibility</a:t>
            </a:r>
            <a:r>
              <a:rPr lang="fr-FR" dirty="0"/>
              <a:t> to deal </a:t>
            </a:r>
            <a:r>
              <a:rPr lang="fr-FR" dirty="0" err="1"/>
              <a:t>with</a:t>
            </a:r>
            <a:r>
              <a:rPr lang="fr-FR" dirty="0"/>
              <a:t> the </a:t>
            </a:r>
            <a:r>
              <a:rPr lang="fr-FR" i="1" dirty="0" err="1"/>
              <a:t>complexity</a:t>
            </a:r>
            <a:r>
              <a:rPr lang="fr-FR" dirty="0"/>
              <a:t> of a </a:t>
            </a:r>
            <a:r>
              <a:rPr lang="fr-FR" dirty="0" err="1"/>
              <a:t>nuclear</a:t>
            </a:r>
            <a:r>
              <a:rPr lang="fr-FR" dirty="0"/>
              <a:t> emergency and post-emergency situation in a </a:t>
            </a:r>
            <a:r>
              <a:rPr lang="fr-FR" dirty="0" err="1"/>
              <a:t>way</a:t>
            </a:r>
            <a:r>
              <a:rPr lang="fr-FR" dirty="0"/>
              <a:t> </a:t>
            </a:r>
            <a:r>
              <a:rPr lang="fr-FR" dirty="0" err="1"/>
              <a:t>that</a:t>
            </a:r>
            <a:r>
              <a:rPr lang="fr-FR" dirty="0"/>
              <a:t> </a:t>
            </a:r>
            <a:r>
              <a:rPr lang="fr-FR" dirty="0" err="1"/>
              <a:t>fits</a:t>
            </a:r>
            <a:r>
              <a:rPr lang="fr-FR" dirty="0"/>
              <a:t> the </a:t>
            </a:r>
            <a:r>
              <a:rPr lang="fr-FR" i="1" dirty="0" err="1"/>
              <a:t>complexity</a:t>
            </a:r>
            <a:r>
              <a:rPr lang="fr-FR" dirty="0"/>
              <a:t> of </a:t>
            </a:r>
            <a:r>
              <a:rPr lang="fr-FR" dirty="0" err="1"/>
              <a:t>societal</a:t>
            </a:r>
            <a:r>
              <a:rPr lang="fr-FR" dirty="0"/>
              <a:t> </a:t>
            </a:r>
            <a:r>
              <a:rPr lang="fr-FR" dirty="0" err="1"/>
              <a:t>needs</a:t>
            </a:r>
            <a:endParaRPr lang="fr-FR" dirty="0"/>
          </a:p>
          <a:p>
            <a:pPr marL="179388" indent="-179388">
              <a:spcBef>
                <a:spcPts val="400"/>
              </a:spcBef>
              <a:buClr>
                <a:srgbClr val="595959"/>
              </a:buClr>
              <a:defRPr/>
            </a:pPr>
            <a:r>
              <a:rPr lang="fr-FR" dirty="0" smtClean="0"/>
              <a:t> </a:t>
            </a:r>
            <a:r>
              <a:rPr lang="fr-FR" dirty="0" err="1" smtClean="0"/>
              <a:t>They</a:t>
            </a:r>
            <a:r>
              <a:rPr lang="fr-FR" dirty="0" smtClean="0"/>
              <a:t> </a:t>
            </a:r>
            <a:r>
              <a:rPr lang="fr-FR" dirty="0" err="1"/>
              <a:t>should</a:t>
            </a:r>
            <a:r>
              <a:rPr lang="fr-FR" dirty="0"/>
              <a:t> and </a:t>
            </a:r>
            <a:r>
              <a:rPr lang="fr-FR" dirty="0" err="1"/>
              <a:t>can</a:t>
            </a:r>
            <a:r>
              <a:rPr lang="fr-FR" dirty="0"/>
              <a:t> </a:t>
            </a:r>
            <a:r>
              <a:rPr lang="fr-FR" dirty="0" err="1"/>
              <a:t>share</a:t>
            </a:r>
            <a:r>
              <a:rPr lang="fr-FR" dirty="0"/>
              <a:t>, </a:t>
            </a:r>
            <a:r>
              <a:rPr lang="fr-FR" dirty="0" err="1"/>
              <a:t>through</a:t>
            </a:r>
            <a:r>
              <a:rPr lang="fr-FR" dirty="0"/>
              <a:t> </a:t>
            </a:r>
            <a:r>
              <a:rPr lang="fr-FR" dirty="0" err="1"/>
              <a:t>better</a:t>
            </a:r>
            <a:r>
              <a:rPr lang="fr-FR" dirty="0"/>
              <a:t> </a:t>
            </a:r>
            <a:r>
              <a:rPr lang="fr-FR" dirty="0" err="1"/>
              <a:t>understanding</a:t>
            </a:r>
            <a:r>
              <a:rPr lang="fr-FR" dirty="0"/>
              <a:t>,</a:t>
            </a:r>
            <a:br>
              <a:rPr lang="fr-FR" dirty="0"/>
            </a:br>
            <a:r>
              <a:rPr lang="fr-FR" dirty="0"/>
              <a:t>a </a:t>
            </a:r>
            <a:r>
              <a:rPr lang="fr-FR" dirty="0" err="1"/>
              <a:t>common</a:t>
            </a:r>
            <a:r>
              <a:rPr lang="fr-FR" dirty="0"/>
              <a:t> goal of </a:t>
            </a:r>
            <a:r>
              <a:rPr lang="fr-FR" b="1" dirty="0" err="1"/>
              <a:t>enlightened</a:t>
            </a:r>
            <a:r>
              <a:rPr lang="fr-FR" b="1" dirty="0"/>
              <a:t> protection of populations</a:t>
            </a:r>
          </a:p>
          <a:p>
            <a:pPr marL="179388" indent="-179388">
              <a:spcBef>
                <a:spcPts val="400"/>
              </a:spcBef>
              <a:buClr>
                <a:srgbClr val="595959"/>
              </a:buClr>
              <a:defRPr/>
            </a:pPr>
            <a:r>
              <a:rPr lang="fr-FR" dirty="0" smtClean="0"/>
              <a:t> </a:t>
            </a:r>
            <a:r>
              <a:rPr lang="fr-FR" dirty="0"/>
              <a:t>	A “</a:t>
            </a:r>
            <a:r>
              <a:rPr lang="fr-FR" dirty="0" err="1"/>
              <a:t>mapping</a:t>
            </a:r>
            <a:r>
              <a:rPr lang="fr-FR" dirty="0"/>
              <a:t>” of the situations of interaction of the experts </a:t>
            </a:r>
            <a:r>
              <a:rPr lang="fr-FR" dirty="0" err="1"/>
              <a:t>with</a:t>
            </a:r>
            <a:r>
              <a:rPr lang="fr-FR" dirty="0"/>
              <a:t> society </a:t>
            </a:r>
            <a:r>
              <a:rPr lang="fr-FR" dirty="0" err="1"/>
              <a:t>could</a:t>
            </a:r>
            <a:r>
              <a:rPr lang="fr-FR" dirty="0"/>
              <a:t> help </a:t>
            </a:r>
            <a:r>
              <a:rPr lang="fr-FR" dirty="0" err="1"/>
              <a:t>both</a:t>
            </a:r>
            <a:r>
              <a:rPr lang="fr-FR" dirty="0"/>
              <a:t> to </a:t>
            </a:r>
            <a:r>
              <a:rPr lang="fr-FR" dirty="0" err="1"/>
              <a:t>develop</a:t>
            </a:r>
            <a:r>
              <a:rPr lang="fr-FR" dirty="0"/>
              <a:t> a </a:t>
            </a:r>
            <a:r>
              <a:rPr lang="fr-FR" dirty="0" err="1"/>
              <a:t>better</a:t>
            </a:r>
            <a:r>
              <a:rPr lang="fr-FR" dirty="0"/>
              <a:t> (and </a:t>
            </a:r>
            <a:r>
              <a:rPr lang="fr-FR" dirty="0" err="1"/>
              <a:t>better</a:t>
            </a:r>
            <a:r>
              <a:rPr lang="fr-FR" dirty="0"/>
              <a:t> </a:t>
            </a:r>
            <a:r>
              <a:rPr lang="fr-FR" dirty="0" err="1"/>
              <a:t>shared</a:t>
            </a:r>
            <a:r>
              <a:rPr lang="fr-FR" dirty="0"/>
              <a:t>) </a:t>
            </a:r>
            <a:r>
              <a:rPr lang="fr-FR" dirty="0" err="1"/>
              <a:t>understanding</a:t>
            </a:r>
            <a:r>
              <a:rPr lang="fr-FR" dirty="0"/>
              <a:t> of the </a:t>
            </a:r>
            <a:r>
              <a:rPr lang="fr-FR" dirty="0" err="1"/>
              <a:t>variety</a:t>
            </a:r>
            <a:r>
              <a:rPr lang="fr-FR" dirty="0"/>
              <a:t> and relevance of </a:t>
            </a:r>
            <a:r>
              <a:rPr lang="fr-FR" dirty="0" err="1"/>
              <a:t>these</a:t>
            </a:r>
            <a:r>
              <a:rPr lang="fr-FR" dirty="0"/>
              <a:t> interactions, and to </a:t>
            </a:r>
            <a:r>
              <a:rPr lang="fr-FR" dirty="0" err="1"/>
              <a:t>improve</a:t>
            </a:r>
            <a:r>
              <a:rPr lang="fr-FR" dirty="0"/>
              <a:t> </a:t>
            </a:r>
            <a:r>
              <a:rPr lang="fr-FR" dirty="0" err="1"/>
              <a:t>them</a:t>
            </a:r>
            <a:endParaRPr lang="fr-FR" dirty="0"/>
          </a:p>
          <a:p>
            <a:pPr marL="179388" indent="-179388">
              <a:spcBef>
                <a:spcPts val="400"/>
              </a:spcBef>
              <a:buClr>
                <a:srgbClr val="595959"/>
              </a:buClr>
              <a:defRPr/>
            </a:pPr>
            <a:r>
              <a:rPr lang="fr-FR" dirty="0" smtClean="0"/>
              <a:t> </a:t>
            </a:r>
            <a:r>
              <a:rPr lang="fr-FR" dirty="0"/>
              <a:t>	Interactions </a:t>
            </a:r>
            <a:r>
              <a:rPr lang="fr-FR" dirty="0" err="1"/>
              <a:t>amongst</a:t>
            </a:r>
            <a:r>
              <a:rPr lang="fr-FR" dirty="0"/>
              <a:t> experts are not </a:t>
            </a:r>
            <a:r>
              <a:rPr lang="fr-FR" dirty="0" err="1"/>
              <a:t>only</a:t>
            </a:r>
            <a:r>
              <a:rPr lang="fr-FR" dirty="0"/>
              <a:t> about contents, but </a:t>
            </a:r>
            <a:r>
              <a:rPr lang="fr-FR" dirty="0" err="1"/>
              <a:t>also</a:t>
            </a:r>
            <a:r>
              <a:rPr lang="fr-FR" dirty="0"/>
              <a:t> </a:t>
            </a:r>
            <a:r>
              <a:rPr lang="fr-FR" dirty="0" err="1"/>
              <a:t>involve</a:t>
            </a:r>
            <a:r>
              <a:rPr lang="fr-FR" dirty="0"/>
              <a:t> </a:t>
            </a:r>
            <a:r>
              <a:rPr lang="fr-FR" dirty="0" err="1"/>
              <a:t>personal</a:t>
            </a:r>
            <a:r>
              <a:rPr lang="fr-FR" dirty="0"/>
              <a:t> values, and </a:t>
            </a:r>
            <a:r>
              <a:rPr lang="fr-FR" dirty="0" err="1"/>
              <a:t>personal</a:t>
            </a:r>
            <a:r>
              <a:rPr lang="fr-FR" dirty="0"/>
              <a:t> respect or </a:t>
            </a:r>
            <a:r>
              <a:rPr lang="fr-FR" dirty="0" err="1"/>
              <a:t>contempt</a:t>
            </a:r>
            <a:endParaRPr lang="fr-FR" dirty="0"/>
          </a:p>
          <a:p>
            <a:pPr marL="179388" indent="-179388">
              <a:spcBef>
                <a:spcPts val="400"/>
              </a:spcBef>
              <a:buClr>
                <a:srgbClr val="595959"/>
              </a:buClr>
              <a:defRPr/>
            </a:pPr>
            <a:r>
              <a:rPr lang="fr-FR" dirty="0" smtClean="0"/>
              <a:t> </a:t>
            </a:r>
            <a:r>
              <a:rPr lang="fr-FR" dirty="0"/>
              <a:t>	</a:t>
            </a:r>
            <a:r>
              <a:rPr lang="fr-FR" dirty="0" err="1"/>
              <a:t>Therefore</a:t>
            </a:r>
            <a:r>
              <a:rPr lang="fr-FR" dirty="0"/>
              <a:t> </a:t>
            </a:r>
            <a:r>
              <a:rPr lang="fr-FR" dirty="0" err="1"/>
              <a:t>better</a:t>
            </a:r>
            <a:r>
              <a:rPr lang="fr-FR" dirty="0"/>
              <a:t> experts networking go </a:t>
            </a:r>
            <a:r>
              <a:rPr lang="fr-FR" dirty="0" err="1"/>
              <a:t>with</a:t>
            </a:r>
            <a:r>
              <a:rPr lang="fr-FR" dirty="0"/>
              <a:t> </a:t>
            </a:r>
            <a:r>
              <a:rPr lang="fr-FR" dirty="0" err="1"/>
              <a:t>broader</a:t>
            </a:r>
            <a:r>
              <a:rPr lang="fr-FR" dirty="0"/>
              <a:t> interactions and </a:t>
            </a:r>
            <a:r>
              <a:rPr lang="fr-FR" dirty="0" err="1"/>
              <a:t>smoother</a:t>
            </a:r>
            <a:r>
              <a:rPr lang="fr-FR" dirty="0"/>
              <a:t> practices, but </a:t>
            </a:r>
            <a:r>
              <a:rPr lang="fr-FR" dirty="0" err="1"/>
              <a:t>it</a:t>
            </a:r>
            <a:r>
              <a:rPr lang="fr-FR" dirty="0"/>
              <a:t> </a:t>
            </a:r>
            <a:r>
              <a:rPr lang="fr-FR" dirty="0" err="1"/>
              <a:t>is</a:t>
            </a:r>
            <a:r>
              <a:rPr lang="fr-FR" dirty="0"/>
              <a:t> </a:t>
            </a:r>
            <a:r>
              <a:rPr lang="fr-FR" dirty="0" err="1"/>
              <a:t>also</a:t>
            </a:r>
            <a:r>
              <a:rPr lang="fr-FR" dirty="0"/>
              <a:t> about building </a:t>
            </a:r>
            <a:r>
              <a:rPr lang="fr-FR" dirty="0" err="1"/>
              <a:t>mutual</a:t>
            </a:r>
            <a:r>
              <a:rPr lang="fr-FR" dirty="0"/>
              <a:t> recognition and exchanges </a:t>
            </a:r>
            <a:r>
              <a:rPr lang="fr-FR" dirty="0" err="1"/>
              <a:t>between</a:t>
            </a:r>
            <a:r>
              <a:rPr lang="fr-FR" dirty="0"/>
              <a:t> experts of </a:t>
            </a:r>
            <a:r>
              <a:rPr lang="fr-FR" dirty="0" err="1"/>
              <a:t>various</a:t>
            </a:r>
            <a:r>
              <a:rPr lang="fr-FR" dirty="0"/>
              <a:t> position and </a:t>
            </a:r>
            <a:r>
              <a:rPr lang="fr-FR" dirty="0" err="1"/>
              <a:t>origin</a:t>
            </a:r>
            <a:r>
              <a:rPr lang="fr-FR" dirty="0"/>
              <a:t> </a:t>
            </a:r>
          </a:p>
        </p:txBody>
      </p:sp>
    </p:spTree>
    <p:extLst>
      <p:ext uri="{BB962C8B-B14F-4D97-AF65-F5344CB8AC3E}">
        <p14:creationId xmlns:p14="http://schemas.microsoft.com/office/powerpoint/2010/main" val="86360100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r>
              <a:rPr lang="en-US" b="1" dirty="0" smtClean="0">
                <a:solidFill>
                  <a:srgbClr val="800000"/>
                </a:solidFill>
              </a:rPr>
              <a:t>Thank </a:t>
            </a:r>
            <a:r>
              <a:rPr lang="en-US" b="1" dirty="0">
                <a:solidFill>
                  <a:srgbClr val="800000"/>
                </a:solidFill>
              </a:rPr>
              <a:t>you for your attention</a:t>
            </a:r>
            <a:r>
              <a:rPr lang="en-US" b="1" dirty="0" smtClean="0">
                <a:solidFill>
                  <a:srgbClr val="800000"/>
                </a:solidFill>
              </a:rPr>
              <a:t>!</a:t>
            </a:r>
          </a:p>
          <a:p>
            <a:r>
              <a:rPr lang="en-GB" b="1" dirty="0"/>
              <a:t>Any questions</a:t>
            </a:r>
            <a:r>
              <a:rPr lang="en-GB" b="1" dirty="0" smtClean="0"/>
              <a:t>?</a:t>
            </a:r>
            <a:endParaRPr lang="en-US" b="1" dirty="0">
              <a:solidFill>
                <a:srgbClr val="800000"/>
              </a:solidFill>
            </a:endParaRPr>
          </a:p>
          <a:p>
            <a:pPr marL="0" indent="0">
              <a:buNone/>
            </a:pPr>
            <a:endParaRPr lang="en-GB" dirty="0" smtClean="0"/>
          </a:p>
          <a:p>
            <a:pPr marL="0" indent="0" algn="r">
              <a:buNone/>
            </a:pPr>
            <a:endParaRPr lang="en-GB" dirty="0" smtClean="0"/>
          </a:p>
          <a:p>
            <a:pPr algn="r">
              <a:spcAft>
                <a:spcPts val="600"/>
              </a:spcAft>
              <a:buClr>
                <a:srgbClr val="595959"/>
              </a:buClr>
              <a:defRPr/>
            </a:pPr>
            <a:r>
              <a:rPr lang="fr-FR" b="1" dirty="0" smtClean="0">
                <a:solidFill>
                  <a:srgbClr val="262626"/>
                </a:solidFill>
                <a:ea typeface="Wingdings"/>
                <a:cs typeface="Wingdings"/>
                <a:sym typeface="Wingdings"/>
              </a:rPr>
              <a:t> </a:t>
            </a:r>
            <a:r>
              <a:rPr lang="fr-FR" b="1" dirty="0">
                <a:solidFill>
                  <a:srgbClr val="262626"/>
                </a:solidFill>
                <a:ea typeface="Wingdings"/>
                <a:cs typeface="Wingdings"/>
                <a:sym typeface="Wingdings"/>
              </a:rPr>
              <a:t>Yves </a:t>
            </a:r>
            <a:r>
              <a:rPr lang="fr-FR" b="1" dirty="0" err="1">
                <a:solidFill>
                  <a:srgbClr val="262626"/>
                </a:solidFill>
                <a:ea typeface="Wingdings"/>
                <a:cs typeface="Wingdings"/>
                <a:sym typeface="Wingdings"/>
              </a:rPr>
              <a:t>Marignac</a:t>
            </a:r>
            <a:r>
              <a:rPr lang="fr-FR" b="1" dirty="0">
                <a:solidFill>
                  <a:srgbClr val="262626"/>
                </a:solidFill>
                <a:ea typeface="Wingdings"/>
                <a:cs typeface="Wingdings"/>
                <a:sym typeface="Wingdings"/>
              </a:rPr>
              <a:t> (WISE-Paris)</a:t>
            </a:r>
            <a:r>
              <a:rPr lang="fr-FR" b="1" dirty="0">
                <a:solidFill>
                  <a:srgbClr val="262626"/>
                </a:solidFill>
              </a:rPr>
              <a:t>:</a:t>
            </a:r>
            <a:endParaRPr lang="fr-FR" dirty="0"/>
          </a:p>
          <a:p>
            <a:pPr marL="0" indent="0" algn="r">
              <a:spcAft>
                <a:spcPts val="600"/>
              </a:spcAft>
              <a:buClr>
                <a:srgbClr val="595959"/>
              </a:buClr>
              <a:buNone/>
              <a:defRPr/>
            </a:pPr>
            <a:r>
              <a:rPr lang="fr-FR" dirty="0"/>
              <a:t>•</a:t>
            </a:r>
            <a:r>
              <a:rPr lang="en-GB" dirty="0"/>
              <a:t> </a:t>
            </a:r>
            <a:r>
              <a:rPr lang="fr-FR" dirty="0"/>
              <a:t>E-mail: </a:t>
            </a:r>
            <a:r>
              <a:rPr lang="fr-FR" dirty="0" err="1"/>
              <a:t>yves.marignac@wise-paris.org</a:t>
            </a:r>
            <a:endParaRPr lang="fr-FR" dirty="0"/>
          </a:p>
          <a:p>
            <a:pPr marL="0" indent="0" algn="r">
              <a:buClr>
                <a:srgbClr val="595959"/>
              </a:buClr>
              <a:buNone/>
              <a:defRPr/>
            </a:pPr>
            <a:r>
              <a:rPr lang="fr-FR" dirty="0"/>
              <a:t>• Phone: +33 (0)6 07 71 02 </a:t>
            </a:r>
            <a:r>
              <a:rPr lang="fr-FR" dirty="0" smtClean="0"/>
              <a:t>41</a:t>
            </a:r>
            <a:endParaRPr lang="en-US" dirty="0"/>
          </a:p>
          <a:p>
            <a:pPr algn="r">
              <a:spcAft>
                <a:spcPts val="600"/>
              </a:spcAft>
              <a:buClr>
                <a:srgbClr val="595959"/>
              </a:buClr>
              <a:defRPr/>
            </a:pPr>
            <a:r>
              <a:rPr lang="fr-FR" b="1" dirty="0" smtClean="0">
                <a:solidFill>
                  <a:srgbClr val="262626"/>
                </a:solidFill>
              </a:rPr>
              <a:t>Julie </a:t>
            </a:r>
            <a:r>
              <a:rPr lang="fr-FR" b="1" dirty="0">
                <a:solidFill>
                  <a:srgbClr val="262626"/>
                </a:solidFill>
              </a:rPr>
              <a:t>Hazemann (EnerWebWatch):</a:t>
            </a:r>
          </a:p>
          <a:p>
            <a:pPr marL="0" indent="0" algn="r">
              <a:spcAft>
                <a:spcPts val="600"/>
              </a:spcAft>
              <a:buClr>
                <a:srgbClr val="595959"/>
              </a:buClr>
              <a:buNone/>
              <a:defRPr/>
            </a:pPr>
            <a:r>
              <a:rPr lang="fr-FR" dirty="0" smtClean="0"/>
              <a:t>•</a:t>
            </a:r>
            <a:r>
              <a:rPr lang="fr-FR" dirty="0"/>
              <a:t> E-mail: </a:t>
            </a:r>
            <a:r>
              <a:rPr lang="fr-FR" dirty="0" err="1"/>
              <a:t>julie.hazemann@enerwebwatch.eu</a:t>
            </a:r>
            <a:endParaRPr lang="fr-FR" dirty="0"/>
          </a:p>
          <a:p>
            <a:pPr marL="0" indent="0" algn="r">
              <a:buClr>
                <a:srgbClr val="595959"/>
              </a:buClr>
              <a:buNone/>
              <a:defRPr/>
            </a:pPr>
            <a:r>
              <a:rPr lang="fr-FR" dirty="0"/>
              <a:t>• Phone: +33 (0)6 73 45 26 34</a:t>
            </a:r>
            <a:endParaRPr lang="en-US" dirty="0"/>
          </a:p>
          <a:p>
            <a:pPr>
              <a:buClr>
                <a:srgbClr val="595959"/>
              </a:buClr>
              <a:defRPr/>
            </a:pPr>
            <a:endParaRPr lang="en-US" sz="2800" b="1" dirty="0"/>
          </a:p>
          <a:p>
            <a:pPr marL="0" indent="0">
              <a:buNone/>
            </a:pPr>
            <a:endParaRPr lang="en-GB" dirty="0"/>
          </a:p>
        </p:txBody>
      </p:sp>
      <p:sp>
        <p:nvSpPr>
          <p:cNvPr id="4" name="Rectangle 3"/>
          <p:cNvSpPr/>
          <p:nvPr/>
        </p:nvSpPr>
        <p:spPr>
          <a:xfrm>
            <a:off x="287784" y="6084093"/>
            <a:ext cx="7992888" cy="779252"/>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5" name="Picture 4" descr="http://europa.eu/about-eu/basic-information/symbols/images/flag_yellow_low.jpg"/>
          <p:cNvPicPr>
            <a:picLocks noChangeAspect="1" noChangeArrowheads="1"/>
          </p:cNvPicPr>
          <p:nvPr/>
        </p:nvPicPr>
        <p:blipFill>
          <a:blip r:embed="rId2" cstate="print"/>
          <a:srcRect/>
          <a:stretch>
            <a:fillRect/>
          </a:stretch>
        </p:blipFill>
        <p:spPr bwMode="auto">
          <a:xfrm>
            <a:off x="8424688" y="5940077"/>
            <a:ext cx="1405294" cy="93920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err="1" smtClean="0"/>
              <a:t>Context</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a:buClr>
                <a:srgbClr val="595959"/>
              </a:buClr>
              <a:defRPr/>
            </a:pPr>
            <a:r>
              <a:rPr lang="fr-FR" i="1" dirty="0"/>
              <a:t>PREPARE </a:t>
            </a:r>
            <a:r>
              <a:rPr lang="fr-FR" i="1" dirty="0" err="1"/>
              <a:t>European</a:t>
            </a:r>
            <a:r>
              <a:rPr lang="fr-FR" i="1" dirty="0"/>
              <a:t> </a:t>
            </a:r>
            <a:r>
              <a:rPr lang="fr-FR" i="1" dirty="0" err="1"/>
              <a:t>Research</a:t>
            </a:r>
            <a:r>
              <a:rPr lang="fr-FR" i="1" dirty="0"/>
              <a:t> Project</a:t>
            </a:r>
            <a:br>
              <a:rPr lang="fr-FR" i="1" dirty="0"/>
            </a:br>
            <a:r>
              <a:rPr lang="fr-FR" dirty="0"/>
              <a:t>WP6-Information and Public Participation</a:t>
            </a:r>
            <a:r>
              <a:rPr lang="fr-FR" i="1" dirty="0"/>
              <a:t/>
            </a:r>
            <a:br>
              <a:rPr lang="fr-FR" i="1" dirty="0"/>
            </a:br>
            <a:r>
              <a:rPr lang="fr-FR" b="1" dirty="0"/>
              <a:t>WP6.1-</a:t>
            </a:r>
            <a:r>
              <a:rPr lang="en-US" sz="2000" b="1" dirty="0"/>
              <a:t>Emergency &amp; post-emergency expertise networks interactions</a:t>
            </a:r>
            <a:endParaRPr lang="fr-FR" sz="2000" b="1" dirty="0"/>
          </a:p>
          <a:p>
            <a:pPr>
              <a:buClr>
                <a:srgbClr val="595959"/>
              </a:buClr>
              <a:defRPr/>
            </a:pPr>
            <a:endParaRPr lang="fr-FR" i="1" dirty="0"/>
          </a:p>
          <a:p>
            <a:pPr>
              <a:buClr>
                <a:srgbClr val="595959"/>
              </a:buClr>
              <a:defRPr/>
            </a:pPr>
            <a:r>
              <a:rPr lang="fr-FR" b="1" dirty="0" err="1" smtClean="0"/>
              <a:t>Partners</a:t>
            </a:r>
            <a:r>
              <a:rPr lang="fr-FR" b="1" dirty="0" smtClean="0"/>
              <a:t>:</a:t>
            </a:r>
          </a:p>
          <a:p>
            <a:pPr marL="0" indent="0">
              <a:spcBef>
                <a:spcPts val="0"/>
              </a:spcBef>
              <a:spcAft>
                <a:spcPts val="0"/>
              </a:spcAft>
              <a:buClr>
                <a:srgbClr val="595959"/>
              </a:buClr>
              <a:buNone/>
              <a:tabLst>
                <a:tab pos="1527175" algn="l"/>
              </a:tabLst>
              <a:defRPr/>
            </a:pPr>
            <a:r>
              <a:rPr lang="fr-FR" dirty="0" smtClean="0"/>
              <a:t>Coordination</a:t>
            </a:r>
            <a:r>
              <a:rPr lang="fr-FR" dirty="0"/>
              <a:t>:</a:t>
            </a:r>
            <a:r>
              <a:rPr lang="fr-FR" i="1" dirty="0"/>
              <a:t> </a:t>
            </a:r>
            <a:r>
              <a:rPr lang="fr-FR" b="1" i="1" dirty="0"/>
              <a:t>EnerWebWatch</a:t>
            </a:r>
            <a:r>
              <a:rPr lang="fr-FR" i="1" dirty="0"/>
              <a:t>/</a:t>
            </a:r>
            <a:r>
              <a:rPr lang="fr-FR" i="1" dirty="0" err="1"/>
              <a:t>Coopaname</a:t>
            </a:r>
            <a:r>
              <a:rPr lang="fr-FR" i="1" dirty="0"/>
              <a:t> (France</a:t>
            </a:r>
            <a:r>
              <a:rPr lang="fr-FR" i="1" dirty="0" smtClean="0"/>
              <a:t>)</a:t>
            </a:r>
          </a:p>
          <a:p>
            <a:pPr marL="0" indent="0">
              <a:spcBef>
                <a:spcPts val="0"/>
              </a:spcBef>
              <a:buClr>
                <a:srgbClr val="595959"/>
              </a:buClr>
              <a:buNone/>
              <a:tabLst>
                <a:tab pos="1879600" algn="l"/>
              </a:tabLst>
              <a:defRPr/>
            </a:pPr>
            <a:r>
              <a:rPr lang="fr-FR" i="1" dirty="0" smtClean="0"/>
              <a:t>	</a:t>
            </a:r>
            <a:r>
              <a:rPr lang="fr-FR" i="1" dirty="0" err="1" smtClean="0"/>
              <a:t>with</a:t>
            </a:r>
            <a:r>
              <a:rPr lang="fr-FR" i="1" dirty="0" smtClean="0"/>
              <a:t> </a:t>
            </a:r>
            <a:r>
              <a:rPr lang="fr-FR" i="1" dirty="0"/>
              <a:t>support of </a:t>
            </a:r>
            <a:r>
              <a:rPr lang="fr-FR" b="1" i="1" dirty="0"/>
              <a:t>WISE-Paris </a:t>
            </a:r>
            <a:r>
              <a:rPr lang="fr-FR" i="1" dirty="0"/>
              <a:t>(</a:t>
            </a:r>
            <a:r>
              <a:rPr lang="fr-FR" i="1" dirty="0" smtClean="0"/>
              <a:t>France)</a:t>
            </a:r>
          </a:p>
          <a:p>
            <a:pPr marL="0" indent="0">
              <a:spcBef>
                <a:spcPts val="0"/>
              </a:spcBef>
              <a:buClr>
                <a:srgbClr val="595959"/>
              </a:buClr>
              <a:buNone/>
              <a:tabLst>
                <a:tab pos="1879600" algn="l"/>
              </a:tabLst>
              <a:defRPr/>
            </a:pPr>
            <a:endParaRPr lang="fr-FR" i="1" dirty="0"/>
          </a:p>
          <a:p>
            <a:pPr marL="0" indent="0">
              <a:spcBef>
                <a:spcPts val="0"/>
              </a:spcBef>
              <a:spcAft>
                <a:spcPts val="0"/>
              </a:spcAft>
              <a:buClr>
                <a:srgbClr val="595959"/>
              </a:buClr>
              <a:buNone/>
              <a:defRPr/>
            </a:pPr>
            <a:r>
              <a:rPr lang="en-US" dirty="0" smtClean="0"/>
              <a:t>Participants:	</a:t>
            </a:r>
            <a:r>
              <a:rPr lang="en-US" b="1" i="1" dirty="0" smtClean="0"/>
              <a:t>Norwegian </a:t>
            </a:r>
            <a:r>
              <a:rPr lang="en-US" b="1" i="1" dirty="0"/>
              <a:t>Radiation Protection Authority</a:t>
            </a:r>
            <a:r>
              <a:rPr lang="en-US" i="1" dirty="0"/>
              <a:t> (Norway</a:t>
            </a:r>
            <a:r>
              <a:rPr lang="en-US" i="1" dirty="0" smtClean="0"/>
              <a:t>)</a:t>
            </a:r>
          </a:p>
          <a:p>
            <a:pPr marL="0" indent="0">
              <a:spcBef>
                <a:spcPts val="0"/>
              </a:spcBef>
              <a:spcAft>
                <a:spcPts val="0"/>
              </a:spcAft>
              <a:buClr>
                <a:srgbClr val="595959"/>
              </a:buClr>
              <a:buNone/>
              <a:tabLst>
                <a:tab pos="1795463" algn="l"/>
              </a:tabLst>
              <a:defRPr/>
            </a:pPr>
            <a:r>
              <a:rPr lang="en-US" b="1" i="1" dirty="0" smtClean="0"/>
              <a:t>	Universidad </a:t>
            </a:r>
            <a:r>
              <a:rPr lang="en-US" b="1" i="1" dirty="0" err="1"/>
              <a:t>Politecnica</a:t>
            </a:r>
            <a:r>
              <a:rPr lang="en-US" b="1" i="1" dirty="0"/>
              <a:t> de Madrid</a:t>
            </a:r>
            <a:r>
              <a:rPr lang="en-US" i="1" dirty="0"/>
              <a:t> (Spain</a:t>
            </a:r>
            <a:r>
              <a:rPr lang="en-US" i="1" dirty="0" smtClean="0"/>
              <a:t>)</a:t>
            </a:r>
          </a:p>
          <a:p>
            <a:pPr marL="0" indent="0">
              <a:spcBef>
                <a:spcPts val="0"/>
              </a:spcBef>
              <a:spcAft>
                <a:spcPts val="0"/>
              </a:spcAft>
              <a:buClr>
                <a:srgbClr val="595959"/>
              </a:buClr>
              <a:buNone/>
              <a:tabLst>
                <a:tab pos="1795463" algn="l"/>
              </a:tabLst>
              <a:defRPr/>
            </a:pPr>
            <a:r>
              <a:rPr lang="en-US" i="1" dirty="0"/>
              <a:t>	</a:t>
            </a:r>
            <a:r>
              <a:rPr lang="en-US" b="1" i="1" dirty="0" err="1"/>
              <a:t>Mutadis</a:t>
            </a:r>
            <a:r>
              <a:rPr lang="en-US" b="1" i="1" dirty="0"/>
              <a:t> Consultants</a:t>
            </a:r>
            <a:r>
              <a:rPr lang="en-US" i="1" dirty="0"/>
              <a:t> (</a:t>
            </a:r>
            <a:r>
              <a:rPr lang="en-US" i="1" dirty="0" smtClean="0"/>
              <a:t>France)</a:t>
            </a:r>
          </a:p>
          <a:p>
            <a:pPr marL="0" indent="0">
              <a:spcBef>
                <a:spcPts val="0"/>
              </a:spcBef>
              <a:spcAft>
                <a:spcPts val="0"/>
              </a:spcAft>
              <a:buClr>
                <a:srgbClr val="595959"/>
              </a:buClr>
              <a:buNone/>
              <a:tabLst>
                <a:tab pos="1795463" algn="l"/>
              </a:tabLst>
              <a:defRPr/>
            </a:pPr>
            <a:r>
              <a:rPr lang="en-US" i="1" dirty="0"/>
              <a:t>	</a:t>
            </a:r>
            <a:r>
              <a:rPr lang="en-US" b="1" i="1" dirty="0" smtClean="0"/>
              <a:t>IST</a:t>
            </a:r>
            <a:r>
              <a:rPr lang="en-US" b="1" i="1" dirty="0"/>
              <a:t>-ID - </a:t>
            </a:r>
            <a:r>
              <a:rPr lang="en-US" b="1" i="1" dirty="0" err="1"/>
              <a:t>Associacao</a:t>
            </a:r>
            <a:r>
              <a:rPr lang="en-US" b="1" i="1" dirty="0"/>
              <a:t> do </a:t>
            </a:r>
            <a:r>
              <a:rPr lang="en-US" b="1" i="1" dirty="0" err="1"/>
              <a:t>Instituto</a:t>
            </a:r>
            <a:r>
              <a:rPr lang="en-US" b="1" i="1" dirty="0"/>
              <a:t> Superior </a:t>
            </a:r>
            <a:r>
              <a:rPr lang="en-US" b="1" i="1" dirty="0" err="1" smtClean="0"/>
              <a:t>Tecnico</a:t>
            </a:r>
            <a:r>
              <a:rPr lang="en-US" b="1" i="1" dirty="0" smtClean="0"/>
              <a:t> 	</a:t>
            </a:r>
            <a:r>
              <a:rPr lang="en-US" b="1" i="1" dirty="0" err="1" smtClean="0"/>
              <a:t>para</a:t>
            </a:r>
            <a:r>
              <a:rPr lang="en-US" b="1" i="1" dirty="0" smtClean="0"/>
              <a:t> </a:t>
            </a:r>
            <a:r>
              <a:rPr lang="en-US" b="1" i="1" dirty="0" err="1"/>
              <a:t>Investigacao</a:t>
            </a:r>
            <a:r>
              <a:rPr lang="en-US" b="1" i="1" dirty="0"/>
              <a:t> e </a:t>
            </a:r>
            <a:r>
              <a:rPr lang="en-US" b="1" i="1" dirty="0" err="1"/>
              <a:t>Desenvolvimento</a:t>
            </a:r>
            <a:r>
              <a:rPr lang="en-US" i="1" dirty="0"/>
              <a:t> (Portugal)</a:t>
            </a:r>
            <a:br>
              <a:rPr lang="en-US" i="1" dirty="0"/>
            </a:br>
            <a:endParaRPr lang="en-GB" dirty="0" smtClean="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Project Framework</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eaLnBrk="1"/>
            <a:r>
              <a:rPr lang="fr-FR" b="1" dirty="0">
                <a:solidFill>
                  <a:srgbClr val="262626"/>
                </a:solidFill>
                <a:sym typeface="Wingdings"/>
              </a:rPr>
              <a:t>The </a:t>
            </a:r>
            <a:r>
              <a:rPr lang="fr-FR" b="1" dirty="0" err="1">
                <a:solidFill>
                  <a:srgbClr val="262626"/>
                </a:solidFill>
                <a:sym typeface="Wingdings"/>
              </a:rPr>
              <a:t>role</a:t>
            </a:r>
            <a:r>
              <a:rPr lang="fr-FR" b="1" dirty="0">
                <a:solidFill>
                  <a:srgbClr val="262626"/>
                </a:solidFill>
                <a:sym typeface="Wingdings"/>
              </a:rPr>
              <a:t> of </a:t>
            </a:r>
            <a:r>
              <a:rPr lang="fr-FR" b="1" dirty="0" smtClean="0">
                <a:solidFill>
                  <a:srgbClr val="262626"/>
                </a:solidFill>
                <a:sym typeface="Wingdings"/>
              </a:rPr>
              <a:t>experts</a:t>
            </a:r>
          </a:p>
          <a:p>
            <a:pPr marL="0" indent="0">
              <a:buClr>
                <a:srgbClr val="595959"/>
              </a:buClr>
              <a:buNone/>
              <a:defRPr/>
            </a:pPr>
            <a:r>
              <a:rPr lang="fr-FR" sz="2000" dirty="0" smtClean="0"/>
              <a:t> </a:t>
            </a:r>
            <a:r>
              <a:rPr lang="fr-FR" b="1" dirty="0" smtClean="0"/>
              <a:t>• Shift </a:t>
            </a:r>
            <a:r>
              <a:rPr lang="fr-FR" b="1" dirty="0" err="1"/>
              <a:t>from</a:t>
            </a:r>
            <a:r>
              <a:rPr lang="fr-FR" b="1" dirty="0"/>
              <a:t> the </a:t>
            </a:r>
            <a:r>
              <a:rPr lang="fr-FR" b="1" dirty="0" err="1"/>
              <a:t>usual</a:t>
            </a:r>
            <a:r>
              <a:rPr lang="fr-FR" b="1" dirty="0"/>
              <a:t> </a:t>
            </a:r>
            <a:r>
              <a:rPr lang="fr-FR" b="1" dirty="0" err="1">
                <a:solidFill>
                  <a:srgbClr val="800000"/>
                </a:solidFill>
              </a:rPr>
              <a:t>external</a:t>
            </a:r>
            <a:r>
              <a:rPr lang="fr-FR" b="1" dirty="0"/>
              <a:t> focus…</a:t>
            </a:r>
            <a:br>
              <a:rPr lang="fr-FR" b="1" dirty="0"/>
            </a:br>
            <a:r>
              <a:rPr lang="fr-FR" dirty="0"/>
              <a:t>- experts </a:t>
            </a:r>
            <a:r>
              <a:rPr lang="fr-FR" dirty="0" err="1"/>
              <a:t>need</a:t>
            </a:r>
            <a:r>
              <a:rPr lang="fr-FR" dirty="0"/>
              <a:t> relevant &amp; </a:t>
            </a:r>
            <a:r>
              <a:rPr lang="fr-FR" dirty="0" err="1"/>
              <a:t>reliable</a:t>
            </a:r>
            <a:r>
              <a:rPr lang="fr-FR" dirty="0"/>
              <a:t/>
            </a:r>
            <a:br>
              <a:rPr lang="fr-FR" dirty="0"/>
            </a:br>
            <a:r>
              <a:rPr lang="fr-FR" dirty="0"/>
              <a:t>   information to </a:t>
            </a:r>
            <a:r>
              <a:rPr lang="fr-FR" dirty="0" err="1"/>
              <a:t>provide</a:t>
            </a:r>
            <a:r>
              <a:rPr lang="fr-FR" dirty="0"/>
              <a:t> expertise</a:t>
            </a:r>
            <a:br>
              <a:rPr lang="fr-FR" dirty="0"/>
            </a:br>
            <a:r>
              <a:rPr lang="fr-FR" dirty="0"/>
              <a:t>- experts </a:t>
            </a:r>
            <a:r>
              <a:rPr lang="fr-FR" dirty="0" err="1"/>
              <a:t>feel</a:t>
            </a:r>
            <a:r>
              <a:rPr lang="fr-FR" dirty="0"/>
              <a:t> a </a:t>
            </a:r>
            <a:r>
              <a:rPr lang="fr-FR" dirty="0" err="1"/>
              <a:t>need</a:t>
            </a:r>
            <a:r>
              <a:rPr lang="fr-FR" dirty="0"/>
              <a:t> for </a:t>
            </a:r>
            <a:r>
              <a:rPr lang="fr-FR" dirty="0" err="1"/>
              <a:t>increased</a:t>
            </a:r>
            <a:r>
              <a:rPr lang="fr-FR" dirty="0"/>
              <a:t/>
            </a:r>
            <a:br>
              <a:rPr lang="fr-FR" dirty="0"/>
            </a:br>
            <a:r>
              <a:rPr lang="fr-FR" dirty="0"/>
              <a:t>   </a:t>
            </a:r>
            <a:r>
              <a:rPr lang="fr-FR" dirty="0" err="1"/>
              <a:t>awareness</a:t>
            </a:r>
            <a:r>
              <a:rPr lang="fr-FR" dirty="0"/>
              <a:t> of public and media</a:t>
            </a:r>
          </a:p>
          <a:p>
            <a:pPr marL="0" indent="0">
              <a:buClr>
                <a:srgbClr val="595959"/>
              </a:buClr>
              <a:buNone/>
              <a:defRPr/>
            </a:pPr>
            <a:r>
              <a:rPr lang="fr-FR" b="1" dirty="0"/>
              <a:t>•	… to a </a:t>
            </a:r>
            <a:r>
              <a:rPr lang="fr-FR" b="1" dirty="0" err="1"/>
              <a:t>specific</a:t>
            </a:r>
            <a:r>
              <a:rPr lang="fr-FR" b="1" dirty="0"/>
              <a:t> </a:t>
            </a:r>
            <a:r>
              <a:rPr lang="fr-FR" b="1" dirty="0" err="1">
                <a:solidFill>
                  <a:srgbClr val="800000"/>
                </a:solidFill>
              </a:rPr>
              <a:t>internal</a:t>
            </a:r>
            <a:r>
              <a:rPr lang="fr-FR" b="1" dirty="0"/>
              <a:t> focus</a:t>
            </a:r>
            <a:br>
              <a:rPr lang="fr-FR" b="1" dirty="0"/>
            </a:br>
            <a:r>
              <a:rPr lang="fr-FR" dirty="0"/>
              <a:t>How do a large </a:t>
            </a:r>
            <a:r>
              <a:rPr lang="fr-FR" dirty="0" err="1"/>
              <a:t>number</a:t>
            </a:r>
            <a:r>
              <a:rPr lang="fr-FR" dirty="0"/>
              <a:t> of experts</a:t>
            </a:r>
            <a:br>
              <a:rPr lang="fr-FR" dirty="0"/>
            </a:br>
            <a:r>
              <a:rPr lang="fr-FR" dirty="0" err="1"/>
              <a:t>act</a:t>
            </a:r>
            <a:r>
              <a:rPr lang="fr-FR" dirty="0"/>
              <a:t> or </a:t>
            </a:r>
            <a:r>
              <a:rPr lang="fr-FR" dirty="0" err="1"/>
              <a:t>interact</a:t>
            </a:r>
            <a:r>
              <a:rPr lang="fr-FR" dirty="0"/>
              <a:t> to </a:t>
            </a:r>
            <a:r>
              <a:rPr lang="fr-FR" dirty="0" err="1"/>
              <a:t>fulfill</a:t>
            </a:r>
            <a:r>
              <a:rPr lang="fr-FR" dirty="0"/>
              <a:t> the </a:t>
            </a:r>
            <a:r>
              <a:rPr lang="fr-FR" dirty="0" err="1" smtClean="0"/>
              <a:t>needs</a:t>
            </a:r>
            <a:endParaRPr lang="fr-FR" dirty="0" smtClean="0"/>
          </a:p>
          <a:p>
            <a:pPr marL="0" indent="0">
              <a:buClr>
                <a:srgbClr val="595959"/>
              </a:buClr>
              <a:buNone/>
              <a:defRPr/>
            </a:pPr>
            <a:endParaRPr lang="en-GB" dirty="0" smtClean="0"/>
          </a:p>
          <a:p>
            <a:pPr eaLnBrk="1"/>
            <a:r>
              <a:rPr lang="fr-FR" b="1" dirty="0">
                <a:solidFill>
                  <a:srgbClr val="262626"/>
                </a:solidFill>
                <a:sym typeface="Wingdings"/>
              </a:rPr>
              <a:t>The experts = a group </a:t>
            </a:r>
            <a:r>
              <a:rPr lang="fr-FR" b="1" dirty="0" err="1">
                <a:solidFill>
                  <a:srgbClr val="262626"/>
                </a:solidFill>
                <a:sym typeface="Wingdings"/>
              </a:rPr>
              <a:t>which</a:t>
            </a:r>
            <a:r>
              <a:rPr lang="fr-FR" b="1" dirty="0">
                <a:solidFill>
                  <a:srgbClr val="262626"/>
                </a:solidFill>
                <a:sym typeface="Wingdings"/>
              </a:rPr>
              <a:t> stands </a:t>
            </a:r>
            <a:r>
              <a:rPr lang="fr-FR" b="1" dirty="0" err="1" smtClean="0">
                <a:solidFill>
                  <a:srgbClr val="262626"/>
                </a:solidFill>
                <a:sym typeface="Wingdings"/>
              </a:rPr>
              <a:t>between</a:t>
            </a:r>
            <a:endParaRPr lang="fr-FR" b="1" dirty="0" smtClean="0">
              <a:solidFill>
                <a:srgbClr val="262626"/>
              </a:solidFill>
              <a:sym typeface="Wingdings"/>
            </a:endParaRPr>
          </a:p>
          <a:p>
            <a:pPr marL="0" indent="0">
              <a:buClr>
                <a:srgbClr val="595959"/>
              </a:buClr>
              <a:buNone/>
              <a:defRPr/>
            </a:pPr>
            <a:r>
              <a:rPr lang="fr-FR" dirty="0">
                <a:solidFill>
                  <a:srgbClr val="262626"/>
                </a:solidFill>
                <a:sym typeface="Wingdings"/>
              </a:rPr>
              <a:t>•	the </a:t>
            </a:r>
            <a:r>
              <a:rPr lang="fr-FR" dirty="0" err="1">
                <a:solidFill>
                  <a:srgbClr val="800000"/>
                </a:solidFill>
                <a:sym typeface="Wingdings"/>
              </a:rPr>
              <a:t>complexity</a:t>
            </a:r>
            <a:r>
              <a:rPr lang="fr-FR" dirty="0">
                <a:solidFill>
                  <a:srgbClr val="262626"/>
                </a:solidFill>
                <a:sym typeface="Wingdings"/>
              </a:rPr>
              <a:t> of the emergency / post-emergency situation</a:t>
            </a:r>
          </a:p>
          <a:p>
            <a:pPr marL="0" indent="0">
              <a:buClr>
                <a:srgbClr val="595959"/>
              </a:buClr>
              <a:buNone/>
              <a:defRPr/>
            </a:pPr>
            <a:r>
              <a:rPr lang="fr-FR" dirty="0">
                <a:solidFill>
                  <a:srgbClr val="262626"/>
                </a:solidFill>
                <a:sym typeface="Wingdings"/>
              </a:rPr>
              <a:t>•	and the </a:t>
            </a:r>
            <a:r>
              <a:rPr lang="fr-FR" dirty="0" err="1">
                <a:solidFill>
                  <a:srgbClr val="800000"/>
                </a:solidFill>
                <a:sym typeface="Wingdings"/>
              </a:rPr>
              <a:t>complexity</a:t>
            </a:r>
            <a:r>
              <a:rPr lang="fr-FR" dirty="0">
                <a:solidFill>
                  <a:srgbClr val="262626"/>
                </a:solidFill>
                <a:sym typeface="Wingdings"/>
              </a:rPr>
              <a:t> of the </a:t>
            </a:r>
            <a:r>
              <a:rPr lang="fr-FR" dirty="0" err="1">
                <a:solidFill>
                  <a:srgbClr val="262626"/>
                </a:solidFill>
                <a:sym typeface="Wingdings"/>
              </a:rPr>
              <a:t>societal</a:t>
            </a:r>
            <a:r>
              <a:rPr lang="fr-FR" dirty="0">
                <a:solidFill>
                  <a:srgbClr val="262626"/>
                </a:solidFill>
                <a:sym typeface="Wingdings"/>
              </a:rPr>
              <a:t> </a:t>
            </a:r>
            <a:r>
              <a:rPr lang="fr-FR" dirty="0" err="1">
                <a:solidFill>
                  <a:srgbClr val="262626"/>
                </a:solidFill>
                <a:sym typeface="Wingdings"/>
              </a:rPr>
              <a:t>needs</a:t>
            </a:r>
            <a:r>
              <a:rPr lang="fr-FR" dirty="0">
                <a:solidFill>
                  <a:srgbClr val="262626"/>
                </a:solidFill>
                <a:sym typeface="Wingdings"/>
              </a:rPr>
              <a:t> in </a:t>
            </a:r>
            <a:r>
              <a:rPr lang="fr-FR" dirty="0" err="1">
                <a:solidFill>
                  <a:srgbClr val="262626"/>
                </a:solidFill>
                <a:sym typeface="Wingdings"/>
              </a:rPr>
              <a:t>that</a:t>
            </a:r>
            <a:r>
              <a:rPr lang="fr-FR" dirty="0">
                <a:solidFill>
                  <a:srgbClr val="262626"/>
                </a:solidFill>
                <a:sym typeface="Wingdings"/>
              </a:rPr>
              <a:t> </a:t>
            </a:r>
            <a:r>
              <a:rPr lang="fr-FR" dirty="0" smtClean="0">
                <a:solidFill>
                  <a:srgbClr val="262626"/>
                </a:solidFill>
                <a:sym typeface="Wingdings"/>
              </a:rPr>
              <a:t>situation</a:t>
            </a:r>
            <a:endParaRPr lang="en-GB" dirty="0"/>
          </a:p>
        </p:txBody>
      </p:sp>
      <p:grpSp>
        <p:nvGrpSpPr>
          <p:cNvPr id="33" name="Grouper 32"/>
          <p:cNvGrpSpPr/>
          <p:nvPr/>
        </p:nvGrpSpPr>
        <p:grpSpPr>
          <a:xfrm>
            <a:off x="5688384" y="1547589"/>
            <a:ext cx="4080822" cy="3137574"/>
            <a:chOff x="4464948" y="1700808"/>
            <a:chExt cx="4080822" cy="3137574"/>
          </a:xfrm>
        </p:grpSpPr>
        <p:sp>
          <p:nvSpPr>
            <p:cNvPr id="34" name="Ellipse 33"/>
            <p:cNvSpPr/>
            <p:nvPr/>
          </p:nvSpPr>
          <p:spPr>
            <a:xfrm>
              <a:off x="5148064" y="2924944"/>
              <a:ext cx="2304256" cy="1509717"/>
            </a:xfrm>
            <a:prstGeom prst="ellipse">
              <a:avLst/>
            </a:prstGeom>
            <a:solidFill>
              <a:srgbClr val="F79646"/>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nvGrpSpPr>
            <p:cNvPr id="35" name="Grouper 34"/>
            <p:cNvGrpSpPr/>
            <p:nvPr/>
          </p:nvGrpSpPr>
          <p:grpSpPr>
            <a:xfrm>
              <a:off x="5963021" y="3952091"/>
              <a:ext cx="1137295" cy="632284"/>
              <a:chOff x="6626814" y="2780928"/>
              <a:chExt cx="1137295" cy="632284"/>
            </a:xfrm>
          </p:grpSpPr>
          <p:sp>
            <p:nvSpPr>
              <p:cNvPr id="59" name="Ellipse 58"/>
              <p:cNvSpPr/>
              <p:nvPr/>
            </p:nvSpPr>
            <p:spPr>
              <a:xfrm>
                <a:off x="6626814" y="2780928"/>
                <a:ext cx="1137295" cy="632284"/>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60" name="ZoneTexte 59"/>
              <p:cNvSpPr txBox="1"/>
              <p:nvPr/>
            </p:nvSpPr>
            <p:spPr>
              <a:xfrm>
                <a:off x="6626814" y="2924944"/>
                <a:ext cx="1137295" cy="338554"/>
              </a:xfrm>
              <a:prstGeom prst="rect">
                <a:avLst/>
              </a:prstGeom>
              <a:noFill/>
            </p:spPr>
            <p:txBody>
              <a:bodyPr wrap="square" rtlCol="0">
                <a:spAutoFit/>
              </a:bodyPr>
              <a:lstStyle/>
              <a:p>
                <a:pPr algn="ctr"/>
                <a:r>
                  <a:rPr lang="fr-FR" sz="1600" dirty="0" smtClean="0"/>
                  <a:t>Media</a:t>
                </a:r>
                <a:endParaRPr lang="fr-FR" sz="1600" dirty="0"/>
              </a:p>
            </p:txBody>
          </p:sp>
        </p:grpSp>
        <p:grpSp>
          <p:nvGrpSpPr>
            <p:cNvPr id="36" name="Grouper 35"/>
            <p:cNvGrpSpPr/>
            <p:nvPr/>
          </p:nvGrpSpPr>
          <p:grpSpPr>
            <a:xfrm>
              <a:off x="6531049" y="3084748"/>
              <a:ext cx="1137295" cy="632284"/>
              <a:chOff x="6626814" y="2780928"/>
              <a:chExt cx="1137295" cy="632284"/>
            </a:xfrm>
          </p:grpSpPr>
          <p:sp>
            <p:nvSpPr>
              <p:cNvPr id="57" name="Ellipse 56"/>
              <p:cNvSpPr/>
              <p:nvPr/>
            </p:nvSpPr>
            <p:spPr>
              <a:xfrm>
                <a:off x="6626814" y="2780928"/>
                <a:ext cx="1137295" cy="632284"/>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8" name="ZoneTexte 57"/>
              <p:cNvSpPr txBox="1"/>
              <p:nvPr/>
            </p:nvSpPr>
            <p:spPr>
              <a:xfrm>
                <a:off x="6626814" y="2924944"/>
                <a:ext cx="1137295" cy="338554"/>
              </a:xfrm>
              <a:prstGeom prst="rect">
                <a:avLst/>
              </a:prstGeom>
              <a:noFill/>
            </p:spPr>
            <p:txBody>
              <a:bodyPr wrap="square" rtlCol="0">
                <a:spAutoFit/>
              </a:bodyPr>
              <a:lstStyle/>
              <a:p>
                <a:pPr algn="ctr"/>
                <a:r>
                  <a:rPr lang="fr-FR" sz="1600" dirty="0" smtClean="0"/>
                  <a:t>Experts</a:t>
                </a:r>
                <a:endParaRPr lang="fr-FR" sz="1600" dirty="0"/>
              </a:p>
            </p:txBody>
          </p:sp>
        </p:grpSp>
        <p:grpSp>
          <p:nvGrpSpPr>
            <p:cNvPr id="37" name="Grouper 36"/>
            <p:cNvGrpSpPr/>
            <p:nvPr/>
          </p:nvGrpSpPr>
          <p:grpSpPr>
            <a:xfrm>
              <a:off x="5004048" y="3228764"/>
              <a:ext cx="1137295" cy="632284"/>
              <a:chOff x="6626814" y="2780928"/>
              <a:chExt cx="1137295" cy="632284"/>
            </a:xfrm>
          </p:grpSpPr>
          <p:sp>
            <p:nvSpPr>
              <p:cNvPr id="55" name="Ellipse 54"/>
              <p:cNvSpPr/>
              <p:nvPr/>
            </p:nvSpPr>
            <p:spPr>
              <a:xfrm>
                <a:off x="6626814" y="2780928"/>
                <a:ext cx="1137295" cy="632284"/>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6" name="ZoneTexte 55"/>
              <p:cNvSpPr txBox="1"/>
              <p:nvPr/>
            </p:nvSpPr>
            <p:spPr>
              <a:xfrm>
                <a:off x="6626814" y="2924944"/>
                <a:ext cx="1137295" cy="338554"/>
              </a:xfrm>
              <a:prstGeom prst="rect">
                <a:avLst/>
              </a:prstGeom>
              <a:noFill/>
            </p:spPr>
            <p:txBody>
              <a:bodyPr wrap="square" rtlCol="0">
                <a:spAutoFit/>
              </a:bodyPr>
              <a:lstStyle/>
              <a:p>
                <a:pPr algn="ctr"/>
                <a:r>
                  <a:rPr lang="fr-FR" sz="1600" dirty="0" smtClean="0"/>
                  <a:t>Local pop.</a:t>
                </a:r>
                <a:endParaRPr lang="fr-FR" sz="1600" dirty="0"/>
              </a:p>
            </p:txBody>
          </p:sp>
        </p:grpSp>
        <p:grpSp>
          <p:nvGrpSpPr>
            <p:cNvPr id="38" name="Grouper 37"/>
            <p:cNvGrpSpPr/>
            <p:nvPr/>
          </p:nvGrpSpPr>
          <p:grpSpPr>
            <a:xfrm>
              <a:off x="5416653" y="1823679"/>
              <a:ext cx="1340311" cy="669217"/>
              <a:chOff x="5200629" y="1823679"/>
              <a:chExt cx="1340311" cy="669217"/>
            </a:xfrm>
          </p:grpSpPr>
          <p:sp>
            <p:nvSpPr>
              <p:cNvPr id="53" name="Ellipse 52"/>
              <p:cNvSpPr/>
              <p:nvPr/>
            </p:nvSpPr>
            <p:spPr>
              <a:xfrm>
                <a:off x="5200629" y="1823679"/>
                <a:ext cx="1340311" cy="669217"/>
              </a:xfrm>
              <a:prstGeom prst="ellipse">
                <a:avLst/>
              </a:prstGeom>
              <a:solidFill>
                <a:srgbClr val="F79646"/>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4" name="ZoneTexte 53"/>
              <p:cNvSpPr txBox="1"/>
              <p:nvPr/>
            </p:nvSpPr>
            <p:spPr>
              <a:xfrm>
                <a:off x="5200629" y="1979548"/>
                <a:ext cx="1340311" cy="338554"/>
              </a:xfrm>
              <a:prstGeom prst="rect">
                <a:avLst/>
              </a:prstGeom>
              <a:noFill/>
            </p:spPr>
            <p:txBody>
              <a:bodyPr wrap="square" rtlCol="0">
                <a:spAutoFit/>
              </a:bodyPr>
              <a:lstStyle/>
              <a:p>
                <a:pPr algn="ctr"/>
                <a:r>
                  <a:rPr lang="fr-FR" sz="1600" dirty="0" err="1" smtClean="0"/>
                  <a:t>Regulation</a:t>
                </a:r>
                <a:endParaRPr lang="fr-FR" sz="1600" dirty="0"/>
              </a:p>
            </p:txBody>
          </p:sp>
        </p:grpSp>
        <p:grpSp>
          <p:nvGrpSpPr>
            <p:cNvPr id="39" name="Grouper 38"/>
            <p:cNvGrpSpPr/>
            <p:nvPr/>
          </p:nvGrpSpPr>
          <p:grpSpPr>
            <a:xfrm>
              <a:off x="6779524" y="2054114"/>
              <a:ext cx="1340311" cy="669217"/>
              <a:chOff x="5200629" y="1823679"/>
              <a:chExt cx="1340311" cy="669217"/>
            </a:xfrm>
          </p:grpSpPr>
          <p:sp>
            <p:nvSpPr>
              <p:cNvPr id="51" name="Ellipse 50"/>
              <p:cNvSpPr/>
              <p:nvPr/>
            </p:nvSpPr>
            <p:spPr>
              <a:xfrm>
                <a:off x="5200629" y="1823679"/>
                <a:ext cx="1340311" cy="669217"/>
              </a:xfrm>
              <a:prstGeom prst="ellipse">
                <a:avLst/>
              </a:prstGeom>
              <a:solidFill>
                <a:srgbClr val="F79646"/>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2" name="ZoneTexte 51"/>
              <p:cNvSpPr txBox="1"/>
              <p:nvPr/>
            </p:nvSpPr>
            <p:spPr>
              <a:xfrm>
                <a:off x="5200629" y="1979548"/>
                <a:ext cx="1340311" cy="338554"/>
              </a:xfrm>
              <a:prstGeom prst="rect">
                <a:avLst/>
              </a:prstGeom>
              <a:noFill/>
            </p:spPr>
            <p:txBody>
              <a:bodyPr wrap="square" rtlCol="0">
                <a:spAutoFit/>
              </a:bodyPr>
              <a:lstStyle/>
              <a:p>
                <a:pPr algn="ctr"/>
                <a:r>
                  <a:rPr lang="fr-FR" sz="1600" dirty="0" smtClean="0"/>
                  <a:t>Expert </a:t>
                </a:r>
                <a:r>
                  <a:rPr lang="fr-FR" sz="1600" dirty="0" err="1" smtClean="0"/>
                  <a:t>syst</a:t>
                </a:r>
                <a:r>
                  <a:rPr lang="fr-FR" sz="1600" dirty="0" smtClean="0"/>
                  <a:t>.</a:t>
                </a:r>
                <a:endParaRPr lang="fr-FR" sz="1600" dirty="0"/>
              </a:p>
            </p:txBody>
          </p:sp>
        </p:grpSp>
        <p:sp>
          <p:nvSpPr>
            <p:cNvPr id="40" name="ZoneTexte 39"/>
            <p:cNvSpPr txBox="1"/>
            <p:nvPr/>
          </p:nvSpPr>
          <p:spPr>
            <a:xfrm>
              <a:off x="7943046" y="2639194"/>
              <a:ext cx="602724" cy="338554"/>
            </a:xfrm>
            <a:prstGeom prst="rect">
              <a:avLst/>
            </a:prstGeom>
            <a:noFill/>
          </p:spPr>
          <p:txBody>
            <a:bodyPr wrap="square" rtlCol="0">
              <a:spAutoFit/>
            </a:bodyPr>
            <a:lstStyle/>
            <a:p>
              <a:r>
                <a:rPr lang="fr-FR" sz="1600" dirty="0" smtClean="0"/>
                <a:t>Etc.</a:t>
              </a:r>
              <a:endParaRPr lang="fr-FR" sz="1600" dirty="0"/>
            </a:p>
          </p:txBody>
        </p:sp>
        <p:cxnSp>
          <p:nvCxnSpPr>
            <p:cNvPr id="41" name="Connecteur droit avec flèche 40"/>
            <p:cNvCxnSpPr>
              <a:stCxn id="53" idx="4"/>
            </p:cNvCxnSpPr>
            <p:nvPr/>
          </p:nvCxnSpPr>
          <p:spPr>
            <a:xfrm>
              <a:off x="6086809" y="2492896"/>
              <a:ext cx="54534" cy="432048"/>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cxnSp>
          <p:nvCxnSpPr>
            <p:cNvPr id="42" name="Connecteur droit avec flèche 41"/>
            <p:cNvCxnSpPr/>
            <p:nvPr/>
          </p:nvCxnSpPr>
          <p:spPr>
            <a:xfrm flipH="1">
              <a:off x="6740175" y="2630178"/>
              <a:ext cx="235633" cy="366774"/>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cxnSp>
          <p:nvCxnSpPr>
            <p:cNvPr id="43" name="Connecteur droit avec flèche 42"/>
            <p:cNvCxnSpPr>
              <a:stCxn id="57" idx="3"/>
              <a:endCxn id="59" idx="0"/>
            </p:cNvCxnSpPr>
            <p:nvPr/>
          </p:nvCxnSpPr>
          <p:spPr>
            <a:xfrm flipH="1">
              <a:off x="6531669" y="3624436"/>
              <a:ext cx="165933" cy="327655"/>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cxnSp>
          <p:nvCxnSpPr>
            <p:cNvPr id="44" name="Connecteur droit avec flèche 43"/>
            <p:cNvCxnSpPr>
              <a:stCxn id="57" idx="2"/>
            </p:cNvCxnSpPr>
            <p:nvPr/>
          </p:nvCxnSpPr>
          <p:spPr>
            <a:xfrm flipH="1">
              <a:off x="6141343" y="3400890"/>
              <a:ext cx="389706" cy="166428"/>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cxnSp>
          <p:nvCxnSpPr>
            <p:cNvPr id="45" name="Connecteur droit avec flèche 44"/>
            <p:cNvCxnSpPr>
              <a:stCxn id="55" idx="5"/>
              <a:endCxn id="59" idx="1"/>
            </p:cNvCxnSpPr>
            <p:nvPr/>
          </p:nvCxnSpPr>
          <p:spPr>
            <a:xfrm>
              <a:off x="5974790" y="3768452"/>
              <a:ext cx="154784" cy="276235"/>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sp>
          <p:nvSpPr>
            <p:cNvPr id="46" name="ZoneTexte 45"/>
            <p:cNvSpPr txBox="1"/>
            <p:nvPr/>
          </p:nvSpPr>
          <p:spPr>
            <a:xfrm>
              <a:off x="6156176" y="4561383"/>
              <a:ext cx="755124" cy="276999"/>
            </a:xfrm>
            <a:prstGeom prst="rect">
              <a:avLst/>
            </a:prstGeom>
            <a:noFill/>
          </p:spPr>
          <p:txBody>
            <a:bodyPr wrap="square" rtlCol="0">
              <a:spAutoFit/>
            </a:bodyPr>
            <a:lstStyle/>
            <a:p>
              <a:pPr algn="ctr"/>
              <a:r>
                <a:rPr lang="fr-FR" sz="1200" b="1" dirty="0" smtClean="0">
                  <a:solidFill>
                    <a:srgbClr val="800000"/>
                  </a:solidFill>
                </a:rPr>
                <a:t>WP6.3</a:t>
              </a:r>
              <a:endParaRPr lang="fr-FR" sz="1200" b="1" dirty="0">
                <a:solidFill>
                  <a:srgbClr val="800000"/>
                </a:solidFill>
              </a:endParaRPr>
            </a:p>
          </p:txBody>
        </p:sp>
        <p:sp>
          <p:nvSpPr>
            <p:cNvPr id="47" name="ZoneTexte 46"/>
            <p:cNvSpPr txBox="1"/>
            <p:nvPr/>
          </p:nvSpPr>
          <p:spPr>
            <a:xfrm>
              <a:off x="4464948" y="3635151"/>
              <a:ext cx="755124" cy="276999"/>
            </a:xfrm>
            <a:prstGeom prst="rect">
              <a:avLst/>
            </a:prstGeom>
            <a:noFill/>
          </p:spPr>
          <p:txBody>
            <a:bodyPr wrap="square" rtlCol="0">
              <a:spAutoFit/>
            </a:bodyPr>
            <a:lstStyle/>
            <a:p>
              <a:pPr algn="ctr"/>
              <a:r>
                <a:rPr lang="fr-FR" sz="1200" b="1" dirty="0" smtClean="0">
                  <a:solidFill>
                    <a:srgbClr val="800000"/>
                  </a:solidFill>
                </a:rPr>
                <a:t>WP6.2</a:t>
              </a:r>
              <a:endParaRPr lang="fr-FR" sz="1200" b="1" dirty="0">
                <a:solidFill>
                  <a:srgbClr val="800000"/>
                </a:solidFill>
              </a:endParaRPr>
            </a:p>
          </p:txBody>
        </p:sp>
        <p:sp>
          <p:nvSpPr>
            <p:cNvPr id="48" name="ZoneTexte 47"/>
            <p:cNvSpPr txBox="1"/>
            <p:nvPr/>
          </p:nvSpPr>
          <p:spPr>
            <a:xfrm>
              <a:off x="4969004" y="1700808"/>
              <a:ext cx="755124" cy="307777"/>
            </a:xfrm>
            <a:prstGeom prst="rect">
              <a:avLst/>
            </a:prstGeom>
            <a:noFill/>
          </p:spPr>
          <p:txBody>
            <a:bodyPr wrap="square" rtlCol="0">
              <a:spAutoFit/>
            </a:bodyPr>
            <a:lstStyle/>
            <a:p>
              <a:pPr algn="ctr"/>
              <a:r>
                <a:rPr lang="fr-FR" sz="1400" b="1" dirty="0" smtClean="0">
                  <a:solidFill>
                    <a:srgbClr val="800000"/>
                  </a:solidFill>
                </a:rPr>
                <a:t>WP3</a:t>
              </a:r>
              <a:endParaRPr lang="fr-FR" sz="1400" b="1" dirty="0">
                <a:solidFill>
                  <a:srgbClr val="800000"/>
                </a:solidFill>
              </a:endParaRPr>
            </a:p>
          </p:txBody>
        </p:sp>
        <p:sp>
          <p:nvSpPr>
            <p:cNvPr id="49" name="ZoneTexte 48"/>
            <p:cNvSpPr txBox="1"/>
            <p:nvPr/>
          </p:nvSpPr>
          <p:spPr>
            <a:xfrm>
              <a:off x="7668344" y="1855269"/>
              <a:ext cx="755124" cy="307777"/>
            </a:xfrm>
            <a:prstGeom prst="rect">
              <a:avLst/>
            </a:prstGeom>
            <a:noFill/>
          </p:spPr>
          <p:txBody>
            <a:bodyPr wrap="square" rtlCol="0">
              <a:spAutoFit/>
            </a:bodyPr>
            <a:lstStyle/>
            <a:p>
              <a:pPr algn="ctr"/>
              <a:r>
                <a:rPr lang="fr-FR" sz="1400" b="1" dirty="0" smtClean="0">
                  <a:solidFill>
                    <a:srgbClr val="800000"/>
                  </a:solidFill>
                </a:rPr>
                <a:t>WP2</a:t>
              </a:r>
              <a:endParaRPr lang="fr-FR" sz="1400" b="1" dirty="0">
                <a:solidFill>
                  <a:srgbClr val="800000"/>
                </a:solidFill>
              </a:endParaRPr>
            </a:p>
          </p:txBody>
        </p:sp>
        <p:sp>
          <p:nvSpPr>
            <p:cNvPr id="50" name="ZoneTexte 49"/>
            <p:cNvSpPr txBox="1"/>
            <p:nvPr/>
          </p:nvSpPr>
          <p:spPr>
            <a:xfrm>
              <a:off x="5148064" y="2780928"/>
              <a:ext cx="755124" cy="307777"/>
            </a:xfrm>
            <a:prstGeom prst="rect">
              <a:avLst/>
            </a:prstGeom>
            <a:noFill/>
          </p:spPr>
          <p:txBody>
            <a:bodyPr wrap="square" rtlCol="0">
              <a:spAutoFit/>
            </a:bodyPr>
            <a:lstStyle/>
            <a:p>
              <a:pPr algn="ctr"/>
              <a:r>
                <a:rPr lang="fr-FR" sz="1400" b="1" dirty="0" smtClean="0">
                  <a:solidFill>
                    <a:srgbClr val="800000"/>
                  </a:solidFill>
                </a:rPr>
                <a:t>WP6</a:t>
              </a:r>
              <a:endParaRPr lang="fr-FR" sz="1400" b="1" dirty="0">
                <a:solidFill>
                  <a:srgbClr val="800000"/>
                </a:solidFill>
              </a:endParaRPr>
            </a:p>
          </p:txBody>
        </p:sp>
      </p:grpSp>
      <p:sp>
        <p:nvSpPr>
          <p:cNvPr id="2" name="ZoneTexte 1"/>
          <p:cNvSpPr txBox="1"/>
          <p:nvPr/>
        </p:nvSpPr>
        <p:spPr>
          <a:xfrm>
            <a:off x="711125" y="5265530"/>
            <a:ext cx="184666" cy="353174"/>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388211892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smtClean="0"/>
              <a:t>Research </a:t>
            </a:r>
            <a:r>
              <a:rPr lang="de-DE" dirty="0" err="1" smtClean="0"/>
              <a:t>Process</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0" indent="0" eaLnBrk="1">
              <a:buNone/>
            </a:pPr>
            <a:endParaRPr lang="en-GB" dirty="0" smtClean="0"/>
          </a:p>
        </p:txBody>
      </p:sp>
      <p:sp>
        <p:nvSpPr>
          <p:cNvPr id="24" name="ZoneTexte 23"/>
          <p:cNvSpPr txBox="1"/>
          <p:nvPr/>
        </p:nvSpPr>
        <p:spPr>
          <a:xfrm>
            <a:off x="5868144" y="6464831"/>
            <a:ext cx="3096344" cy="307777"/>
          </a:xfrm>
          <a:prstGeom prst="rect">
            <a:avLst/>
          </a:prstGeom>
          <a:noFill/>
        </p:spPr>
        <p:txBody>
          <a:bodyPr wrap="square" rtlCol="0">
            <a:spAutoFit/>
          </a:bodyPr>
          <a:lstStyle/>
          <a:p>
            <a:pPr algn="r"/>
            <a:fld id="{8034F074-621C-7E44-8545-4DB2CFABC9B8}" type="slidenum">
              <a:rPr lang="fr-FR" sz="1400" smtClean="0">
                <a:solidFill>
                  <a:srgbClr val="800000"/>
                </a:solidFill>
              </a:rPr>
              <a:t>4</a:t>
            </a:fld>
            <a:endParaRPr lang="fr-FR" sz="1400" dirty="0">
              <a:solidFill>
                <a:srgbClr val="800000"/>
              </a:solidFill>
            </a:endParaRPr>
          </a:p>
        </p:txBody>
      </p:sp>
      <p:grpSp>
        <p:nvGrpSpPr>
          <p:cNvPr id="27" name="Group 12"/>
          <p:cNvGrpSpPr>
            <a:grpSpLocks/>
          </p:cNvGrpSpPr>
          <p:nvPr/>
        </p:nvGrpSpPr>
        <p:grpSpPr bwMode="auto">
          <a:xfrm>
            <a:off x="6315651" y="216806"/>
            <a:ext cx="225295" cy="195665"/>
            <a:chOff x="-16" y="23"/>
            <a:chExt cx="20021" cy="19954"/>
          </a:xfrm>
        </p:grpSpPr>
        <p:sp>
          <p:nvSpPr>
            <p:cNvPr id="29" name="Freeform 13"/>
            <p:cNvSpPr>
              <a:spLocks/>
            </p:cNvSpPr>
            <p:nvPr/>
          </p:nvSpPr>
          <p:spPr bwMode="auto">
            <a:xfrm>
              <a:off x="-16" y="9107"/>
              <a:ext cx="1806" cy="1786"/>
            </a:xfrm>
            <a:custGeom>
              <a:avLst/>
              <a:gdLst>
                <a:gd name="T0" fmla="*/ 253 w 20000"/>
                <a:gd name="T1" fmla="*/ 1776 h 20000"/>
                <a:gd name="T2" fmla="*/ 518 w 20000"/>
                <a:gd name="T3" fmla="*/ 1107 h 20000"/>
                <a:gd name="T4" fmla="*/ 0 w 20000"/>
                <a:gd name="T5" fmla="*/ 668 h 20000"/>
                <a:gd name="T6" fmla="*/ 644 w 20000"/>
                <a:gd name="T7" fmla="*/ 668 h 20000"/>
                <a:gd name="T8" fmla="*/ 898 w 20000"/>
                <a:gd name="T9" fmla="*/ 0 h 20000"/>
                <a:gd name="T10" fmla="*/ 1151 w 20000"/>
                <a:gd name="T11" fmla="*/ 668 h 20000"/>
                <a:gd name="T12" fmla="*/ 1795 w 20000"/>
                <a:gd name="T13" fmla="*/ 668 h 20000"/>
                <a:gd name="T14" fmla="*/ 1278 w 20000"/>
                <a:gd name="T15" fmla="*/ 1107 h 20000"/>
                <a:gd name="T16" fmla="*/ 1542 w 20000"/>
                <a:gd name="T17" fmla="*/ 1776 h 20000"/>
                <a:gd name="T18" fmla="*/ 898 w 20000"/>
                <a:gd name="T19" fmla="*/ 1326 h 20000"/>
                <a:gd name="T20" fmla="*/ 253 w 20000"/>
                <a:gd name="T21" fmla="*/ 1776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0" name="Freeform 14"/>
            <p:cNvSpPr>
              <a:spLocks/>
            </p:cNvSpPr>
            <p:nvPr/>
          </p:nvSpPr>
          <p:spPr bwMode="auto">
            <a:xfrm>
              <a:off x="1476" y="13610"/>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1" name="Freeform 15"/>
            <p:cNvSpPr>
              <a:spLocks/>
            </p:cNvSpPr>
            <p:nvPr/>
          </p:nvSpPr>
          <p:spPr bwMode="auto">
            <a:xfrm>
              <a:off x="4538" y="16638"/>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2" name="Freeform 16"/>
            <p:cNvSpPr>
              <a:spLocks/>
            </p:cNvSpPr>
            <p:nvPr/>
          </p:nvSpPr>
          <p:spPr bwMode="auto">
            <a:xfrm>
              <a:off x="9092" y="18191"/>
              <a:ext cx="1806" cy="1786"/>
            </a:xfrm>
            <a:custGeom>
              <a:avLst/>
              <a:gdLst>
                <a:gd name="T0" fmla="*/ 253 w 20000"/>
                <a:gd name="T1" fmla="*/ 1776 h 20000"/>
                <a:gd name="T2" fmla="*/ 518 w 20000"/>
                <a:gd name="T3" fmla="*/ 1107 h 20000"/>
                <a:gd name="T4" fmla="*/ 0 w 20000"/>
                <a:gd name="T5" fmla="*/ 668 h 20000"/>
                <a:gd name="T6" fmla="*/ 644 w 20000"/>
                <a:gd name="T7" fmla="*/ 668 h 20000"/>
                <a:gd name="T8" fmla="*/ 898 w 20000"/>
                <a:gd name="T9" fmla="*/ 0 h 20000"/>
                <a:gd name="T10" fmla="*/ 1151 w 20000"/>
                <a:gd name="T11" fmla="*/ 668 h 20000"/>
                <a:gd name="T12" fmla="*/ 1795 w 20000"/>
                <a:gd name="T13" fmla="*/ 668 h 20000"/>
                <a:gd name="T14" fmla="*/ 1278 w 20000"/>
                <a:gd name="T15" fmla="*/ 1107 h 20000"/>
                <a:gd name="T16" fmla="*/ 1542 w 20000"/>
                <a:gd name="T17" fmla="*/ 1776 h 20000"/>
                <a:gd name="T18" fmla="*/ 898 w 20000"/>
                <a:gd name="T19" fmla="*/ 1326 h 20000"/>
                <a:gd name="T20" fmla="*/ 253 w 20000"/>
                <a:gd name="T21" fmla="*/ 1776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3" name="Freeform 17"/>
            <p:cNvSpPr>
              <a:spLocks/>
            </p:cNvSpPr>
            <p:nvPr/>
          </p:nvSpPr>
          <p:spPr bwMode="auto">
            <a:xfrm>
              <a:off x="13645" y="16638"/>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4" name="Freeform 18"/>
            <p:cNvSpPr>
              <a:spLocks/>
            </p:cNvSpPr>
            <p:nvPr/>
          </p:nvSpPr>
          <p:spPr bwMode="auto">
            <a:xfrm>
              <a:off x="16707" y="13610"/>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5" name="Freeform 19"/>
            <p:cNvSpPr>
              <a:spLocks/>
            </p:cNvSpPr>
            <p:nvPr/>
          </p:nvSpPr>
          <p:spPr bwMode="auto">
            <a:xfrm>
              <a:off x="18199" y="9107"/>
              <a:ext cx="1806" cy="1786"/>
            </a:xfrm>
            <a:custGeom>
              <a:avLst/>
              <a:gdLst>
                <a:gd name="T0" fmla="*/ 253 w 20000"/>
                <a:gd name="T1" fmla="*/ 1776 h 20000"/>
                <a:gd name="T2" fmla="*/ 518 w 20000"/>
                <a:gd name="T3" fmla="*/ 1107 h 20000"/>
                <a:gd name="T4" fmla="*/ 0 w 20000"/>
                <a:gd name="T5" fmla="*/ 668 h 20000"/>
                <a:gd name="T6" fmla="*/ 644 w 20000"/>
                <a:gd name="T7" fmla="*/ 668 h 20000"/>
                <a:gd name="T8" fmla="*/ 898 w 20000"/>
                <a:gd name="T9" fmla="*/ 0 h 20000"/>
                <a:gd name="T10" fmla="*/ 1151 w 20000"/>
                <a:gd name="T11" fmla="*/ 668 h 20000"/>
                <a:gd name="T12" fmla="*/ 1795 w 20000"/>
                <a:gd name="T13" fmla="*/ 668 h 20000"/>
                <a:gd name="T14" fmla="*/ 1278 w 20000"/>
                <a:gd name="T15" fmla="*/ 1107 h 20000"/>
                <a:gd name="T16" fmla="*/ 1542 w 20000"/>
                <a:gd name="T17" fmla="*/ 1776 h 20000"/>
                <a:gd name="T18" fmla="*/ 898 w 20000"/>
                <a:gd name="T19" fmla="*/ 1326 h 20000"/>
                <a:gd name="T20" fmla="*/ 253 w 20000"/>
                <a:gd name="T21" fmla="*/ 1776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6" name="Freeform 20"/>
            <p:cNvSpPr>
              <a:spLocks/>
            </p:cNvSpPr>
            <p:nvPr/>
          </p:nvSpPr>
          <p:spPr bwMode="auto">
            <a:xfrm>
              <a:off x="1476" y="4526"/>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7" name="Freeform 21"/>
            <p:cNvSpPr>
              <a:spLocks/>
            </p:cNvSpPr>
            <p:nvPr/>
          </p:nvSpPr>
          <p:spPr bwMode="auto">
            <a:xfrm>
              <a:off x="4538" y="1498"/>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8" name="Freeform 22"/>
            <p:cNvSpPr>
              <a:spLocks/>
            </p:cNvSpPr>
            <p:nvPr/>
          </p:nvSpPr>
          <p:spPr bwMode="auto">
            <a:xfrm>
              <a:off x="9092" y="23"/>
              <a:ext cx="1806" cy="1786"/>
            </a:xfrm>
            <a:custGeom>
              <a:avLst/>
              <a:gdLst>
                <a:gd name="T0" fmla="*/ 253 w 20000"/>
                <a:gd name="T1" fmla="*/ 1776 h 20000"/>
                <a:gd name="T2" fmla="*/ 518 w 20000"/>
                <a:gd name="T3" fmla="*/ 1107 h 20000"/>
                <a:gd name="T4" fmla="*/ 0 w 20000"/>
                <a:gd name="T5" fmla="*/ 668 h 20000"/>
                <a:gd name="T6" fmla="*/ 644 w 20000"/>
                <a:gd name="T7" fmla="*/ 668 h 20000"/>
                <a:gd name="T8" fmla="*/ 898 w 20000"/>
                <a:gd name="T9" fmla="*/ 0 h 20000"/>
                <a:gd name="T10" fmla="*/ 1151 w 20000"/>
                <a:gd name="T11" fmla="*/ 668 h 20000"/>
                <a:gd name="T12" fmla="*/ 1795 w 20000"/>
                <a:gd name="T13" fmla="*/ 668 h 20000"/>
                <a:gd name="T14" fmla="*/ 1278 w 20000"/>
                <a:gd name="T15" fmla="*/ 1107 h 20000"/>
                <a:gd name="T16" fmla="*/ 1542 w 20000"/>
                <a:gd name="T17" fmla="*/ 1776 h 20000"/>
                <a:gd name="T18" fmla="*/ 898 w 20000"/>
                <a:gd name="T19" fmla="*/ 1326 h 20000"/>
                <a:gd name="T20" fmla="*/ 253 w 20000"/>
                <a:gd name="T21" fmla="*/ 1776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39" name="Freeform 23"/>
            <p:cNvSpPr>
              <a:spLocks/>
            </p:cNvSpPr>
            <p:nvPr/>
          </p:nvSpPr>
          <p:spPr bwMode="auto">
            <a:xfrm>
              <a:off x="13645" y="1498"/>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sp>
          <p:nvSpPr>
            <p:cNvPr id="40" name="Freeform 24"/>
            <p:cNvSpPr>
              <a:spLocks/>
            </p:cNvSpPr>
            <p:nvPr/>
          </p:nvSpPr>
          <p:spPr bwMode="auto">
            <a:xfrm>
              <a:off x="16707" y="4526"/>
              <a:ext cx="1806" cy="1863"/>
            </a:xfrm>
            <a:custGeom>
              <a:avLst/>
              <a:gdLst>
                <a:gd name="T0" fmla="*/ 253 w 20000"/>
                <a:gd name="T1" fmla="*/ 1852 h 20000"/>
                <a:gd name="T2" fmla="*/ 518 w 20000"/>
                <a:gd name="T3" fmla="*/ 1155 h 20000"/>
                <a:gd name="T4" fmla="*/ 0 w 20000"/>
                <a:gd name="T5" fmla="*/ 697 h 20000"/>
                <a:gd name="T6" fmla="*/ 644 w 20000"/>
                <a:gd name="T7" fmla="*/ 697 h 20000"/>
                <a:gd name="T8" fmla="*/ 898 w 20000"/>
                <a:gd name="T9" fmla="*/ 0 h 20000"/>
                <a:gd name="T10" fmla="*/ 1151 w 20000"/>
                <a:gd name="T11" fmla="*/ 697 h 20000"/>
                <a:gd name="T12" fmla="*/ 1795 w 20000"/>
                <a:gd name="T13" fmla="*/ 697 h 20000"/>
                <a:gd name="T14" fmla="*/ 1278 w 20000"/>
                <a:gd name="T15" fmla="*/ 1155 h 20000"/>
                <a:gd name="T16" fmla="*/ 1542 w 20000"/>
                <a:gd name="T17" fmla="*/ 1852 h 20000"/>
                <a:gd name="T18" fmla="*/ 898 w 20000"/>
                <a:gd name="T19" fmla="*/ 1384 h 20000"/>
                <a:gd name="T20" fmla="*/ 253 w 20000"/>
                <a:gd name="T21" fmla="*/ 1852 h 2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00"/>
                <a:gd name="T34" fmla="*/ 0 h 20000"/>
                <a:gd name="T35" fmla="*/ 20000 w 20000"/>
                <a:gd name="T36" fmla="*/ 20000 h 2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00" h="20000">
                  <a:moveTo>
                    <a:pt x="2807" y="19883"/>
                  </a:moveTo>
                  <a:lnTo>
                    <a:pt x="5731" y="12398"/>
                  </a:lnTo>
                  <a:lnTo>
                    <a:pt x="0" y="7485"/>
                  </a:lnTo>
                  <a:lnTo>
                    <a:pt x="7135" y="7485"/>
                  </a:lnTo>
                  <a:lnTo>
                    <a:pt x="9942" y="0"/>
                  </a:lnTo>
                  <a:lnTo>
                    <a:pt x="12749" y="7485"/>
                  </a:lnTo>
                  <a:lnTo>
                    <a:pt x="19883" y="7485"/>
                  </a:lnTo>
                  <a:lnTo>
                    <a:pt x="14152" y="12398"/>
                  </a:lnTo>
                  <a:lnTo>
                    <a:pt x="17076" y="19883"/>
                  </a:lnTo>
                  <a:lnTo>
                    <a:pt x="9942" y="14854"/>
                  </a:lnTo>
                  <a:lnTo>
                    <a:pt x="2807" y="19883"/>
                  </a:lnTo>
                  <a:close/>
                </a:path>
              </a:pathLst>
            </a:custGeom>
            <a:solidFill>
              <a:srgbClr val="FFFFFF"/>
            </a:solidFill>
            <a:ln w="9525">
              <a:noFill/>
              <a:miter lim="800000"/>
              <a:headEnd/>
              <a:tailEnd/>
            </a:ln>
          </p:spPr>
          <p:txBody>
            <a:bodyPr>
              <a:prstTxWarp prst="textNoShape">
                <a:avLst/>
              </a:prstTxWarp>
            </a:bodyPr>
            <a:lstStyle/>
            <a:p>
              <a:endParaRPr lang="fr-FR"/>
            </a:p>
          </p:txBody>
        </p:sp>
      </p:grpSp>
      <p:sp>
        <p:nvSpPr>
          <p:cNvPr id="41" name="Ellipse 40"/>
          <p:cNvSpPr/>
          <p:nvPr/>
        </p:nvSpPr>
        <p:spPr>
          <a:xfrm>
            <a:off x="6306641" y="1204156"/>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2" name="Ellipse 41"/>
          <p:cNvSpPr/>
          <p:nvPr/>
        </p:nvSpPr>
        <p:spPr>
          <a:xfrm>
            <a:off x="3066281" y="1791089"/>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3" name="Ellipse 42"/>
          <p:cNvSpPr/>
          <p:nvPr/>
        </p:nvSpPr>
        <p:spPr>
          <a:xfrm>
            <a:off x="1770137" y="3159241"/>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4" name="Ellipse 43"/>
          <p:cNvSpPr/>
          <p:nvPr/>
        </p:nvSpPr>
        <p:spPr>
          <a:xfrm>
            <a:off x="4438025" y="3150930"/>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cxnSp>
        <p:nvCxnSpPr>
          <p:cNvPr id="45" name="Connecteur en angle 44"/>
          <p:cNvCxnSpPr>
            <a:stCxn id="42" idx="5"/>
            <a:endCxn id="44" idx="0"/>
          </p:cNvCxnSpPr>
          <p:nvPr/>
        </p:nvCxnSpPr>
        <p:spPr>
          <a:xfrm rot="16200000" flipH="1">
            <a:off x="4628610" y="2441415"/>
            <a:ext cx="683752" cy="735277"/>
          </a:xfrm>
          <a:prstGeom prst="bentConnector3">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sp>
        <p:nvSpPr>
          <p:cNvPr id="46" name="Ellipse 45"/>
          <p:cNvSpPr/>
          <p:nvPr/>
        </p:nvSpPr>
        <p:spPr>
          <a:xfrm>
            <a:off x="4074393" y="5301208"/>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cxnSp>
        <p:nvCxnSpPr>
          <p:cNvPr id="47" name="Connecteur en angle 46"/>
          <p:cNvCxnSpPr>
            <a:endCxn id="46" idx="6"/>
          </p:cNvCxnSpPr>
          <p:nvPr/>
        </p:nvCxnSpPr>
        <p:spPr>
          <a:xfrm rot="5400000">
            <a:off x="5469684" y="3960194"/>
            <a:ext cx="2141967" cy="1332148"/>
          </a:xfrm>
          <a:prstGeom prst="bentConnector2">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cxnSp>
        <p:nvCxnSpPr>
          <p:cNvPr id="48" name="Connecteur en angle 47"/>
          <p:cNvCxnSpPr>
            <a:stCxn id="44" idx="4"/>
            <a:endCxn id="46" idx="0"/>
          </p:cNvCxnSpPr>
          <p:nvPr/>
        </p:nvCxnSpPr>
        <p:spPr>
          <a:xfrm rot="5400000">
            <a:off x="4477214" y="4440297"/>
            <a:ext cx="1358190" cy="363632"/>
          </a:xfrm>
          <a:prstGeom prst="bentConnector3">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sp>
        <p:nvSpPr>
          <p:cNvPr id="49" name="Ellipse 48"/>
          <p:cNvSpPr/>
          <p:nvPr/>
        </p:nvSpPr>
        <p:spPr>
          <a:xfrm>
            <a:off x="3066281" y="3983405"/>
            <a:ext cx="1800200" cy="792088"/>
          </a:xfrm>
          <a:prstGeom prst="ellipse">
            <a:avLst/>
          </a:prstGeom>
          <a:solidFill>
            <a:srgbClr val="C0504D"/>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nvGrpSpPr>
          <p:cNvPr id="50" name="Grouper 49"/>
          <p:cNvGrpSpPr/>
          <p:nvPr/>
        </p:nvGrpSpPr>
        <p:grpSpPr>
          <a:xfrm>
            <a:off x="1043608" y="1234537"/>
            <a:ext cx="7063233" cy="4743383"/>
            <a:chOff x="1043608" y="1234537"/>
            <a:chExt cx="7063233" cy="4743383"/>
          </a:xfrm>
        </p:grpSpPr>
        <p:sp>
          <p:nvSpPr>
            <p:cNvPr id="51" name="ZoneTexte 50"/>
            <p:cNvSpPr txBox="1"/>
            <p:nvPr/>
          </p:nvSpPr>
          <p:spPr>
            <a:xfrm>
              <a:off x="5508104" y="3709173"/>
              <a:ext cx="1440160" cy="1538883"/>
            </a:xfrm>
            <a:prstGeom prst="rect">
              <a:avLst/>
            </a:prstGeom>
            <a:solidFill>
              <a:srgbClr val="FF6600"/>
            </a:solidFill>
            <a:ln>
              <a:solidFill>
                <a:srgbClr val="800000"/>
              </a:solidFill>
            </a:ln>
          </p:spPr>
          <p:txBody>
            <a:bodyPr wrap="square" rtlCol="0">
              <a:spAutoFit/>
            </a:bodyPr>
            <a:lstStyle/>
            <a:p>
              <a:endParaRPr lang="fr-FR" sz="1400" dirty="0" smtClean="0"/>
            </a:p>
            <a:p>
              <a:r>
                <a:rPr lang="fr-FR" sz="1400" spc="40" dirty="0" err="1" smtClean="0"/>
                <a:t>Reflexive</a:t>
              </a:r>
              <a:r>
                <a:rPr lang="fr-FR" sz="1400" spc="40" dirty="0" smtClean="0"/>
                <a:t> discussion</a:t>
              </a:r>
              <a:r>
                <a:rPr lang="fr-FR" sz="1400" dirty="0" smtClean="0"/>
                <a:t/>
              </a:r>
              <a:br>
                <a:rPr lang="fr-FR" sz="1400" dirty="0" smtClean="0"/>
              </a:br>
              <a:r>
                <a:rPr lang="fr-FR" sz="1400" dirty="0" smtClean="0"/>
                <a:t>38 participants</a:t>
              </a:r>
              <a:br>
                <a:rPr lang="fr-FR" sz="1400" dirty="0" smtClean="0"/>
              </a:br>
              <a:r>
                <a:rPr lang="fr-FR" sz="1400" dirty="0" smtClean="0"/>
                <a:t>12 Countries</a:t>
              </a:r>
              <a:br>
                <a:rPr lang="fr-FR" sz="1400" dirty="0" smtClean="0"/>
              </a:br>
              <a:r>
                <a:rPr lang="fr-FR" sz="1200" dirty="0" smtClean="0"/>
                <a:t>(incl. 4 speakers </a:t>
              </a:r>
              <a:r>
                <a:rPr lang="fr-FR" sz="1200" dirty="0" err="1" smtClean="0"/>
                <a:t>from</a:t>
              </a:r>
              <a:r>
                <a:rPr lang="fr-FR" sz="1200" dirty="0" smtClean="0"/>
                <a:t> </a:t>
              </a:r>
              <a:r>
                <a:rPr lang="fr-FR" sz="1200" dirty="0" err="1" smtClean="0"/>
                <a:t>Japan</a:t>
              </a:r>
              <a:r>
                <a:rPr lang="fr-FR" sz="1200" dirty="0" smtClean="0"/>
                <a:t>)</a:t>
              </a:r>
              <a:endParaRPr lang="fr-FR" sz="1200" dirty="0"/>
            </a:p>
          </p:txBody>
        </p:sp>
        <p:sp>
          <p:nvSpPr>
            <p:cNvPr id="52" name="ZoneTexte 51"/>
            <p:cNvSpPr txBox="1"/>
            <p:nvPr/>
          </p:nvSpPr>
          <p:spPr>
            <a:xfrm>
              <a:off x="1043608" y="3789040"/>
              <a:ext cx="1440160" cy="1169551"/>
            </a:xfrm>
            <a:prstGeom prst="rect">
              <a:avLst/>
            </a:prstGeom>
            <a:solidFill>
              <a:srgbClr val="FF6600"/>
            </a:solidFill>
            <a:ln>
              <a:solidFill>
                <a:srgbClr val="800000"/>
              </a:solidFill>
            </a:ln>
          </p:spPr>
          <p:txBody>
            <a:bodyPr wrap="square" rtlCol="0">
              <a:spAutoFit/>
            </a:bodyPr>
            <a:lstStyle/>
            <a:p>
              <a:r>
                <a:rPr lang="fr-FR" sz="1400" dirty="0" smtClean="0"/>
                <a:t>26 interviews</a:t>
              </a:r>
              <a:endParaRPr lang="fr-FR" sz="1400" dirty="0"/>
            </a:p>
            <a:p>
              <a:r>
                <a:rPr lang="fr-FR" sz="1400" dirty="0" smtClean="0"/>
                <a:t>8 countries </a:t>
              </a:r>
              <a:r>
                <a:rPr lang="fr-FR" sz="1400" dirty="0" err="1" smtClean="0"/>
                <a:t>Representative</a:t>
              </a:r>
              <a:r>
                <a:rPr lang="fr-FR" sz="1400" dirty="0" smtClean="0"/>
                <a:t/>
              </a:r>
              <a:br>
                <a:rPr lang="fr-FR" sz="1400" dirty="0" smtClean="0"/>
              </a:br>
              <a:r>
                <a:rPr lang="fr-FR" sz="1400" dirty="0" smtClean="0"/>
                <a:t>of </a:t>
              </a:r>
              <a:r>
                <a:rPr lang="fr-FR" sz="1400" dirty="0" err="1" smtClean="0"/>
                <a:t>different</a:t>
              </a:r>
              <a:r>
                <a:rPr lang="fr-FR" sz="1400" dirty="0" smtClean="0"/>
                <a:t> </a:t>
              </a:r>
              <a:r>
                <a:rPr lang="fr-FR" sz="1400" dirty="0" err="1" smtClean="0"/>
                <a:t>roles</a:t>
              </a:r>
              <a:r>
                <a:rPr lang="fr-FR" sz="1400" dirty="0" smtClean="0"/>
                <a:t>, </a:t>
              </a:r>
              <a:r>
                <a:rPr lang="fr-FR" sz="1400" dirty="0" err="1" smtClean="0"/>
                <a:t>statuses</a:t>
              </a:r>
              <a:endParaRPr lang="fr-FR" sz="1400" dirty="0"/>
            </a:p>
          </p:txBody>
        </p:sp>
        <p:sp>
          <p:nvSpPr>
            <p:cNvPr id="53" name="ZoneTexte 52"/>
            <p:cNvSpPr txBox="1"/>
            <p:nvPr/>
          </p:nvSpPr>
          <p:spPr>
            <a:xfrm>
              <a:off x="6306641" y="1234537"/>
              <a:ext cx="1800200" cy="646331"/>
            </a:xfrm>
            <a:prstGeom prst="rect">
              <a:avLst/>
            </a:prstGeom>
            <a:noFill/>
          </p:spPr>
          <p:txBody>
            <a:bodyPr wrap="square" rtlCol="0">
              <a:spAutoFit/>
            </a:bodyPr>
            <a:lstStyle/>
            <a:p>
              <a:pPr algn="ctr"/>
              <a:r>
                <a:rPr lang="fr-FR" dirty="0" err="1" smtClean="0"/>
                <a:t>Existing</a:t>
              </a:r>
              <a:r>
                <a:rPr lang="fr-FR" dirty="0" smtClean="0"/>
                <a:t/>
              </a:r>
              <a:br>
                <a:rPr lang="fr-FR" dirty="0" smtClean="0"/>
              </a:br>
              <a:r>
                <a:rPr lang="fr-FR" dirty="0" smtClean="0"/>
                <a:t>documentation</a:t>
              </a:r>
              <a:endParaRPr lang="fr-FR" dirty="0"/>
            </a:p>
          </p:txBody>
        </p:sp>
        <p:sp>
          <p:nvSpPr>
            <p:cNvPr id="54" name="ZoneTexte 53"/>
            <p:cNvSpPr txBox="1"/>
            <p:nvPr/>
          </p:nvSpPr>
          <p:spPr>
            <a:xfrm>
              <a:off x="3062689" y="1830598"/>
              <a:ext cx="1800200" cy="646331"/>
            </a:xfrm>
            <a:prstGeom prst="rect">
              <a:avLst/>
            </a:prstGeom>
            <a:noFill/>
          </p:spPr>
          <p:txBody>
            <a:bodyPr wrap="square" rtlCol="0">
              <a:spAutoFit/>
            </a:bodyPr>
            <a:lstStyle/>
            <a:p>
              <a:pPr algn="ctr"/>
              <a:r>
                <a:rPr lang="fr-FR" dirty="0" err="1" smtClean="0"/>
                <a:t>Internal</a:t>
              </a:r>
              <a:r>
                <a:rPr lang="fr-FR" dirty="0" smtClean="0"/>
                <a:t/>
              </a:r>
              <a:br>
                <a:rPr lang="fr-FR" dirty="0" smtClean="0"/>
              </a:br>
              <a:r>
                <a:rPr lang="fr-FR" dirty="0" err="1" smtClean="0"/>
                <a:t>seminar</a:t>
              </a:r>
              <a:endParaRPr lang="fr-FR" dirty="0"/>
            </a:p>
          </p:txBody>
        </p:sp>
        <p:sp>
          <p:nvSpPr>
            <p:cNvPr id="55" name="ZoneTexte 54"/>
            <p:cNvSpPr txBox="1"/>
            <p:nvPr/>
          </p:nvSpPr>
          <p:spPr>
            <a:xfrm>
              <a:off x="1766545" y="3198750"/>
              <a:ext cx="1800200" cy="646331"/>
            </a:xfrm>
            <a:prstGeom prst="rect">
              <a:avLst/>
            </a:prstGeom>
            <a:noFill/>
          </p:spPr>
          <p:txBody>
            <a:bodyPr wrap="square" rtlCol="0">
              <a:spAutoFit/>
            </a:bodyPr>
            <a:lstStyle/>
            <a:p>
              <a:pPr algn="ctr"/>
              <a:r>
                <a:rPr lang="fr-FR" dirty="0" err="1" smtClean="0"/>
                <a:t>Selected</a:t>
              </a:r>
              <a:r>
                <a:rPr lang="fr-FR" dirty="0" smtClean="0"/>
                <a:t/>
              </a:r>
              <a:br>
                <a:rPr lang="fr-FR" dirty="0" smtClean="0"/>
              </a:br>
              <a:r>
                <a:rPr lang="fr-FR" b="1" dirty="0" smtClean="0"/>
                <a:t>interviews</a:t>
              </a:r>
              <a:endParaRPr lang="fr-FR" b="1" dirty="0"/>
            </a:p>
          </p:txBody>
        </p:sp>
        <p:sp>
          <p:nvSpPr>
            <p:cNvPr id="56" name="ZoneTexte 55"/>
            <p:cNvSpPr txBox="1"/>
            <p:nvPr/>
          </p:nvSpPr>
          <p:spPr>
            <a:xfrm>
              <a:off x="4434433" y="3190439"/>
              <a:ext cx="1800200" cy="615553"/>
            </a:xfrm>
            <a:prstGeom prst="rect">
              <a:avLst/>
            </a:prstGeom>
            <a:noFill/>
          </p:spPr>
          <p:txBody>
            <a:bodyPr wrap="square" rtlCol="0">
              <a:spAutoFit/>
            </a:bodyPr>
            <a:lstStyle/>
            <a:p>
              <a:pPr algn="ctr"/>
              <a:r>
                <a:rPr lang="fr-FR" b="1" dirty="0" smtClean="0"/>
                <a:t>Workshop</a:t>
              </a:r>
              <a:r>
                <a:rPr lang="fr-FR" dirty="0" smtClean="0"/>
                <a:t/>
              </a:r>
              <a:br>
                <a:rPr lang="fr-FR" dirty="0" smtClean="0"/>
              </a:br>
              <a:r>
                <a:rPr lang="fr-FR" sz="1600" dirty="0" err="1" smtClean="0"/>
                <a:t>Lisbon</a:t>
              </a:r>
              <a:r>
                <a:rPr lang="fr-FR" sz="1600" dirty="0" smtClean="0"/>
                <a:t> Nov. 2013</a:t>
              </a:r>
              <a:endParaRPr lang="fr-FR" sz="1600" dirty="0"/>
            </a:p>
          </p:txBody>
        </p:sp>
        <p:cxnSp>
          <p:nvCxnSpPr>
            <p:cNvPr id="57" name="Connecteur en angle 56"/>
            <p:cNvCxnSpPr>
              <a:stCxn id="41" idx="2"/>
              <a:endCxn id="42" idx="6"/>
            </p:cNvCxnSpPr>
            <p:nvPr/>
          </p:nvCxnSpPr>
          <p:spPr>
            <a:xfrm rot="10800000" flipV="1">
              <a:off x="4866481" y="1600199"/>
              <a:ext cx="1440160" cy="586933"/>
            </a:xfrm>
            <a:prstGeom prst="bentConnector3">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cxnSp>
          <p:nvCxnSpPr>
            <p:cNvPr id="58" name="Connecteur en angle 57"/>
            <p:cNvCxnSpPr>
              <a:stCxn id="41" idx="4"/>
              <a:endCxn id="44" idx="6"/>
            </p:cNvCxnSpPr>
            <p:nvPr/>
          </p:nvCxnSpPr>
          <p:spPr>
            <a:xfrm rot="5400000">
              <a:off x="5947118" y="2287351"/>
              <a:ext cx="1550730" cy="968516"/>
            </a:xfrm>
            <a:prstGeom prst="bentConnector2">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cxnSp>
          <p:nvCxnSpPr>
            <p:cNvPr id="59" name="Connecteur en angle 58"/>
            <p:cNvCxnSpPr>
              <a:stCxn id="42" idx="3"/>
              <a:endCxn id="43" idx="0"/>
            </p:cNvCxnSpPr>
            <p:nvPr/>
          </p:nvCxnSpPr>
          <p:spPr>
            <a:xfrm rot="5400000">
              <a:off x="2654045" y="2483371"/>
              <a:ext cx="692063" cy="659677"/>
            </a:xfrm>
            <a:prstGeom prst="bentConnector3">
              <a:avLst>
                <a:gd name="adj1" fmla="val 50000"/>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cxnSp>
          <p:nvCxnSpPr>
            <p:cNvPr id="60" name="Connecteur droit avec flèche 59"/>
            <p:cNvCxnSpPr>
              <a:stCxn id="43" idx="6"/>
              <a:endCxn id="44" idx="2"/>
            </p:cNvCxnSpPr>
            <p:nvPr/>
          </p:nvCxnSpPr>
          <p:spPr>
            <a:xfrm flipV="1">
              <a:off x="3570337" y="3546974"/>
              <a:ext cx="867688" cy="8311"/>
            </a:xfrm>
            <a:prstGeom prst="straightConnector1">
              <a:avLst/>
            </a:prstGeom>
            <a:ln w="38100">
              <a:solidFill>
                <a:srgbClr val="800000"/>
              </a:solidFill>
              <a:headEnd type="triangle" w="lg" len="med"/>
              <a:tailEnd type="triangle" w="lg" len="med"/>
            </a:ln>
          </p:spPr>
          <p:style>
            <a:lnRef idx="2">
              <a:schemeClr val="accent1"/>
            </a:lnRef>
            <a:fillRef idx="0">
              <a:schemeClr val="accent1"/>
            </a:fillRef>
            <a:effectRef idx="1">
              <a:schemeClr val="accent1"/>
            </a:effectRef>
            <a:fontRef idx="minor">
              <a:schemeClr val="tx1"/>
            </a:fontRef>
          </p:style>
        </p:cxnSp>
        <p:sp>
          <p:nvSpPr>
            <p:cNvPr id="61" name="ZoneTexte 60"/>
            <p:cNvSpPr txBox="1"/>
            <p:nvPr/>
          </p:nvSpPr>
          <p:spPr>
            <a:xfrm>
              <a:off x="4074393" y="5331589"/>
              <a:ext cx="1800200" cy="646331"/>
            </a:xfrm>
            <a:prstGeom prst="rect">
              <a:avLst/>
            </a:prstGeom>
            <a:noFill/>
          </p:spPr>
          <p:txBody>
            <a:bodyPr wrap="square" rtlCol="0">
              <a:spAutoFit/>
            </a:bodyPr>
            <a:lstStyle/>
            <a:p>
              <a:pPr algn="ctr"/>
              <a:r>
                <a:rPr lang="fr-FR" dirty="0" err="1" smtClean="0"/>
                <a:t>Analysis</a:t>
              </a:r>
              <a:r>
                <a:rPr lang="fr-FR" dirty="0" smtClean="0"/>
                <a:t> &amp;</a:t>
              </a:r>
              <a:br>
                <a:rPr lang="fr-FR" dirty="0" smtClean="0"/>
              </a:br>
              <a:r>
                <a:rPr lang="fr-FR" b="1" dirty="0" smtClean="0"/>
                <a:t>conclusions</a:t>
              </a:r>
              <a:endParaRPr lang="fr-FR" b="1" dirty="0"/>
            </a:p>
          </p:txBody>
        </p:sp>
        <p:cxnSp>
          <p:nvCxnSpPr>
            <p:cNvPr id="62" name="Connecteur en angle 61"/>
            <p:cNvCxnSpPr>
              <a:stCxn id="43" idx="4"/>
              <a:endCxn id="46" idx="2"/>
            </p:cNvCxnSpPr>
            <p:nvPr/>
          </p:nvCxnSpPr>
          <p:spPr>
            <a:xfrm rot="16200000" flipH="1">
              <a:off x="2499354" y="4122212"/>
              <a:ext cx="1745923" cy="1404156"/>
            </a:xfrm>
            <a:prstGeom prst="bentConnector2">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sp>
          <p:nvSpPr>
            <p:cNvPr id="63" name="ZoneTexte 62"/>
            <p:cNvSpPr txBox="1"/>
            <p:nvPr/>
          </p:nvSpPr>
          <p:spPr>
            <a:xfrm>
              <a:off x="1662124" y="2419580"/>
              <a:ext cx="1332149" cy="584776"/>
            </a:xfrm>
            <a:prstGeom prst="rect">
              <a:avLst/>
            </a:prstGeom>
            <a:noFill/>
          </p:spPr>
          <p:txBody>
            <a:bodyPr wrap="square" rtlCol="0">
              <a:spAutoFit/>
            </a:bodyPr>
            <a:lstStyle/>
            <a:p>
              <a:r>
                <a:rPr lang="fr-FR" sz="1600" dirty="0" smtClean="0"/>
                <a:t>Guidelines</a:t>
              </a:r>
            </a:p>
            <a:p>
              <a:r>
                <a:rPr lang="fr-FR" sz="1600" dirty="0" err="1" smtClean="0"/>
                <a:t>Selection</a:t>
              </a:r>
              <a:endParaRPr lang="fr-FR" sz="1600" dirty="0"/>
            </a:p>
          </p:txBody>
        </p:sp>
        <p:sp>
          <p:nvSpPr>
            <p:cNvPr id="64" name="ZoneTexte 63"/>
            <p:cNvSpPr txBox="1"/>
            <p:nvPr/>
          </p:nvSpPr>
          <p:spPr>
            <a:xfrm>
              <a:off x="4758468" y="2449778"/>
              <a:ext cx="1332149" cy="338554"/>
            </a:xfrm>
            <a:prstGeom prst="rect">
              <a:avLst/>
            </a:prstGeom>
            <a:noFill/>
          </p:spPr>
          <p:txBody>
            <a:bodyPr wrap="square" rtlCol="0">
              <a:spAutoFit/>
            </a:bodyPr>
            <a:lstStyle/>
            <a:p>
              <a:r>
                <a:rPr lang="fr-FR" sz="1600" dirty="0" smtClean="0"/>
                <a:t>Programme</a:t>
              </a:r>
              <a:endParaRPr lang="fr-FR" sz="1600" dirty="0"/>
            </a:p>
          </p:txBody>
        </p:sp>
        <p:sp>
          <p:nvSpPr>
            <p:cNvPr id="65" name="ZoneTexte 64"/>
            <p:cNvSpPr txBox="1"/>
            <p:nvPr/>
          </p:nvSpPr>
          <p:spPr>
            <a:xfrm>
              <a:off x="3066281" y="4013786"/>
              <a:ext cx="1800200" cy="646331"/>
            </a:xfrm>
            <a:prstGeom prst="rect">
              <a:avLst/>
            </a:prstGeom>
            <a:noFill/>
          </p:spPr>
          <p:txBody>
            <a:bodyPr wrap="square" rtlCol="0">
              <a:spAutoFit/>
            </a:bodyPr>
            <a:lstStyle/>
            <a:p>
              <a:pPr algn="ctr"/>
              <a:r>
                <a:rPr lang="fr-FR" b="1" dirty="0" err="1" smtClean="0"/>
                <a:t>Mapping</a:t>
              </a:r>
              <a:r>
                <a:rPr lang="fr-FR" dirty="0" smtClean="0"/>
                <a:t/>
              </a:r>
              <a:br>
                <a:rPr lang="fr-FR" dirty="0" smtClean="0"/>
              </a:br>
              <a:r>
                <a:rPr lang="fr-FR" dirty="0" smtClean="0"/>
                <a:t>of situations</a:t>
              </a:r>
              <a:endParaRPr lang="fr-FR" dirty="0"/>
            </a:p>
          </p:txBody>
        </p:sp>
        <p:cxnSp>
          <p:nvCxnSpPr>
            <p:cNvPr id="66" name="Connecteur droit avec flèche 65"/>
            <p:cNvCxnSpPr>
              <a:endCxn id="49" idx="0"/>
            </p:cNvCxnSpPr>
            <p:nvPr/>
          </p:nvCxnSpPr>
          <p:spPr>
            <a:xfrm>
              <a:off x="3966381" y="3555284"/>
              <a:ext cx="0" cy="428121"/>
            </a:xfrm>
            <a:prstGeom prst="straightConnector1">
              <a:avLst/>
            </a:prstGeom>
            <a:ln w="38100">
              <a:solidFill>
                <a:srgbClr val="800000"/>
              </a:solidFill>
              <a:headEnd type="none" w="lg" len="med"/>
              <a:tailEnd type="triangle" w="lg" len="med"/>
            </a:ln>
          </p:spPr>
          <p:style>
            <a:lnRef idx="2">
              <a:schemeClr val="accent1"/>
            </a:lnRef>
            <a:fillRef idx="0">
              <a:schemeClr val="accent1"/>
            </a:fillRef>
            <a:effectRef idx="1">
              <a:schemeClr val="accent1"/>
            </a:effectRef>
            <a:fontRef idx="minor">
              <a:schemeClr val="tx1"/>
            </a:fontRef>
          </p:style>
        </p:cxnSp>
        <p:cxnSp>
          <p:nvCxnSpPr>
            <p:cNvPr id="67" name="Connecteur en angle 66"/>
            <p:cNvCxnSpPr>
              <a:stCxn id="49" idx="4"/>
            </p:cNvCxnSpPr>
            <p:nvPr/>
          </p:nvCxnSpPr>
          <p:spPr>
            <a:xfrm rot="16200000" flipH="1">
              <a:off x="3903962" y="4837912"/>
              <a:ext cx="596483" cy="471644"/>
            </a:xfrm>
            <a:prstGeom prst="bentConnector3">
              <a:avLst/>
            </a:prstGeom>
            <a:ln w="38100">
              <a:solidFill>
                <a:srgbClr val="800000"/>
              </a:solidFill>
              <a:headEnd type="none"/>
              <a:tailEnd type="triangle" w="lg" len="med"/>
            </a:ln>
          </p:spPr>
          <p:style>
            <a:lnRef idx="2">
              <a:schemeClr val="accent1"/>
            </a:lnRef>
            <a:fillRef idx="0">
              <a:schemeClr val="accent1"/>
            </a:fillRef>
            <a:effectRef idx="1">
              <a:schemeClr val="accent1"/>
            </a:effectRef>
            <a:fontRef idx="minor">
              <a:schemeClr val="tx1"/>
            </a:fontRef>
          </p:style>
        </p:cxnSp>
      </p:grpSp>
      <p:sp>
        <p:nvSpPr>
          <p:cNvPr id="68" name="ZoneTexte 67"/>
          <p:cNvSpPr txBox="1"/>
          <p:nvPr/>
        </p:nvSpPr>
        <p:spPr>
          <a:xfrm>
            <a:off x="107504" y="6453336"/>
            <a:ext cx="3528392" cy="295209"/>
          </a:xfrm>
          <a:prstGeom prst="rect">
            <a:avLst/>
          </a:prstGeom>
          <a:noFill/>
        </p:spPr>
        <p:txBody>
          <a:bodyPr wrap="square" rtlCol="0">
            <a:spAutoFit/>
          </a:bodyPr>
          <a:lstStyle/>
          <a:p>
            <a:endParaRPr lang="fr-FR" sz="1400" dirty="0">
              <a:solidFill>
                <a:srgbClr val="800000"/>
              </a:solidFill>
            </a:endParaRPr>
          </a:p>
        </p:txBody>
      </p:sp>
      <p:sp>
        <p:nvSpPr>
          <p:cNvPr id="69" name="ZoneTexte 68"/>
          <p:cNvSpPr txBox="1"/>
          <p:nvPr/>
        </p:nvSpPr>
        <p:spPr>
          <a:xfrm>
            <a:off x="6658346" y="2514226"/>
            <a:ext cx="184666"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214415526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Background Discussion</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eaLnBrk="1">
              <a:spcAft>
                <a:spcPts val="600"/>
              </a:spcAft>
            </a:pPr>
            <a:r>
              <a:rPr lang="fr-FR" b="1" dirty="0">
                <a:solidFill>
                  <a:srgbClr val="262626"/>
                </a:solidFill>
                <a:sym typeface="Wingdings"/>
              </a:rPr>
              <a:t>The </a:t>
            </a:r>
            <a:r>
              <a:rPr lang="fr-FR" b="1" dirty="0" err="1">
                <a:solidFill>
                  <a:srgbClr val="262626"/>
                </a:solidFill>
                <a:sym typeface="Wingdings"/>
              </a:rPr>
              <a:t>relativism</a:t>
            </a:r>
            <a:r>
              <a:rPr lang="fr-FR" b="1" dirty="0">
                <a:solidFill>
                  <a:srgbClr val="262626"/>
                </a:solidFill>
                <a:sym typeface="Wingdings"/>
              </a:rPr>
              <a:t> and </a:t>
            </a:r>
            <a:r>
              <a:rPr lang="fr-FR" b="1" dirty="0" err="1">
                <a:solidFill>
                  <a:srgbClr val="262626"/>
                </a:solidFill>
                <a:sym typeface="Wingdings"/>
              </a:rPr>
              <a:t>diversity</a:t>
            </a:r>
            <a:r>
              <a:rPr lang="fr-FR" b="1" dirty="0">
                <a:solidFill>
                  <a:srgbClr val="262626"/>
                </a:solidFill>
                <a:sym typeface="Wingdings"/>
              </a:rPr>
              <a:t> of “experts”</a:t>
            </a:r>
            <a:r>
              <a:rPr lang="fr-FR" b="1" dirty="0">
                <a:solidFill>
                  <a:srgbClr val="262626"/>
                </a:solidFill>
              </a:rPr>
              <a:t>:</a:t>
            </a:r>
          </a:p>
          <a:p>
            <a:pPr marL="0" indent="0">
              <a:spcAft>
                <a:spcPts val="600"/>
              </a:spcAft>
              <a:buClr>
                <a:srgbClr val="595959"/>
              </a:buClr>
              <a:buNone/>
              <a:defRPr/>
            </a:pPr>
            <a:r>
              <a:rPr lang="fr-FR" dirty="0"/>
              <a:t>•	Experts are not </a:t>
            </a:r>
            <a:r>
              <a:rPr lang="fr-FR" dirty="0" err="1"/>
              <a:t>necessarily</a:t>
            </a:r>
            <a:r>
              <a:rPr lang="fr-FR" dirty="0"/>
              <a:t> </a:t>
            </a:r>
            <a:r>
              <a:rPr lang="fr-FR" dirty="0" err="1"/>
              <a:t>scientists</a:t>
            </a:r>
            <a:r>
              <a:rPr lang="fr-FR" dirty="0"/>
              <a:t> but people </a:t>
            </a:r>
            <a:r>
              <a:rPr lang="fr-FR" dirty="0" err="1"/>
              <a:t>who</a:t>
            </a:r>
            <a:r>
              <a:rPr lang="fr-FR" dirty="0"/>
              <a:t> </a:t>
            </a:r>
            <a:r>
              <a:rPr lang="fr-FR" dirty="0" err="1"/>
              <a:t>develop</a:t>
            </a:r>
            <a:r>
              <a:rPr lang="fr-FR" dirty="0"/>
              <a:t> a </a:t>
            </a:r>
            <a:r>
              <a:rPr lang="fr-FR" dirty="0" err="1"/>
              <a:t>capacity</a:t>
            </a:r>
            <a:r>
              <a:rPr lang="fr-FR" dirty="0"/>
              <a:t> to express </a:t>
            </a:r>
            <a:r>
              <a:rPr lang="fr-FR" dirty="0" err="1"/>
              <a:t>knowledgeable</a:t>
            </a:r>
            <a:r>
              <a:rPr lang="fr-FR" dirty="0"/>
              <a:t> </a:t>
            </a:r>
            <a:r>
              <a:rPr lang="fr-FR" dirty="0" err="1"/>
              <a:t>views</a:t>
            </a:r>
            <a:r>
              <a:rPr lang="fr-FR" dirty="0"/>
              <a:t> in a </a:t>
            </a:r>
            <a:r>
              <a:rPr lang="fr-FR" dirty="0" err="1"/>
              <a:t>refutable</a:t>
            </a:r>
            <a:r>
              <a:rPr lang="fr-FR" dirty="0"/>
              <a:t> </a:t>
            </a:r>
            <a:r>
              <a:rPr lang="fr-FR" dirty="0" err="1"/>
              <a:t>way</a:t>
            </a:r>
            <a:endParaRPr lang="fr-FR" dirty="0"/>
          </a:p>
          <a:p>
            <a:pPr marL="0" indent="0">
              <a:buClr>
                <a:srgbClr val="595959"/>
              </a:buClr>
              <a:buNone/>
              <a:defRPr/>
            </a:pPr>
            <a:r>
              <a:rPr lang="fr-FR" dirty="0"/>
              <a:t>•	Experts are not self-</a:t>
            </a:r>
            <a:r>
              <a:rPr lang="fr-FR" dirty="0" err="1"/>
              <a:t>declared</a:t>
            </a:r>
            <a:r>
              <a:rPr lang="fr-FR" dirty="0"/>
              <a:t> but </a:t>
            </a:r>
            <a:r>
              <a:rPr lang="fr-FR" dirty="0" err="1"/>
              <a:t>acknowledged</a:t>
            </a:r>
            <a:r>
              <a:rPr lang="fr-FR" dirty="0"/>
              <a:t> by social </a:t>
            </a:r>
            <a:r>
              <a:rPr lang="fr-FR" dirty="0" err="1" smtClean="0"/>
              <a:t>processes</a:t>
            </a:r>
            <a:endParaRPr lang="en-GB" dirty="0" smtClean="0"/>
          </a:p>
          <a:p>
            <a:pPr>
              <a:spcBef>
                <a:spcPts val="600"/>
              </a:spcBef>
              <a:spcAft>
                <a:spcPts val="600"/>
              </a:spcAft>
              <a:buClr>
                <a:srgbClr val="595959"/>
              </a:buClr>
              <a:defRPr/>
            </a:pPr>
            <a:r>
              <a:rPr lang="fr-FR" b="1" dirty="0">
                <a:solidFill>
                  <a:srgbClr val="262626"/>
                </a:solidFill>
                <a:sym typeface="Wingdings"/>
              </a:rPr>
              <a:t>A </a:t>
            </a:r>
            <a:r>
              <a:rPr lang="fr-FR" b="1" dirty="0" err="1">
                <a:solidFill>
                  <a:srgbClr val="262626"/>
                </a:solidFill>
                <a:sym typeface="Wingdings"/>
              </a:rPr>
              <a:t>common</a:t>
            </a:r>
            <a:r>
              <a:rPr lang="fr-FR" b="1" dirty="0">
                <a:solidFill>
                  <a:srgbClr val="262626"/>
                </a:solidFill>
                <a:sym typeface="Wingdings"/>
              </a:rPr>
              <a:t> </a:t>
            </a:r>
            <a:r>
              <a:rPr lang="fr-FR" b="1" dirty="0" err="1">
                <a:solidFill>
                  <a:srgbClr val="262626"/>
                </a:solidFill>
                <a:sym typeface="Wingdings"/>
              </a:rPr>
              <a:t>role</a:t>
            </a:r>
            <a:r>
              <a:rPr lang="fr-FR" b="1" dirty="0">
                <a:solidFill>
                  <a:srgbClr val="262626"/>
                </a:solidFill>
                <a:sym typeface="Wingdings"/>
              </a:rPr>
              <a:t> </a:t>
            </a:r>
            <a:r>
              <a:rPr lang="fr-FR" b="1" dirty="0" err="1">
                <a:solidFill>
                  <a:srgbClr val="262626"/>
                </a:solidFill>
                <a:sym typeface="Wingdings"/>
              </a:rPr>
              <a:t>although</a:t>
            </a:r>
            <a:r>
              <a:rPr lang="fr-FR" b="1" dirty="0">
                <a:solidFill>
                  <a:srgbClr val="262626"/>
                </a:solidFill>
                <a:sym typeface="Wingdings"/>
              </a:rPr>
              <a:t> not a </a:t>
            </a:r>
            <a:r>
              <a:rPr lang="fr-FR" b="1" dirty="0" err="1">
                <a:solidFill>
                  <a:srgbClr val="262626"/>
                </a:solidFill>
                <a:sym typeface="Wingdings"/>
              </a:rPr>
              <a:t>community</a:t>
            </a:r>
            <a:r>
              <a:rPr lang="fr-FR" b="1" dirty="0" smtClean="0">
                <a:solidFill>
                  <a:srgbClr val="262626"/>
                </a:solidFill>
              </a:rPr>
              <a:t>:</a:t>
            </a:r>
          </a:p>
          <a:p>
            <a:pPr marL="0" indent="0">
              <a:spcAft>
                <a:spcPts val="600"/>
              </a:spcAft>
              <a:buClr>
                <a:srgbClr val="595959"/>
              </a:buClr>
              <a:buNone/>
              <a:defRPr/>
            </a:pPr>
            <a:r>
              <a:rPr lang="fr-FR" dirty="0"/>
              <a:t>•	The experts </a:t>
            </a:r>
            <a:r>
              <a:rPr lang="fr-FR" dirty="0" err="1"/>
              <a:t>involved</a:t>
            </a:r>
            <a:r>
              <a:rPr lang="fr-FR" dirty="0"/>
              <a:t> </a:t>
            </a:r>
            <a:r>
              <a:rPr lang="fr-FR" dirty="0" err="1"/>
              <a:t>form</a:t>
            </a:r>
            <a:r>
              <a:rPr lang="fr-FR" dirty="0"/>
              <a:t> </a:t>
            </a:r>
            <a:r>
              <a:rPr lang="fr-FR" dirty="0" err="1"/>
              <a:t>various</a:t>
            </a:r>
            <a:r>
              <a:rPr lang="fr-FR" dirty="0"/>
              <a:t> </a:t>
            </a:r>
            <a:r>
              <a:rPr lang="fr-FR" dirty="0" err="1"/>
              <a:t>formal</a:t>
            </a:r>
            <a:r>
              <a:rPr lang="fr-FR" dirty="0"/>
              <a:t> or </a:t>
            </a:r>
            <a:r>
              <a:rPr lang="fr-FR" dirty="0" err="1"/>
              <a:t>informal</a:t>
            </a:r>
            <a:r>
              <a:rPr lang="fr-FR" dirty="0"/>
              <a:t> groups,</a:t>
            </a:r>
            <a:br>
              <a:rPr lang="fr-FR" dirty="0"/>
            </a:br>
            <a:r>
              <a:rPr lang="fr-FR" dirty="0"/>
              <a:t>and </a:t>
            </a:r>
            <a:r>
              <a:rPr lang="fr-FR" dirty="0" err="1"/>
              <a:t>also</a:t>
            </a:r>
            <a:r>
              <a:rPr lang="fr-FR" dirty="0"/>
              <a:t> </a:t>
            </a:r>
            <a:r>
              <a:rPr lang="fr-FR" dirty="0" err="1"/>
              <a:t>include</a:t>
            </a:r>
            <a:r>
              <a:rPr lang="fr-FR" dirty="0"/>
              <a:t> </a:t>
            </a:r>
            <a:r>
              <a:rPr lang="fr-FR" dirty="0" err="1"/>
              <a:t>isolated</a:t>
            </a:r>
            <a:r>
              <a:rPr lang="fr-FR" dirty="0"/>
              <a:t> </a:t>
            </a:r>
            <a:r>
              <a:rPr lang="fr-FR" dirty="0" err="1"/>
              <a:t>individuals</a:t>
            </a:r>
            <a:endParaRPr lang="fr-FR" dirty="0"/>
          </a:p>
          <a:p>
            <a:pPr marL="0" indent="0">
              <a:buClr>
                <a:srgbClr val="595959"/>
              </a:buClr>
              <a:buNone/>
              <a:defRPr/>
            </a:pPr>
            <a:r>
              <a:rPr lang="fr-FR" dirty="0"/>
              <a:t>•	</a:t>
            </a:r>
            <a:r>
              <a:rPr lang="fr-FR" dirty="0" err="1"/>
              <a:t>They</a:t>
            </a:r>
            <a:r>
              <a:rPr lang="fr-FR" dirty="0"/>
              <a:t> do not </a:t>
            </a:r>
            <a:r>
              <a:rPr lang="fr-FR" dirty="0" err="1"/>
              <a:t>form</a:t>
            </a:r>
            <a:r>
              <a:rPr lang="fr-FR" dirty="0"/>
              <a:t> a social group and </a:t>
            </a:r>
            <a:r>
              <a:rPr lang="fr-FR" dirty="0" err="1"/>
              <a:t>can</a:t>
            </a:r>
            <a:r>
              <a:rPr lang="fr-FR" dirty="0"/>
              <a:t> have distinct objectives,</a:t>
            </a:r>
            <a:br>
              <a:rPr lang="fr-FR" dirty="0"/>
            </a:br>
            <a:r>
              <a:rPr lang="fr-FR" dirty="0"/>
              <a:t>but </a:t>
            </a:r>
            <a:r>
              <a:rPr lang="fr-FR" dirty="0" err="1"/>
              <a:t>share</a:t>
            </a:r>
            <a:r>
              <a:rPr lang="fr-FR" dirty="0"/>
              <a:t> a single/</a:t>
            </a:r>
            <a:r>
              <a:rPr lang="fr-FR" dirty="0" err="1"/>
              <a:t>common</a:t>
            </a:r>
            <a:r>
              <a:rPr lang="fr-FR" dirty="0"/>
              <a:t> </a:t>
            </a:r>
            <a:r>
              <a:rPr lang="fr-FR" i="1" dirty="0" err="1"/>
              <a:t>sociological</a:t>
            </a:r>
            <a:r>
              <a:rPr lang="fr-FR" i="1" dirty="0"/>
              <a:t> </a:t>
            </a:r>
            <a:r>
              <a:rPr lang="fr-FR" i="1" dirty="0" err="1" smtClean="0"/>
              <a:t>role</a:t>
            </a:r>
            <a:endParaRPr lang="fr-FR" b="1" dirty="0">
              <a:solidFill>
                <a:srgbClr val="262626"/>
              </a:solidFill>
            </a:endParaRPr>
          </a:p>
          <a:p>
            <a:pPr marL="179388" indent="-179388">
              <a:spcAft>
                <a:spcPts val="600"/>
              </a:spcAft>
              <a:buClr>
                <a:srgbClr val="595959"/>
              </a:buClr>
              <a:defRPr/>
            </a:pPr>
            <a:r>
              <a:rPr lang="fr-FR" b="1" dirty="0" smtClean="0">
                <a:solidFill>
                  <a:srgbClr val="262626"/>
                </a:solidFill>
                <a:sym typeface="Wingdings"/>
              </a:rPr>
              <a:t> A </a:t>
            </a:r>
            <a:r>
              <a:rPr lang="fr-FR" b="1" dirty="0">
                <a:solidFill>
                  <a:srgbClr val="262626"/>
                </a:solidFill>
                <a:sym typeface="Wingdings"/>
              </a:rPr>
              <a:t>collective </a:t>
            </a:r>
            <a:r>
              <a:rPr lang="fr-FR" b="1" dirty="0" err="1">
                <a:solidFill>
                  <a:srgbClr val="262626"/>
                </a:solidFill>
                <a:sym typeface="Wingdings"/>
              </a:rPr>
              <a:t>responsibility</a:t>
            </a:r>
            <a:r>
              <a:rPr lang="fr-FR" b="1" dirty="0">
                <a:solidFill>
                  <a:srgbClr val="262626"/>
                </a:solidFill>
                <a:sym typeface="Wingdings"/>
              </a:rPr>
              <a:t> to </a:t>
            </a:r>
            <a:r>
              <a:rPr lang="fr-FR" b="1" dirty="0" err="1">
                <a:solidFill>
                  <a:srgbClr val="262626"/>
                </a:solidFill>
                <a:sym typeface="Wingdings"/>
              </a:rPr>
              <a:t>confront</a:t>
            </a:r>
            <a:r>
              <a:rPr lang="fr-FR" b="1" dirty="0">
                <a:solidFill>
                  <a:srgbClr val="262626"/>
                </a:solidFill>
                <a:sym typeface="Wingdings"/>
              </a:rPr>
              <a:t> </a:t>
            </a:r>
            <a:r>
              <a:rPr lang="fr-FR" b="1" dirty="0" err="1">
                <a:solidFill>
                  <a:srgbClr val="262626"/>
                </a:solidFill>
                <a:sym typeface="Wingdings"/>
              </a:rPr>
              <a:t>complexity</a:t>
            </a:r>
            <a:r>
              <a:rPr lang="fr-FR" b="1" dirty="0" smtClean="0">
                <a:solidFill>
                  <a:srgbClr val="262626"/>
                </a:solidFill>
              </a:rPr>
              <a:t>:</a:t>
            </a:r>
          </a:p>
          <a:p>
            <a:pPr marL="0" indent="0">
              <a:spcAft>
                <a:spcPts val="600"/>
              </a:spcAft>
              <a:buClr>
                <a:srgbClr val="595959"/>
              </a:buClr>
              <a:buNone/>
              <a:defRPr/>
            </a:pPr>
            <a:r>
              <a:rPr lang="fr-FR" dirty="0" smtClean="0"/>
              <a:t>•</a:t>
            </a:r>
            <a:r>
              <a:rPr lang="fr-FR" dirty="0"/>
              <a:t>	The experts, in </a:t>
            </a:r>
            <a:r>
              <a:rPr lang="fr-FR" dirty="0" err="1"/>
              <a:t>their</a:t>
            </a:r>
            <a:r>
              <a:rPr lang="fr-FR" dirty="0"/>
              <a:t> </a:t>
            </a:r>
            <a:r>
              <a:rPr lang="fr-FR" dirty="0" err="1"/>
              <a:t>diversity</a:t>
            </a:r>
            <a:r>
              <a:rPr lang="fr-FR" dirty="0"/>
              <a:t>, </a:t>
            </a:r>
            <a:r>
              <a:rPr lang="fr-FR" dirty="0" err="1"/>
              <a:t>share</a:t>
            </a:r>
            <a:r>
              <a:rPr lang="fr-FR" dirty="0"/>
              <a:t> the </a:t>
            </a:r>
            <a:r>
              <a:rPr lang="fr-FR" dirty="0" err="1"/>
              <a:t>responsibility</a:t>
            </a:r>
            <a:r>
              <a:rPr lang="fr-FR" dirty="0"/>
              <a:t> to </a:t>
            </a:r>
            <a:r>
              <a:rPr lang="fr-FR" dirty="0" err="1"/>
              <a:t>collectively</a:t>
            </a:r>
            <a:r>
              <a:rPr lang="fr-FR" dirty="0"/>
              <a:t> </a:t>
            </a:r>
            <a:r>
              <a:rPr lang="fr-FR" dirty="0" err="1"/>
              <a:t>fulfill</a:t>
            </a:r>
            <a:r>
              <a:rPr lang="fr-FR" dirty="0"/>
              <a:t> </a:t>
            </a:r>
            <a:r>
              <a:rPr lang="fr-FR" dirty="0" err="1"/>
              <a:t>that</a:t>
            </a:r>
            <a:r>
              <a:rPr lang="fr-FR" dirty="0"/>
              <a:t> </a:t>
            </a:r>
            <a:r>
              <a:rPr lang="fr-FR" dirty="0" err="1"/>
              <a:t>role</a:t>
            </a:r>
            <a:r>
              <a:rPr lang="fr-FR" dirty="0"/>
              <a:t> (help society to manage </a:t>
            </a:r>
            <a:r>
              <a:rPr lang="fr-FR" dirty="0" err="1"/>
              <a:t>complexity</a:t>
            </a:r>
            <a:r>
              <a:rPr lang="fr-FR" dirty="0"/>
              <a:t>)</a:t>
            </a:r>
          </a:p>
          <a:p>
            <a:pPr marL="0" indent="0">
              <a:buClr>
                <a:srgbClr val="595959"/>
              </a:buClr>
              <a:buNone/>
              <a:defRPr/>
            </a:pPr>
            <a:r>
              <a:rPr lang="fr-FR" dirty="0"/>
              <a:t>•	</a:t>
            </a:r>
            <a:r>
              <a:rPr lang="fr-FR" dirty="0" err="1"/>
              <a:t>They</a:t>
            </a:r>
            <a:r>
              <a:rPr lang="fr-FR" dirty="0"/>
              <a:t> have to deal </a:t>
            </a:r>
            <a:r>
              <a:rPr lang="fr-FR" dirty="0" err="1"/>
              <a:t>with</a:t>
            </a:r>
            <a:r>
              <a:rPr lang="fr-FR" dirty="0"/>
              <a:t> </a:t>
            </a:r>
            <a:r>
              <a:rPr lang="fr-FR" dirty="0" err="1"/>
              <a:t>uncertainty</a:t>
            </a:r>
            <a:r>
              <a:rPr lang="fr-FR" dirty="0"/>
              <a:t> and </a:t>
            </a:r>
            <a:r>
              <a:rPr lang="fr-FR" dirty="0" err="1"/>
              <a:t>their</a:t>
            </a:r>
            <a:r>
              <a:rPr lang="fr-FR" dirty="0"/>
              <a:t> </a:t>
            </a:r>
            <a:r>
              <a:rPr lang="fr-FR" dirty="0" err="1"/>
              <a:t>diversity</a:t>
            </a:r>
            <a:r>
              <a:rPr lang="fr-FR" dirty="0"/>
              <a:t> of </a:t>
            </a:r>
            <a:r>
              <a:rPr lang="fr-FR" dirty="0" err="1"/>
              <a:t>views</a:t>
            </a:r>
            <a:endParaRPr lang="fr-FR" sz="1050" dirty="0"/>
          </a:p>
          <a:p>
            <a:pPr>
              <a:spcBef>
                <a:spcPts val="600"/>
              </a:spcBef>
              <a:buClr>
                <a:srgbClr val="595959"/>
              </a:buClr>
              <a:defRPr/>
            </a:pPr>
            <a:endParaRPr lang="fr-FR" b="1" dirty="0" smtClean="0">
              <a:solidFill>
                <a:srgbClr val="262626"/>
              </a:solidFill>
            </a:endParaRPr>
          </a:p>
        </p:txBody>
      </p:sp>
    </p:spTree>
    <p:extLst>
      <p:ext uri="{BB962C8B-B14F-4D97-AF65-F5344CB8AC3E}">
        <p14:creationId xmlns:p14="http://schemas.microsoft.com/office/powerpoint/2010/main" val="26119889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smtClean="0"/>
              <a:t>Research </a:t>
            </a:r>
            <a:r>
              <a:rPr lang="de-DE" dirty="0" err="1" smtClean="0"/>
              <a:t>Scope</a:t>
            </a:r>
            <a:r>
              <a:rPr lang="de-DE" dirty="0" smtClean="0"/>
              <a:t> 1/2</a:t>
            </a:r>
          </a:p>
        </p:txBody>
      </p:sp>
      <p:sp>
        <p:nvSpPr>
          <p:cNvPr id="3075" name="Rectangle 3"/>
          <p:cNvSpPr>
            <a:spLocks noGrp="1" noChangeArrowheads="1"/>
          </p:cNvSpPr>
          <p:nvPr>
            <p:ph type="body" idx="1"/>
          </p:nvPr>
        </p:nvSpPr>
        <p:spPr>
          <a:xfrm>
            <a:off x="431800" y="1079500"/>
            <a:ext cx="9432925" cy="5795963"/>
          </a:xfrm>
        </p:spPr>
        <p:txBody>
          <a:bodyPr/>
          <a:lstStyle/>
          <a:p>
            <a:pPr>
              <a:spcBef>
                <a:spcPts val="600"/>
              </a:spcBef>
              <a:buClr>
                <a:srgbClr val="595959"/>
              </a:buClr>
              <a:defRPr/>
            </a:pPr>
            <a:r>
              <a:rPr lang="fr-FR" b="1" dirty="0" smtClean="0">
                <a:solidFill>
                  <a:srgbClr val="262626"/>
                </a:solidFill>
                <a:sym typeface="Wingdings"/>
              </a:rPr>
              <a:t>Society </a:t>
            </a:r>
            <a:r>
              <a:rPr lang="fr-FR" b="1" dirty="0" err="1">
                <a:solidFill>
                  <a:srgbClr val="262626"/>
                </a:solidFill>
                <a:sym typeface="Wingdings"/>
              </a:rPr>
              <a:t>demand</a:t>
            </a:r>
            <a:r>
              <a:rPr lang="fr-FR" b="1" dirty="0">
                <a:solidFill>
                  <a:srgbClr val="262626"/>
                </a:solidFill>
              </a:rPr>
              <a:t>:</a:t>
            </a:r>
          </a:p>
          <a:p>
            <a:pPr marL="0" indent="0">
              <a:buClr>
                <a:srgbClr val="595959"/>
              </a:buClr>
              <a:buNone/>
              <a:defRPr/>
            </a:pPr>
            <a:r>
              <a:rPr lang="fr-FR" dirty="0" smtClean="0"/>
              <a:t>• </a:t>
            </a:r>
            <a:r>
              <a:rPr lang="fr-FR" dirty="0" err="1" smtClean="0"/>
              <a:t>Complexity</a:t>
            </a:r>
            <a:r>
              <a:rPr lang="fr-FR" dirty="0" smtClean="0"/>
              <a:t> </a:t>
            </a:r>
            <a:r>
              <a:rPr lang="fr-FR" dirty="0"/>
              <a:t>of the situation</a:t>
            </a:r>
          </a:p>
          <a:p>
            <a:pPr marL="0" indent="0">
              <a:buClr>
                <a:srgbClr val="595959"/>
              </a:buClr>
              <a:buNone/>
              <a:defRPr/>
            </a:pPr>
            <a:r>
              <a:rPr lang="fr-FR" dirty="0"/>
              <a:t>• </a:t>
            </a:r>
            <a:r>
              <a:rPr lang="fr-FR" dirty="0" err="1"/>
              <a:t>Plurality</a:t>
            </a:r>
            <a:r>
              <a:rPr lang="fr-FR" dirty="0"/>
              <a:t> of </a:t>
            </a:r>
            <a:r>
              <a:rPr lang="fr-FR" dirty="0" err="1"/>
              <a:t>stakeholders</a:t>
            </a:r>
            <a:endParaRPr lang="fr-FR" dirty="0"/>
          </a:p>
          <a:p>
            <a:pPr marL="0" indent="0">
              <a:buClr>
                <a:srgbClr val="595959"/>
              </a:buClr>
              <a:buNone/>
              <a:defRPr/>
            </a:pPr>
            <a:r>
              <a:rPr lang="fr-FR" dirty="0" smtClean="0"/>
              <a:t>• </a:t>
            </a:r>
            <a:r>
              <a:rPr lang="fr-FR" dirty="0" err="1" smtClean="0"/>
              <a:t>Diversity</a:t>
            </a:r>
            <a:r>
              <a:rPr lang="fr-FR" dirty="0" smtClean="0"/>
              <a:t> </a:t>
            </a:r>
            <a:r>
              <a:rPr lang="fr-FR" dirty="0"/>
              <a:t>of </a:t>
            </a:r>
            <a:r>
              <a:rPr lang="fr-FR" dirty="0" smtClean="0"/>
              <a:t>experts</a:t>
            </a:r>
          </a:p>
          <a:p>
            <a:pPr marL="0" indent="0">
              <a:buClr>
                <a:srgbClr val="595959"/>
              </a:buClr>
              <a:buNone/>
              <a:defRPr/>
            </a:pPr>
            <a:endParaRPr lang="fr-FR" dirty="0"/>
          </a:p>
          <a:p>
            <a:pPr>
              <a:spcBef>
                <a:spcPts val="600"/>
              </a:spcBef>
              <a:buClr>
                <a:srgbClr val="595959"/>
              </a:buClr>
              <a:defRPr/>
            </a:pPr>
            <a:r>
              <a:rPr lang="fr-FR" b="1" dirty="0" smtClean="0">
                <a:solidFill>
                  <a:srgbClr val="262626"/>
                </a:solidFill>
                <a:sym typeface="Wingdings"/>
              </a:rPr>
              <a:t>Experts </a:t>
            </a:r>
            <a:r>
              <a:rPr lang="fr-FR" b="1" dirty="0" err="1">
                <a:solidFill>
                  <a:srgbClr val="262626"/>
                </a:solidFill>
                <a:sym typeface="Wingdings"/>
              </a:rPr>
              <a:t>response</a:t>
            </a:r>
            <a:r>
              <a:rPr lang="fr-FR" b="1" dirty="0" smtClean="0">
                <a:solidFill>
                  <a:srgbClr val="262626"/>
                </a:solidFill>
              </a:rPr>
              <a:t>:</a:t>
            </a:r>
          </a:p>
          <a:p>
            <a:pPr marL="0" indent="0">
              <a:spcBef>
                <a:spcPts val="600"/>
              </a:spcBef>
              <a:buClr>
                <a:srgbClr val="595959"/>
              </a:buClr>
              <a:buNone/>
              <a:defRPr/>
            </a:pPr>
            <a:r>
              <a:rPr lang="fr-FR" dirty="0" smtClean="0"/>
              <a:t>•</a:t>
            </a:r>
            <a:r>
              <a:rPr lang="fr-FR" dirty="0"/>
              <a:t>	How do experts </a:t>
            </a:r>
            <a:r>
              <a:rPr lang="fr-FR" dirty="0" err="1"/>
              <a:t>contribute</a:t>
            </a:r>
            <a:r>
              <a:rPr lang="fr-FR" dirty="0"/>
              <a:t> to the </a:t>
            </a:r>
            <a:r>
              <a:rPr lang="fr-FR" dirty="0" err="1"/>
              <a:t>quality</a:t>
            </a:r>
            <a:r>
              <a:rPr lang="fr-FR" dirty="0"/>
              <a:t> of emergency and post-emergency </a:t>
            </a:r>
            <a:r>
              <a:rPr lang="fr-FR" dirty="0" err="1"/>
              <a:t>response</a:t>
            </a:r>
            <a:r>
              <a:rPr lang="fr-FR" dirty="0"/>
              <a:t>: do experts have a </a:t>
            </a:r>
            <a:r>
              <a:rPr lang="fr-FR" dirty="0" err="1"/>
              <a:t>role</a:t>
            </a:r>
            <a:r>
              <a:rPr lang="fr-FR" dirty="0"/>
              <a:t> in </a:t>
            </a:r>
            <a:r>
              <a:rPr lang="fr-FR" dirty="0" err="1"/>
              <a:t>managing</a:t>
            </a:r>
            <a:r>
              <a:rPr lang="fr-FR" dirty="0"/>
              <a:t> </a:t>
            </a:r>
            <a:r>
              <a:rPr lang="fr-FR" dirty="0" err="1"/>
              <a:t>their</a:t>
            </a:r>
            <a:r>
              <a:rPr lang="fr-FR" dirty="0"/>
              <a:t> interactions (</a:t>
            </a:r>
            <a:r>
              <a:rPr lang="fr-FR" dirty="0" err="1"/>
              <a:t>among</a:t>
            </a:r>
            <a:r>
              <a:rPr lang="fr-FR" dirty="0"/>
              <a:t> </a:t>
            </a:r>
            <a:r>
              <a:rPr lang="fr-FR" dirty="0" err="1"/>
              <a:t>themselves</a:t>
            </a:r>
            <a:r>
              <a:rPr lang="fr-FR" dirty="0"/>
              <a:t> and </a:t>
            </a:r>
            <a:r>
              <a:rPr lang="fr-FR" dirty="0" err="1"/>
              <a:t>with</a:t>
            </a:r>
            <a:r>
              <a:rPr lang="fr-FR" dirty="0"/>
              <a:t> the media and the society) in </a:t>
            </a:r>
            <a:r>
              <a:rPr lang="fr-FR" dirty="0" err="1"/>
              <a:t>such</a:t>
            </a:r>
            <a:r>
              <a:rPr lang="fr-FR" dirty="0"/>
              <a:t> situations to </a:t>
            </a:r>
            <a:r>
              <a:rPr lang="fr-FR" dirty="0" err="1"/>
              <a:t>allow</a:t>
            </a:r>
            <a:r>
              <a:rPr lang="fr-FR" dirty="0"/>
              <a:t> the society to </a:t>
            </a:r>
            <a:r>
              <a:rPr lang="fr-FR" dirty="0" err="1"/>
              <a:t>access</a:t>
            </a:r>
            <a:r>
              <a:rPr lang="fr-FR" dirty="0"/>
              <a:t> </a:t>
            </a:r>
            <a:r>
              <a:rPr lang="fr-FR" dirty="0" err="1"/>
              <a:t>trustworthy</a:t>
            </a:r>
            <a:r>
              <a:rPr lang="fr-FR" dirty="0"/>
              <a:t> information and to </a:t>
            </a:r>
            <a:r>
              <a:rPr lang="fr-FR" dirty="0" err="1"/>
              <a:t>grasp</a:t>
            </a:r>
            <a:r>
              <a:rPr lang="fr-FR" dirty="0"/>
              <a:t> the </a:t>
            </a:r>
            <a:r>
              <a:rPr lang="fr-FR" dirty="0" err="1"/>
              <a:t>complexity</a:t>
            </a:r>
            <a:r>
              <a:rPr lang="fr-FR" dirty="0"/>
              <a:t>, and </a:t>
            </a:r>
            <a:r>
              <a:rPr lang="fr-FR" dirty="0" err="1"/>
              <a:t>under</a:t>
            </a:r>
            <a:r>
              <a:rPr lang="fr-FR" dirty="0"/>
              <a:t> </a:t>
            </a:r>
            <a:r>
              <a:rPr lang="fr-FR" dirty="0" err="1"/>
              <a:t>which</a:t>
            </a:r>
            <a:r>
              <a:rPr lang="fr-FR" dirty="0"/>
              <a:t> conditions?</a:t>
            </a:r>
            <a:endParaRPr lang="fr-FR" sz="1050" dirty="0"/>
          </a:p>
        </p:txBody>
      </p:sp>
      <p:grpSp>
        <p:nvGrpSpPr>
          <p:cNvPr id="4" name="Grouper 3"/>
          <p:cNvGrpSpPr/>
          <p:nvPr/>
        </p:nvGrpSpPr>
        <p:grpSpPr>
          <a:xfrm>
            <a:off x="4464248" y="971525"/>
            <a:ext cx="4618856" cy="2500992"/>
            <a:chOff x="3995936" y="1691837"/>
            <a:chExt cx="4618856" cy="1953642"/>
          </a:xfrm>
        </p:grpSpPr>
        <p:sp>
          <p:nvSpPr>
            <p:cNvPr id="5" name="Accolade fermante 4"/>
            <p:cNvSpPr/>
            <p:nvPr/>
          </p:nvSpPr>
          <p:spPr>
            <a:xfrm>
              <a:off x="3995936" y="2276872"/>
              <a:ext cx="216024" cy="936104"/>
            </a:xfrm>
            <a:prstGeom prst="rightBrace">
              <a:avLst/>
            </a:pr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fr-FR">
                <a:solidFill>
                  <a:srgbClr val="800000"/>
                </a:solidFill>
              </a:endParaRPr>
            </a:p>
          </p:txBody>
        </p:sp>
        <p:sp>
          <p:nvSpPr>
            <p:cNvPr id="6" name="ZoneTexte 5"/>
            <p:cNvSpPr txBox="1"/>
            <p:nvPr/>
          </p:nvSpPr>
          <p:spPr>
            <a:xfrm>
              <a:off x="4283968" y="1691837"/>
              <a:ext cx="4330824" cy="1953642"/>
            </a:xfrm>
            <a:prstGeom prst="rect">
              <a:avLst/>
            </a:prstGeom>
            <a:noFill/>
          </p:spPr>
          <p:txBody>
            <a:bodyPr wrap="square" rtlCol="0">
              <a:spAutoFit/>
            </a:bodyPr>
            <a:lstStyle/>
            <a:p>
              <a:r>
                <a:rPr lang="fr-FR" sz="2400" dirty="0">
                  <a:latin typeface="+mn-lt"/>
                </a:rPr>
                <a:t>How society endows itself with the means to decide, on an enlightened basis, which experts it wants to listen to, on which subjects, by which means, at what moment for what purpose ?</a:t>
              </a:r>
            </a:p>
          </p:txBody>
        </p:sp>
      </p:grpSp>
    </p:spTree>
    <p:extLst>
      <p:ext uri="{BB962C8B-B14F-4D97-AF65-F5344CB8AC3E}">
        <p14:creationId xmlns:p14="http://schemas.microsoft.com/office/powerpoint/2010/main" val="10499914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a:t>Research </a:t>
            </a:r>
            <a:r>
              <a:rPr lang="de-DE" dirty="0" err="1" smtClean="0"/>
              <a:t>Scope</a:t>
            </a:r>
            <a:r>
              <a:rPr lang="de-DE" dirty="0" smtClean="0"/>
              <a:t> 2/2</a:t>
            </a:r>
          </a:p>
        </p:txBody>
      </p:sp>
      <p:sp>
        <p:nvSpPr>
          <p:cNvPr id="3075" name="Rectangle 3"/>
          <p:cNvSpPr>
            <a:spLocks noGrp="1" noChangeArrowheads="1"/>
          </p:cNvSpPr>
          <p:nvPr>
            <p:ph type="body" idx="1"/>
          </p:nvPr>
        </p:nvSpPr>
        <p:spPr>
          <a:xfrm>
            <a:off x="431800" y="1079500"/>
            <a:ext cx="9432925" cy="5795963"/>
          </a:xfrm>
        </p:spPr>
        <p:txBody>
          <a:bodyPr/>
          <a:lstStyle/>
          <a:p>
            <a:pPr>
              <a:spcBef>
                <a:spcPts val="600"/>
              </a:spcBef>
              <a:buClr>
                <a:srgbClr val="595959"/>
              </a:buClr>
              <a:defRPr/>
            </a:pPr>
            <a:r>
              <a:rPr lang="fr-FR" b="1" dirty="0" err="1" smtClean="0">
                <a:solidFill>
                  <a:srgbClr val="262626"/>
                </a:solidFill>
                <a:sym typeface="Wingdings"/>
              </a:rPr>
              <a:t>Three</a:t>
            </a:r>
            <a:r>
              <a:rPr lang="fr-FR" b="1" dirty="0" smtClean="0">
                <a:solidFill>
                  <a:srgbClr val="262626"/>
                </a:solidFill>
                <a:sym typeface="Wingdings"/>
              </a:rPr>
              <a:t> </a:t>
            </a:r>
            <a:r>
              <a:rPr lang="fr-FR" b="1" dirty="0" err="1">
                <a:solidFill>
                  <a:srgbClr val="262626"/>
                </a:solidFill>
                <a:sym typeface="Wingdings"/>
              </a:rPr>
              <a:t>connected</a:t>
            </a:r>
            <a:r>
              <a:rPr lang="fr-FR" b="1" dirty="0">
                <a:solidFill>
                  <a:srgbClr val="262626"/>
                </a:solidFill>
                <a:sym typeface="Wingdings"/>
              </a:rPr>
              <a:t> areas of </a:t>
            </a:r>
            <a:r>
              <a:rPr lang="fr-FR" b="1" dirty="0" err="1">
                <a:solidFill>
                  <a:srgbClr val="262626"/>
                </a:solidFill>
                <a:sym typeface="Wingdings"/>
              </a:rPr>
              <a:t>analysis</a:t>
            </a:r>
            <a:r>
              <a:rPr lang="fr-FR" b="1" dirty="0">
                <a:solidFill>
                  <a:srgbClr val="262626"/>
                </a:solidFill>
              </a:rPr>
              <a:t>:</a:t>
            </a:r>
          </a:p>
          <a:p>
            <a:pPr marL="0" indent="0">
              <a:spcAft>
                <a:spcPts val="600"/>
              </a:spcAft>
              <a:buClr>
                <a:srgbClr val="595959"/>
              </a:buClr>
              <a:buNone/>
              <a:defRPr/>
            </a:pPr>
            <a:r>
              <a:rPr lang="fr-FR" dirty="0"/>
              <a:t>•	</a:t>
            </a:r>
            <a:r>
              <a:rPr lang="fr-FR" b="1" dirty="0" err="1" smtClean="0"/>
              <a:t>Mapping</a:t>
            </a:r>
            <a:endParaRPr lang="fr-FR" b="1" dirty="0" smtClean="0"/>
          </a:p>
          <a:p>
            <a:pPr marL="355600" indent="0">
              <a:buClr>
                <a:srgbClr val="595959"/>
              </a:buClr>
              <a:buNone/>
              <a:defRPr/>
            </a:pPr>
            <a:r>
              <a:rPr lang="fr-FR" dirty="0" err="1" smtClean="0"/>
              <a:t>What</a:t>
            </a:r>
            <a:r>
              <a:rPr lang="fr-FR" dirty="0" smtClean="0"/>
              <a:t> </a:t>
            </a:r>
            <a:r>
              <a:rPr lang="fr-FR" dirty="0"/>
              <a:t>are the </a:t>
            </a:r>
            <a:r>
              <a:rPr lang="fr-FR" dirty="0" err="1"/>
              <a:t>different</a:t>
            </a:r>
            <a:r>
              <a:rPr lang="fr-FR" dirty="0"/>
              <a:t> situations of interactions </a:t>
            </a:r>
            <a:r>
              <a:rPr lang="fr-FR" dirty="0" err="1"/>
              <a:t>involved</a:t>
            </a:r>
            <a:r>
              <a:rPr lang="fr-FR" dirty="0"/>
              <a:t>, how </a:t>
            </a:r>
            <a:r>
              <a:rPr lang="fr-FR" dirty="0" err="1"/>
              <a:t>could</a:t>
            </a:r>
            <a:r>
              <a:rPr lang="fr-FR" dirty="0"/>
              <a:t> </a:t>
            </a:r>
            <a:r>
              <a:rPr lang="fr-FR" dirty="0" err="1"/>
              <a:t>they</a:t>
            </a:r>
            <a:r>
              <a:rPr lang="fr-FR" dirty="0"/>
              <a:t> </a:t>
            </a:r>
            <a:r>
              <a:rPr lang="fr-FR" dirty="0" err="1"/>
              <a:t>be</a:t>
            </a:r>
            <a:r>
              <a:rPr lang="fr-FR" dirty="0"/>
              <a:t> </a:t>
            </a:r>
            <a:r>
              <a:rPr lang="fr-FR" dirty="0" err="1"/>
              <a:t>characterized</a:t>
            </a:r>
            <a:r>
              <a:rPr lang="fr-FR" dirty="0"/>
              <a:t>, and how </a:t>
            </a:r>
            <a:r>
              <a:rPr lang="fr-FR" dirty="0" err="1"/>
              <a:t>could</a:t>
            </a:r>
            <a:r>
              <a:rPr lang="fr-FR" dirty="0"/>
              <a:t> </a:t>
            </a:r>
            <a:r>
              <a:rPr lang="fr-FR" dirty="0" err="1"/>
              <a:t>this</a:t>
            </a:r>
            <a:r>
              <a:rPr lang="fr-FR" dirty="0"/>
              <a:t> help to </a:t>
            </a:r>
            <a:r>
              <a:rPr lang="fr-FR" dirty="0" err="1"/>
              <a:t>improve</a:t>
            </a:r>
            <a:r>
              <a:rPr lang="fr-FR" dirty="0"/>
              <a:t/>
            </a:r>
            <a:br>
              <a:rPr lang="fr-FR" dirty="0"/>
            </a:br>
            <a:r>
              <a:rPr lang="fr-FR" dirty="0"/>
              <a:t>the </a:t>
            </a:r>
            <a:r>
              <a:rPr lang="fr-FR" dirty="0" err="1"/>
              <a:t>response</a:t>
            </a:r>
            <a:r>
              <a:rPr lang="fr-FR" dirty="0"/>
              <a:t> of experts to the </a:t>
            </a:r>
            <a:r>
              <a:rPr lang="fr-FR" dirty="0" err="1"/>
              <a:t>needs</a:t>
            </a:r>
            <a:r>
              <a:rPr lang="fr-FR" dirty="0"/>
              <a:t> of society </a:t>
            </a:r>
          </a:p>
          <a:p>
            <a:pPr marL="0" indent="0">
              <a:spcAft>
                <a:spcPts val="600"/>
              </a:spcAft>
              <a:buClr>
                <a:srgbClr val="595959"/>
              </a:buClr>
              <a:buNone/>
              <a:defRPr/>
            </a:pPr>
            <a:r>
              <a:rPr lang="fr-FR" dirty="0"/>
              <a:t>•	</a:t>
            </a:r>
            <a:r>
              <a:rPr lang="fr-FR" b="1" dirty="0" smtClean="0"/>
              <a:t>Trust</a:t>
            </a:r>
          </a:p>
          <a:p>
            <a:pPr marL="355600" indent="0" defTabSz="355600">
              <a:buClr>
                <a:srgbClr val="595959"/>
              </a:buClr>
              <a:buNone/>
              <a:defRPr/>
            </a:pPr>
            <a:r>
              <a:rPr lang="fr-FR" dirty="0" err="1" smtClean="0"/>
              <a:t>What</a:t>
            </a:r>
            <a:r>
              <a:rPr lang="fr-FR" dirty="0" smtClean="0"/>
              <a:t> </a:t>
            </a:r>
            <a:r>
              <a:rPr lang="fr-FR" dirty="0"/>
              <a:t>are the conditions of trust, and more </a:t>
            </a:r>
            <a:r>
              <a:rPr lang="fr-FR" dirty="0" err="1"/>
              <a:t>specifically</a:t>
            </a:r>
            <a:r>
              <a:rPr lang="fr-FR" dirty="0"/>
              <a:t/>
            </a:r>
            <a:br>
              <a:rPr lang="fr-FR" dirty="0"/>
            </a:br>
            <a:r>
              <a:rPr lang="fr-FR" dirty="0" err="1"/>
              <a:t>what</a:t>
            </a:r>
            <a:r>
              <a:rPr lang="fr-FR" dirty="0"/>
              <a:t> </a:t>
            </a:r>
            <a:r>
              <a:rPr lang="fr-FR" dirty="0" err="1"/>
              <a:t>could</a:t>
            </a:r>
            <a:r>
              <a:rPr lang="fr-FR" dirty="0"/>
              <a:t> experts do to </a:t>
            </a:r>
            <a:r>
              <a:rPr lang="fr-FR" dirty="0" err="1"/>
              <a:t>improve</a:t>
            </a:r>
            <a:r>
              <a:rPr lang="fr-FR" dirty="0"/>
              <a:t> the </a:t>
            </a:r>
            <a:r>
              <a:rPr lang="fr-FR" dirty="0" smtClean="0"/>
              <a:t>trust</a:t>
            </a:r>
            <a:endParaRPr lang="fr-FR" dirty="0"/>
          </a:p>
          <a:p>
            <a:pPr marL="0" indent="0">
              <a:spcAft>
                <a:spcPts val="600"/>
              </a:spcAft>
              <a:buClr>
                <a:srgbClr val="595959"/>
              </a:buClr>
              <a:buNone/>
              <a:defRPr/>
            </a:pPr>
            <a:r>
              <a:rPr lang="fr-FR" dirty="0"/>
              <a:t>•	</a:t>
            </a:r>
            <a:r>
              <a:rPr lang="fr-FR" b="1" dirty="0"/>
              <a:t>Networking and </a:t>
            </a:r>
            <a:r>
              <a:rPr lang="fr-FR" b="1" dirty="0" err="1"/>
              <a:t>interacting</a:t>
            </a:r>
            <a:endParaRPr lang="fr-FR" b="1" dirty="0"/>
          </a:p>
          <a:p>
            <a:pPr marL="355600" indent="0">
              <a:buClr>
                <a:srgbClr val="595959"/>
              </a:buClr>
              <a:buNone/>
              <a:defRPr/>
            </a:pPr>
            <a:r>
              <a:rPr lang="fr-FR" dirty="0" err="1" smtClean="0"/>
              <a:t>What</a:t>
            </a:r>
            <a:r>
              <a:rPr lang="fr-FR" dirty="0" smtClean="0"/>
              <a:t> </a:t>
            </a:r>
            <a:r>
              <a:rPr lang="fr-FR" dirty="0" err="1"/>
              <a:t>kind</a:t>
            </a:r>
            <a:r>
              <a:rPr lang="fr-FR" dirty="0"/>
              <a:t> of networks and interactions </a:t>
            </a:r>
            <a:r>
              <a:rPr lang="fr-FR" dirty="0" err="1"/>
              <a:t>exist</a:t>
            </a:r>
            <a:r>
              <a:rPr lang="fr-FR" dirty="0"/>
              <a:t> or </a:t>
            </a:r>
            <a:r>
              <a:rPr lang="fr-FR" dirty="0" err="1"/>
              <a:t>would</a:t>
            </a:r>
            <a:r>
              <a:rPr lang="fr-FR" dirty="0"/>
              <a:t> </a:t>
            </a:r>
            <a:r>
              <a:rPr lang="fr-FR" dirty="0" err="1"/>
              <a:t>be</a:t>
            </a:r>
            <a:r>
              <a:rPr lang="fr-FR" dirty="0"/>
              <a:t> </a:t>
            </a:r>
            <a:r>
              <a:rPr lang="fr-FR" dirty="0" err="1"/>
              <a:t>needed</a:t>
            </a:r>
            <a:r>
              <a:rPr lang="fr-FR" dirty="0"/>
              <a:t>,</a:t>
            </a:r>
            <a:br>
              <a:rPr lang="fr-FR" dirty="0"/>
            </a:br>
            <a:r>
              <a:rPr lang="fr-FR" dirty="0"/>
              <a:t>how </a:t>
            </a:r>
            <a:r>
              <a:rPr lang="fr-FR" dirty="0" err="1"/>
              <a:t>can</a:t>
            </a:r>
            <a:r>
              <a:rPr lang="fr-FR" dirty="0"/>
              <a:t> experts practices </a:t>
            </a:r>
            <a:r>
              <a:rPr lang="fr-FR" dirty="0" err="1"/>
              <a:t>be</a:t>
            </a:r>
            <a:r>
              <a:rPr lang="fr-FR" dirty="0"/>
              <a:t> </a:t>
            </a:r>
            <a:r>
              <a:rPr lang="fr-FR" dirty="0" err="1"/>
              <a:t>improved</a:t>
            </a:r>
            <a:r>
              <a:rPr lang="fr-FR" dirty="0"/>
              <a:t> to </a:t>
            </a:r>
            <a:r>
              <a:rPr lang="fr-FR" dirty="0" err="1"/>
              <a:t>better</a:t>
            </a:r>
            <a:r>
              <a:rPr lang="fr-FR" dirty="0"/>
              <a:t> </a:t>
            </a:r>
            <a:r>
              <a:rPr lang="fr-FR" dirty="0" err="1"/>
              <a:t>respond</a:t>
            </a:r>
            <a:r>
              <a:rPr lang="fr-FR" dirty="0"/>
              <a:t/>
            </a:r>
            <a:br>
              <a:rPr lang="fr-FR" dirty="0"/>
            </a:br>
            <a:r>
              <a:rPr lang="fr-FR" dirty="0"/>
              <a:t>to the </a:t>
            </a:r>
            <a:r>
              <a:rPr lang="fr-FR" dirty="0" err="1"/>
              <a:t>needs</a:t>
            </a:r>
            <a:r>
              <a:rPr lang="fr-FR" dirty="0"/>
              <a:t> of society</a:t>
            </a:r>
            <a:endParaRPr lang="fr-FR" sz="1050" dirty="0"/>
          </a:p>
        </p:txBody>
      </p:sp>
    </p:spTree>
    <p:extLst>
      <p:ext uri="{BB962C8B-B14F-4D97-AF65-F5344CB8AC3E}">
        <p14:creationId xmlns:p14="http://schemas.microsoft.com/office/powerpoint/2010/main" val="410872619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err="1">
                <a:solidFill>
                  <a:srgbClr val="800000"/>
                </a:solidFill>
                <a:latin typeface="Arial" pitchFamily="-110" charset="0"/>
                <a:ea typeface="ＭＳ Ｐゴシック" pitchFamily="-110" charset="-128"/>
                <a:cs typeface="ＭＳ Ｐゴシック" pitchFamily="-110" charset="-128"/>
              </a:rPr>
              <a:t>Mapping</a:t>
            </a:r>
            <a:r>
              <a:rPr lang="fr-FR" dirty="0">
                <a:solidFill>
                  <a:srgbClr val="800000"/>
                </a:solidFill>
                <a:latin typeface="Arial" pitchFamily="-110" charset="0"/>
                <a:ea typeface="ＭＳ Ｐゴシック" pitchFamily="-110" charset="-128"/>
                <a:cs typeface="ＭＳ Ｐゴシック" pitchFamily="-110" charset="-128"/>
              </a:rPr>
              <a:t>: Experts in Situations</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a:buClr>
                <a:srgbClr val="595959"/>
              </a:buClr>
              <a:defRPr/>
            </a:pPr>
            <a:r>
              <a:rPr lang="fr-FR" b="1" dirty="0" smtClean="0">
                <a:solidFill>
                  <a:srgbClr val="262626"/>
                </a:solidFill>
                <a:sym typeface="Wingdings"/>
              </a:rPr>
              <a:t>Situations </a:t>
            </a:r>
            <a:r>
              <a:rPr lang="fr-FR" b="1" dirty="0">
                <a:solidFill>
                  <a:srgbClr val="262626"/>
                </a:solidFill>
                <a:sym typeface="Wingdings"/>
              </a:rPr>
              <a:t>of interaction</a:t>
            </a:r>
            <a:r>
              <a:rPr lang="fr-FR" b="1" dirty="0">
                <a:solidFill>
                  <a:srgbClr val="262626"/>
                </a:solidFill>
              </a:rPr>
              <a:t>:</a:t>
            </a:r>
          </a:p>
          <a:p>
            <a:pPr marL="0" indent="0">
              <a:buClr>
                <a:srgbClr val="595959"/>
              </a:buClr>
              <a:buNone/>
              <a:defRPr/>
            </a:pPr>
            <a:r>
              <a:rPr lang="fr-FR" dirty="0"/>
              <a:t>•	Experts are </a:t>
            </a:r>
            <a:r>
              <a:rPr lang="fr-FR" dirty="0" err="1"/>
              <a:t>faced</a:t>
            </a:r>
            <a:r>
              <a:rPr lang="fr-FR" dirty="0"/>
              <a:t> </a:t>
            </a:r>
            <a:r>
              <a:rPr lang="fr-FR" dirty="0" err="1"/>
              <a:t>with</a:t>
            </a:r>
            <a:r>
              <a:rPr lang="fr-FR" dirty="0"/>
              <a:t> </a:t>
            </a:r>
            <a:r>
              <a:rPr lang="fr-FR" dirty="0" err="1"/>
              <a:t>various</a:t>
            </a:r>
            <a:r>
              <a:rPr lang="fr-FR" dirty="0"/>
              <a:t> </a:t>
            </a:r>
            <a:r>
              <a:rPr lang="fr-FR" dirty="0" err="1"/>
              <a:t>demands</a:t>
            </a:r>
            <a:r>
              <a:rPr lang="fr-FR" dirty="0"/>
              <a:t> on </a:t>
            </a:r>
            <a:r>
              <a:rPr lang="fr-FR" dirty="0" err="1"/>
              <a:t>various</a:t>
            </a:r>
            <a:r>
              <a:rPr lang="fr-FR" dirty="0"/>
              <a:t> issues</a:t>
            </a:r>
          </a:p>
          <a:p>
            <a:pPr marL="0" indent="0">
              <a:buClr>
                <a:srgbClr val="595959"/>
              </a:buClr>
              <a:buNone/>
              <a:defRPr/>
            </a:pPr>
            <a:r>
              <a:rPr lang="fr-FR" dirty="0"/>
              <a:t>•	</a:t>
            </a:r>
            <a:r>
              <a:rPr lang="fr-FR" dirty="0" err="1"/>
              <a:t>These</a:t>
            </a:r>
            <a:r>
              <a:rPr lang="fr-FR" dirty="0"/>
              <a:t> </a:t>
            </a:r>
            <a:r>
              <a:rPr lang="fr-FR" dirty="0" err="1"/>
              <a:t>could</a:t>
            </a:r>
            <a:r>
              <a:rPr lang="fr-FR" dirty="0"/>
              <a:t> </a:t>
            </a:r>
            <a:r>
              <a:rPr lang="fr-FR" dirty="0" err="1"/>
              <a:t>be</a:t>
            </a:r>
            <a:r>
              <a:rPr lang="fr-FR" dirty="0"/>
              <a:t> </a:t>
            </a:r>
            <a:r>
              <a:rPr lang="fr-FR" dirty="0" err="1"/>
              <a:t>defined</a:t>
            </a:r>
            <a:r>
              <a:rPr lang="fr-FR" dirty="0"/>
              <a:t> as </a:t>
            </a:r>
            <a:r>
              <a:rPr lang="fr-FR" b="1" dirty="0" err="1"/>
              <a:t>elementary</a:t>
            </a:r>
            <a:r>
              <a:rPr lang="fr-FR" b="1" dirty="0"/>
              <a:t> “situations” of interaction</a:t>
            </a:r>
            <a:r>
              <a:rPr lang="fr-FR" dirty="0"/>
              <a:t> </a:t>
            </a:r>
            <a:r>
              <a:rPr lang="fr-FR" dirty="0" err="1"/>
              <a:t>with</a:t>
            </a:r>
            <a:r>
              <a:rPr lang="fr-FR" dirty="0"/>
              <a:t> society, </a:t>
            </a:r>
            <a:r>
              <a:rPr lang="fr-FR" dirty="0" err="1"/>
              <a:t>which</a:t>
            </a:r>
            <a:r>
              <a:rPr lang="fr-FR" dirty="0"/>
              <a:t> are </a:t>
            </a:r>
            <a:r>
              <a:rPr lang="fr-FR" dirty="0" err="1"/>
              <a:t>characterized</a:t>
            </a:r>
            <a:r>
              <a:rPr lang="fr-FR" dirty="0"/>
              <a:t> by:</a:t>
            </a:r>
          </a:p>
          <a:p>
            <a:pPr marL="0" indent="0">
              <a:buClr>
                <a:srgbClr val="595959"/>
              </a:buClr>
              <a:buNone/>
              <a:defRPr/>
            </a:pPr>
            <a:r>
              <a:rPr lang="fr-FR" dirty="0"/>
              <a:t>		- the </a:t>
            </a:r>
            <a:r>
              <a:rPr lang="fr-FR" dirty="0" err="1"/>
              <a:t>kind</a:t>
            </a:r>
            <a:r>
              <a:rPr lang="fr-FR" dirty="0"/>
              <a:t> of expert </a:t>
            </a:r>
            <a:r>
              <a:rPr lang="fr-FR" dirty="0" err="1"/>
              <a:t>involved</a:t>
            </a:r>
            <a:endParaRPr lang="fr-FR" dirty="0"/>
          </a:p>
          <a:p>
            <a:pPr marL="0" indent="0">
              <a:buClr>
                <a:srgbClr val="595959"/>
              </a:buClr>
              <a:buNone/>
              <a:defRPr/>
            </a:pPr>
            <a:r>
              <a:rPr lang="fr-FR" dirty="0"/>
              <a:t>		- the nature of expertise </a:t>
            </a:r>
            <a:r>
              <a:rPr lang="fr-FR" dirty="0" err="1"/>
              <a:t>being</a:t>
            </a:r>
            <a:r>
              <a:rPr lang="fr-FR" dirty="0"/>
              <a:t> </a:t>
            </a:r>
            <a:r>
              <a:rPr lang="fr-FR" dirty="0" err="1"/>
              <a:t>asked</a:t>
            </a:r>
            <a:endParaRPr lang="fr-FR" dirty="0"/>
          </a:p>
          <a:p>
            <a:pPr marL="0" indent="0">
              <a:buClr>
                <a:srgbClr val="595959"/>
              </a:buClr>
              <a:buNone/>
              <a:defRPr/>
            </a:pPr>
            <a:r>
              <a:rPr lang="fr-FR" dirty="0"/>
              <a:t>		- the </a:t>
            </a:r>
            <a:r>
              <a:rPr lang="fr-FR" dirty="0" err="1"/>
              <a:t>competencies</a:t>
            </a:r>
            <a:r>
              <a:rPr lang="fr-FR" dirty="0"/>
              <a:t> </a:t>
            </a:r>
            <a:r>
              <a:rPr lang="fr-FR" dirty="0" err="1"/>
              <a:t>required</a:t>
            </a:r>
            <a:endParaRPr lang="fr-FR" dirty="0"/>
          </a:p>
          <a:p>
            <a:pPr marL="0" indent="0">
              <a:buClr>
                <a:srgbClr val="595959"/>
              </a:buClr>
              <a:buNone/>
              <a:defRPr/>
            </a:pPr>
            <a:r>
              <a:rPr lang="fr-FR" dirty="0"/>
              <a:t>		- the </a:t>
            </a:r>
            <a:r>
              <a:rPr lang="fr-FR" dirty="0" err="1"/>
              <a:t>specific</a:t>
            </a:r>
            <a:r>
              <a:rPr lang="fr-FR" dirty="0"/>
              <a:t> issue(s) </a:t>
            </a:r>
            <a:r>
              <a:rPr lang="fr-FR" dirty="0" err="1"/>
              <a:t>being</a:t>
            </a:r>
            <a:r>
              <a:rPr lang="fr-FR" dirty="0"/>
              <a:t> </a:t>
            </a:r>
            <a:r>
              <a:rPr lang="fr-FR" dirty="0" err="1"/>
              <a:t>discussed</a:t>
            </a:r>
            <a:endParaRPr lang="fr-FR" dirty="0"/>
          </a:p>
          <a:p>
            <a:pPr marL="0" indent="0">
              <a:buClr>
                <a:srgbClr val="595959"/>
              </a:buClr>
              <a:buNone/>
              <a:defRPr/>
            </a:pPr>
            <a:r>
              <a:rPr lang="fr-FR" dirty="0"/>
              <a:t>• It </a:t>
            </a:r>
            <a:r>
              <a:rPr lang="fr-FR" dirty="0" err="1"/>
              <a:t>seems</a:t>
            </a:r>
            <a:r>
              <a:rPr lang="fr-FR" dirty="0"/>
              <a:t> important to analyse and </a:t>
            </a:r>
            <a:r>
              <a:rPr lang="fr-FR" dirty="0" err="1"/>
              <a:t>understand</a:t>
            </a:r>
            <a:r>
              <a:rPr lang="fr-FR" dirty="0"/>
              <a:t> the range of </a:t>
            </a:r>
            <a:r>
              <a:rPr lang="fr-FR" dirty="0" err="1"/>
              <a:t>such</a:t>
            </a:r>
            <a:r>
              <a:rPr lang="fr-FR" dirty="0"/>
              <a:t> “situations” as </a:t>
            </a:r>
            <a:r>
              <a:rPr lang="fr-FR" dirty="0" err="1"/>
              <a:t>they</a:t>
            </a:r>
            <a:r>
              <a:rPr lang="fr-FR" dirty="0"/>
              <a:t> </a:t>
            </a:r>
            <a:r>
              <a:rPr lang="fr-FR" dirty="0" err="1"/>
              <a:t>happen</a:t>
            </a:r>
            <a:r>
              <a:rPr lang="fr-FR" dirty="0"/>
              <a:t> in the course of a </a:t>
            </a:r>
            <a:r>
              <a:rPr lang="fr-FR" dirty="0" err="1"/>
              <a:t>nuclear</a:t>
            </a:r>
            <a:r>
              <a:rPr lang="fr-FR" dirty="0"/>
              <a:t> emergency</a:t>
            </a:r>
          </a:p>
          <a:p>
            <a:pPr marL="0" indent="0">
              <a:buClr>
                <a:srgbClr val="595959"/>
              </a:buClr>
              <a:buNone/>
              <a:defRPr/>
            </a:pPr>
            <a:r>
              <a:rPr lang="fr-FR" dirty="0"/>
              <a:t>• </a:t>
            </a:r>
            <a:r>
              <a:rPr lang="fr-FR" dirty="0" err="1"/>
              <a:t>Therefore</a:t>
            </a:r>
            <a:r>
              <a:rPr lang="fr-FR" dirty="0"/>
              <a:t> the </a:t>
            </a:r>
            <a:r>
              <a:rPr lang="fr-FR" dirty="0" err="1"/>
              <a:t>idea</a:t>
            </a:r>
            <a:r>
              <a:rPr lang="fr-FR" dirty="0"/>
              <a:t> to </a:t>
            </a:r>
            <a:r>
              <a:rPr lang="fr-FR" dirty="0" err="1"/>
              <a:t>develop</a:t>
            </a:r>
            <a:r>
              <a:rPr lang="fr-FR" dirty="0"/>
              <a:t> a “</a:t>
            </a:r>
            <a:r>
              <a:rPr lang="fr-FR" dirty="0" err="1"/>
              <a:t>mapping</a:t>
            </a:r>
            <a:r>
              <a:rPr lang="fr-FR" dirty="0"/>
              <a:t>” of </a:t>
            </a:r>
            <a:r>
              <a:rPr lang="fr-FR" dirty="0" err="1"/>
              <a:t>these</a:t>
            </a:r>
            <a:r>
              <a:rPr lang="fr-FR" dirty="0"/>
              <a:t> situations</a:t>
            </a:r>
          </a:p>
        </p:txBody>
      </p:sp>
    </p:spTree>
    <p:extLst>
      <p:ext uri="{BB962C8B-B14F-4D97-AF65-F5344CB8AC3E}">
        <p14:creationId xmlns:p14="http://schemas.microsoft.com/office/powerpoint/2010/main" val="30753429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fr-FR" dirty="0">
                <a:solidFill>
                  <a:srgbClr val="800000"/>
                </a:solidFill>
                <a:latin typeface="Arial" pitchFamily="-110" charset="0"/>
                <a:ea typeface="ＭＳ Ｐゴシック" pitchFamily="-110" charset="-128"/>
                <a:cs typeface="ＭＳ Ｐゴシック" pitchFamily="-110" charset="-128"/>
              </a:rPr>
              <a:t>Matrix of Situations</a:t>
            </a:r>
            <a:endParaRPr lang="de-DE" dirty="0" smtClean="0"/>
          </a:p>
        </p:txBody>
      </p:sp>
      <p:sp>
        <p:nvSpPr>
          <p:cNvPr id="3075" name="Rectangle 3"/>
          <p:cNvSpPr>
            <a:spLocks noGrp="1" noChangeArrowheads="1"/>
          </p:cNvSpPr>
          <p:nvPr>
            <p:ph type="body" idx="1"/>
          </p:nvPr>
        </p:nvSpPr>
        <p:spPr>
          <a:xfrm>
            <a:off x="431800" y="1079500"/>
            <a:ext cx="9432925" cy="5795963"/>
          </a:xfrm>
        </p:spPr>
        <p:txBody>
          <a:bodyPr/>
          <a:lstStyle/>
          <a:p>
            <a:pPr marL="0" indent="0" eaLnBrk="1">
              <a:buNone/>
            </a:pPr>
            <a:endParaRPr lang="en-GB" dirty="0" smtClean="0"/>
          </a:p>
        </p:txBody>
      </p:sp>
      <p:sp>
        <p:nvSpPr>
          <p:cNvPr id="4" name="ZoneTexte 3"/>
          <p:cNvSpPr txBox="1"/>
          <p:nvPr/>
        </p:nvSpPr>
        <p:spPr>
          <a:xfrm>
            <a:off x="179512" y="2492896"/>
            <a:ext cx="1224136" cy="400110"/>
          </a:xfrm>
          <a:prstGeom prst="rect">
            <a:avLst/>
          </a:prstGeom>
          <a:noFill/>
        </p:spPr>
        <p:txBody>
          <a:bodyPr wrap="square" rtlCol="0">
            <a:spAutoFit/>
          </a:bodyPr>
          <a:lstStyle/>
          <a:p>
            <a:pPr algn="ctr"/>
            <a:r>
              <a:rPr lang="fr-FR" sz="2000" b="1" dirty="0" smtClean="0">
                <a:solidFill>
                  <a:srgbClr val="800000"/>
                </a:solidFill>
                <a:latin typeface="+mn-lt"/>
              </a:rPr>
              <a:t>Positions</a:t>
            </a:r>
            <a:endParaRPr lang="fr-FR" sz="2000" b="1" dirty="0">
              <a:solidFill>
                <a:srgbClr val="800000"/>
              </a:solidFill>
              <a:latin typeface="+mn-lt"/>
            </a:endParaRPr>
          </a:p>
        </p:txBody>
      </p:sp>
      <p:sp>
        <p:nvSpPr>
          <p:cNvPr id="5" name="ZoneTexte 4"/>
          <p:cNvSpPr txBox="1"/>
          <p:nvPr/>
        </p:nvSpPr>
        <p:spPr>
          <a:xfrm>
            <a:off x="1312894" y="2473354"/>
            <a:ext cx="1224136" cy="400110"/>
          </a:xfrm>
          <a:prstGeom prst="rect">
            <a:avLst/>
          </a:prstGeom>
          <a:noFill/>
        </p:spPr>
        <p:txBody>
          <a:bodyPr wrap="square" rtlCol="0">
            <a:spAutoFit/>
          </a:bodyPr>
          <a:lstStyle/>
          <a:p>
            <a:pPr algn="ctr"/>
            <a:r>
              <a:rPr lang="fr-FR" sz="2000" b="1" dirty="0" err="1" smtClean="0">
                <a:solidFill>
                  <a:srgbClr val="800000"/>
                </a:solidFill>
                <a:latin typeface="+mn-lt"/>
              </a:rPr>
              <a:t>Roles</a:t>
            </a:r>
            <a:endParaRPr lang="fr-FR" sz="2000" b="1" dirty="0">
              <a:solidFill>
                <a:srgbClr val="800000"/>
              </a:solidFill>
              <a:latin typeface="+mn-lt"/>
            </a:endParaRPr>
          </a:p>
        </p:txBody>
      </p:sp>
      <p:sp>
        <p:nvSpPr>
          <p:cNvPr id="6" name="ZoneTexte 5"/>
          <p:cNvSpPr txBox="1"/>
          <p:nvPr/>
        </p:nvSpPr>
        <p:spPr>
          <a:xfrm>
            <a:off x="1398568" y="1444714"/>
            <a:ext cx="1224136" cy="400110"/>
          </a:xfrm>
          <a:prstGeom prst="rect">
            <a:avLst/>
          </a:prstGeom>
          <a:noFill/>
        </p:spPr>
        <p:txBody>
          <a:bodyPr wrap="square" rtlCol="0">
            <a:spAutoFit/>
          </a:bodyPr>
          <a:lstStyle/>
          <a:p>
            <a:pPr algn="ctr"/>
            <a:r>
              <a:rPr lang="fr-FR" sz="2000" b="1" dirty="0" smtClean="0">
                <a:solidFill>
                  <a:srgbClr val="800000"/>
                </a:solidFill>
                <a:latin typeface="+mn-lt"/>
              </a:rPr>
              <a:t>Fields</a:t>
            </a:r>
            <a:endParaRPr lang="fr-FR" sz="2000" b="1" dirty="0">
              <a:solidFill>
                <a:srgbClr val="800000"/>
              </a:solidFill>
              <a:latin typeface="+mn-lt"/>
            </a:endParaRPr>
          </a:p>
        </p:txBody>
      </p:sp>
      <p:sp>
        <p:nvSpPr>
          <p:cNvPr id="7" name="ZoneTexte 6"/>
          <p:cNvSpPr txBox="1"/>
          <p:nvPr/>
        </p:nvSpPr>
        <p:spPr>
          <a:xfrm>
            <a:off x="1406952" y="1988840"/>
            <a:ext cx="1224136" cy="400110"/>
          </a:xfrm>
          <a:prstGeom prst="rect">
            <a:avLst/>
          </a:prstGeom>
          <a:noFill/>
        </p:spPr>
        <p:txBody>
          <a:bodyPr wrap="square" rtlCol="0">
            <a:spAutoFit/>
          </a:bodyPr>
          <a:lstStyle/>
          <a:p>
            <a:pPr algn="ctr"/>
            <a:r>
              <a:rPr lang="fr-FR" sz="2000" b="1" dirty="0" err="1" smtClean="0">
                <a:solidFill>
                  <a:srgbClr val="800000"/>
                </a:solidFill>
                <a:latin typeface="+mn-lt"/>
              </a:rPr>
              <a:t>Topics</a:t>
            </a:r>
            <a:endParaRPr lang="fr-FR" sz="2000" b="1" dirty="0">
              <a:solidFill>
                <a:srgbClr val="800000"/>
              </a:solidFill>
              <a:latin typeface="+mn-lt"/>
            </a:endParaRPr>
          </a:p>
        </p:txBody>
      </p:sp>
      <p:sp>
        <p:nvSpPr>
          <p:cNvPr id="8" name="ZoneTexte 7"/>
          <p:cNvSpPr txBox="1"/>
          <p:nvPr/>
        </p:nvSpPr>
        <p:spPr>
          <a:xfrm>
            <a:off x="1406952" y="1732746"/>
            <a:ext cx="1224136" cy="400110"/>
          </a:xfrm>
          <a:prstGeom prst="rect">
            <a:avLst/>
          </a:prstGeom>
          <a:noFill/>
        </p:spPr>
        <p:txBody>
          <a:bodyPr wrap="square" rtlCol="0">
            <a:spAutoFit/>
          </a:bodyPr>
          <a:lstStyle/>
          <a:p>
            <a:pPr algn="ctr"/>
            <a:r>
              <a:rPr lang="fr-FR" sz="2000" b="1" dirty="0" smtClean="0">
                <a:solidFill>
                  <a:srgbClr val="800000"/>
                </a:solidFill>
                <a:latin typeface="+mn-lt"/>
              </a:rPr>
              <a:t>X</a:t>
            </a:r>
            <a:endParaRPr lang="fr-FR" sz="2000" b="1" dirty="0">
              <a:solidFill>
                <a:srgbClr val="800000"/>
              </a:solidFill>
              <a:latin typeface="+mn-lt"/>
            </a:endParaRPr>
          </a:p>
        </p:txBody>
      </p:sp>
      <p:sp>
        <p:nvSpPr>
          <p:cNvPr id="9" name="ZoneTexte 8"/>
          <p:cNvSpPr txBox="1"/>
          <p:nvPr/>
        </p:nvSpPr>
        <p:spPr>
          <a:xfrm>
            <a:off x="827584" y="2502937"/>
            <a:ext cx="1224136" cy="400110"/>
          </a:xfrm>
          <a:prstGeom prst="rect">
            <a:avLst/>
          </a:prstGeom>
          <a:noFill/>
        </p:spPr>
        <p:txBody>
          <a:bodyPr wrap="square" rtlCol="0">
            <a:spAutoFit/>
          </a:bodyPr>
          <a:lstStyle/>
          <a:p>
            <a:pPr algn="ctr"/>
            <a:r>
              <a:rPr lang="fr-FR" sz="2000" b="1" dirty="0" smtClean="0">
                <a:solidFill>
                  <a:srgbClr val="800000"/>
                </a:solidFill>
                <a:latin typeface="+mn-lt"/>
              </a:rPr>
              <a:t>X</a:t>
            </a:r>
            <a:endParaRPr lang="fr-FR" sz="2000" b="1" dirty="0">
              <a:solidFill>
                <a:srgbClr val="800000"/>
              </a:solidFill>
              <a:latin typeface="+mn-lt"/>
            </a:endParaRPr>
          </a:p>
        </p:txBody>
      </p:sp>
      <p:graphicFrame>
        <p:nvGraphicFramePr>
          <p:cNvPr id="10" name="Tableau 9"/>
          <p:cNvGraphicFramePr>
            <a:graphicFrameLocks noGrp="1"/>
          </p:cNvGraphicFramePr>
          <p:nvPr>
            <p:extLst>
              <p:ext uri="{D42A27DB-BD31-4B8C-83A1-F6EECF244321}">
                <p14:modId xmlns:p14="http://schemas.microsoft.com/office/powerpoint/2010/main" val="2104195529"/>
              </p:ext>
            </p:extLst>
          </p:nvPr>
        </p:nvGraphicFramePr>
        <p:xfrm>
          <a:off x="2555777" y="2899752"/>
          <a:ext cx="5760639" cy="3337560"/>
        </p:xfrm>
        <a:graphic>
          <a:graphicData uri="http://schemas.openxmlformats.org/drawingml/2006/table">
            <a:tbl>
              <a:tblPr bandRow="1">
                <a:tableStyleId>{21E4AEA4-8DFA-4A89-87EB-49C32662AFE0}</a:tableStyleId>
              </a:tblPr>
              <a:tblGrid>
                <a:gridCol w="640071"/>
                <a:gridCol w="640071"/>
                <a:gridCol w="640071"/>
                <a:gridCol w="640071"/>
                <a:gridCol w="640071"/>
                <a:gridCol w="640071"/>
                <a:gridCol w="640071"/>
                <a:gridCol w="640071"/>
                <a:gridCol w="640071"/>
              </a:tblGrid>
              <a:tr h="370840">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r>
              <a:tr h="370840">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c>
                  <a:txBody>
                    <a:bodyPr/>
                    <a:lstStyle/>
                    <a:p>
                      <a:endParaRPr lang="fr-FR" dirty="0"/>
                    </a:p>
                  </a:txBody>
                  <a:tcPr>
                    <a:solidFill>
                      <a:schemeClr val="bg1">
                        <a:lumMod val="65000"/>
                      </a:schemeClr>
                    </a:solidFill>
                  </a:tcPr>
                </a:tc>
              </a:tr>
              <a:tr h="370840">
                <a:tc>
                  <a:txBody>
                    <a:bodyPr/>
                    <a:lstStyle/>
                    <a:p>
                      <a:endParaRPr lang="fr-FR" dirty="0"/>
                    </a:p>
                  </a:txBody>
                  <a:tcPr/>
                </a:tc>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tr>
              <a:tr h="370840">
                <a:tc>
                  <a:txBody>
                    <a:bodyPr/>
                    <a:lstStyle/>
                    <a:p>
                      <a:endParaRPr lang="fr-FR" dirty="0"/>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dirty="0"/>
                    </a:p>
                  </a:txBody>
                  <a:tcPr>
                    <a:solidFill>
                      <a:srgbClr val="A6A6A6"/>
                    </a:solidFill>
                  </a:tcPr>
                </a:tc>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r>
              <a:tr h="370840">
                <a:tc>
                  <a:txBody>
                    <a:bodyPr/>
                    <a:lstStyle/>
                    <a:p>
                      <a:endParaRPr lang="fr-FR" dirty="0"/>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dirty="0"/>
                    </a:p>
                  </a:txBody>
                  <a:tcPr>
                    <a:solidFill>
                      <a:srgbClr val="A6A6A6"/>
                    </a:solidFill>
                  </a:tcPr>
                </a:tc>
              </a:tr>
              <a:tr h="37084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r>
              <a:tr h="370840">
                <a:tc>
                  <a:txBody>
                    <a:bodyPr/>
                    <a:lstStyle/>
                    <a:p>
                      <a:endParaRPr lang="fr-FR" dirty="0"/>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a:p>
                  </a:txBody>
                  <a:tcPr>
                    <a:solidFill>
                      <a:srgbClr val="A6A6A6"/>
                    </a:solidFill>
                  </a:tcPr>
                </a:tc>
                <a:tc>
                  <a:txBody>
                    <a:bodyPr/>
                    <a:lstStyle/>
                    <a:p>
                      <a:endParaRPr lang="fr-FR" dirty="0"/>
                    </a:p>
                  </a:txBody>
                  <a:tcPr>
                    <a:solidFill>
                      <a:srgbClr val="A6A6A6"/>
                    </a:solidFill>
                  </a:tcPr>
                </a:tc>
              </a:tr>
            </a:tbl>
          </a:graphicData>
        </a:graphic>
      </p:graphicFrame>
      <p:graphicFrame>
        <p:nvGraphicFramePr>
          <p:cNvPr id="11" name="Tableau 10"/>
          <p:cNvGraphicFramePr>
            <a:graphicFrameLocks noGrp="1"/>
          </p:cNvGraphicFramePr>
          <p:nvPr>
            <p:extLst>
              <p:ext uri="{D42A27DB-BD31-4B8C-83A1-F6EECF244321}">
                <p14:modId xmlns:p14="http://schemas.microsoft.com/office/powerpoint/2010/main" val="948219833"/>
              </p:ext>
            </p:extLst>
          </p:nvPr>
        </p:nvGraphicFramePr>
        <p:xfrm>
          <a:off x="2555777" y="1473984"/>
          <a:ext cx="5760639" cy="370840"/>
        </p:xfrm>
        <a:graphic>
          <a:graphicData uri="http://schemas.openxmlformats.org/drawingml/2006/table">
            <a:tbl>
              <a:tblPr firstRow="1" bandRow="1">
                <a:tableStyleId>{21E4AEA4-8DFA-4A89-87EB-49C32662AFE0}</a:tableStyleId>
              </a:tblPr>
              <a:tblGrid>
                <a:gridCol w="640071"/>
                <a:gridCol w="640071"/>
                <a:gridCol w="640071"/>
                <a:gridCol w="640071"/>
                <a:gridCol w="640071"/>
                <a:gridCol w="640071"/>
                <a:gridCol w="640071"/>
                <a:gridCol w="640071"/>
                <a:gridCol w="640071"/>
              </a:tblGrid>
              <a:tr h="370840">
                <a:tc>
                  <a:txBody>
                    <a:bodyPr/>
                    <a:lstStyle/>
                    <a:p>
                      <a:endParaRPr lang="fr-FR" dirty="0"/>
                    </a:p>
                  </a:txBody>
                  <a:tcPr>
                    <a:solidFill>
                      <a:srgbClr val="FF0000"/>
                    </a:solidFill>
                  </a:tcPr>
                </a:tc>
                <a:tc>
                  <a:txBody>
                    <a:bodyPr/>
                    <a:lstStyle/>
                    <a:p>
                      <a:endParaRPr lang="fr-FR" dirty="0"/>
                    </a:p>
                  </a:txBody>
                  <a:tcPr>
                    <a:solidFill>
                      <a:srgbClr val="FF0000"/>
                    </a:solidFill>
                  </a:tcPr>
                </a:tc>
                <a:tc>
                  <a:txBody>
                    <a:bodyPr/>
                    <a:lstStyle/>
                    <a:p>
                      <a:endParaRPr lang="fr-FR" dirty="0"/>
                    </a:p>
                  </a:txBody>
                  <a:tcPr>
                    <a:solidFill>
                      <a:srgbClr val="FF0000"/>
                    </a:solidFill>
                  </a:tcPr>
                </a:tc>
                <a:tc>
                  <a:txBody>
                    <a:bodyPr/>
                    <a:lstStyle/>
                    <a:p>
                      <a:endParaRPr lang="fr-FR"/>
                    </a:p>
                  </a:txBody>
                  <a:tcPr>
                    <a:solidFill>
                      <a:srgbClr val="FF0000"/>
                    </a:solidFill>
                  </a:tcPr>
                </a:tc>
                <a:tc>
                  <a:txBody>
                    <a:bodyPr/>
                    <a:lstStyle/>
                    <a:p>
                      <a:endParaRPr lang="fr-FR"/>
                    </a:p>
                  </a:txBody>
                  <a:tcPr>
                    <a:solidFill>
                      <a:srgbClr val="FF0000"/>
                    </a:solidFill>
                  </a:tcPr>
                </a:tc>
                <a:tc>
                  <a:txBody>
                    <a:bodyPr/>
                    <a:lstStyle/>
                    <a:p>
                      <a:endParaRPr lang="fr-FR"/>
                    </a:p>
                  </a:txBody>
                  <a:tcPr>
                    <a:solidFill>
                      <a:srgbClr val="FF0000"/>
                    </a:solidFill>
                  </a:tcPr>
                </a:tc>
                <a:tc>
                  <a:txBody>
                    <a:bodyPr/>
                    <a:lstStyle/>
                    <a:p>
                      <a:endParaRPr lang="fr-FR"/>
                    </a:p>
                  </a:txBody>
                  <a:tcPr>
                    <a:solidFill>
                      <a:srgbClr val="FF0000"/>
                    </a:solidFill>
                  </a:tcPr>
                </a:tc>
                <a:tc>
                  <a:txBody>
                    <a:bodyPr/>
                    <a:lstStyle/>
                    <a:p>
                      <a:endParaRPr lang="fr-FR"/>
                    </a:p>
                  </a:txBody>
                  <a:tcPr>
                    <a:solidFill>
                      <a:srgbClr val="FF0000"/>
                    </a:solidFill>
                  </a:tcPr>
                </a:tc>
                <a:tc>
                  <a:txBody>
                    <a:bodyPr/>
                    <a:lstStyle/>
                    <a:p>
                      <a:endParaRPr lang="fr-FR" dirty="0"/>
                    </a:p>
                  </a:txBody>
                  <a:tcPr>
                    <a:solidFill>
                      <a:srgbClr val="FF0000"/>
                    </a:solidFill>
                  </a:tcPr>
                </a:tc>
              </a:tr>
            </a:tbl>
          </a:graphicData>
        </a:graphic>
      </p:graphicFrame>
      <p:graphicFrame>
        <p:nvGraphicFramePr>
          <p:cNvPr id="12" name="Tableau 11"/>
          <p:cNvGraphicFramePr>
            <a:graphicFrameLocks noGrp="1"/>
          </p:cNvGraphicFramePr>
          <p:nvPr>
            <p:extLst>
              <p:ext uri="{D42A27DB-BD31-4B8C-83A1-F6EECF244321}">
                <p14:modId xmlns:p14="http://schemas.microsoft.com/office/powerpoint/2010/main" val="634351003"/>
              </p:ext>
            </p:extLst>
          </p:nvPr>
        </p:nvGraphicFramePr>
        <p:xfrm>
          <a:off x="2555777" y="2122056"/>
          <a:ext cx="5760639" cy="370840"/>
        </p:xfrm>
        <a:graphic>
          <a:graphicData uri="http://schemas.openxmlformats.org/drawingml/2006/table">
            <a:tbl>
              <a:tblPr firstRow="1" bandRow="1">
                <a:tableStyleId>{93296810-A885-4BE3-A3E7-6D5BEEA58F35}</a:tableStyleId>
              </a:tblPr>
              <a:tblGrid>
                <a:gridCol w="640071"/>
                <a:gridCol w="640071"/>
                <a:gridCol w="640071"/>
                <a:gridCol w="640071"/>
                <a:gridCol w="640071"/>
                <a:gridCol w="640071"/>
                <a:gridCol w="640071"/>
                <a:gridCol w="640071"/>
                <a:gridCol w="640071"/>
              </a:tblGrid>
              <a:tr h="370840">
                <a:tc>
                  <a:txBody>
                    <a:bodyPr/>
                    <a:lstStyle/>
                    <a:p>
                      <a:endParaRPr lang="fr-FR" dirty="0"/>
                    </a:p>
                  </a:txBody>
                  <a:tcPr>
                    <a:solidFill>
                      <a:srgbClr val="FF6600"/>
                    </a:solidFill>
                  </a:tcPr>
                </a:tc>
                <a:tc>
                  <a:txBody>
                    <a:bodyPr/>
                    <a:lstStyle/>
                    <a:p>
                      <a:endParaRPr lang="fr-FR" dirty="0"/>
                    </a:p>
                  </a:txBody>
                  <a:tcPr>
                    <a:solidFill>
                      <a:srgbClr val="FF6600"/>
                    </a:solidFill>
                  </a:tcPr>
                </a:tc>
                <a:tc>
                  <a:txBody>
                    <a:bodyPr/>
                    <a:lstStyle/>
                    <a:p>
                      <a:endParaRPr lang="fr-FR" dirty="0"/>
                    </a:p>
                  </a:txBody>
                  <a:tcPr>
                    <a:solidFill>
                      <a:srgbClr val="FF6600"/>
                    </a:solidFill>
                  </a:tcPr>
                </a:tc>
                <a:tc>
                  <a:txBody>
                    <a:bodyPr/>
                    <a:lstStyle/>
                    <a:p>
                      <a:endParaRPr lang="fr-FR"/>
                    </a:p>
                  </a:txBody>
                  <a:tcPr>
                    <a:solidFill>
                      <a:srgbClr val="FF6600"/>
                    </a:solidFill>
                  </a:tcPr>
                </a:tc>
                <a:tc>
                  <a:txBody>
                    <a:bodyPr/>
                    <a:lstStyle/>
                    <a:p>
                      <a:endParaRPr lang="fr-FR" dirty="0"/>
                    </a:p>
                  </a:txBody>
                  <a:tcPr>
                    <a:solidFill>
                      <a:srgbClr val="FF6600"/>
                    </a:solidFill>
                  </a:tcPr>
                </a:tc>
                <a:tc>
                  <a:txBody>
                    <a:bodyPr/>
                    <a:lstStyle/>
                    <a:p>
                      <a:endParaRPr lang="fr-FR" dirty="0"/>
                    </a:p>
                  </a:txBody>
                  <a:tcPr>
                    <a:solidFill>
                      <a:srgbClr val="FF6600"/>
                    </a:solidFill>
                  </a:tcPr>
                </a:tc>
                <a:tc>
                  <a:txBody>
                    <a:bodyPr/>
                    <a:lstStyle/>
                    <a:p>
                      <a:endParaRPr lang="fr-FR"/>
                    </a:p>
                  </a:txBody>
                  <a:tcPr>
                    <a:solidFill>
                      <a:srgbClr val="FF6600"/>
                    </a:solidFill>
                  </a:tcPr>
                </a:tc>
                <a:tc>
                  <a:txBody>
                    <a:bodyPr/>
                    <a:lstStyle/>
                    <a:p>
                      <a:endParaRPr lang="fr-FR"/>
                    </a:p>
                  </a:txBody>
                  <a:tcPr>
                    <a:solidFill>
                      <a:srgbClr val="FF6600"/>
                    </a:solidFill>
                  </a:tcPr>
                </a:tc>
                <a:tc>
                  <a:txBody>
                    <a:bodyPr/>
                    <a:lstStyle/>
                    <a:p>
                      <a:endParaRPr lang="fr-FR" dirty="0"/>
                    </a:p>
                  </a:txBody>
                  <a:tcPr>
                    <a:solidFill>
                      <a:srgbClr val="FF6600"/>
                    </a:solidFill>
                  </a:tcPr>
                </a:tc>
              </a:tr>
            </a:tbl>
          </a:graphicData>
        </a:graphic>
      </p:graphicFrame>
      <p:graphicFrame>
        <p:nvGraphicFramePr>
          <p:cNvPr id="13" name="Tableau 12"/>
          <p:cNvGraphicFramePr>
            <a:graphicFrameLocks noGrp="1"/>
          </p:cNvGraphicFramePr>
          <p:nvPr>
            <p:extLst>
              <p:ext uri="{D42A27DB-BD31-4B8C-83A1-F6EECF244321}">
                <p14:modId xmlns:p14="http://schemas.microsoft.com/office/powerpoint/2010/main" val="1344920111"/>
              </p:ext>
            </p:extLst>
          </p:nvPr>
        </p:nvGraphicFramePr>
        <p:xfrm>
          <a:off x="1571836" y="2873464"/>
          <a:ext cx="671736" cy="3337560"/>
        </p:xfrm>
        <a:graphic>
          <a:graphicData uri="http://schemas.openxmlformats.org/drawingml/2006/table">
            <a:tbl>
              <a:tblPr firstCol="1" bandRow="1">
                <a:tableStyleId>{21E4AEA4-8DFA-4A89-87EB-49C32662AFE0}</a:tableStyleId>
              </a:tblPr>
              <a:tblGrid>
                <a:gridCol w="671736"/>
              </a:tblGrid>
              <a:tr h="370840">
                <a:tc>
                  <a:txBody>
                    <a:bodyPr/>
                    <a:lstStyle/>
                    <a:p>
                      <a:endParaRPr lang="fr-FR" dirty="0"/>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a:p>
                  </a:txBody>
                  <a:tcPr>
                    <a:solidFill>
                      <a:srgbClr val="FF0000"/>
                    </a:solidFill>
                  </a:tcPr>
                </a:tc>
              </a:tr>
              <a:tr h="370840">
                <a:tc>
                  <a:txBody>
                    <a:bodyPr/>
                    <a:lstStyle/>
                    <a:p>
                      <a:endParaRPr lang="fr-FR" dirty="0"/>
                    </a:p>
                  </a:txBody>
                  <a:tcPr>
                    <a:solidFill>
                      <a:srgbClr val="FF0000"/>
                    </a:solidFill>
                  </a:tcPr>
                </a:tc>
              </a:tr>
            </a:tbl>
          </a:graphicData>
        </a:graphic>
      </p:graphicFrame>
      <p:graphicFrame>
        <p:nvGraphicFramePr>
          <p:cNvPr id="14" name="Tableau 13"/>
          <p:cNvGraphicFramePr>
            <a:graphicFrameLocks noGrp="1"/>
          </p:cNvGraphicFramePr>
          <p:nvPr>
            <p:extLst>
              <p:ext uri="{D42A27DB-BD31-4B8C-83A1-F6EECF244321}">
                <p14:modId xmlns:p14="http://schemas.microsoft.com/office/powerpoint/2010/main" val="2003815377"/>
              </p:ext>
            </p:extLst>
          </p:nvPr>
        </p:nvGraphicFramePr>
        <p:xfrm>
          <a:off x="582816" y="2873464"/>
          <a:ext cx="671736" cy="3337560"/>
        </p:xfrm>
        <a:graphic>
          <a:graphicData uri="http://schemas.openxmlformats.org/drawingml/2006/table">
            <a:tbl>
              <a:tblPr firstCol="1" bandRow="1">
                <a:tableStyleId>{93296810-A885-4BE3-A3E7-6D5BEEA58F35}</a:tableStyleId>
              </a:tblPr>
              <a:tblGrid>
                <a:gridCol w="671736"/>
              </a:tblGrid>
              <a:tr h="370840">
                <a:tc>
                  <a:txBody>
                    <a:bodyPr/>
                    <a:lstStyle/>
                    <a:p>
                      <a:endParaRPr lang="fr-FR" dirty="0"/>
                    </a:p>
                  </a:txBody>
                  <a:tcPr>
                    <a:solidFill>
                      <a:srgbClr val="FF6600"/>
                    </a:solidFill>
                  </a:tcPr>
                </a:tc>
              </a:tr>
              <a:tr h="370840">
                <a:tc>
                  <a:txBody>
                    <a:bodyPr/>
                    <a:lstStyle/>
                    <a:p>
                      <a:endParaRPr lang="fr-FR"/>
                    </a:p>
                  </a:txBody>
                  <a:tcPr>
                    <a:solidFill>
                      <a:srgbClr val="FF6600"/>
                    </a:solidFill>
                  </a:tcPr>
                </a:tc>
              </a:tr>
              <a:tr h="370840">
                <a:tc>
                  <a:txBody>
                    <a:bodyPr/>
                    <a:lstStyle/>
                    <a:p>
                      <a:endParaRPr lang="fr-FR"/>
                    </a:p>
                  </a:txBody>
                  <a:tcPr>
                    <a:solidFill>
                      <a:srgbClr val="FF6600"/>
                    </a:solidFill>
                  </a:tcPr>
                </a:tc>
              </a:tr>
              <a:tr h="370840">
                <a:tc>
                  <a:txBody>
                    <a:bodyPr/>
                    <a:lstStyle/>
                    <a:p>
                      <a:endParaRPr lang="fr-FR" dirty="0"/>
                    </a:p>
                  </a:txBody>
                  <a:tcPr>
                    <a:solidFill>
                      <a:srgbClr val="FF6600"/>
                    </a:solidFill>
                  </a:tcPr>
                </a:tc>
              </a:tr>
              <a:tr h="370840">
                <a:tc>
                  <a:txBody>
                    <a:bodyPr/>
                    <a:lstStyle/>
                    <a:p>
                      <a:endParaRPr lang="fr-FR" dirty="0"/>
                    </a:p>
                  </a:txBody>
                  <a:tcPr>
                    <a:solidFill>
                      <a:srgbClr val="FF6600"/>
                    </a:solidFill>
                  </a:tcPr>
                </a:tc>
              </a:tr>
              <a:tr h="370840">
                <a:tc>
                  <a:txBody>
                    <a:bodyPr/>
                    <a:lstStyle/>
                    <a:p>
                      <a:endParaRPr lang="fr-FR"/>
                    </a:p>
                  </a:txBody>
                  <a:tcPr>
                    <a:solidFill>
                      <a:srgbClr val="FF6600"/>
                    </a:solidFill>
                  </a:tcPr>
                </a:tc>
              </a:tr>
              <a:tr h="370840">
                <a:tc>
                  <a:txBody>
                    <a:bodyPr/>
                    <a:lstStyle/>
                    <a:p>
                      <a:endParaRPr lang="fr-FR"/>
                    </a:p>
                  </a:txBody>
                  <a:tcPr>
                    <a:solidFill>
                      <a:srgbClr val="FF6600"/>
                    </a:solidFill>
                  </a:tcPr>
                </a:tc>
              </a:tr>
              <a:tr h="370840">
                <a:tc>
                  <a:txBody>
                    <a:bodyPr/>
                    <a:lstStyle/>
                    <a:p>
                      <a:endParaRPr lang="fr-FR"/>
                    </a:p>
                  </a:txBody>
                  <a:tcPr>
                    <a:solidFill>
                      <a:srgbClr val="FF6600"/>
                    </a:solidFill>
                  </a:tcPr>
                </a:tc>
              </a:tr>
              <a:tr h="370840">
                <a:tc>
                  <a:txBody>
                    <a:bodyPr/>
                    <a:lstStyle/>
                    <a:p>
                      <a:endParaRPr lang="fr-FR" dirty="0"/>
                    </a:p>
                  </a:txBody>
                  <a:tcPr>
                    <a:solidFill>
                      <a:srgbClr val="FF6600"/>
                    </a:solidFill>
                  </a:tcPr>
                </a:tc>
              </a:tr>
            </a:tbl>
          </a:graphicData>
        </a:graphic>
      </p:graphicFrame>
      <p:sp>
        <p:nvSpPr>
          <p:cNvPr id="15" name="ZoneTexte 14"/>
          <p:cNvSpPr txBox="1"/>
          <p:nvPr/>
        </p:nvSpPr>
        <p:spPr>
          <a:xfrm>
            <a:off x="4486747" y="3923853"/>
            <a:ext cx="5616624" cy="2015455"/>
          </a:xfrm>
          <a:prstGeom prst="rect">
            <a:avLst/>
          </a:prstGeom>
          <a:solidFill>
            <a:schemeClr val="bg1"/>
          </a:solidFill>
          <a:ln>
            <a:solidFill>
              <a:schemeClr val="accent2">
                <a:lumMod val="75000"/>
              </a:schemeClr>
            </a:solidFill>
          </a:ln>
        </p:spPr>
        <p:txBody>
          <a:bodyPr wrap="square" lIns="360000" tIns="360000" rIns="360000">
            <a:prstTxWarp prst="textNoShape">
              <a:avLst/>
            </a:prstTxWarp>
            <a:spAutoFit/>
          </a:bodyPr>
          <a:lstStyle/>
          <a:p>
            <a:pPr marL="179388" indent="-179388">
              <a:buClr>
                <a:srgbClr val="595959"/>
              </a:buClr>
              <a:defRPr/>
            </a:pPr>
            <a:r>
              <a:rPr lang="fr-FR" sz="1600" b="1" dirty="0" smtClean="0">
                <a:latin typeface="+mn-lt"/>
              </a:rPr>
              <a:t>•	Not </a:t>
            </a:r>
            <a:r>
              <a:rPr lang="fr-FR" sz="1600" b="1" dirty="0" err="1" smtClean="0">
                <a:latin typeface="+mn-lt"/>
              </a:rPr>
              <a:t>intended</a:t>
            </a:r>
            <a:r>
              <a:rPr lang="fr-FR" sz="1600" b="1" dirty="0" smtClean="0">
                <a:latin typeface="+mn-lt"/>
              </a:rPr>
              <a:t> to </a:t>
            </a:r>
            <a:r>
              <a:rPr lang="fr-FR" sz="1600" b="1" dirty="0" err="1" smtClean="0">
                <a:latin typeface="+mn-lt"/>
              </a:rPr>
              <a:t>be</a:t>
            </a:r>
            <a:r>
              <a:rPr lang="fr-FR" sz="1600" b="1" dirty="0" smtClean="0">
                <a:latin typeface="+mn-lt"/>
              </a:rPr>
              <a:t> exhaustive but to </a:t>
            </a:r>
            <a:r>
              <a:rPr lang="fr-FR" sz="1600" b="1" dirty="0" err="1" smtClean="0">
                <a:latin typeface="+mn-lt"/>
              </a:rPr>
              <a:t>provide</a:t>
            </a:r>
            <a:r>
              <a:rPr lang="fr-FR" sz="1600" b="1" dirty="0" smtClean="0">
                <a:latin typeface="+mn-lt"/>
              </a:rPr>
              <a:t> a </a:t>
            </a:r>
            <a:r>
              <a:rPr lang="fr-FR" sz="1600" b="1" dirty="0" err="1" smtClean="0">
                <a:latin typeface="+mn-lt"/>
              </a:rPr>
              <a:t>general</a:t>
            </a:r>
            <a:r>
              <a:rPr lang="fr-FR" sz="1600" b="1" dirty="0" smtClean="0">
                <a:latin typeface="+mn-lt"/>
              </a:rPr>
              <a:t> </a:t>
            </a:r>
            <a:r>
              <a:rPr lang="fr-FR" sz="1600" b="1" dirty="0" err="1" smtClean="0">
                <a:latin typeface="+mn-lt"/>
              </a:rPr>
              <a:t>overview</a:t>
            </a:r>
            <a:r>
              <a:rPr lang="fr-FR" sz="1600" b="1" dirty="0" smtClean="0">
                <a:latin typeface="+mn-lt"/>
              </a:rPr>
              <a:t> and to </a:t>
            </a:r>
            <a:r>
              <a:rPr lang="fr-FR" sz="1600" b="1" dirty="0" err="1" smtClean="0">
                <a:latin typeface="+mn-lt"/>
              </a:rPr>
              <a:t>identify</a:t>
            </a:r>
            <a:r>
              <a:rPr lang="fr-FR" sz="1600" b="1" dirty="0" smtClean="0">
                <a:latin typeface="+mn-lt"/>
              </a:rPr>
              <a:t> </a:t>
            </a:r>
            <a:r>
              <a:rPr lang="fr-FR" sz="1600" b="1" dirty="0" err="1" smtClean="0">
                <a:latin typeface="+mn-lt"/>
              </a:rPr>
              <a:t>most</a:t>
            </a:r>
            <a:r>
              <a:rPr lang="fr-FR" sz="1600" b="1" dirty="0" smtClean="0">
                <a:latin typeface="+mn-lt"/>
              </a:rPr>
              <a:t> </a:t>
            </a:r>
            <a:r>
              <a:rPr lang="fr-FR" sz="1600" b="1" dirty="0" err="1" smtClean="0">
                <a:latin typeface="+mn-lt"/>
              </a:rPr>
              <a:t>significant</a:t>
            </a:r>
            <a:r>
              <a:rPr lang="fr-FR" sz="1600" b="1" dirty="0" smtClean="0">
                <a:latin typeface="+mn-lt"/>
              </a:rPr>
              <a:t> cases</a:t>
            </a:r>
          </a:p>
          <a:p>
            <a:pPr marL="179388" indent="-179388">
              <a:buClr>
                <a:srgbClr val="595959"/>
              </a:buClr>
              <a:defRPr/>
            </a:pPr>
            <a:r>
              <a:rPr lang="fr-FR" sz="1600" b="1" dirty="0" smtClean="0">
                <a:latin typeface="+mn-lt"/>
              </a:rPr>
              <a:t>•	An </a:t>
            </a:r>
            <a:r>
              <a:rPr lang="fr-FR" sz="1600" b="1" dirty="0" err="1" smtClean="0">
                <a:latin typeface="+mn-lt"/>
              </a:rPr>
              <a:t>empirical</a:t>
            </a:r>
            <a:r>
              <a:rPr lang="fr-FR" sz="1600" b="1" dirty="0" smtClean="0">
                <a:latin typeface="+mn-lt"/>
              </a:rPr>
              <a:t> </a:t>
            </a:r>
            <a:r>
              <a:rPr lang="fr-FR" sz="1600" b="1" dirty="0" err="1">
                <a:latin typeface="+mn-lt"/>
              </a:rPr>
              <a:t>work</a:t>
            </a:r>
            <a:r>
              <a:rPr lang="fr-FR" sz="1600" b="1" dirty="0">
                <a:latin typeface="+mn-lt"/>
              </a:rPr>
              <a:t>-in-</a:t>
            </a:r>
            <a:r>
              <a:rPr lang="fr-FR" sz="1600" b="1" dirty="0" err="1">
                <a:latin typeface="+mn-lt"/>
              </a:rPr>
              <a:t>progress</a:t>
            </a:r>
            <a:r>
              <a:rPr lang="fr-FR" sz="1600" b="1" dirty="0">
                <a:latin typeface="+mn-lt"/>
              </a:rPr>
              <a:t> </a:t>
            </a:r>
            <a:r>
              <a:rPr lang="fr-FR" sz="1600" b="1" dirty="0" err="1" smtClean="0">
                <a:latin typeface="+mn-lt"/>
              </a:rPr>
              <a:t>tool</a:t>
            </a:r>
            <a:endParaRPr lang="fr-FR" sz="1600" b="1" dirty="0">
              <a:latin typeface="+mn-lt"/>
            </a:endParaRPr>
          </a:p>
          <a:p>
            <a:pPr marL="179388" indent="-179388">
              <a:buClr>
                <a:srgbClr val="595959"/>
              </a:buClr>
              <a:defRPr/>
            </a:pPr>
            <a:r>
              <a:rPr lang="fr-FR" sz="1600" b="1" dirty="0" smtClean="0">
                <a:latin typeface="+mn-lt"/>
              </a:rPr>
              <a:t>•	Not an end in </a:t>
            </a:r>
            <a:r>
              <a:rPr lang="fr-FR" sz="1600" b="1" dirty="0" err="1" smtClean="0">
                <a:latin typeface="+mn-lt"/>
              </a:rPr>
              <a:t>itself</a:t>
            </a:r>
            <a:r>
              <a:rPr lang="fr-FR" sz="1600" b="1" dirty="0" smtClean="0">
                <a:latin typeface="+mn-lt"/>
              </a:rPr>
              <a:t> </a:t>
            </a:r>
            <a:r>
              <a:rPr lang="fr-FR" sz="1600" b="1" dirty="0">
                <a:latin typeface="+mn-lt"/>
              </a:rPr>
              <a:t>but a </a:t>
            </a:r>
            <a:r>
              <a:rPr lang="fr-FR" sz="1600" b="1" dirty="0" smtClean="0">
                <a:latin typeface="+mn-lt"/>
              </a:rPr>
              <a:t>basis for </a:t>
            </a:r>
            <a:r>
              <a:rPr lang="fr-FR" sz="1600" b="1" dirty="0" err="1" smtClean="0">
                <a:latin typeface="+mn-lt"/>
              </a:rPr>
              <a:t>shared</a:t>
            </a:r>
            <a:r>
              <a:rPr lang="fr-FR" sz="1600" b="1" dirty="0" smtClean="0">
                <a:latin typeface="+mn-lt"/>
              </a:rPr>
              <a:t> </a:t>
            </a:r>
            <a:r>
              <a:rPr lang="fr-FR" sz="1600" b="1" dirty="0" err="1" smtClean="0">
                <a:latin typeface="+mn-lt"/>
              </a:rPr>
              <a:t>understanding</a:t>
            </a:r>
            <a:endParaRPr lang="fr-FR" sz="1600" b="1" dirty="0" smtClean="0">
              <a:latin typeface="+mn-lt"/>
            </a:endParaRPr>
          </a:p>
          <a:p>
            <a:pPr>
              <a:buClr>
                <a:srgbClr val="595959"/>
              </a:buClr>
              <a:defRPr/>
            </a:pPr>
            <a:endParaRPr lang="en-GB" sz="1600" dirty="0" smtClean="0">
              <a:latin typeface="+mn-lt"/>
            </a:endParaRPr>
          </a:p>
        </p:txBody>
      </p:sp>
    </p:spTree>
    <p:extLst>
      <p:ext uri="{BB962C8B-B14F-4D97-AF65-F5344CB8AC3E}">
        <p14:creationId xmlns:p14="http://schemas.microsoft.com/office/powerpoint/2010/main" val="207694489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3772</TotalTime>
  <Words>524</Words>
  <Application>Microsoft Macintosh PowerPoint</Application>
  <PresentationFormat>Personnalisé</PresentationFormat>
  <Paragraphs>211</Paragraphs>
  <Slides>17</Slides>
  <Notes>1</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Standarddesign</vt:lpstr>
      <vt:lpstr>Présentation PowerPoint</vt:lpstr>
      <vt:lpstr>Context</vt:lpstr>
      <vt:lpstr>Project Framework</vt:lpstr>
      <vt:lpstr>Research Process</vt:lpstr>
      <vt:lpstr>Background Discussion</vt:lpstr>
      <vt:lpstr>Research Scope 1/2</vt:lpstr>
      <vt:lpstr>Research Scope 2/2</vt:lpstr>
      <vt:lpstr>Mapping: Experts in Situations</vt:lpstr>
      <vt:lpstr>Matrix of Situations</vt:lpstr>
      <vt:lpstr>Experts in Situations</vt:lpstr>
      <vt:lpstr>Experts in Situations</vt:lpstr>
      <vt:lpstr>Mapping as a Tool</vt:lpstr>
      <vt:lpstr>Trust</vt:lpstr>
      <vt:lpstr>Networking &amp; Interacting</vt:lpstr>
      <vt:lpstr>Networking &amp; Interacting</vt:lpstr>
      <vt:lpstr>Global Conclusions</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Julie Hazemann</cp:lastModifiedBy>
  <cp:revision>80</cp:revision>
  <cp:lastPrinted>1601-01-01T00:00:00Z</cp:lastPrinted>
  <dcterms:created xsi:type="dcterms:W3CDTF">2011-02-09T16:02:23Z</dcterms:created>
  <dcterms:modified xsi:type="dcterms:W3CDTF">2016-01-18T12:48:27Z</dcterms:modified>
</cp:coreProperties>
</file>