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6" r:id="rId1"/>
  </p:sldMasterIdLst>
  <p:notesMasterIdLst>
    <p:notesMasterId r:id="rId15"/>
  </p:notesMasterIdLst>
  <p:handoutMasterIdLst>
    <p:handoutMasterId r:id="rId16"/>
  </p:handoutMasterIdLst>
  <p:sldIdLst>
    <p:sldId id="315" r:id="rId2"/>
    <p:sldId id="328" r:id="rId3"/>
    <p:sldId id="292" r:id="rId4"/>
    <p:sldId id="323" r:id="rId5"/>
    <p:sldId id="311" r:id="rId6"/>
    <p:sldId id="313" r:id="rId7"/>
    <p:sldId id="317" r:id="rId8"/>
    <p:sldId id="326" r:id="rId9"/>
    <p:sldId id="318" r:id="rId10"/>
    <p:sldId id="320" r:id="rId11"/>
    <p:sldId id="319" r:id="rId12"/>
    <p:sldId id="316" r:id="rId13"/>
    <p:sldId id="312" r:id="rId14"/>
  </p:sldIdLst>
  <p:sldSz cx="10080625" cy="7559675"/>
  <p:notesSz cx="7772400" cy="10058400"/>
  <p:defaultTextStyle>
    <a:defPPr>
      <a:defRPr lang="en-GB"/>
    </a:defPPr>
    <a:lvl1pPr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1pPr>
    <a:lvl2pPr marL="742950" indent="-28575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2pPr>
    <a:lvl3pPr marL="1143000" indent="-22860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3pPr>
    <a:lvl4pPr marL="1600200" indent="-22860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4pPr>
    <a:lvl5pPr marL="2057400" indent="-228600" algn="ctr" defTabSz="358775" rtl="0" eaLnBrk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rgbClr val="008080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FFFFCC"/>
    <a:srgbClr val="99FFCC"/>
    <a:srgbClr val="FFCC99"/>
    <a:srgbClr val="002463"/>
    <a:srgbClr val="FFFFFF"/>
    <a:srgbClr val="66FFCC"/>
    <a:srgbClr val="006666"/>
    <a:srgbClr val="80808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7" autoAdjust="0"/>
    <p:restoredTop sz="84293" autoAdjust="0"/>
  </p:normalViewPr>
  <p:slideViewPr>
    <p:cSldViewPr snapToGrid="0" showGuides="1">
      <p:cViewPr varScale="1">
        <p:scale>
          <a:sx n="75" d="100"/>
          <a:sy n="75" d="100"/>
        </p:scale>
        <p:origin x="-102" y="-420"/>
      </p:cViewPr>
      <p:guideLst>
        <p:guide orient="horz" pos="2381"/>
        <p:guide pos="3175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36867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402138" y="0"/>
            <a:ext cx="336867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5433337-FB6D-4E9B-9BE2-2B0D27692E60}" type="datetime1">
              <a:rPr lang="es-ES" altLang="es-ES"/>
              <a:pPr>
                <a:defRPr/>
              </a:pPr>
              <a:t>19/01/2016</a:t>
            </a:fld>
            <a:endParaRPr lang="es-ES" altLang="es-E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53575"/>
            <a:ext cx="336867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402138" y="9553575"/>
            <a:ext cx="336867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BEEE2FD-4888-461E-AB45-3201EB910D83}" type="slidenum">
              <a:rPr lang="es-ES" altLang="es-ES"/>
              <a:pPr>
                <a:defRPr/>
              </a:pPr>
              <a:t>‹#›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822415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1">
              <a:tabLst>
                <a:tab pos="723900" algn="l"/>
                <a:tab pos="1447800" algn="l"/>
                <a:tab pos="2171700" algn="l"/>
                <a:tab pos="2895600" algn="l"/>
              </a:tabLst>
              <a:defRPr sz="14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s-E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tabLst>
                <a:tab pos="723900" algn="l"/>
                <a:tab pos="1447800" algn="l"/>
                <a:tab pos="2171700" algn="l"/>
                <a:tab pos="2895600" algn="l"/>
              </a:tabLst>
              <a:defRPr sz="14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629B144-2197-47CB-8E63-C742B808F15A}" type="datetime1">
              <a:rPr lang="en-US" altLang="es-ES"/>
              <a:pPr>
                <a:defRPr/>
              </a:pPr>
              <a:t>1/19/2016</a:t>
            </a:fld>
            <a:endParaRPr lang="en-US" altLang="es-E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eaLnBrk="1">
              <a:tabLst>
                <a:tab pos="723900" algn="l"/>
                <a:tab pos="1447800" algn="l"/>
                <a:tab pos="2171700" algn="l"/>
                <a:tab pos="2895600" algn="l"/>
              </a:tabLst>
              <a:defRPr sz="14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s-E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tabLst>
                <a:tab pos="723900" algn="l"/>
                <a:tab pos="1447800" algn="l"/>
                <a:tab pos="2171700" algn="l"/>
                <a:tab pos="2895600" algn="l"/>
              </a:tabLst>
              <a:defRPr sz="1400"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E41B614-3263-4A48-B65A-10B7372DE2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619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7AE5A28-18A8-4EAD-B906-A9887D0B3A1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56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rPr>
              <a:t>joint qualitative assessment of the results obtained in both studies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E41B614-3263-4A48-B65A-10B7372DE25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7AE5A28-18A8-4EAD-B906-A9887D0B3A1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56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p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8188"/>
            <a:ext cx="360363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1"/>
            <a:endParaRPr lang="es-ES" altLang="es-ES" sz="1800" b="0">
              <a:solidFill>
                <a:schemeClr val="tx1"/>
              </a:solidFill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44675" y="4576103"/>
            <a:ext cx="6391275" cy="957263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200" b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estilo de subtítulo del patrón</a:t>
            </a:r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55650" y="2201252"/>
            <a:ext cx="8569325" cy="2152650"/>
          </a:xfrm>
          <a:effectLst/>
        </p:spPr>
        <p:txBody>
          <a:bodyPr/>
          <a:lstStyle>
            <a:lvl1pPr algn="ctr">
              <a:defRPr sz="3600" b="1" baseline="0" smtClean="0">
                <a:solidFill>
                  <a:srgbClr val="002463"/>
                </a:solidFill>
                <a:effectLst>
                  <a:outerShdw blurRad="38100" dist="38100" dir="2700000" algn="tl">
                    <a:srgbClr val="006666">
                      <a:alpha val="43000"/>
                    </a:srgbClr>
                  </a:outerShdw>
                </a:effectLst>
              </a:defRPr>
            </a:lvl1pPr>
          </a:lstStyle>
          <a:p>
            <a:pPr lvl="0"/>
            <a:r>
              <a:rPr lang="es-ES" altLang="es-ES" noProof="0" dirty="0" smtClean="0"/>
              <a:t>Poner titulo principal</a:t>
            </a:r>
            <a:br>
              <a:rPr lang="es-ES" altLang="es-ES" noProof="0" dirty="0" smtClean="0"/>
            </a:br>
            <a:r>
              <a:rPr lang="es-ES" altLang="es-ES" noProof="0" dirty="0" smtClean="0"/>
              <a:t>	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6367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7" y="44244"/>
            <a:ext cx="642929" cy="6411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96" y="93254"/>
            <a:ext cx="21526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0"/>
          <p:cNvSpPr/>
          <p:nvPr userDrawn="1"/>
        </p:nvSpPr>
        <p:spPr>
          <a:xfrm>
            <a:off x="575816" y="6606744"/>
            <a:ext cx="8064896" cy="693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0" i="1" dirty="0" smtClean="0">
                <a:solidFill>
                  <a:schemeClr val="tx1"/>
                </a:solidFill>
              </a:rPr>
              <a:t>The research leading to these results has received funding from the European Atomic Energy Community Seventh Framework </a:t>
            </a:r>
            <a:r>
              <a:rPr lang="en-US" sz="1400" b="0" i="1" dirty="0" err="1" smtClean="0">
                <a:solidFill>
                  <a:schemeClr val="tx1"/>
                </a:solidFill>
              </a:rPr>
              <a:t>Programme</a:t>
            </a:r>
            <a:r>
              <a:rPr lang="en-US" sz="1400" b="0" i="1" dirty="0" smtClean="0">
                <a:solidFill>
                  <a:schemeClr val="tx1"/>
                </a:solidFill>
              </a:rPr>
              <a:t>  [FP7/2007-2011] [FP7/2012-2013] under grant agreement n° [323287].</a:t>
            </a:r>
            <a:endParaRPr lang="en-GB" sz="1400" b="0" dirty="0" smtClean="0">
              <a:solidFill>
                <a:schemeClr val="tx1"/>
              </a:solidFill>
            </a:endParaRPr>
          </a:p>
        </p:txBody>
      </p:sp>
      <p:pic>
        <p:nvPicPr>
          <p:cNvPr id="21" name="Picture 4" descr="http://europa.eu/about-eu/basic-information/symbols/images/flag_yellow_low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96696" y="6483872"/>
            <a:ext cx="1405294" cy="93920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242" y="5727342"/>
            <a:ext cx="36639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1"/>
          <p:cNvSpPr txBox="1">
            <a:spLocks noChangeArrowheads="1"/>
          </p:cNvSpPr>
          <p:nvPr userDrawn="1"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 algn="l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 dirty="0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algn="l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 dirty="0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14" name="Rectangle 4"/>
          <p:cNvSpPr>
            <a:spLocks noChangeArrowheads="1"/>
          </p:cNvSpPr>
          <p:nvPr userDrawn="1"/>
        </p:nvSpPr>
        <p:spPr bwMode="auto">
          <a:xfrm>
            <a:off x="1889760" y="1204659"/>
            <a:ext cx="7438073" cy="57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2452" tIns="41473" rIns="42452" bIns="41473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sz="1600" b="0" dirty="0" smtClean="0">
                <a:effectLst/>
                <a:latin typeface="Arial Black" pitchFamily="34" charset="0"/>
              </a:rPr>
              <a:t>PREPARE Dissemination Workshop</a:t>
            </a:r>
          </a:p>
          <a:p>
            <a:pPr algn="r" eaLnBrk="1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sz="1600" b="0" dirty="0" smtClean="0">
                <a:effectLst/>
                <a:latin typeface="Arial Black" pitchFamily="34" charset="0"/>
              </a:rPr>
              <a:t> Bratislava</a:t>
            </a:r>
            <a:r>
              <a:rPr lang="en-US" sz="1600" b="0" baseline="0" dirty="0" smtClean="0">
                <a:effectLst/>
                <a:latin typeface="Arial Black" pitchFamily="34" charset="0"/>
              </a:rPr>
              <a:t> </a:t>
            </a:r>
            <a:r>
              <a:rPr lang="en-US" sz="1600" b="0" dirty="0" smtClean="0">
                <a:effectLst/>
                <a:latin typeface="Arial Black" pitchFamily="34" charset="0"/>
              </a:rPr>
              <a:t>(Slovak Republic)</a:t>
            </a:r>
            <a:r>
              <a:rPr lang="es-ES" altLang="es-ES" sz="1600" b="0" dirty="0" smtClean="0">
                <a:solidFill>
                  <a:srgbClr val="002463"/>
                </a:solidFill>
                <a:effectLst/>
                <a:latin typeface="Arial Black" pitchFamily="34" charset="0"/>
                <a:ea typeface="ＭＳ Ｐゴシック"/>
                <a:cs typeface="ＭＳ Ｐゴシック"/>
              </a:rPr>
              <a:t>, </a:t>
            </a:r>
            <a:r>
              <a:rPr lang="en-US" sz="1600" b="0" dirty="0" smtClean="0">
                <a:effectLst/>
                <a:latin typeface="Arial Black" pitchFamily="34" charset="0"/>
              </a:rPr>
              <a:t>January 20-22, 2016</a:t>
            </a:r>
            <a:endParaRPr lang="es-ES" altLang="es-ES" sz="1600" b="0" dirty="0" smtClean="0">
              <a:solidFill>
                <a:srgbClr val="002463"/>
              </a:solidFill>
              <a:effectLst/>
              <a:latin typeface="Arial Black" pitchFamily="34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87490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503032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80703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092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742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t_PREPARE_NAL_es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9585" y="2347913"/>
            <a:ext cx="7481455" cy="305536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s-E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Secund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8188"/>
            <a:ext cx="360363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1"/>
            <a:endParaRPr lang="es-ES" altLang="es-ES" sz="1800" b="0">
              <a:solidFill>
                <a:schemeClr val="tx1"/>
              </a:solidFill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44675" y="5197475"/>
            <a:ext cx="6391275" cy="957263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200" b="1" smtClean="0">
                <a:solidFill>
                  <a:srgbClr val="808080"/>
                </a:solidFill>
                <a:latin typeface="Futura Md BT" panose="020B0802020204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s-ES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55650" y="2719388"/>
            <a:ext cx="8569325" cy="2152650"/>
          </a:xfrm>
          <a:effectLst/>
        </p:spPr>
        <p:txBody>
          <a:bodyPr/>
          <a:lstStyle>
            <a:lvl1pPr algn="ctr">
              <a:defRPr sz="3600" b="1" baseline="0" smtClean="0">
                <a:solidFill>
                  <a:srgbClr val="002463"/>
                </a:solidFill>
                <a:effectLst>
                  <a:outerShdw blurRad="38100" dist="38100" dir="2700000" algn="tl">
                    <a:srgbClr val="006666">
                      <a:alpha val="43000"/>
                    </a:srgbClr>
                  </a:outerShdw>
                </a:effectLst>
              </a:defRPr>
            </a:lvl1pPr>
          </a:lstStyle>
          <a:p>
            <a:pPr lvl="0"/>
            <a:r>
              <a:rPr lang="es-ES" altLang="es-ES" noProof="0" dirty="0" smtClean="0"/>
              <a:t>Haga clic para cambiar el estilo de título	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6367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7" y="44244"/>
            <a:ext cx="642929" cy="6411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96" y="93254"/>
            <a:ext cx="21526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402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de cap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99585" y="2347913"/>
            <a:ext cx="7481455" cy="3055360"/>
          </a:xfrm>
        </p:spPr>
        <p:txBody>
          <a:bodyPr/>
          <a:lstStyle>
            <a:lvl1pPr algn="ctr">
              <a:defRPr sz="3600">
                <a:solidFill>
                  <a:srgbClr val="002463"/>
                </a:solidFill>
                <a:effectLst>
                  <a:outerShdw blurRad="38100" dist="38100" dir="2700000" algn="tl">
                    <a:srgbClr val="006666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es-ES" noProof="0" dirty="0" smtClean="0"/>
              <a:t>Haga clic para modificar el estilo de título del patrón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05308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buFontTx/>
              <a:buBlip>
                <a:blip r:embed="rId2"/>
              </a:buBlip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51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23306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8779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46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1798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480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8981"/>
            <a:ext cx="402710" cy="628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039813"/>
            <a:ext cx="9280525" cy="583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outline text format</a:t>
            </a:r>
          </a:p>
          <a:p>
            <a:pPr lvl="1"/>
            <a:r>
              <a:rPr lang="en-GB" altLang="es-ES" dirty="0" smtClean="0"/>
              <a:t>Second Outline Level</a:t>
            </a:r>
          </a:p>
          <a:p>
            <a:pPr lvl="2"/>
            <a:r>
              <a:rPr lang="en-GB" altLang="es-ES" dirty="0" smtClean="0"/>
              <a:t>Third Outline Level</a:t>
            </a:r>
          </a:p>
          <a:p>
            <a:pPr lvl="3"/>
            <a:r>
              <a:rPr lang="en-GB" altLang="es-ES" dirty="0" smtClean="0"/>
              <a:t>Fourth Outline Level</a:t>
            </a:r>
          </a:p>
          <a:p>
            <a:pPr lvl="4"/>
            <a:r>
              <a:rPr lang="en-GB" altLang="es-ES" dirty="0" smtClean="0"/>
              <a:t>Fifth Outline Level</a:t>
            </a:r>
          </a:p>
          <a:p>
            <a:pPr lvl="4"/>
            <a:r>
              <a:rPr lang="en-GB" altLang="es-ES" dirty="0" smtClean="0"/>
              <a:t>Sixth Outline Level</a:t>
            </a:r>
          </a:p>
          <a:p>
            <a:pPr lvl="4"/>
            <a:r>
              <a:rPr lang="en-GB" altLang="es-ES" dirty="0" smtClean="0"/>
              <a:t>Seventh Outline Level</a:t>
            </a:r>
          </a:p>
          <a:p>
            <a:pPr lvl="4"/>
            <a:r>
              <a:rPr lang="en-GB" altLang="es-ES" dirty="0" smtClean="0"/>
              <a:t>Eighth Outline Level</a:t>
            </a:r>
          </a:p>
          <a:p>
            <a:pPr lvl="4"/>
            <a:r>
              <a:rPr lang="en-GB" altLang="es-ES" dirty="0" smtClean="0"/>
              <a:t>Ninth Outline Level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45374" y="36513"/>
            <a:ext cx="70548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title text format</a:t>
            </a: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eaLnBrk="1"/>
            <a:endParaRPr lang="es-ES" altLang="es-ES" sz="1800" b="0">
              <a:solidFill>
                <a:schemeClr val="tx1"/>
              </a:solidFill>
            </a:endParaRPr>
          </a:p>
        </p:txBody>
      </p:sp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3" name="Picture 1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9163353" y="7119017"/>
            <a:ext cx="936625" cy="31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>
              <a:spcBef>
                <a:spcPct val="50000"/>
              </a:spcBef>
              <a:defRPr/>
            </a:pPr>
            <a:fld id="{32CEC618-DA74-4159-A189-D44EDEF1FA45}" type="slidenum">
              <a:rPr lang="en-GB" altLang="es-ES" sz="1600" b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pPr eaLnBrk="1">
                <a:spcBef>
                  <a:spcPct val="50000"/>
                </a:spcBef>
                <a:defRPr/>
              </a:pPr>
              <a:t>‹#›</a:t>
            </a:fld>
            <a:endParaRPr lang="en-GB" altLang="es-ES" sz="1600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7" name="Text Box 17"/>
          <p:cNvSpPr txBox="1">
            <a:spLocks noChangeArrowheads="1"/>
          </p:cNvSpPr>
          <p:nvPr/>
        </p:nvSpPr>
        <p:spPr bwMode="auto">
          <a:xfrm>
            <a:off x="3543955" y="7078457"/>
            <a:ext cx="5745162" cy="43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800" tIns="43200" rIns="82800" bIns="43200">
            <a:spAutoFit/>
          </a:bodyPr>
          <a:lstStyle/>
          <a:p>
            <a:pPr algn="r">
              <a:defRPr/>
            </a:pPr>
            <a:r>
              <a:rPr lang="en-GB" altLang="es-ES" sz="1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PREPARE Dissemination</a:t>
            </a:r>
            <a:r>
              <a:rPr lang="en-GB" altLang="es-ES" sz="1200" b="1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WS Final</a:t>
            </a:r>
            <a:endParaRPr lang="en-GB" altLang="es-ES" sz="1200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/>
            </a:pPr>
            <a:r>
              <a:rPr lang="en-GB" altLang="es-ES" sz="1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Bratislava, 20-22 January 2016</a:t>
            </a:r>
            <a:endParaRPr lang="en-GB" altLang="es-ES" sz="1200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6367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7" y="44244"/>
            <a:ext cx="642929" cy="6411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296" y="93254"/>
            <a:ext cx="21526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7" y="7083168"/>
            <a:ext cx="26638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</p:sldLayoutIdLst>
  <p:timing>
    <p:tnLst>
      <p:par>
        <p:cTn id="1" dur="indefinite" restart="never" nodeType="tmRoot"/>
      </p:par>
    </p:tnLst>
  </p:timing>
  <p:txStyles>
    <p:titleStyle>
      <a:lvl1pPr algn="l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chemeClr val="tx1"/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2pPr>
      <a:lvl3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3pPr>
      <a:lvl4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4pPr>
      <a:lvl5pPr algn="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6699"/>
          </a:solidFill>
          <a:latin typeface="Futura Md BT" pitchFamily="34" charset="0"/>
        </a:defRPr>
      </a:lvl5pPr>
      <a:lvl6pPr marL="25146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1" fontAlgn="base" hangingPunct="1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21"/>
        </a:buBlip>
        <a:defRPr sz="2400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358775" rtl="0" eaLnBrk="1" fontAlgn="base" hangingPunct="1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21"/>
        </a:buBlip>
        <a:defRPr sz="20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52406" y="4576103"/>
            <a:ext cx="8175812" cy="957263"/>
          </a:xfrm>
        </p:spPr>
        <p:txBody>
          <a:bodyPr anchor="ctr" anchorCtr="1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" altLang="es-ES" dirty="0" smtClean="0"/>
              <a:t>Milagros Montero</a:t>
            </a:r>
            <a:r>
              <a:rPr lang="es-ES" altLang="es-ES" dirty="0"/>
              <a:t>; Roser </a:t>
            </a:r>
            <a:r>
              <a:rPr lang="es-ES" altLang="es-ES" dirty="0" smtClean="0"/>
              <a:t>Sala; Cristina Trueba (CIEMAT)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650" y="2201252"/>
            <a:ext cx="8569325" cy="237074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>
              <a:defRPr/>
            </a:pPr>
            <a:r>
              <a:rPr lang="en-GB" b="1" dirty="0"/>
              <a:t>Conditions and means for a useful and trustworthy engagement of experts in the PREPARE Analytic </a:t>
            </a:r>
            <a:r>
              <a:rPr lang="en-GB" b="1" dirty="0" smtClean="0"/>
              <a:t>Platform</a:t>
            </a:r>
            <a:r>
              <a:rPr lang="en-GB" sz="1600" b="1" dirty="0" smtClean="0"/>
              <a:t/>
            </a:r>
            <a:br>
              <a:rPr lang="en-GB" sz="1600" b="1" dirty="0" smtClean="0"/>
            </a:br>
            <a:r>
              <a:rPr lang="en-GB" sz="1600" b="1" dirty="0" smtClean="0"/>
              <a:t/>
            </a:r>
            <a:br>
              <a:rPr lang="en-GB" sz="1600" b="1" dirty="0" smtClean="0"/>
            </a:br>
            <a:r>
              <a:rPr lang="en-GB" sz="4000" b="1" dirty="0" smtClean="0"/>
              <a:t>On-line Questionnaire</a:t>
            </a:r>
            <a:endParaRPr lang="en-GB" alt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735106" y="36513"/>
            <a:ext cx="7165118" cy="698500"/>
          </a:xfrm>
        </p:spPr>
        <p:txBody>
          <a:bodyPr/>
          <a:lstStyle/>
          <a:p>
            <a:pPr marL="0" lvl="8" indent="0" algn="l"/>
            <a:r>
              <a:rPr lang="en-US" sz="2500" b="1" dirty="0" smtClean="0"/>
              <a:t>Outcomes - </a:t>
            </a:r>
            <a:r>
              <a:rPr lang="en-US" altLang="es-ES" sz="2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Interest in</a:t>
            </a:r>
            <a:r>
              <a:rPr lang="en-US" alt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s-ES" sz="2800" b="1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joining</a:t>
            </a:r>
            <a:r>
              <a:rPr lang="en-US" alt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s-ES" sz="2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AP</a:t>
            </a:r>
            <a:endParaRPr lang="es-ES" sz="2500" b="1" dirty="0"/>
          </a:p>
        </p:txBody>
      </p:sp>
      <p:sp>
        <p:nvSpPr>
          <p:cNvPr id="8" name="7 Rectángulo"/>
          <p:cNvSpPr/>
          <p:nvPr/>
        </p:nvSpPr>
        <p:spPr>
          <a:xfrm>
            <a:off x="113082" y="783592"/>
            <a:ext cx="5319533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13-14. Would you be interested in joining the Analytic Platform as a contributor expert?. For what reasons?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28137" y="4682000"/>
            <a:ext cx="4686673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16. </a:t>
            </a:r>
            <a:r>
              <a:rPr lang="en-GB" sz="2400" dirty="0" smtClean="0">
                <a:solidFill>
                  <a:srgbClr val="0070C0"/>
                </a:solidFill>
                <a:latin typeface="+mn-lt"/>
              </a:rPr>
              <a:t>What could be your potential contribution to the platform?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790" y="1877467"/>
            <a:ext cx="5074029" cy="276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sz="2000" b="0" dirty="0" smtClean="0">
                <a:solidFill>
                  <a:schemeClr val="tx1"/>
                </a:solidFill>
              </a:rPr>
              <a:t>Most respondents (78%) are interested: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The possibility of increasing knowledge or information sharing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An opportunity to interact with others stakeholders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To help and contribute others scientists.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205695" y="783592"/>
            <a:ext cx="4874930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15. </a:t>
            </a:r>
            <a:r>
              <a:rPr lang="en-GB" sz="2400" dirty="0" smtClean="0">
                <a:solidFill>
                  <a:srgbClr val="0070C0"/>
                </a:solidFill>
                <a:latin typeface="+mn-lt"/>
              </a:rPr>
              <a:t>Please, evaluate the importance of different arguments in favour of your decision to join the platform? 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307106" y="5112201"/>
            <a:ext cx="4755590" cy="184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sz="2000" b="0" dirty="0" smtClean="0">
                <a:solidFill>
                  <a:schemeClr val="tx1"/>
                </a:solidFill>
              </a:rPr>
              <a:t>Other relevant arguments: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Long term management of the AP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Security of the platform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Acceptance/trust in the results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3788" y="5492931"/>
            <a:ext cx="539675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58775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Expertise  (communication, risk  modelling, measurement capability, recovery issues), experiences and/or resources</a:t>
            </a:r>
          </a:p>
          <a:p>
            <a:pPr marL="358775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To provide feedback as a user.</a:t>
            </a:r>
          </a:p>
        </p:txBody>
      </p:sp>
      <p:grpSp>
        <p:nvGrpSpPr>
          <p:cNvPr id="6" name="5 Grupo"/>
          <p:cNvGrpSpPr/>
          <p:nvPr/>
        </p:nvGrpSpPr>
        <p:grpSpPr>
          <a:xfrm>
            <a:off x="5150973" y="1907605"/>
            <a:ext cx="4752506" cy="3264693"/>
            <a:chOff x="5150973" y="1907605"/>
            <a:chExt cx="4752506" cy="326469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1480" y="1907605"/>
              <a:ext cx="4571999" cy="326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2 Elipse"/>
            <p:cNvSpPr/>
            <p:nvPr/>
          </p:nvSpPr>
          <p:spPr bwMode="auto">
            <a:xfrm>
              <a:off x="5150973" y="1925534"/>
              <a:ext cx="2002862" cy="614721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358775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es-E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17" name="16 Elipse"/>
            <p:cNvSpPr/>
            <p:nvPr/>
          </p:nvSpPr>
          <p:spPr bwMode="auto">
            <a:xfrm>
              <a:off x="5169837" y="2522326"/>
              <a:ext cx="2002862" cy="614721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358775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es-E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753036" y="36513"/>
            <a:ext cx="7243482" cy="698500"/>
          </a:xfrm>
        </p:spPr>
        <p:txBody>
          <a:bodyPr/>
          <a:lstStyle/>
          <a:p>
            <a:r>
              <a:rPr lang="en-US" sz="2500" dirty="0" smtClean="0"/>
              <a:t>Outcomes – </a:t>
            </a:r>
            <a:r>
              <a:rPr lang="en-US" dirty="0" smtClean="0">
                <a:solidFill>
                  <a:srgbClr val="006699"/>
                </a:solidFill>
              </a:rPr>
              <a:t>Governance</a:t>
            </a:r>
            <a:endParaRPr lang="es-ES" sz="2500" dirty="0"/>
          </a:p>
        </p:txBody>
      </p:sp>
      <p:sp>
        <p:nvSpPr>
          <p:cNvPr id="4" name="3 Rectángulo"/>
          <p:cNvSpPr/>
          <p:nvPr/>
        </p:nvSpPr>
        <p:spPr>
          <a:xfrm>
            <a:off x="310302" y="1015429"/>
            <a:ext cx="4512710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17. Who should lead the analytic platform?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040314" y="1015429"/>
            <a:ext cx="5040312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18. How should decisions regarding management or functioning be taken?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31412" y="4722693"/>
            <a:ext cx="4581245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10000"/>
              </a:lnSpc>
              <a:spcAft>
                <a:spcPts val="1425"/>
              </a:spcAft>
            </a:pPr>
            <a:r>
              <a:rPr lang="en-GB" sz="1800" dirty="0" smtClean="0">
                <a:solidFill>
                  <a:schemeClr val="tx1"/>
                </a:solidFill>
              </a:rPr>
              <a:t>NERIS Platform </a:t>
            </a:r>
            <a:r>
              <a:rPr lang="en-GB" sz="1800" b="0" dirty="0" smtClean="0">
                <a:solidFill>
                  <a:schemeClr val="tx1"/>
                </a:solidFill>
              </a:rPr>
              <a:t>would be the preferred body for the </a:t>
            </a:r>
            <a:r>
              <a:rPr lang="en-GB" sz="1800" dirty="0" smtClean="0">
                <a:solidFill>
                  <a:schemeClr val="tx1"/>
                </a:solidFill>
              </a:rPr>
              <a:t>leadership </a:t>
            </a:r>
            <a:r>
              <a:rPr lang="en-GB" sz="1800" b="0" dirty="0" smtClean="0">
                <a:solidFill>
                  <a:schemeClr val="tx1"/>
                </a:solidFill>
              </a:rPr>
              <a:t>of the AP (72% of the replies)</a:t>
            </a:r>
            <a:r>
              <a:rPr lang="en-US" sz="1800" b="0" dirty="0" smtClean="0">
                <a:solidFill>
                  <a:schemeClr val="tx1"/>
                </a:solidFill>
              </a:rPr>
              <a:t> followed by an International </a:t>
            </a:r>
            <a:r>
              <a:rPr lang="en-US" sz="1800" b="0" dirty="0" err="1" smtClean="0">
                <a:solidFill>
                  <a:schemeClr val="tx1"/>
                </a:solidFill>
              </a:rPr>
              <a:t>Organisation</a:t>
            </a:r>
            <a:r>
              <a:rPr lang="en-US" sz="1800" b="0" dirty="0" smtClean="0">
                <a:solidFill>
                  <a:schemeClr val="tx1"/>
                </a:solidFill>
              </a:rPr>
              <a:t> (66%)</a:t>
            </a:r>
            <a:endParaRPr lang="es-ES" sz="1800" b="0" dirty="0" smtClean="0">
              <a:solidFill>
                <a:schemeClr val="tx1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5291319" y="4713731"/>
            <a:ext cx="4581245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10000"/>
              </a:lnSpc>
              <a:spcAft>
                <a:spcPts val="1425"/>
              </a:spcAft>
            </a:pPr>
            <a:r>
              <a:rPr lang="en-US" sz="1800" b="0" dirty="0" smtClean="0">
                <a:solidFill>
                  <a:schemeClr val="tx1"/>
                </a:solidFill>
              </a:rPr>
              <a:t>Without clear options.</a:t>
            </a:r>
          </a:p>
          <a:p>
            <a:pPr algn="l" eaLnBrk="1" hangingPunct="1">
              <a:lnSpc>
                <a:spcPct val="110000"/>
              </a:lnSpc>
              <a:spcAft>
                <a:spcPts val="1425"/>
              </a:spcAft>
            </a:pPr>
            <a:r>
              <a:rPr lang="en-US" sz="1800" b="0" dirty="0" smtClean="0">
                <a:solidFill>
                  <a:schemeClr val="tx1"/>
                </a:solidFill>
              </a:rPr>
              <a:t>The preferred options to take decisions would be by an </a:t>
            </a:r>
            <a:r>
              <a:rPr lang="en-US" sz="1800" dirty="0" smtClean="0">
                <a:solidFill>
                  <a:schemeClr val="tx1"/>
                </a:solidFill>
              </a:rPr>
              <a:t>(operational) management board </a:t>
            </a:r>
            <a:r>
              <a:rPr lang="en-US" sz="1800" b="0" dirty="0" smtClean="0">
                <a:solidFill>
                  <a:schemeClr val="tx1"/>
                </a:solidFill>
              </a:rPr>
              <a:t>or </a:t>
            </a:r>
            <a:r>
              <a:rPr lang="en-US" sz="1800" dirty="0" smtClean="0">
                <a:solidFill>
                  <a:schemeClr val="tx1"/>
                </a:solidFill>
              </a:rPr>
              <a:t>consensus </a:t>
            </a:r>
            <a:r>
              <a:rPr lang="en-US" sz="1800" b="0" dirty="0" smtClean="0">
                <a:solidFill>
                  <a:schemeClr val="tx1"/>
                </a:solidFill>
              </a:rPr>
              <a:t>(47%)</a:t>
            </a:r>
            <a:endParaRPr lang="es-ES" sz="1800" dirty="0" smtClean="0">
              <a:solidFill>
                <a:schemeClr val="tx1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60" y="2030705"/>
            <a:ext cx="4809803" cy="237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0338" y="2018303"/>
            <a:ext cx="4481046" cy="237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and conclusions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254230" y="913997"/>
            <a:ext cx="9433048" cy="6078474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The approach followed seems valid for the purposes followed, with an acceptable response rate, 47 % </a:t>
            </a:r>
          </a:p>
          <a:p>
            <a:r>
              <a:rPr lang="en-GB" dirty="0" smtClean="0"/>
              <a:t>It is necessary to expand the dissemination of information beyond this collective to avoid misinformation on the purpose and possibilities of the AP in relation to other existing tools sharing information</a:t>
            </a:r>
          </a:p>
          <a:p>
            <a:r>
              <a:rPr lang="en-GB" dirty="0" smtClean="0"/>
              <a:t>It is stressed that the AP would be a more useful and trustworthy tool for experts than for general public, although it is stressed the importance of the AP to inform and communicate, with the public.</a:t>
            </a:r>
          </a:p>
          <a:p>
            <a:r>
              <a:rPr lang="en-GB" dirty="0" smtClean="0"/>
              <a:t>Joining the AP would be conditioned to the fulfilment of the declared expectations: useful tool to collect and sharing information, exchange experience and interact with others in a open, easy and quickly manner, avoiding duplication efforts when making decisions</a:t>
            </a:r>
          </a:p>
          <a:p>
            <a:r>
              <a:rPr lang="en-GB" dirty="0" smtClean="0"/>
              <a:t>NERIS Platform would be the preferred body for the leadership of the AP and decisions would be taking by an operational management board or by consensus.</a:t>
            </a:r>
          </a:p>
          <a:p>
            <a:endParaRPr lang="es-ES" dirty="0" smtClean="0"/>
          </a:p>
          <a:p>
            <a:endParaRPr lang="en-GB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931988" y="2136893"/>
            <a:ext cx="8352693" cy="3055360"/>
          </a:xfrm>
        </p:spPr>
        <p:txBody>
          <a:bodyPr/>
          <a:lstStyle/>
          <a:p>
            <a:r>
              <a:rPr lang="en-US" sz="4800" dirty="0" smtClean="0"/>
              <a:t>Thanks </a:t>
            </a:r>
            <a:r>
              <a:rPr lang="en-US" sz="4800" dirty="0"/>
              <a:t>by your attention!</a:t>
            </a:r>
            <a:endParaRPr lang="es-ES" sz="4800" dirty="0"/>
          </a:p>
        </p:txBody>
      </p:sp>
    </p:spTree>
    <p:extLst>
      <p:ext uri="{BB962C8B-B14F-4D97-AF65-F5344CB8AC3E}">
        <p14:creationId xmlns:p14="http://schemas.microsoft.com/office/powerpoint/2010/main" val="3294890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Working</a:t>
            </a:r>
            <a:r>
              <a:rPr lang="es-ES" dirty="0" smtClean="0"/>
              <a:t> </a:t>
            </a:r>
            <a:r>
              <a:rPr lang="es-ES" dirty="0" err="1" smtClean="0"/>
              <a:t>Team</a:t>
            </a:r>
            <a:endParaRPr lang="es-ES" dirty="0"/>
          </a:p>
        </p:txBody>
      </p:sp>
      <p:pic>
        <p:nvPicPr>
          <p:cNvPr id="5" name="4 Imagen" descr="logoVUJ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6061" y="4787153"/>
            <a:ext cx="1145799" cy="701687"/>
          </a:xfrm>
          <a:prstGeom prst="rect">
            <a:avLst/>
          </a:prstGeom>
        </p:spPr>
      </p:pic>
      <p:pic>
        <p:nvPicPr>
          <p:cNvPr id="8" name="7 Imagen" descr="equipocola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5282" y="2849659"/>
            <a:ext cx="3838012" cy="3838012"/>
          </a:xfrm>
          <a:prstGeom prst="rect">
            <a:avLst/>
          </a:prstGeom>
        </p:spPr>
      </p:pic>
      <p:pic>
        <p:nvPicPr>
          <p:cNvPr id="6" name="5 Imagen" descr="logo-mutadis-fond-blanc-280x6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0760" y="5680358"/>
            <a:ext cx="1129553" cy="278354"/>
          </a:xfrm>
          <a:prstGeom prst="rect">
            <a:avLst/>
          </a:prstGeom>
        </p:spPr>
      </p:pic>
      <p:pic>
        <p:nvPicPr>
          <p:cNvPr id="4" name="3 Imagen" descr="logo_KIT_en.jpg"/>
          <p:cNvPicPr>
            <a:picLocks noChangeAspect="1"/>
          </p:cNvPicPr>
          <p:nvPr/>
        </p:nvPicPr>
        <p:blipFill>
          <a:blip r:embed="rId5" cstate="print"/>
          <a:srcRect l="7536" t="17955"/>
          <a:stretch>
            <a:fillRect/>
          </a:stretch>
        </p:blipFill>
        <p:spPr>
          <a:xfrm>
            <a:off x="1418572" y="5680354"/>
            <a:ext cx="1057833" cy="496923"/>
          </a:xfrm>
          <a:prstGeom prst="rect">
            <a:avLst/>
          </a:prstGeom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2155" y="918139"/>
            <a:ext cx="9433048" cy="5796681"/>
          </a:xfrm>
        </p:spPr>
        <p:txBody>
          <a:bodyPr/>
          <a:lstStyle/>
          <a:p>
            <a:r>
              <a:rPr lang="es-ES" dirty="0" smtClean="0"/>
              <a:t>PREPARE WP2.2 </a:t>
            </a:r>
            <a:r>
              <a:rPr lang="es-ES" dirty="0" err="1" smtClean="0"/>
              <a:t>Team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Milagros Montero, Cristina Trueba, Roser Sala. </a:t>
            </a:r>
            <a:r>
              <a:rPr lang="en-GB" b="1" dirty="0" smtClean="0"/>
              <a:t>CIEMAT (Spain)</a:t>
            </a:r>
            <a:endParaRPr lang="es-ES" b="1" dirty="0" smtClean="0"/>
          </a:p>
          <a:p>
            <a:pPr lvl="1"/>
            <a:r>
              <a:rPr lang="en-GB" dirty="0" smtClean="0"/>
              <a:t>Wolfgang </a:t>
            </a:r>
            <a:r>
              <a:rPr lang="en-GB" dirty="0" err="1" smtClean="0"/>
              <a:t>Raskob</a:t>
            </a:r>
            <a:r>
              <a:rPr lang="en-GB" dirty="0" smtClean="0"/>
              <a:t>. </a:t>
            </a:r>
            <a:r>
              <a:rPr lang="en-GB" b="1" dirty="0" smtClean="0"/>
              <a:t>KIT (Germany)</a:t>
            </a:r>
            <a:endParaRPr lang="es-ES" b="1" dirty="0" smtClean="0"/>
          </a:p>
          <a:p>
            <a:pPr lvl="1"/>
            <a:r>
              <a:rPr lang="en-GB" dirty="0" smtClean="0"/>
              <a:t>Tatiana </a:t>
            </a:r>
            <a:r>
              <a:rPr lang="en-GB" dirty="0" err="1" smtClean="0"/>
              <a:t>Ďúranová</a:t>
            </a:r>
            <a:r>
              <a:rPr lang="en-GB" dirty="0" smtClean="0"/>
              <a:t>, </a:t>
            </a:r>
            <a:r>
              <a:rPr lang="en-GB" dirty="0" err="1" smtClean="0"/>
              <a:t>Jarmila</a:t>
            </a:r>
            <a:r>
              <a:rPr lang="en-GB" dirty="0" smtClean="0"/>
              <a:t> </a:t>
            </a:r>
            <a:r>
              <a:rPr lang="en-GB" dirty="0" err="1" smtClean="0"/>
              <a:t>Bohúnová</a:t>
            </a:r>
            <a:r>
              <a:rPr lang="en-GB" dirty="0" smtClean="0"/>
              <a:t>. </a:t>
            </a:r>
            <a:r>
              <a:rPr lang="en-GB" b="1" dirty="0" smtClean="0"/>
              <a:t>VUJE (Slovak Republic)</a:t>
            </a:r>
            <a:endParaRPr lang="es-ES" b="1" dirty="0" smtClean="0"/>
          </a:p>
          <a:p>
            <a:pPr lvl="1"/>
            <a:r>
              <a:rPr lang="en-GB" dirty="0" err="1" smtClean="0"/>
              <a:t>João</a:t>
            </a:r>
            <a:r>
              <a:rPr lang="en-GB" dirty="0" smtClean="0"/>
              <a:t> Oliveira Martins. </a:t>
            </a:r>
            <a:r>
              <a:rPr lang="en-GB" b="1" dirty="0" smtClean="0"/>
              <a:t>APA (Portugal)</a:t>
            </a:r>
          </a:p>
          <a:p>
            <a:pPr lvl="1"/>
            <a:endParaRPr lang="en-GB" b="1" dirty="0" smtClean="0"/>
          </a:p>
          <a:p>
            <a:r>
              <a:rPr lang="es-ES" dirty="0" smtClean="0"/>
              <a:t>PREPARE WP6.4 </a:t>
            </a:r>
            <a:r>
              <a:rPr lang="es-ES" dirty="0" err="1" smtClean="0"/>
              <a:t>Team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Stephan </a:t>
            </a:r>
            <a:r>
              <a:rPr lang="es-ES" dirty="0" err="1" smtClean="0"/>
              <a:t>Baudé</a:t>
            </a:r>
            <a:r>
              <a:rPr lang="es-ES" dirty="0" smtClean="0"/>
              <a:t>. </a:t>
            </a:r>
            <a:r>
              <a:rPr lang="en-GB" b="1" dirty="0" smtClean="0"/>
              <a:t>MUTADIS (France)</a:t>
            </a:r>
            <a:endParaRPr lang="es-ES" b="1" dirty="0" smtClean="0"/>
          </a:p>
          <a:p>
            <a:pPr lvl="1">
              <a:buNone/>
            </a:pPr>
            <a:endParaRPr lang="es-ES" b="1" dirty="0" smtClean="0"/>
          </a:p>
          <a:p>
            <a:pPr>
              <a:buNone/>
            </a:pPr>
            <a:endParaRPr lang="es-ES" dirty="0"/>
          </a:p>
        </p:txBody>
      </p:sp>
      <p:pic>
        <p:nvPicPr>
          <p:cNvPr id="7" name="6 Imagen" descr="logoAP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3281" y="6035132"/>
            <a:ext cx="1245061" cy="634609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6" t="6360"/>
          <a:stretch>
            <a:fillRect/>
          </a:stretch>
        </p:blipFill>
        <p:spPr bwMode="auto">
          <a:xfrm>
            <a:off x="1721225" y="4783920"/>
            <a:ext cx="1308847" cy="54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60613" y="36513"/>
            <a:ext cx="9148576" cy="698500"/>
          </a:xfrm>
        </p:spPr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4627" y="789462"/>
            <a:ext cx="9522921" cy="62044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altLang="es-ES" sz="2800" dirty="0" smtClean="0"/>
              <a:t>Survey to study the conditions and means for a useful and trustworthy </a:t>
            </a:r>
            <a:r>
              <a:rPr lang="en-GB" altLang="es-ES" sz="2800" b="1" dirty="0" smtClean="0"/>
              <a:t>engagement of experts in the AP</a:t>
            </a:r>
            <a:r>
              <a:rPr lang="en-GB" altLang="es-ES" sz="2800" dirty="0" smtClean="0"/>
              <a:t>:</a:t>
            </a:r>
            <a:endParaRPr lang="es-ES" sz="2800" dirty="0" smtClean="0"/>
          </a:p>
          <a:p>
            <a:pPr lvl="1">
              <a:lnSpc>
                <a:spcPct val="100000"/>
              </a:lnSpc>
            </a:pPr>
            <a:r>
              <a:rPr lang="en-GB" sz="2200" dirty="0" smtClean="0"/>
              <a:t>Perceptions and expectations of potential users about </a:t>
            </a:r>
            <a:r>
              <a:rPr lang="en-GB" sz="2200" b="1" dirty="0" smtClean="0"/>
              <a:t>usefulness</a:t>
            </a:r>
            <a:r>
              <a:rPr lang="en-GB" sz="2200" dirty="0" smtClean="0"/>
              <a:t>, </a:t>
            </a:r>
            <a:r>
              <a:rPr lang="en-GB" sz="2200" b="1" dirty="0" smtClean="0"/>
              <a:t>trustworthiness,</a:t>
            </a:r>
            <a:r>
              <a:rPr lang="en-GB" sz="2200" dirty="0" smtClean="0"/>
              <a:t> </a:t>
            </a:r>
            <a:r>
              <a:rPr lang="en-GB" sz="2200" b="1" dirty="0" smtClean="0"/>
              <a:t>interaction with others users </a:t>
            </a:r>
            <a:r>
              <a:rPr lang="en-GB" sz="2200" dirty="0" smtClean="0"/>
              <a:t>and </a:t>
            </a:r>
            <a:r>
              <a:rPr lang="en-GB" sz="2200" b="1" dirty="0" smtClean="0"/>
              <a:t>governance </a:t>
            </a:r>
            <a:r>
              <a:rPr lang="en-GB" sz="2200" dirty="0" smtClean="0"/>
              <a:t>offered by the AP.</a:t>
            </a:r>
            <a:endParaRPr lang="es-ES" sz="2200" dirty="0" smtClean="0"/>
          </a:p>
          <a:p>
            <a:pPr lvl="1">
              <a:lnSpc>
                <a:spcPct val="100000"/>
              </a:lnSpc>
            </a:pPr>
            <a:r>
              <a:rPr lang="en-GB" sz="2200" dirty="0" smtClean="0"/>
              <a:t>Willingness and interest of potential users </a:t>
            </a:r>
            <a:r>
              <a:rPr lang="en-GB" sz="2200" b="1" dirty="0" smtClean="0"/>
              <a:t>to join the platform </a:t>
            </a:r>
            <a:r>
              <a:rPr lang="en-GB" sz="2200" dirty="0" smtClean="0"/>
              <a:t>and </a:t>
            </a:r>
            <a:r>
              <a:rPr lang="en-GB" sz="2200" b="1" dirty="0" smtClean="0"/>
              <a:t>contributing with their expertise</a:t>
            </a:r>
            <a:r>
              <a:rPr lang="en-GB" sz="2200" dirty="0" smtClean="0"/>
              <a:t>.</a:t>
            </a:r>
            <a:endParaRPr lang="es-ES" sz="2200" dirty="0" smtClean="0"/>
          </a:p>
          <a:p>
            <a:pPr>
              <a:lnSpc>
                <a:spcPct val="100000"/>
              </a:lnSpc>
            </a:pPr>
            <a:r>
              <a:rPr lang="en-GB" sz="2800" dirty="0" smtClean="0"/>
              <a:t>To help the establishment of  these objectives, two approaches have been used:</a:t>
            </a:r>
            <a:endParaRPr lang="es-ES" sz="2800" dirty="0" smtClean="0"/>
          </a:p>
          <a:p>
            <a:pPr lvl="1">
              <a:lnSpc>
                <a:spcPct val="100000"/>
              </a:lnSpc>
            </a:pPr>
            <a:r>
              <a:rPr lang="en-GB" sz="2200" b="1" dirty="0" smtClean="0"/>
              <a:t>On-line questionnaire </a:t>
            </a:r>
            <a:r>
              <a:rPr lang="en-GB" sz="2200" dirty="0" smtClean="0"/>
              <a:t>(OQU), addressed to the NERIS Platform community and Partners in the PREPARE Project (CIEMAT)</a:t>
            </a:r>
            <a:endParaRPr lang="es-ES" sz="2200" dirty="0" smtClean="0"/>
          </a:p>
          <a:p>
            <a:pPr lvl="1">
              <a:lnSpc>
                <a:spcPct val="100000"/>
              </a:lnSpc>
            </a:pPr>
            <a:r>
              <a:rPr lang="en-GB" sz="2200" b="1" dirty="0" smtClean="0"/>
              <a:t>Personal interviews </a:t>
            </a:r>
            <a:r>
              <a:rPr lang="en-GB" sz="2200" dirty="0" smtClean="0"/>
              <a:t>(INT) of institutional and non-institutional experts, authorities and international organisations, (</a:t>
            </a:r>
            <a:r>
              <a:rPr lang="en-GB" sz="2200" dirty="0" err="1" smtClean="0"/>
              <a:t>Mutadis</a:t>
            </a:r>
            <a:r>
              <a:rPr lang="en-GB" sz="2200" dirty="0" smtClean="0"/>
              <a:t>)</a:t>
            </a: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43271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Methodology used – On-line Questionnaire</a:t>
            </a:r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779059" y="770965"/>
            <a:ext cx="6942987" cy="645458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es-ES" b="0" dirty="0" smtClean="0"/>
              <a:t>Prepared by CIEMAT in collaboration with KIT, VUJE and APA</a:t>
            </a:r>
          </a:p>
          <a:p>
            <a:pPr>
              <a:lnSpc>
                <a:spcPct val="120000"/>
              </a:lnSpc>
            </a:pPr>
            <a:r>
              <a:rPr lang="en-GB" altLang="es-ES" dirty="0" smtClean="0"/>
              <a:t>Addressed to the NERIS Platform community and Partners in the PREPARE Project (</a:t>
            </a:r>
            <a:r>
              <a:rPr lang="en-GB" dirty="0" smtClean="0"/>
              <a:t>73 organisations altogether)</a:t>
            </a:r>
            <a:r>
              <a:rPr lang="en-GB" altLang="es-ES" dirty="0" smtClean="0"/>
              <a:t> </a:t>
            </a:r>
            <a:endParaRPr lang="en-US" altLang="es-ES" b="0" dirty="0" smtClean="0"/>
          </a:p>
          <a:p>
            <a:pPr>
              <a:lnSpc>
                <a:spcPct val="120000"/>
              </a:lnSpc>
            </a:pPr>
            <a:r>
              <a:rPr lang="en-US" altLang="es-ES" b="0" dirty="0" smtClean="0"/>
              <a:t>A document “</a:t>
            </a:r>
            <a:r>
              <a:rPr lang="en-US" dirty="0" smtClean="0"/>
              <a:t>Accompanying information to the questionnaire”</a:t>
            </a:r>
            <a:r>
              <a:rPr lang="en-US" b="0" dirty="0" smtClean="0"/>
              <a:t>,</a:t>
            </a:r>
            <a:r>
              <a:rPr lang="en-US" dirty="0" smtClean="0"/>
              <a:t> </a:t>
            </a:r>
            <a:r>
              <a:rPr lang="en-US" b="0" dirty="0" smtClean="0"/>
              <a:t>with a summary of the functional structure and the way the AP would operate</a:t>
            </a:r>
            <a:r>
              <a:rPr lang="en-US" dirty="0" smtClean="0"/>
              <a:t>.</a:t>
            </a:r>
            <a:endParaRPr lang="en-US" b="0" dirty="0" smtClean="0"/>
          </a:p>
          <a:p>
            <a:pPr marL="349250" lvl="8" indent="-349250">
              <a:lnSpc>
                <a:spcPct val="120000"/>
              </a:lnSpc>
              <a:spcAft>
                <a:spcPts val="1425"/>
              </a:spcAft>
              <a:buBlip>
                <a:blip r:embed="rId3"/>
              </a:buBlip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19 questions grouping in 6 themes of interest:</a:t>
            </a: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Information and Knowledge</a:t>
            </a: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Usefulness</a:t>
            </a: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Trustworthiness</a:t>
            </a: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Expectations</a:t>
            </a: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GB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Interactions and information sharing</a:t>
            </a:r>
            <a:endParaRPr lang="en-US" altLang="es-ES" sz="2400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Interest for joining the AP</a:t>
            </a:r>
          </a:p>
          <a:p>
            <a:pPr marL="2509838" lvl="8" indent="-627063">
              <a:spcAft>
                <a:spcPts val="1425"/>
              </a:spcAft>
              <a:buBlip>
                <a:blip r:embed="rId3"/>
              </a:buBlip>
              <a:tabLst>
                <a:tab pos="2779713" algn="l"/>
              </a:tabLst>
            </a:pPr>
            <a:r>
              <a:rPr lang="en-US" altLang="es-ES" sz="24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Governance</a:t>
            </a:r>
            <a:endParaRPr lang="en-US" altLang="es-ES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altLang="es-ES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582" y="1930244"/>
            <a:ext cx="2385147" cy="369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DocAcompQues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8095" y="4398778"/>
            <a:ext cx="2274373" cy="27163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00" dirty="0" smtClean="0"/>
              <a:t>The Sample - </a:t>
            </a:r>
            <a:r>
              <a:rPr lang="en-GB" dirty="0" smtClean="0">
                <a:solidFill>
                  <a:srgbClr val="006699"/>
                </a:solidFill>
              </a:rPr>
              <a:t>Information and knowledge</a:t>
            </a:r>
            <a:r>
              <a:rPr lang="en-US" dirty="0" smtClean="0">
                <a:solidFill>
                  <a:srgbClr val="006699"/>
                </a:solidFill>
              </a:rPr>
              <a:t> </a:t>
            </a:r>
            <a:endParaRPr lang="en-US" dirty="0">
              <a:solidFill>
                <a:srgbClr val="006699"/>
              </a:solidFill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4" y="646092"/>
            <a:ext cx="4275474" cy="3205462"/>
          </a:xfrm>
        </p:spPr>
      </p:pic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5120995" y="892332"/>
            <a:ext cx="4856105" cy="2792161"/>
          </a:xfrm>
        </p:spPr>
        <p:txBody>
          <a:bodyPr>
            <a:normAutofit fontScale="85000" lnSpcReduction="10000"/>
          </a:bodyPr>
          <a:lstStyle/>
          <a:p>
            <a:pPr>
              <a:buBlip>
                <a:blip r:embed="rId4"/>
              </a:buBlip>
            </a:pPr>
            <a:r>
              <a:rPr lang="es-ES" sz="2800" dirty="0" err="1" smtClean="0">
                <a:solidFill>
                  <a:srgbClr val="006699"/>
                </a:solidFill>
              </a:rPr>
              <a:t>Sample</a:t>
            </a:r>
            <a:r>
              <a:rPr lang="es-ES" sz="2800" dirty="0" smtClean="0">
                <a:solidFill>
                  <a:srgbClr val="006699"/>
                </a:solidFill>
              </a:rPr>
              <a:t> </a:t>
            </a:r>
            <a:r>
              <a:rPr lang="es-ES" sz="2800" dirty="0" err="1">
                <a:solidFill>
                  <a:srgbClr val="006699"/>
                </a:solidFill>
              </a:rPr>
              <a:t>under</a:t>
            </a:r>
            <a:r>
              <a:rPr lang="es-ES" sz="2800" dirty="0">
                <a:solidFill>
                  <a:srgbClr val="006699"/>
                </a:solidFill>
              </a:rPr>
              <a:t> </a:t>
            </a:r>
            <a:r>
              <a:rPr lang="es-ES" sz="2800" dirty="0" err="1" smtClean="0">
                <a:solidFill>
                  <a:srgbClr val="006699"/>
                </a:solidFill>
              </a:rPr>
              <a:t>study</a:t>
            </a:r>
            <a:r>
              <a:rPr lang="es-ES" sz="2800" dirty="0" smtClean="0">
                <a:solidFill>
                  <a:srgbClr val="006699"/>
                </a:solidFill>
              </a:rPr>
              <a:t>: </a:t>
            </a:r>
            <a:r>
              <a:rPr lang="en-US" sz="2600" dirty="0">
                <a:solidFill>
                  <a:srgbClr val="006699"/>
                </a:solidFill>
              </a:rPr>
              <a:t>NERIS Platform </a:t>
            </a:r>
            <a:r>
              <a:rPr lang="en-US" sz="2600" dirty="0" smtClean="0">
                <a:solidFill>
                  <a:srgbClr val="006699"/>
                </a:solidFill>
              </a:rPr>
              <a:t>community and </a:t>
            </a:r>
            <a:r>
              <a:rPr lang="en-US" sz="2600" dirty="0">
                <a:solidFill>
                  <a:srgbClr val="006699"/>
                </a:solidFill>
              </a:rPr>
              <a:t>Partners in the PREPARE </a:t>
            </a:r>
            <a:r>
              <a:rPr lang="en-US" sz="2600" dirty="0" smtClean="0">
                <a:solidFill>
                  <a:srgbClr val="006699"/>
                </a:solidFill>
              </a:rPr>
              <a:t>Project (73 org.)</a:t>
            </a:r>
          </a:p>
          <a:p>
            <a:pPr>
              <a:buBlip>
                <a:blip r:embed="rId4"/>
              </a:buBlip>
            </a:pPr>
            <a:r>
              <a:rPr lang="en-US" sz="2800" dirty="0" smtClean="0">
                <a:solidFill>
                  <a:srgbClr val="006699"/>
                </a:solidFill>
              </a:rPr>
              <a:t>Total of completed answers: 32</a:t>
            </a:r>
          </a:p>
          <a:p>
            <a:pPr>
              <a:buBlip>
                <a:blip r:embed="rId4"/>
              </a:buBlip>
            </a:pPr>
            <a:r>
              <a:rPr lang="en-US" sz="2800" dirty="0" smtClean="0">
                <a:solidFill>
                  <a:srgbClr val="006699"/>
                </a:solidFill>
              </a:rPr>
              <a:t>Total of uncompleted answers: 2</a:t>
            </a:r>
          </a:p>
          <a:p>
            <a:pPr>
              <a:buBlip>
                <a:blip r:embed="rId4"/>
              </a:buBlip>
            </a:pPr>
            <a:r>
              <a:rPr lang="es-ES" sz="2800" dirty="0" smtClean="0">
                <a:solidFill>
                  <a:srgbClr val="006699"/>
                </a:solidFill>
              </a:rPr>
              <a:t>Response </a:t>
            </a:r>
            <a:r>
              <a:rPr lang="es-ES" sz="2800" dirty="0" err="1" smtClean="0">
                <a:solidFill>
                  <a:srgbClr val="006699"/>
                </a:solidFill>
              </a:rPr>
              <a:t>rate</a:t>
            </a:r>
            <a:r>
              <a:rPr lang="es-ES" sz="2800" dirty="0" smtClean="0">
                <a:solidFill>
                  <a:srgbClr val="006699"/>
                </a:solidFill>
              </a:rPr>
              <a:t> </a:t>
            </a:r>
            <a:r>
              <a:rPr lang="es-ES" sz="2800" dirty="0" smtClean="0">
                <a:solidFill>
                  <a:srgbClr val="006699"/>
                </a:solidFill>
                <a:sym typeface="Symbol"/>
              </a:rPr>
              <a:t> 47%</a:t>
            </a:r>
            <a:endParaRPr lang="es-ES" sz="2800" dirty="0">
              <a:solidFill>
                <a:srgbClr val="006699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173505" y="900939"/>
            <a:ext cx="1739152" cy="8938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rgbClr val="006699"/>
                </a:solidFill>
              </a:rPr>
              <a:t>Number and geographical distribution of answers</a:t>
            </a:r>
            <a:endParaRPr lang="es-ES" sz="1400" b="1" i="1" dirty="0">
              <a:solidFill>
                <a:srgbClr val="006699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374" y="4662302"/>
            <a:ext cx="3286125" cy="20050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5" name="14 Rectángulo"/>
          <p:cNvSpPr/>
          <p:nvPr/>
        </p:nvSpPr>
        <p:spPr>
          <a:xfrm>
            <a:off x="5271252" y="3526067"/>
            <a:ext cx="3980330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 err="1" smtClean="0">
                <a:solidFill>
                  <a:srgbClr val="006699"/>
                </a:solidFill>
                <a:latin typeface="+mn-lt"/>
              </a:rPr>
              <a:t>Information</a:t>
            </a:r>
            <a:r>
              <a:rPr lang="es-ES" sz="2400" dirty="0" smtClean="0">
                <a:solidFill>
                  <a:srgbClr val="006699"/>
                </a:solidFill>
                <a:latin typeface="+mn-lt"/>
              </a:rPr>
              <a:t> &amp; </a:t>
            </a:r>
            <a:r>
              <a:rPr lang="es-ES" sz="2400" dirty="0" err="1" smtClean="0">
                <a:solidFill>
                  <a:srgbClr val="006699"/>
                </a:solidFill>
                <a:latin typeface="+mn-lt"/>
              </a:rPr>
              <a:t>Knowledge</a:t>
            </a:r>
            <a:endParaRPr lang="es-ES" sz="2400" dirty="0">
              <a:solidFill>
                <a:srgbClr val="006699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25846" y="3941208"/>
            <a:ext cx="4250424" cy="283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Rectángulo"/>
          <p:cNvSpPr/>
          <p:nvPr/>
        </p:nvSpPr>
        <p:spPr bwMode="auto">
          <a:xfrm>
            <a:off x="5540188" y="5325035"/>
            <a:ext cx="1524000" cy="141642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14" name="13 Conector recto de flecha"/>
          <p:cNvCxnSpPr>
            <a:stCxn id="12" idx="1"/>
            <a:endCxn id="1028" idx="3"/>
          </p:cNvCxnSpPr>
          <p:nvPr/>
        </p:nvCxnSpPr>
        <p:spPr bwMode="auto">
          <a:xfrm flipH="1" flipV="1">
            <a:off x="4062499" y="5664808"/>
            <a:ext cx="1477689" cy="368439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8797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773657" y="36513"/>
            <a:ext cx="7115283" cy="698500"/>
          </a:xfrm>
        </p:spPr>
        <p:txBody>
          <a:bodyPr/>
          <a:lstStyle/>
          <a:p>
            <a:r>
              <a:rPr lang="en-US" sz="2500" dirty="0" smtClean="0"/>
              <a:t>Outcomes – </a:t>
            </a:r>
            <a:r>
              <a:rPr lang="en-US" dirty="0" smtClean="0">
                <a:solidFill>
                  <a:srgbClr val="006699"/>
                </a:solidFill>
              </a:rPr>
              <a:t>Usefulness</a:t>
            </a:r>
            <a:r>
              <a:rPr lang="en-US" sz="2500" dirty="0" smtClean="0"/>
              <a:t> for experts / public</a:t>
            </a:r>
            <a:endParaRPr lang="es-ES" sz="2500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40313" y="2179393"/>
            <a:ext cx="4802933" cy="435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eaLnBrk="1" latinLnBrk="0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  <a:tabLst/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Centralizing role of available information (collecting, summarizing unifying, looking for consensus)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marR="0" lvl="0" indent="-342900" algn="l" eaLnBrk="1" latinLnBrk="0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  <a:tabLst/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Contain useful, reliable and credible information/resources, goal directed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marR="0" lvl="0" indent="-342900" algn="l" eaLnBrk="1" latinLnBrk="0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  <a:tabLst/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Collaboration and exchange of specific and technical information between experts (coordinated efforts)</a:t>
            </a:r>
          </a:p>
          <a:p>
            <a:pPr marL="342900" marR="0" lvl="0" indent="-342900" algn="l" eaLnBrk="1" latinLnBrk="0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  <a:tabLst/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Specific information aimed, as needed, to each type of user (expert /public)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935" y="2259121"/>
            <a:ext cx="4682134" cy="2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Rectángulo"/>
          <p:cNvSpPr/>
          <p:nvPr/>
        </p:nvSpPr>
        <p:spPr>
          <a:xfrm>
            <a:off x="5118850" y="947378"/>
            <a:ext cx="4782485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5. As an expert, what aspect you consider more important to make the platform a useful tool?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01245" y="947378"/>
            <a:ext cx="4659778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3-4. In your opinion, how useful would the Analytic platform be for experts / public?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2528" y="5440448"/>
            <a:ext cx="4352549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0000"/>
              </a:lnSpc>
              <a:spcAft>
                <a:spcPts val="1425"/>
              </a:spcAft>
            </a:pPr>
            <a:r>
              <a:rPr lang="en-US" sz="1800" b="0" dirty="0" smtClean="0">
                <a:solidFill>
                  <a:schemeClr val="tx1"/>
                </a:solidFill>
              </a:rPr>
              <a:t>Useful tool mainly for experts (50% respondents) and in a lesser degree for the public (12%)</a:t>
            </a:r>
            <a:endParaRPr lang="es-ES" altLang="es-ES" sz="18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666083" y="36513"/>
            <a:ext cx="7348368" cy="698500"/>
          </a:xfrm>
        </p:spPr>
        <p:txBody>
          <a:bodyPr/>
          <a:lstStyle/>
          <a:p>
            <a:r>
              <a:rPr lang="en-US" sz="2500" dirty="0" smtClean="0"/>
              <a:t>Outcomes –</a:t>
            </a:r>
            <a:r>
              <a:rPr lang="en-US" dirty="0" smtClean="0">
                <a:solidFill>
                  <a:srgbClr val="006699"/>
                </a:solidFill>
              </a:rPr>
              <a:t>Trustworthiness</a:t>
            </a:r>
            <a:r>
              <a:rPr lang="en-US" sz="2500" dirty="0" smtClean="0"/>
              <a:t> for experts/public</a:t>
            </a:r>
            <a:endParaRPr lang="es-ES" sz="2500" dirty="0"/>
          </a:p>
        </p:txBody>
      </p:sp>
      <p:sp>
        <p:nvSpPr>
          <p:cNvPr id="6" name="5 Rectángulo"/>
          <p:cNvSpPr/>
          <p:nvPr/>
        </p:nvSpPr>
        <p:spPr>
          <a:xfrm>
            <a:off x="342529" y="929445"/>
            <a:ext cx="4659778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6-7</a:t>
            </a:r>
            <a:r>
              <a:rPr lang="en-US" sz="2400" dirty="0" smtClean="0">
                <a:solidFill>
                  <a:srgbClr val="006699"/>
                </a:solidFill>
                <a:latin typeface="+mn-lt"/>
              </a:rPr>
              <a:t>. </a:t>
            </a:r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In your opinion, how trustworthy would the Analytic platform be for experts /public?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5154708" y="929445"/>
            <a:ext cx="4782485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8. As an expert, what aspect you consider more important to make the platform a trustworthy tool?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289" y="2273780"/>
            <a:ext cx="4672379" cy="2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181607" y="2246578"/>
            <a:ext cx="4715427" cy="453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3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Participation of the top experts; international / national support; </a:t>
            </a: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commitment to testing, training and planning</a:t>
            </a:r>
            <a:endParaRPr lang="en-GB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3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Reliable sources, quality assured, scientifically valid and verified;</a:t>
            </a: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3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Rapid information and timely</a:t>
            </a: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3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Transparency and flexibility in the operation; openness in discussion. </a:t>
            </a: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3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Ethics and clarity in the operation, conduct and governance</a:t>
            </a:r>
            <a:endParaRPr lang="en-GB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2528" y="5431436"/>
            <a:ext cx="4352549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0000"/>
              </a:lnSpc>
              <a:spcAft>
                <a:spcPts val="1425"/>
              </a:spcAft>
            </a:pPr>
            <a:r>
              <a:rPr lang="en-US" sz="1800" b="0" dirty="0" smtClean="0">
                <a:solidFill>
                  <a:schemeClr val="tx1"/>
                </a:solidFill>
              </a:rPr>
              <a:t>More trustworthy tool for experts (47%) than for general public (29%)</a:t>
            </a:r>
            <a:endParaRPr lang="es-ES" altLang="es-ES" sz="18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lvl="8" indent="0" algn="l"/>
            <a:r>
              <a:rPr lang="en-US" sz="2500" b="1" dirty="0" smtClean="0"/>
              <a:t>Outcomes –Users </a:t>
            </a:r>
            <a:r>
              <a:rPr lang="en-US" sz="2800" b="1" dirty="0" smtClean="0">
                <a:solidFill>
                  <a:srgbClr val="006699"/>
                </a:solidFill>
              </a:rPr>
              <a:t>Expectations</a:t>
            </a:r>
            <a:r>
              <a:rPr lang="en-US" sz="2500" b="1" dirty="0" smtClean="0"/>
              <a:t>, </a:t>
            </a:r>
            <a:r>
              <a:rPr lang="en-US" sz="2800" b="1" dirty="0" smtClean="0">
                <a:solidFill>
                  <a:srgbClr val="006699"/>
                </a:solidFill>
              </a:rPr>
              <a:t>Openness</a:t>
            </a:r>
            <a:r>
              <a:rPr lang="en-US" sz="2800" b="1" dirty="0" smtClean="0"/>
              <a:t> </a:t>
            </a:r>
            <a:r>
              <a:rPr lang="en-US" sz="2500" b="1" dirty="0" smtClean="0"/>
              <a:t>of information </a:t>
            </a:r>
            <a:endParaRPr lang="es-ES" sz="2500" b="1" dirty="0"/>
          </a:p>
        </p:txBody>
      </p:sp>
      <p:sp>
        <p:nvSpPr>
          <p:cNvPr id="6" name="5 Rectángulo"/>
          <p:cNvSpPr/>
          <p:nvPr/>
        </p:nvSpPr>
        <p:spPr>
          <a:xfrm>
            <a:off x="270813" y="894782"/>
            <a:ext cx="4659778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9. What are your expectations regarding the platform?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5091954" y="894782"/>
            <a:ext cx="4782485" cy="1466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12. To what extent would you be willing to allow the information you provide as an expert reach the public?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3432" y="1827442"/>
            <a:ext cx="5074029" cy="453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Useful tool to collect and share information,</a:t>
            </a: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Learning from experiences, allowing to be source of </a:t>
            </a:r>
            <a:r>
              <a:rPr lang="en-GB" sz="2000" b="0" dirty="0" smtClean="0">
                <a:solidFill>
                  <a:schemeClr val="tx1"/>
                </a:solidFill>
              </a:rPr>
              <a:t>exchange and</a:t>
            </a:r>
            <a:r>
              <a:rPr lang="en-GB" sz="2000" b="0" dirty="0" smtClean="0">
                <a:solidFill>
                  <a:srgbClr val="FF0000"/>
                </a:solidFill>
              </a:rPr>
              <a:t> </a:t>
            </a:r>
            <a:r>
              <a:rPr lang="en-GB" sz="2000" b="0" dirty="0" smtClean="0">
                <a:solidFill>
                  <a:schemeClr val="tx1"/>
                </a:solidFill>
              </a:rPr>
              <a:t>experience </a:t>
            </a:r>
            <a:endParaRPr lang="en-GB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Open, easy and quick access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Facilitate communication, allowing comments and questions</a:t>
            </a:r>
          </a:p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To avoid duplication of efforts, having harmonised operational procedures, to generate enough consensus for support decision-making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1674" y="2427438"/>
            <a:ext cx="4572395" cy="279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255461" y="5458381"/>
            <a:ext cx="4641563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0000"/>
              </a:lnSpc>
              <a:spcAft>
                <a:spcPts val="1425"/>
              </a:spcAft>
            </a:pPr>
            <a:r>
              <a:rPr lang="en-GB" sz="1800" b="0" dirty="0" smtClean="0">
                <a:solidFill>
                  <a:schemeClr val="tx1"/>
                </a:solidFill>
              </a:rPr>
              <a:t>The experts are willing (47%) or very willing (28%) to share information with the public, with a 22% moderately in favour.</a:t>
            </a:r>
            <a:endParaRPr lang="es-ES" altLang="es-ES" sz="18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845374" y="36513"/>
            <a:ext cx="7455944" cy="698500"/>
          </a:xfrm>
        </p:spPr>
        <p:txBody>
          <a:bodyPr>
            <a:normAutofit/>
          </a:bodyPr>
          <a:lstStyle/>
          <a:p>
            <a:r>
              <a:rPr lang="en-US" sz="2500" dirty="0" smtClean="0"/>
              <a:t>Outcomes - </a:t>
            </a:r>
            <a:r>
              <a:rPr lang="en-GB" altLang="es-ES" dirty="0" smtClean="0">
                <a:solidFill>
                  <a:srgbClr val="006699"/>
                </a:solidFill>
              </a:rPr>
              <a:t>Interactions</a:t>
            </a:r>
            <a:r>
              <a:rPr lang="en-GB" altLang="es-ES" sz="2500" dirty="0" smtClean="0"/>
              <a:t> </a:t>
            </a:r>
            <a:r>
              <a:rPr lang="en-US" sz="2500" dirty="0" smtClean="0"/>
              <a:t>among users</a:t>
            </a:r>
            <a:endParaRPr lang="es-ES" sz="2500" dirty="0"/>
          </a:p>
        </p:txBody>
      </p:sp>
      <p:sp>
        <p:nvSpPr>
          <p:cNvPr id="6" name="5 Rectángulo"/>
          <p:cNvSpPr/>
          <p:nvPr/>
        </p:nvSpPr>
        <p:spPr>
          <a:xfrm>
            <a:off x="270813" y="969796"/>
            <a:ext cx="4659778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10. How should the experts interact with each other?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109883" y="969796"/>
            <a:ext cx="4782485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70C0"/>
                </a:solidFill>
                <a:latin typeface="+mn-lt"/>
              </a:rPr>
              <a:t>11. How should the experts interact with the public?</a:t>
            </a:r>
            <a:endParaRPr lang="es-ES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73241" y="1958826"/>
            <a:ext cx="4585629" cy="402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sz="2000" b="0" dirty="0" smtClean="0">
                <a:solidFill>
                  <a:schemeClr val="tx1"/>
                </a:solidFill>
              </a:rPr>
              <a:t>Using, mainly, new technologies: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Online forum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Virtual meeting room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Via secure newsgroup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Web cloud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Webminars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Skype or videoconference</a:t>
            </a:r>
            <a:endParaRPr lang="es-ES" altLang="es-ES" sz="2000" b="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Mail</a:t>
            </a:r>
            <a:endParaRPr lang="en-GB" sz="2000" b="0" dirty="0" smtClean="0">
              <a:solidFill>
                <a:schemeClr val="tx1"/>
              </a:solidFill>
            </a:endParaRPr>
          </a:p>
          <a:p>
            <a:pPr marL="342900" indent="-342900" algn="l" eaLnBrk="1" hangingPunct="1">
              <a:lnSpc>
                <a:spcPct val="10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Interact with other experts: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as a group (not 1-1 interactions) 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0"/>
              </a:spcAft>
              <a:buBlip>
                <a:blip r:embed="rId2"/>
              </a:buBlip>
            </a:pPr>
            <a:r>
              <a:rPr lang="en-US" altLang="es-ES" sz="2000" b="0" dirty="0" smtClean="0">
                <a:solidFill>
                  <a:schemeClr val="tx1"/>
                </a:solidFill>
                <a:cs typeface="Arial" panose="020B0604020202020204" pitchFamily="34" charset="0"/>
              </a:rPr>
              <a:t>in a transparent way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040313" y="1958826"/>
            <a:ext cx="4878951" cy="364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l" eaLnBrk="1" hangingPunct="1">
              <a:lnSpc>
                <a:spcPct val="110000"/>
              </a:lnSpc>
              <a:spcAft>
                <a:spcPts val="1425"/>
              </a:spcAft>
              <a:buBlip>
                <a:blip r:embed="rId2"/>
              </a:buBlip>
            </a:pPr>
            <a:r>
              <a:rPr lang="en-GB" sz="2000" b="0" dirty="0" smtClean="0">
                <a:solidFill>
                  <a:schemeClr val="tx1"/>
                </a:solidFill>
              </a:rPr>
              <a:t>More importance on how to establish such relationship,</a:t>
            </a:r>
            <a:r>
              <a:rPr lang="en-GB" sz="2000" b="0" dirty="0" smtClean="0">
                <a:solidFill>
                  <a:srgbClr val="FF0000"/>
                </a:solidFill>
              </a:rPr>
              <a:t> </a:t>
            </a:r>
            <a:r>
              <a:rPr lang="en-GB" sz="2000" b="0" dirty="0" smtClean="0">
                <a:solidFill>
                  <a:schemeClr val="tx1"/>
                </a:solidFill>
              </a:rPr>
              <a:t>to provide:</a:t>
            </a:r>
            <a:endParaRPr lang="en-US" sz="2000" b="0" dirty="0" smtClean="0">
              <a:solidFill>
                <a:schemeClr val="tx1"/>
              </a:solidFill>
            </a:endParaRP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GB" sz="2000" b="0" dirty="0" smtClean="0">
                <a:solidFill>
                  <a:schemeClr val="tx1"/>
                </a:solidFill>
              </a:rPr>
              <a:t>understandable and clear information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2000" b="0" dirty="0" smtClean="0">
                <a:solidFill>
                  <a:schemeClr val="tx1"/>
                </a:solidFill>
              </a:rPr>
              <a:t>well-founded and widely accepted information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2000" b="0" dirty="0" smtClean="0">
                <a:solidFill>
                  <a:schemeClr val="tx1"/>
                </a:solidFill>
              </a:rPr>
              <a:t>using existing structures</a:t>
            </a:r>
          </a:p>
          <a:p>
            <a:pPr marL="717550" lvl="1" indent="-358775" algn="l" eaLnBrk="1" hangingPunct="1">
              <a:lnSpc>
                <a:spcPct val="10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2000" b="0" dirty="0" smtClean="0">
                <a:solidFill>
                  <a:schemeClr val="tx1"/>
                </a:solidFill>
              </a:rPr>
              <a:t>without being overconfident, admitting the uncertainties</a:t>
            </a:r>
          </a:p>
        </p:txBody>
      </p:sp>
    </p:spTree>
    <p:extLst>
      <p:ext uri="{BB962C8B-B14F-4D97-AF65-F5344CB8AC3E}">
        <p14:creationId xmlns:p14="http://schemas.microsoft.com/office/powerpoint/2010/main" val="467501319"/>
      </p:ext>
    </p:extLst>
  </p:cSld>
  <p:clrMapOvr>
    <a:masterClrMapping/>
  </p:clrMapOvr>
</p:sld>
</file>

<file path=ppt/theme/theme1.xml><?xml version="1.0" encoding="utf-8"?>
<a:theme xmlns:a="http://schemas.openxmlformats.org/drawingml/2006/main" name="1_PREPARE_Gral-Plantilla_CIEMAT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PREPARE_NAL_v2</Template>
  <TotalTime>3187</TotalTime>
  <Words>1160</Words>
  <Application>Microsoft Office PowerPoint</Application>
  <PresentationFormat>Vlastná</PresentationFormat>
  <Paragraphs>114</Paragraphs>
  <Slides>13</Slides>
  <Notes>3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14" baseType="lpstr">
      <vt:lpstr>1_PREPARE_Gral-Plantilla_CIEMAT</vt:lpstr>
      <vt:lpstr>Conditions and means for a useful and trustworthy engagement of experts in the PREPARE Analytic Platform  On-line Questionnaire</vt:lpstr>
      <vt:lpstr>Working Team</vt:lpstr>
      <vt:lpstr>Objective</vt:lpstr>
      <vt:lpstr>Methodology used – On-line Questionnaire</vt:lpstr>
      <vt:lpstr>The Sample - Information and knowledge </vt:lpstr>
      <vt:lpstr>Outcomes – Usefulness for experts / public</vt:lpstr>
      <vt:lpstr>Outcomes –Trustworthiness for experts/public</vt:lpstr>
      <vt:lpstr>Outcomes –Users Expectations, Openness of information </vt:lpstr>
      <vt:lpstr>Outcomes - Interactions among users</vt:lpstr>
      <vt:lpstr>Outcomes - Interest in joining the AP</vt:lpstr>
      <vt:lpstr>Outcomes – Governance</vt:lpstr>
      <vt:lpstr>Summary and conclusions</vt:lpstr>
      <vt:lpstr>Thanks by your attention!</vt:lpstr>
    </vt:vector>
  </TitlesOfParts>
  <Company>CIEMAT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de la presentación</dc:title>
  <dc:creator>Milagros Montero Prieto</dc:creator>
  <cp:lastModifiedBy>Ďúranová Tatiana, 200</cp:lastModifiedBy>
  <cp:revision>252</cp:revision>
  <cp:lastPrinted>1601-01-01T00:00:00Z</cp:lastPrinted>
  <dcterms:created xsi:type="dcterms:W3CDTF">2015-09-30T20:47:08Z</dcterms:created>
  <dcterms:modified xsi:type="dcterms:W3CDTF">2016-01-19T06:07:53Z</dcterms:modified>
</cp:coreProperties>
</file>