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8" r:id="rId1"/>
  </p:sldMasterIdLst>
  <p:notesMasterIdLst>
    <p:notesMasterId r:id="rId16"/>
  </p:notesMasterIdLst>
  <p:handoutMasterIdLst>
    <p:handoutMasterId r:id="rId17"/>
  </p:handoutMasterIdLst>
  <p:sldIdLst>
    <p:sldId id="288" r:id="rId2"/>
    <p:sldId id="295" r:id="rId3"/>
    <p:sldId id="287" r:id="rId4"/>
    <p:sldId id="297" r:id="rId5"/>
    <p:sldId id="314" r:id="rId6"/>
    <p:sldId id="291" r:id="rId7"/>
    <p:sldId id="301" r:id="rId8"/>
    <p:sldId id="296" r:id="rId9"/>
    <p:sldId id="305" r:id="rId10"/>
    <p:sldId id="315" r:id="rId11"/>
    <p:sldId id="310" r:id="rId12"/>
    <p:sldId id="303" r:id="rId13"/>
    <p:sldId id="317" r:id="rId14"/>
    <p:sldId id="312" r:id="rId15"/>
  </p:sldIdLst>
  <p:sldSz cx="10080625" cy="7559675"/>
  <p:notesSz cx="7772400" cy="10058400"/>
  <p:defaultTextStyle>
    <a:defPPr>
      <a:defRPr lang="en-GB"/>
    </a:defPPr>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1pPr>
    <a:lvl2pPr marL="742950" indent="-28575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2pPr>
    <a:lvl3pPr marL="11430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3pPr>
    <a:lvl4pPr marL="16002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4pPr>
    <a:lvl5pPr marL="20574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5pPr>
    <a:lvl6pPr marL="2286000" algn="l" defTabSz="914400" rtl="0" eaLnBrk="1" latinLnBrk="0" hangingPunct="1">
      <a:defRPr sz="3600" b="1" kern="1200">
        <a:solidFill>
          <a:srgbClr val="008080"/>
        </a:solidFill>
        <a:latin typeface="Arial" pitchFamily="34" charset="0"/>
        <a:ea typeface="+mn-ea"/>
        <a:cs typeface="+mn-cs"/>
      </a:defRPr>
    </a:lvl6pPr>
    <a:lvl7pPr marL="2743200" algn="l" defTabSz="914400" rtl="0" eaLnBrk="1" latinLnBrk="0" hangingPunct="1">
      <a:defRPr sz="3600" b="1" kern="1200">
        <a:solidFill>
          <a:srgbClr val="008080"/>
        </a:solidFill>
        <a:latin typeface="Arial" pitchFamily="34" charset="0"/>
        <a:ea typeface="+mn-ea"/>
        <a:cs typeface="+mn-cs"/>
      </a:defRPr>
    </a:lvl7pPr>
    <a:lvl8pPr marL="3200400" algn="l" defTabSz="914400" rtl="0" eaLnBrk="1" latinLnBrk="0" hangingPunct="1">
      <a:defRPr sz="3600" b="1" kern="1200">
        <a:solidFill>
          <a:srgbClr val="008080"/>
        </a:solidFill>
        <a:latin typeface="Arial" pitchFamily="34" charset="0"/>
        <a:ea typeface="+mn-ea"/>
        <a:cs typeface="+mn-cs"/>
      </a:defRPr>
    </a:lvl8pPr>
    <a:lvl9pPr marL="3657600" algn="l" defTabSz="914400" rtl="0" eaLnBrk="1" latinLnBrk="0" hangingPunct="1">
      <a:defRPr sz="3600" b="1" kern="1200">
        <a:solidFill>
          <a:srgbClr val="008080"/>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66"/>
    <a:srgbClr val="99FFCC"/>
    <a:srgbClr val="FFCC99"/>
    <a:srgbClr val="006699"/>
    <a:srgbClr val="002463"/>
    <a:srgbClr val="FFFFFF"/>
    <a:srgbClr val="FFFFCC"/>
    <a:srgbClr val="66FFCC"/>
    <a:srgbClr val="006666"/>
    <a:srgbClr val="8080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4" autoAdjust="0"/>
    <p:restoredTop sz="94236" autoAdjust="0"/>
  </p:normalViewPr>
  <p:slideViewPr>
    <p:cSldViewPr snapToGrid="0" showGuides="1">
      <p:cViewPr varScale="1">
        <p:scale>
          <a:sx n="40" d="100"/>
          <a:sy n="40" d="100"/>
        </p:scale>
        <p:origin x="-1230" y="-102"/>
      </p:cViewPr>
      <p:guideLst>
        <p:guide orient="horz" pos="2381"/>
        <p:guide pos="3175"/>
      </p:guideLst>
    </p:cSldViewPr>
  </p:slideViewPr>
  <p:outlineViewPr>
    <p:cViewPr>
      <p:scale>
        <a:sx n="33" d="100"/>
        <a:sy n="33" d="100"/>
      </p:scale>
      <p:origin x="42" y="0"/>
    </p:cViewPr>
  </p:outlineViewPr>
  <p:notesTextViewPr>
    <p:cViewPr>
      <p:scale>
        <a:sx n="100" d="100"/>
        <a:sy n="100" d="100"/>
      </p:scale>
      <p:origin x="0" y="0"/>
    </p:cViewPr>
  </p:notesTextViewPr>
  <p:notesViewPr>
    <p:cSldViewPr snapToGrid="0" showGuides="1">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36867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1" name="Rectangle 3"/>
          <p:cNvSpPr>
            <a:spLocks noGrp="1" noChangeArrowheads="1"/>
          </p:cNvSpPr>
          <p:nvPr>
            <p:ph type="dt" sz="quarter" idx="1"/>
          </p:nvPr>
        </p:nvSpPr>
        <p:spPr bwMode="auto">
          <a:xfrm>
            <a:off x="4402138" y="0"/>
            <a:ext cx="336867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pPr>
              <a:defRPr/>
            </a:pPr>
            <a:fld id="{65433337-FB6D-4E9B-9BE2-2B0D27692E60}" type="datetime1">
              <a:rPr lang="es-ES" altLang="es-ES"/>
              <a:pPr>
                <a:defRPr/>
              </a:pPr>
              <a:t>21/01/2016</a:t>
            </a:fld>
            <a:endParaRPr lang="es-ES" altLang="es-ES"/>
          </a:p>
        </p:txBody>
      </p:sp>
      <p:sp>
        <p:nvSpPr>
          <p:cNvPr id="7172" name="Rectangle 4"/>
          <p:cNvSpPr>
            <a:spLocks noGrp="1" noChangeArrowheads="1"/>
          </p:cNvSpPr>
          <p:nvPr>
            <p:ph type="ftr" sz="quarter" idx="2"/>
          </p:nvPr>
        </p:nvSpPr>
        <p:spPr bwMode="auto">
          <a:xfrm>
            <a:off x="0" y="9553575"/>
            <a:ext cx="336867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3" name="Rectangle 5"/>
          <p:cNvSpPr>
            <a:spLocks noGrp="1" noChangeArrowheads="1"/>
          </p:cNvSpPr>
          <p:nvPr>
            <p:ph type="sldNum" sz="quarter" idx="3"/>
          </p:nvPr>
        </p:nvSpPr>
        <p:spPr bwMode="auto">
          <a:xfrm>
            <a:off x="4402138" y="9553575"/>
            <a:ext cx="336867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pPr>
              <a:defRPr/>
            </a:pPr>
            <a:fld id="{1BEEE2FD-4888-461E-AB45-3201EB910D83}" type="slidenum">
              <a:rPr lang="es-ES" altLang="es-ES"/>
              <a:pPr>
                <a:defRPr/>
              </a:pPr>
              <a:t>‹Nº›</a:t>
            </a:fld>
            <a:endParaRPr lang="es-ES" altLang="es-ES"/>
          </a:p>
        </p:txBody>
      </p:sp>
    </p:spTree>
    <p:extLst>
      <p:ext uri="{BB962C8B-B14F-4D97-AF65-F5344CB8AC3E}">
        <p14:creationId xmlns:p14="http://schemas.microsoft.com/office/powerpoint/2010/main" xmlns="" val="822415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8629B144-2197-47CB-8E63-C742B808F15A}" type="datetime1">
              <a:rPr lang="en-US" altLang="es-ES"/>
              <a:pPr>
                <a:defRPr/>
              </a:pPr>
              <a:t>1/21/2016</a:t>
            </a:fld>
            <a:endParaRPr lang="en-US" altLang="es-E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5E41B614-3263-4A48-B65A-10B7372DE259}" type="slidenum">
              <a:rPr lang="en-US"/>
              <a:pPr>
                <a:defRPr/>
              </a:pPr>
              <a:t>‹Nº›</a:t>
            </a:fld>
            <a:endParaRPr lang="en-US"/>
          </a:p>
        </p:txBody>
      </p:sp>
    </p:spTree>
    <p:extLst>
      <p:ext uri="{BB962C8B-B14F-4D97-AF65-F5344CB8AC3E}">
        <p14:creationId xmlns:p14="http://schemas.microsoft.com/office/powerpoint/2010/main" xmlns="" val="1739619181"/>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358775"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dirty="0" smtClean="0"/>
              <a:t>The PREPARE Analytic Platform (AP) provides a framework as it has been designed and developed with the purpose to allow analytical discussion between experts on an expert level and to widespread congruent information on the current situation on a lower level to the public community. Furthermore crowd sourcing facilities should be used to quickly adapt to the development of the situation and to analyse and respond to the arising questions of the public</a:t>
            </a:r>
            <a:endParaRPr lang="es-ES" dirty="0" smtClean="0"/>
          </a:p>
          <a:p>
            <a:endParaRPr lang="en-GB" sz="1200" kern="1200" dirty="0" smtClean="0">
              <a:solidFill>
                <a:srgbClr val="000000"/>
              </a:solidFill>
              <a:latin typeface="Times New Roman" pitchFamily="18" charset="0"/>
              <a:ea typeface="+mn-ea"/>
              <a:cs typeface="+mn-cs"/>
            </a:endParaRPr>
          </a:p>
          <a:p>
            <a:r>
              <a:rPr lang="en-GB" sz="1200" kern="1200" dirty="0" smtClean="0">
                <a:solidFill>
                  <a:srgbClr val="000000"/>
                </a:solidFill>
                <a:latin typeface="Times New Roman" pitchFamily="18" charset="0"/>
                <a:ea typeface="+mn-ea"/>
                <a:cs typeface="+mn-cs"/>
              </a:rPr>
              <a:t>The AP is composed of 3 types of tools (see figure 1 below):</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Tools for facilitating </a:t>
            </a:r>
            <a:r>
              <a:rPr lang="en-GB" sz="1200" b="1" kern="1200" dirty="0" smtClean="0">
                <a:solidFill>
                  <a:srgbClr val="000000"/>
                </a:solidFill>
                <a:latin typeface="Times New Roman" pitchFamily="18" charset="0"/>
                <a:ea typeface="+mn-ea"/>
                <a:cs typeface="+mn-cs"/>
              </a:rPr>
              <a:t>expert-to-expert interactions</a:t>
            </a:r>
            <a:r>
              <a:rPr lang="en-GB" sz="1200" kern="1200" dirty="0" smtClean="0">
                <a:solidFill>
                  <a:srgbClr val="000000"/>
                </a:solidFill>
                <a:latin typeface="Times New Roman" pitchFamily="18" charset="0"/>
                <a:ea typeface="+mn-ea"/>
                <a:cs typeface="+mn-cs"/>
              </a:rPr>
              <a:t>, including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case-based reasoning tool</a:t>
            </a:r>
            <a:r>
              <a:rPr lang="en-GB" sz="1200" kern="1200" dirty="0" smtClean="0">
                <a:solidFill>
                  <a:srgbClr val="000000"/>
                </a:solidFill>
                <a:latin typeface="Times New Roman" pitchFamily="18" charset="0"/>
                <a:ea typeface="+mn-ea"/>
                <a:cs typeface="+mn-cs"/>
              </a:rPr>
              <a:t> that comprises machine-learning algorithms to find solutions for events that are not part of the existing knowledge database.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multi-criteria analysis tool</a:t>
            </a:r>
            <a:r>
              <a:rPr lang="en-GB" sz="1200" kern="1200" dirty="0" smtClean="0">
                <a:solidFill>
                  <a:srgbClr val="000000"/>
                </a:solidFill>
                <a:latin typeface="Times New Roman" pitchFamily="18" charset="0"/>
                <a:ea typeface="+mn-ea"/>
                <a:cs typeface="+mn-cs"/>
              </a:rPr>
              <a:t> for evaluating the effects of potential sets of measures to be taken.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Communication means for experts to analyse an on-going event (</a:t>
            </a:r>
            <a:r>
              <a:rPr lang="en-GB" sz="1200" b="1" i="1" kern="1200" dirty="0" smtClean="0">
                <a:solidFill>
                  <a:srgbClr val="000000"/>
                </a:solidFill>
                <a:latin typeface="Times New Roman" pitchFamily="18" charset="0"/>
                <a:ea typeface="+mn-ea"/>
                <a:cs typeface="+mn-cs"/>
              </a:rPr>
              <a:t>virtual meeting room</a:t>
            </a:r>
            <a:r>
              <a:rPr lang="en-GB" sz="1200" kern="1200" dirty="0" smtClean="0">
                <a:solidFill>
                  <a:srgbClr val="000000"/>
                </a:solidFill>
                <a:latin typeface="Times New Roman" pitchFamily="18" charset="0"/>
                <a:ea typeface="+mn-ea"/>
                <a:cs typeface="+mn-cs"/>
              </a:rPr>
              <a:t>)</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web-crawling tool</a:t>
            </a:r>
            <a:r>
              <a:rPr lang="en-GB" sz="1200" kern="1200" dirty="0" smtClean="0">
                <a:solidFill>
                  <a:srgbClr val="000000"/>
                </a:solidFill>
                <a:latin typeface="Times New Roman" pitchFamily="18" charset="0"/>
                <a:ea typeface="+mn-ea"/>
                <a:cs typeface="+mn-cs"/>
              </a:rPr>
              <a:t> allowing the collection and processing of information from all possible sources.</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An </a:t>
            </a:r>
            <a:r>
              <a:rPr lang="en-GB" sz="1200" b="1" i="1" kern="1200" dirty="0" smtClean="0">
                <a:solidFill>
                  <a:srgbClr val="000000"/>
                </a:solidFill>
                <a:latin typeface="Times New Roman" pitchFamily="18" charset="0"/>
                <a:ea typeface="+mn-ea"/>
                <a:cs typeface="+mn-cs"/>
              </a:rPr>
              <a:t>“ask the expert” tool</a:t>
            </a:r>
            <a:r>
              <a:rPr lang="en-GB" sz="1200" kern="1200" dirty="0" smtClean="0">
                <a:solidFill>
                  <a:srgbClr val="000000"/>
                </a:solidFill>
                <a:latin typeface="Times New Roman" pitchFamily="18" charset="0"/>
                <a:ea typeface="+mn-ea"/>
                <a:cs typeface="+mn-cs"/>
              </a:rPr>
              <a:t> aiming to </a:t>
            </a:r>
            <a:r>
              <a:rPr lang="en-GB" sz="1200" b="1" kern="1200" dirty="0" smtClean="0">
                <a:solidFill>
                  <a:srgbClr val="000000"/>
                </a:solidFill>
                <a:latin typeface="Times New Roman" pitchFamily="18" charset="0"/>
                <a:ea typeface="+mn-ea"/>
                <a:cs typeface="+mn-cs"/>
              </a:rPr>
              <a:t>communicate to the public</a:t>
            </a:r>
            <a:r>
              <a:rPr lang="en-GB" sz="1200" kern="1200" dirty="0" smtClean="0">
                <a:solidFill>
                  <a:srgbClr val="000000"/>
                </a:solidFill>
                <a:latin typeface="Times New Roman" pitchFamily="18" charset="0"/>
                <a:ea typeface="+mn-ea"/>
                <a:cs typeface="+mn-cs"/>
              </a:rPr>
              <a:t> about assessments and the future evolution of the event and answering questions from the public.</a:t>
            </a:r>
            <a:endParaRPr lang="es-ES" sz="1200" kern="1200" dirty="0" smtClean="0">
              <a:solidFill>
                <a:srgbClr val="000000"/>
              </a:solidFill>
              <a:latin typeface="Times New Roman" pitchFamily="18" charset="0"/>
              <a:ea typeface="+mn-ea"/>
              <a:cs typeface="+mn-cs"/>
            </a:endParaRPr>
          </a:p>
          <a:p>
            <a:r>
              <a:rPr lang="en-GB" sz="1200" kern="1200" dirty="0" smtClean="0">
                <a:solidFill>
                  <a:srgbClr val="000000"/>
                </a:solidFill>
                <a:latin typeface="Times New Roman" pitchFamily="18" charset="0"/>
                <a:ea typeface="+mn-ea"/>
                <a:cs typeface="+mn-cs"/>
              </a:rPr>
              <a:t> </a:t>
            </a:r>
            <a:endParaRPr lang="es-ES" sz="1200" kern="1200" dirty="0" smtClean="0">
              <a:solidFill>
                <a:srgbClr val="000000"/>
              </a:solidFill>
              <a:latin typeface="Times New Roman" pitchFamily="18" charset="0"/>
              <a:ea typeface="+mn-ea"/>
              <a:cs typeface="+mn-cs"/>
            </a:endParaRPr>
          </a:p>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idx="10"/>
          </p:nvPr>
        </p:nvSpPr>
        <p:spPr/>
        <p:txBody>
          <a:bodyPr/>
          <a:lstStyle/>
          <a:p>
            <a:pPr>
              <a:defRPr/>
            </a:pPr>
            <a:fld id="{5E41B614-3263-4A48-B65A-10B7372DE259}"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13</a:t>
            </a:fld>
            <a:endParaRPr lang="en-US">
              <a:solidFill>
                <a:prstClr val="black"/>
              </a:solidFill>
            </a:endParaRPr>
          </a:p>
        </p:txBody>
      </p:sp>
    </p:spTree>
    <p:extLst>
      <p:ext uri="{BB962C8B-B14F-4D97-AF65-F5344CB8AC3E}">
        <p14:creationId xmlns:p14="http://schemas.microsoft.com/office/powerpoint/2010/main" xmlns="" val="8920567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4576103"/>
            <a:ext cx="6391275" cy="957263"/>
          </a:xfrm>
          <a:extLst>
            <a:ext uri="{AF507438-7753-43E0-B8FC-AC1667EBCBE1}">
              <a14:hiddenEffects xmlns:a14="http://schemas.microsoft.com/office/drawing/2010/main" xmlns="">
                <a:effectLst>
                  <a:outerShdw dist="28398" dir="1593903" algn="ctr" rotWithShape="0">
                    <a:srgbClr val="C0C0C0"/>
                  </a:outerShdw>
                </a:effectLst>
              </a14:hiddenEffects>
            </a:ext>
          </a:extLst>
        </p:spPr>
        <p:txBody>
          <a:bodyPr/>
          <a:lstStyle>
            <a:lvl1pPr marL="0" indent="0" algn="ctr">
              <a:buFontTx/>
              <a:buNone/>
              <a:defRPr sz="2200" b="0" smtClean="0">
                <a:solidFill>
                  <a:schemeClr val="tx1"/>
                </a:solidFill>
                <a:latin typeface="Arial" panose="020B0604020202020204" pitchFamily="34" charset="0"/>
                <a:cs typeface="Arial" panose="020B0604020202020204" pitchFamily="34" charset="0"/>
              </a:defRPr>
            </a:lvl1pPr>
          </a:lstStyle>
          <a:p>
            <a:pPr lvl="0"/>
            <a:r>
              <a:rPr lang="es-ES" altLang="es-ES" noProof="0" dirty="0" smtClean="0"/>
              <a:t>Haga clic para modificar el estilo de subtítulo del patrón</a:t>
            </a:r>
          </a:p>
        </p:txBody>
      </p:sp>
      <p:sp>
        <p:nvSpPr>
          <p:cNvPr id="6152" name="Rectangle 7"/>
          <p:cNvSpPr>
            <a:spLocks noGrp="1" noChangeArrowheads="1"/>
          </p:cNvSpPr>
          <p:nvPr>
            <p:ph type="ctrTitle" hasCustomPrompt="1"/>
          </p:nvPr>
        </p:nvSpPr>
        <p:spPr>
          <a:xfrm>
            <a:off x="755650" y="2201252"/>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smtClean="0"/>
              <a:t>Poner titulo principal</a:t>
            </a:r>
            <a:br>
              <a:rPr lang="es-ES" altLang="es-ES" noProof="0" dirty="0" smtClean="0"/>
            </a:br>
            <a:r>
              <a:rPr lang="es-ES" altLang="es-ES" noProof="0" dirty="0" smtClean="0"/>
              <a:t>	</a:t>
            </a:r>
          </a:p>
        </p:txBody>
      </p:sp>
      <p:pic>
        <p:nvPicPr>
          <p:cNvPr id="17"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8" name="Picture 6"/>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9" name="Picture 2"/>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0" name="Rectangle 10"/>
          <p:cNvSpPr/>
          <p:nvPr userDrawn="1"/>
        </p:nvSpPr>
        <p:spPr>
          <a:xfrm>
            <a:off x="575816" y="6606744"/>
            <a:ext cx="8064896" cy="693460"/>
          </a:xfrm>
          <a:prstGeom prst="rect">
            <a:avLst/>
          </a:prstGeom>
        </p:spPr>
        <p:txBody>
          <a:bodyPr wrap="square">
            <a:spAutoFit/>
          </a:bodyPr>
          <a:lstStyle/>
          <a:p>
            <a:pPr algn="ctr"/>
            <a:r>
              <a:rPr lang="en-US" sz="1400" b="0" i="1" dirty="0" smtClean="0">
                <a:solidFill>
                  <a:schemeClr val="tx1"/>
                </a:solidFill>
              </a:rPr>
              <a:t>The research leading to these results has received funding from the European Atomic Energy Community Seventh Framework </a:t>
            </a:r>
            <a:r>
              <a:rPr lang="en-US" sz="1400" b="0" i="1" dirty="0" err="1" smtClean="0">
                <a:solidFill>
                  <a:schemeClr val="tx1"/>
                </a:solidFill>
              </a:rPr>
              <a:t>Programme</a:t>
            </a:r>
            <a:r>
              <a:rPr lang="en-US" sz="1400" b="0" i="1" dirty="0" smtClean="0">
                <a:solidFill>
                  <a:schemeClr val="tx1"/>
                </a:solidFill>
              </a:rPr>
              <a:t>  [FP7/2007-2011] [FP7/2012-2013] under grant agreement n° [323287].</a:t>
            </a:r>
            <a:endParaRPr lang="en-GB" sz="1400" b="0" dirty="0" smtClean="0">
              <a:solidFill>
                <a:schemeClr val="tx1"/>
              </a:solidFill>
            </a:endParaRPr>
          </a:p>
        </p:txBody>
      </p:sp>
      <p:pic>
        <p:nvPicPr>
          <p:cNvPr id="21" name="Picture 4" descr="http://europa.eu/about-eu/basic-information/symbols/images/flag_yellow_low.jpg"/>
          <p:cNvPicPr>
            <a:picLocks noChangeAspect="1" noChangeArrowheads="1"/>
          </p:cNvPicPr>
          <p:nvPr userDrawn="1"/>
        </p:nvPicPr>
        <p:blipFill>
          <a:blip r:embed="rId6" cstate="print"/>
          <a:srcRect/>
          <a:stretch>
            <a:fillRect/>
          </a:stretch>
        </p:blipFill>
        <p:spPr bwMode="auto">
          <a:xfrm>
            <a:off x="8496696" y="6483872"/>
            <a:ext cx="1405294" cy="939205"/>
          </a:xfrm>
          <a:prstGeom prst="rect">
            <a:avLst/>
          </a:prstGeom>
          <a:noFill/>
        </p:spPr>
      </p:pic>
      <p:pic>
        <p:nvPicPr>
          <p:cNvPr id="2050" name="Picture 2"/>
          <p:cNvPicPr>
            <a:picLocks noChangeAspect="1" noChangeArrowheads="1"/>
          </p:cNvPicPr>
          <p:nvPr userDrawn="1"/>
        </p:nvPicPr>
        <p:blipFill>
          <a:blip r:embed="rId7" cstate="print">
            <a:extLst>
              <a:ext uri="{28A0092B-C50C-407E-A947-70E740481C1C}">
                <a14:useLocalDpi xmlns:a14="http://schemas.microsoft.com/office/drawing/2010/main" xmlns="" val="0"/>
              </a:ext>
            </a:extLst>
          </a:blip>
          <a:srcRect/>
          <a:stretch>
            <a:fillRect/>
          </a:stretch>
        </p:blipFill>
        <p:spPr bwMode="auto">
          <a:xfrm>
            <a:off x="3403242" y="5727342"/>
            <a:ext cx="366395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Text Box 1"/>
          <p:cNvSpPr txBox="1">
            <a:spLocks noChangeArrowheads="1"/>
          </p:cNvSpPr>
          <p:nvPr userDrawn="1"/>
        </p:nvSpPr>
        <p:spPr bwMode="auto">
          <a:xfrm>
            <a:off x="973138" y="107950"/>
            <a:ext cx="6472237" cy="541338"/>
          </a:xfrm>
          <a:prstGeom prst="rect">
            <a:avLst/>
          </a:prstGeom>
          <a:noFill/>
          <a:ln w="9525">
            <a:noFill/>
            <a:round/>
            <a:headEnd/>
            <a:tailEnd/>
          </a:ln>
          <a:effectLst/>
        </p:spPr>
        <p:txBody>
          <a:bodyPr wrap="none" lIns="90000" tIns="59112" rIns="90000" bIns="45000"/>
          <a:lstStyle/>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Innovative integrated tools and platforms for radiological </a:t>
            </a:r>
          </a:p>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emergency preparedness and post-accident response in Europe</a:t>
            </a:r>
          </a:p>
        </p:txBody>
      </p:sp>
      <p:sp>
        <p:nvSpPr>
          <p:cNvPr id="14" name="Rectangle 4"/>
          <p:cNvSpPr>
            <a:spLocks noChangeArrowheads="1"/>
          </p:cNvSpPr>
          <p:nvPr userDrawn="1"/>
        </p:nvSpPr>
        <p:spPr bwMode="auto">
          <a:xfrm>
            <a:off x="1889760" y="1204659"/>
            <a:ext cx="7438073" cy="5761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42452" tIns="41473" rIns="42452" bIns="41473"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algn="r" eaLnBrk="1" hangingPunct="1">
              <a:lnSpc>
                <a:spcPct val="100000"/>
              </a:lnSpc>
              <a:buClrTx/>
              <a:buSzTx/>
              <a:buFontTx/>
              <a:buNone/>
              <a:defRPr/>
            </a:pPr>
            <a:r>
              <a:rPr lang="en-US" sz="1600" b="1" dirty="0" smtClean="0">
                <a:effectLst/>
                <a:latin typeface="Arial Black" pitchFamily="34" charset="0"/>
              </a:rPr>
              <a:t>PREPARE Dissemination Workshop</a:t>
            </a:r>
          </a:p>
          <a:p>
            <a:pPr algn="r" eaLnBrk="1" hangingPunct="1">
              <a:lnSpc>
                <a:spcPct val="100000"/>
              </a:lnSpc>
              <a:buClrTx/>
              <a:buSzTx/>
              <a:buFontTx/>
              <a:buNone/>
              <a:defRPr/>
            </a:pPr>
            <a:r>
              <a:rPr lang="en-US" sz="1600" b="1" dirty="0" smtClean="0">
                <a:effectLst/>
                <a:latin typeface="Arial Black" pitchFamily="34" charset="0"/>
              </a:rPr>
              <a:t> Bratislava</a:t>
            </a:r>
            <a:r>
              <a:rPr lang="en-US" sz="1600" b="1" baseline="0" dirty="0" smtClean="0">
                <a:effectLst/>
                <a:latin typeface="Arial Black" pitchFamily="34" charset="0"/>
              </a:rPr>
              <a:t> </a:t>
            </a:r>
            <a:r>
              <a:rPr lang="en-US" sz="1600" b="1" dirty="0" smtClean="0">
                <a:effectLst/>
                <a:latin typeface="Arial Black" pitchFamily="34" charset="0"/>
              </a:rPr>
              <a:t>(Slovak Republic)</a:t>
            </a:r>
            <a:r>
              <a:rPr lang="es-ES" altLang="es-ES" sz="1600" b="1" dirty="0" smtClean="0">
                <a:solidFill>
                  <a:srgbClr val="002463"/>
                </a:solidFill>
                <a:effectLst/>
                <a:latin typeface="Arial Black" pitchFamily="34" charset="0"/>
                <a:ea typeface="ＭＳ Ｐゴシック"/>
                <a:cs typeface="ＭＳ Ｐゴシック"/>
              </a:rPr>
              <a:t>, </a:t>
            </a:r>
            <a:r>
              <a:rPr lang="en-US" sz="1600" b="1" dirty="0" smtClean="0">
                <a:effectLst/>
                <a:latin typeface="Arial Black" pitchFamily="34" charset="0"/>
              </a:rPr>
              <a:t>January 20-22, 2016</a:t>
            </a:r>
            <a:endParaRPr lang="es-ES" altLang="es-ES" sz="1600" b="1" dirty="0" smtClean="0">
              <a:solidFill>
                <a:srgbClr val="002463"/>
              </a:solidFill>
              <a:effectLst/>
              <a:latin typeface="Arial Black" pitchFamily="34" charset="0"/>
              <a:ea typeface="ＭＳ Ｐゴシック"/>
              <a:cs typeface="ＭＳ Ｐゴシック"/>
            </a:endParaRPr>
          </a:p>
        </p:txBody>
      </p:sp>
    </p:spTree>
    <p:extLst>
      <p:ext uri="{BB962C8B-B14F-4D97-AF65-F5344CB8AC3E}">
        <p14:creationId xmlns:p14="http://schemas.microsoft.com/office/powerpoint/2010/main" xmlns="" val="987490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es-ES" smtClean="0"/>
              <a:t>Haga clic para modificar el estilo de título del patrón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xmlns="" val="3503032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xmlns="" val="1980703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xmlns="" val="2579092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xmlns="" val="2515742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lvl1pPr>
          </a:lstStyle>
          <a:p>
            <a:r>
              <a:rPr lang="es-ES" noProof="0" smtClean="0"/>
              <a:t>Haga clic para modificar el estilo de título del patrón</a:t>
            </a:r>
            <a:endParaRPr lang="es-ES" noProof="0" dirty="0"/>
          </a:p>
        </p:txBody>
      </p:sp>
    </p:spTree>
    <p:extLst>
      <p:ext uri="{BB962C8B-B14F-4D97-AF65-F5344CB8AC3E}">
        <p14:creationId xmlns:p14="http://schemas.microsoft.com/office/powerpoint/2010/main" xmlns="" val="4053088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lt_PREPARE_NAL_es_v1">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lvl1pPr>
          </a:lstStyle>
          <a:p>
            <a:r>
              <a:rPr lang="es-ES" noProof="0" smtClean="0"/>
              <a:t>Haga clic para modificar el estilo de título del patrón</a:t>
            </a:r>
            <a:endParaRPr lang="es-E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Secundario">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5197475"/>
            <a:ext cx="6391275" cy="957263"/>
          </a:xfrm>
          <a:extLst>
            <a:ext uri="{AF507438-7753-43E0-B8FC-AC1667EBCBE1}">
              <a14:hiddenEffects xmlns:a14="http://schemas.microsoft.com/office/drawing/2010/main" xmlns="">
                <a:effectLst>
                  <a:outerShdw dist="28398" dir="1593903" algn="ctr" rotWithShape="0">
                    <a:srgbClr val="C0C0C0"/>
                  </a:outerShdw>
                </a:effectLst>
              </a14:hiddenEffects>
            </a:ext>
          </a:extLst>
        </p:spPr>
        <p:txBody>
          <a:bodyPr/>
          <a:lstStyle>
            <a:lvl1pPr marL="0" indent="0" algn="ctr">
              <a:buFontTx/>
              <a:buNone/>
              <a:defRPr sz="2200" b="1" smtClean="0">
                <a:solidFill>
                  <a:srgbClr val="808080"/>
                </a:solidFill>
                <a:latin typeface="Futura Md BT" panose="020B0802020204020204" pitchFamily="34" charset="0"/>
              </a:defRPr>
            </a:lvl1pPr>
          </a:lstStyle>
          <a:p>
            <a:pPr lvl="0"/>
            <a:r>
              <a:rPr lang="es-ES" altLang="es-ES" noProof="0" smtClean="0"/>
              <a:t>Haga clic para modificar el estilo de subtítulo del patrón</a:t>
            </a:r>
            <a:endParaRPr lang="es-ES" altLang="es-ES" noProof="0" dirty="0" smtClean="0"/>
          </a:p>
        </p:txBody>
      </p:sp>
      <p:sp>
        <p:nvSpPr>
          <p:cNvPr id="6152" name="Rectangle 7"/>
          <p:cNvSpPr>
            <a:spLocks noGrp="1" noChangeArrowheads="1"/>
          </p:cNvSpPr>
          <p:nvPr>
            <p:ph type="ctrTitle" hasCustomPrompt="1"/>
          </p:nvPr>
        </p:nvSpPr>
        <p:spPr>
          <a:xfrm>
            <a:off x="755650" y="2719388"/>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smtClean="0"/>
              <a:t>Haga clic para cambiar el estilo de título	</a:t>
            </a:r>
          </a:p>
        </p:txBody>
      </p: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1" name="Picture 6"/>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2" name="Picture 2"/>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984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solidFill>
                  <a:srgbClr val="002463"/>
                </a:solidFill>
                <a:effectLst>
                  <a:outerShdw blurRad="38100" dist="38100" dir="2700000" algn="tl">
                    <a:srgbClr val="006666">
                      <a:alpha val="43000"/>
                    </a:srgbClr>
                  </a:outerShdw>
                </a:effectLst>
              </a:defRPr>
            </a:lvl1pPr>
          </a:lstStyle>
          <a:p>
            <a:r>
              <a:rPr lang="es-ES" noProof="0" dirty="0" smtClean="0"/>
              <a:t>Haga clic para modificar el estilo de título del patrón</a:t>
            </a:r>
            <a:endParaRPr lang="es-ES" noProof="0" dirty="0"/>
          </a:p>
        </p:txBody>
      </p:sp>
    </p:spTree>
    <p:extLst>
      <p:ext uri="{BB962C8B-B14F-4D97-AF65-F5344CB8AC3E}">
        <p14:creationId xmlns:p14="http://schemas.microsoft.com/office/powerpoint/2010/main" xmlns="" val="4053088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431800" y="1079500"/>
            <a:ext cx="9433048" cy="5796681"/>
          </a:xfrm>
        </p:spPr>
        <p:txBody>
          <a:bodyPr/>
          <a:lstStyle>
            <a:lvl1pPr>
              <a:defRPr>
                <a:solidFill>
                  <a:schemeClr val="tx1"/>
                </a:solidFill>
              </a:defRPr>
            </a:lvl1pPr>
            <a:lvl2pPr marL="742950" indent="-285750">
              <a:buFontTx/>
              <a:buBlip>
                <a:blip r:embed="rId2"/>
              </a:buBlip>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Tree>
    <p:extLst>
      <p:ext uri="{BB962C8B-B14F-4D97-AF65-F5344CB8AC3E}">
        <p14:creationId xmlns:p14="http://schemas.microsoft.com/office/powerpoint/2010/main" xmlns="" val="1070512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es-ES" smtClean="0"/>
              <a:t>Haga clic para modificar el estilo de título del patrón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extLst>
      <p:ext uri="{BB962C8B-B14F-4D97-AF65-F5344CB8AC3E}">
        <p14:creationId xmlns:p14="http://schemas.microsoft.com/office/powerpoint/2010/main" xmlns="" val="302330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Tree>
    <p:extLst>
      <p:ext uri="{BB962C8B-B14F-4D97-AF65-F5344CB8AC3E}">
        <p14:creationId xmlns:p14="http://schemas.microsoft.com/office/powerpoint/2010/main" xmlns="" val="3548779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es-ES" smtClean="0"/>
              <a:t>Haga clic para modificar el estilo de título del patrón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xmlns="" val="4113467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Tree>
    <p:extLst>
      <p:ext uri="{BB962C8B-B14F-4D97-AF65-F5344CB8AC3E}">
        <p14:creationId xmlns:p14="http://schemas.microsoft.com/office/powerpoint/2010/main" xmlns="" val="407179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65480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28" name="Picture 2"/>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0" y="738981"/>
            <a:ext cx="402710" cy="6280944"/>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029" name="Rectangle 5"/>
          <p:cNvSpPr>
            <a:spLocks noGrp="1" noChangeArrowheads="1"/>
          </p:cNvSpPr>
          <p:nvPr>
            <p:ph type="body" idx="1"/>
          </p:nvPr>
        </p:nvSpPr>
        <p:spPr bwMode="auto">
          <a:xfrm>
            <a:off x="512763" y="1039813"/>
            <a:ext cx="9280525" cy="58356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845374" y="36513"/>
            <a:ext cx="7054850" cy="6985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2" name="Picture 13"/>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033" name="Picture 14"/>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0" y="7019925"/>
            <a:ext cx="10080625" cy="3651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036" name="Text Box 16"/>
          <p:cNvSpPr txBox="1">
            <a:spLocks noChangeArrowheads="1"/>
          </p:cNvSpPr>
          <p:nvPr/>
        </p:nvSpPr>
        <p:spPr bwMode="auto">
          <a:xfrm>
            <a:off x="9163353" y="7119017"/>
            <a:ext cx="936625" cy="319087"/>
          </a:xfrm>
          <a:prstGeom prst="rect">
            <a:avLst/>
          </a:prstGeom>
          <a:noFill/>
          <a:ln>
            <a:noFill/>
          </a:ln>
          <a:effectLst/>
          <a:extLst>
            <a:ext uri="{909E8E84-426E-40DD-AFC4-6F175D3DCCD1}">
              <a14:hiddenFill xmlns:a14="http://schemas.microsoft.com/office/drawing/2010/main" xmlns="">
                <a:solidFill>
                  <a:srgbClr val="00B8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1">
              <a:spcBef>
                <a:spcPct val="50000"/>
              </a:spcBef>
              <a:defRPr/>
            </a:pPr>
            <a:fld id="{32CEC618-DA74-4159-A189-D44EDEF1FA45}" type="slidenum">
              <a:rPr lang="en-GB" altLang="es-ES" sz="1600" b="1">
                <a:solidFill>
                  <a:schemeClr val="tx1"/>
                </a:solidFill>
                <a:effectLst/>
                <a:latin typeface="Arial" panose="020B0604020202020204" pitchFamily="34" charset="0"/>
                <a:cs typeface="Arial" panose="020B0604020202020204" pitchFamily="34" charset="0"/>
              </a:rPr>
              <a:pPr eaLnBrk="1">
                <a:spcBef>
                  <a:spcPct val="50000"/>
                </a:spcBef>
                <a:defRPr/>
              </a:pPr>
              <a:t>‹Nº›</a:t>
            </a:fld>
            <a:endParaRPr lang="en-GB" altLang="es-ES" sz="1600" b="1" dirty="0">
              <a:solidFill>
                <a:schemeClr val="tx1"/>
              </a:solidFill>
              <a:effectLst/>
              <a:latin typeface="Arial" panose="020B0604020202020204" pitchFamily="34" charset="0"/>
              <a:cs typeface="Arial" panose="020B0604020202020204" pitchFamily="34" charset="0"/>
            </a:endParaRPr>
          </a:p>
        </p:txBody>
      </p:sp>
      <p:sp>
        <p:nvSpPr>
          <p:cNvPr id="1037" name="Text Box 17"/>
          <p:cNvSpPr txBox="1">
            <a:spLocks noChangeArrowheads="1"/>
          </p:cNvSpPr>
          <p:nvPr/>
        </p:nvSpPr>
        <p:spPr bwMode="auto">
          <a:xfrm>
            <a:off x="3543955" y="7078457"/>
            <a:ext cx="5745162" cy="430671"/>
          </a:xfrm>
          <a:prstGeom prst="rect">
            <a:avLst/>
          </a:prstGeom>
          <a:noFill/>
          <a:ln>
            <a:noFill/>
          </a:ln>
          <a:effectLst/>
          <a:extLst>
            <a:ext uri="{909E8E84-426E-40DD-AFC4-6F175D3DCCD1}">
              <a14:hiddenFill xmlns:a14="http://schemas.microsoft.com/office/drawing/2010/main" xmlns="">
                <a:solidFill>
                  <a:srgbClr val="00B8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2800" tIns="43200" rIns="82800" bIns="43200">
            <a:spAutoFit/>
          </a:bodyPr>
          <a:lstStyle/>
          <a:p>
            <a:pPr algn="r">
              <a:defRPr/>
            </a:pPr>
            <a:r>
              <a:rPr lang="en-GB" altLang="es-ES" sz="1200" b="1" dirty="0" smtClean="0">
                <a:solidFill>
                  <a:schemeClr val="tx1"/>
                </a:solidFill>
                <a:effectLst/>
                <a:latin typeface="Arial" panose="020B0604020202020204" pitchFamily="34" charset="0"/>
                <a:cs typeface="Arial" panose="020B0604020202020204" pitchFamily="34" charset="0"/>
              </a:rPr>
              <a:t>PREPARE Dissemination</a:t>
            </a:r>
            <a:r>
              <a:rPr lang="en-GB" altLang="es-ES" sz="1200" b="1" baseline="0" dirty="0" smtClean="0">
                <a:solidFill>
                  <a:schemeClr val="tx1"/>
                </a:solidFill>
                <a:effectLst/>
                <a:latin typeface="Arial" panose="020B0604020202020204" pitchFamily="34" charset="0"/>
                <a:cs typeface="Arial" panose="020B0604020202020204" pitchFamily="34" charset="0"/>
              </a:rPr>
              <a:t> WS Final</a:t>
            </a:r>
            <a:endParaRPr lang="en-GB" altLang="es-ES" sz="1200" b="1" dirty="0">
              <a:solidFill>
                <a:schemeClr val="tx1"/>
              </a:solidFill>
              <a:effectLst/>
              <a:latin typeface="Arial" panose="020B0604020202020204" pitchFamily="34" charset="0"/>
              <a:cs typeface="Arial" panose="020B0604020202020204" pitchFamily="34" charset="0"/>
            </a:endParaRPr>
          </a:p>
          <a:p>
            <a:pPr algn="r">
              <a:defRPr/>
            </a:pPr>
            <a:r>
              <a:rPr lang="en-GB" altLang="es-ES" sz="1200" b="1" dirty="0" smtClean="0">
                <a:solidFill>
                  <a:schemeClr val="tx1"/>
                </a:solidFill>
                <a:effectLst/>
                <a:latin typeface="Arial" panose="020B0604020202020204" pitchFamily="34" charset="0"/>
                <a:cs typeface="Arial" panose="020B0604020202020204" pitchFamily="34" charset="0"/>
              </a:rPr>
              <a:t>Bratislava, 20-22 January 2016</a:t>
            </a:r>
            <a:endParaRPr lang="en-GB" altLang="es-ES" sz="1200" b="1" dirty="0">
              <a:solidFill>
                <a:schemeClr val="tx1"/>
              </a:solidFill>
              <a:effectLst/>
              <a:latin typeface="Arial" panose="020B0604020202020204" pitchFamily="34" charset="0"/>
              <a:cs typeface="Arial" panose="020B0604020202020204" pitchFamily="34" charset="0"/>
            </a:endParaRPr>
          </a:p>
        </p:txBody>
      </p:sp>
      <p:pic>
        <p:nvPicPr>
          <p:cNvPr id="14" name="Picture 2"/>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5" name="Picture 6"/>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3" name="Picture 2"/>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39127" y="7083168"/>
            <a:ext cx="2663825" cy="444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timing>
    <p:tnLst>
      <p:par>
        <p:cTn id="1" dur="indefinite" restart="never" nodeType="tmRoot"/>
      </p:par>
    </p:tnLst>
  </p:timing>
  <p:txStyles>
    <p:titleStyle>
      <a:lvl1pPr algn="l"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chemeClr val="tx1"/>
          </a:solidFill>
          <a:effectLst/>
          <a:latin typeface="Arial" panose="020B0604020202020204" pitchFamily="34" charset="0"/>
          <a:ea typeface="+mj-ea"/>
          <a:cs typeface="Arial" panose="020B0604020202020204" pitchFamily="34" charset="0"/>
        </a:defRPr>
      </a:lvl1pPr>
      <a:lvl2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2pPr>
      <a:lvl3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3pPr>
      <a:lvl4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4pPr>
      <a:lvl5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5pPr>
      <a:lvl6pPr marL="25146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1" fontAlgn="base" hangingPunct="1">
        <a:lnSpc>
          <a:spcPct val="93000"/>
        </a:lnSpc>
        <a:spcBef>
          <a:spcPct val="0"/>
        </a:spcBef>
        <a:spcAft>
          <a:spcPts val="1425"/>
        </a:spcAft>
        <a:buClr>
          <a:srgbClr val="000000"/>
        </a:buClr>
        <a:buSzPct val="100000"/>
        <a:buBlip>
          <a:blip r:embed="rId22"/>
        </a:buBlip>
        <a:defRPr sz="2400">
          <a:solidFill>
            <a:srgbClr val="000000"/>
          </a:solidFill>
          <a:latin typeface="Arial" panose="020B0604020202020204" pitchFamily="34" charset="0"/>
          <a:ea typeface="+mn-ea"/>
          <a:cs typeface="Arial" panose="020B0604020202020204" pitchFamily="34" charset="0"/>
        </a:defRPr>
      </a:lvl1pPr>
      <a:lvl2pPr marL="742950" indent="-285750" algn="l" defTabSz="358775" rtl="0" eaLnBrk="1" fontAlgn="base" hangingPunct="1">
        <a:lnSpc>
          <a:spcPct val="93000"/>
        </a:lnSpc>
        <a:spcBef>
          <a:spcPct val="0"/>
        </a:spcBef>
        <a:spcAft>
          <a:spcPts val="1138"/>
        </a:spcAft>
        <a:buClr>
          <a:srgbClr val="000000"/>
        </a:buClr>
        <a:buSzPct val="70000"/>
        <a:buBlip>
          <a:blip r:embed="rId22"/>
        </a:buBlip>
        <a:defRPr sz="2000">
          <a:solidFill>
            <a:srgbClr val="000000"/>
          </a:solidFill>
          <a:latin typeface="Arial" panose="020B0604020202020204" pitchFamily="34" charset="0"/>
          <a:cs typeface="Arial" panose="020B0604020202020204" pitchFamily="34" charset="0"/>
        </a:defRPr>
      </a:lvl2pPr>
      <a:lvl3pPr marL="1143000" indent="-228600" algn="l" defTabSz="358775" rtl="0" eaLnBrk="1" fontAlgn="base" hangingPunct="1">
        <a:lnSpc>
          <a:spcPct val="93000"/>
        </a:lnSpc>
        <a:spcBef>
          <a:spcPct val="0"/>
        </a:spcBef>
        <a:spcAft>
          <a:spcPts val="850"/>
        </a:spcAft>
        <a:buClr>
          <a:srgbClr val="000000"/>
        </a:buClr>
        <a:buSzPct val="100000"/>
        <a:buFont typeface="Symbol" pitchFamily="18" charset="2"/>
        <a:buChar char="-"/>
        <a:defRPr>
          <a:solidFill>
            <a:srgbClr val="000000"/>
          </a:solidFill>
          <a:latin typeface="Arial" panose="020B0604020202020204" pitchFamily="34" charset="0"/>
          <a:cs typeface="Arial" panose="020B0604020202020204" pitchFamily="34" charset="0"/>
        </a:defRPr>
      </a:lvl3pPr>
      <a:lvl4pPr marL="1600200" indent="-228600" algn="l" defTabSz="358775" rtl="0" eaLnBrk="1" fontAlgn="base" hangingPunct="1">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4pPr>
      <a:lvl5pPr marL="20574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5pPr>
      <a:lvl6pPr marL="25146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subTitle" idx="1"/>
          </p:nvPr>
        </p:nvSpPr>
        <p:spPr/>
        <p:txBody>
          <a:bodyPr/>
          <a:lstStyle/>
          <a:p>
            <a:r>
              <a:rPr lang="es-ES" altLang="es-ES" dirty="0" smtClean="0"/>
              <a:t>Milagros Montero</a:t>
            </a:r>
          </a:p>
          <a:p>
            <a:r>
              <a:rPr lang="es-ES" altLang="es-ES" dirty="0" smtClean="0"/>
              <a:t>Cristina Trueba</a:t>
            </a:r>
            <a:endParaRPr lang="es-ES" altLang="es-ES" dirty="0"/>
          </a:p>
        </p:txBody>
      </p:sp>
      <p:sp>
        <p:nvSpPr>
          <p:cNvPr id="10244" name="Rectangle 4"/>
          <p:cNvSpPr>
            <a:spLocks noGrp="1" noChangeArrowheads="1"/>
          </p:cNvSpPr>
          <p:nvPr>
            <p:ph type="ctrTitle"/>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defRPr/>
            </a:pPr>
            <a:r>
              <a:rPr lang="en-GB" altLang="es-ES" dirty="0" smtClean="0"/>
              <a:t>Operational Procedures of the Analytical Platform</a:t>
            </a:r>
            <a:endParaRPr lang="en-GB" altLang="es-E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6 Grupo"/>
          <p:cNvGrpSpPr/>
          <p:nvPr/>
        </p:nvGrpSpPr>
        <p:grpSpPr>
          <a:xfrm>
            <a:off x="5288052" y="890309"/>
            <a:ext cx="4644830" cy="6030446"/>
            <a:chOff x="4769224" y="627528"/>
            <a:chExt cx="5038164" cy="6364943"/>
          </a:xfrm>
        </p:grpSpPr>
        <p:sp>
          <p:nvSpPr>
            <p:cNvPr id="5" name="4 Esquina doblada"/>
            <p:cNvSpPr/>
            <p:nvPr/>
          </p:nvSpPr>
          <p:spPr bwMode="auto">
            <a:xfrm>
              <a:off x="4769224" y="627528"/>
              <a:ext cx="5038164" cy="6364943"/>
            </a:xfrm>
            <a:prstGeom prst="foldedCorner">
              <a:avLst/>
            </a:prstGeom>
            <a:gradFill>
              <a:gsLst>
                <a:gs pos="0">
                  <a:srgbClr val="FFFFCC"/>
                </a:gs>
                <a:gs pos="52000">
                  <a:srgbClr val="FFFFCC"/>
                </a:gs>
                <a:gs pos="100000">
                  <a:srgbClr val="FFCC99"/>
                </a:gs>
                <a:gs pos="100000">
                  <a:schemeClr val="accent1">
                    <a:tint val="23500"/>
                    <a:satMod val="160000"/>
                  </a:schemeClr>
                </a:gs>
              </a:gsLst>
              <a:lin ang="2700000" scaled="1"/>
            </a:gradFill>
            <a:ln w="9525" cap="flat" cmpd="sng" algn="ctr">
              <a:solidFill>
                <a:srgbClr val="FFFFCC"/>
              </a:solidFill>
              <a:prstDash val="solid"/>
              <a:round/>
              <a:headEnd type="none" w="med" len="med"/>
              <a:tailEnd type="none" w="med" len="med"/>
            </a:ln>
            <a:effectLst>
              <a:outerShdw blurRad="63500" dist="63500" dir="2700000" algn="tl" rotWithShape="0">
                <a:schemeClr val="bg1">
                  <a:lumMod val="50000"/>
                  <a:alpha val="40000"/>
                </a:schemeClr>
              </a:outerShdw>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pic>
          <p:nvPicPr>
            <p:cNvPr id="4" name="Obrázok 2"/>
            <p:cNvPicPr/>
            <p:nvPr/>
          </p:nvPicPr>
          <p:blipFill>
            <a:blip r:embed="rId2" cstate="print">
              <a:extLst>
                <a:ext uri="{28A0092B-C50C-407E-A947-70E740481C1C}">
                  <a14:useLocalDpi xmlns:a14="http://schemas.microsoft.com/office/drawing/2010/main" xmlns="" val="0"/>
                </a:ext>
              </a:extLst>
            </a:blip>
            <a:stretch>
              <a:fillRect/>
            </a:stretch>
          </p:blipFill>
          <p:spPr>
            <a:xfrm>
              <a:off x="4935564" y="710762"/>
              <a:ext cx="4780863" cy="6084933"/>
            </a:xfrm>
            <a:prstGeom prst="rect">
              <a:avLst/>
            </a:prstGeom>
            <a:noFill/>
            <a:ln>
              <a:noFill/>
            </a:ln>
          </p:spPr>
        </p:pic>
      </p:grpSp>
      <p:sp>
        <p:nvSpPr>
          <p:cNvPr id="2" name="1 Título"/>
          <p:cNvSpPr>
            <a:spLocks noGrp="1"/>
          </p:cNvSpPr>
          <p:nvPr>
            <p:ph type="title"/>
          </p:nvPr>
        </p:nvSpPr>
        <p:spPr/>
        <p:txBody>
          <a:bodyPr>
            <a:normAutofit fontScale="90000"/>
          </a:bodyPr>
          <a:lstStyle/>
          <a:p>
            <a:r>
              <a:rPr lang="en-GB" dirty="0" smtClean="0"/>
              <a:t>Operational Framework – Roles and Skills</a:t>
            </a:r>
            <a:endParaRPr lang="es-ES" dirty="0"/>
          </a:p>
        </p:txBody>
      </p:sp>
      <p:sp>
        <p:nvSpPr>
          <p:cNvPr id="3" name="2 Marcador de contenido"/>
          <p:cNvSpPr>
            <a:spLocks noGrp="1"/>
          </p:cNvSpPr>
          <p:nvPr>
            <p:ph idx="1"/>
          </p:nvPr>
        </p:nvSpPr>
        <p:spPr>
          <a:xfrm>
            <a:off x="146304" y="818080"/>
            <a:ext cx="5160872" cy="6448987"/>
          </a:xfrm>
          <a:ln>
            <a:solidFill>
              <a:srgbClr val="FFFFCC"/>
            </a:solidFill>
          </a:ln>
        </p:spPr>
        <p:txBody>
          <a:bodyPr>
            <a:normAutofit fontScale="92500" lnSpcReduction="10000"/>
          </a:bodyPr>
          <a:lstStyle/>
          <a:p>
            <a:pPr marL="342900" lvl="1" indent="-342900">
              <a:spcAft>
                <a:spcPts val="1425"/>
              </a:spcAft>
              <a:buSzPct val="100000"/>
              <a:buBlip>
                <a:blip r:embed="rId3"/>
              </a:buBlip>
            </a:pPr>
            <a:r>
              <a:rPr lang="en-GB" b="1" dirty="0" smtClean="0"/>
              <a:t>Administration group: </a:t>
            </a:r>
            <a:r>
              <a:rPr lang="en-GB" dirty="0" smtClean="0"/>
              <a:t>Set up dedicated virtual meeting rooms; information management.</a:t>
            </a:r>
          </a:p>
          <a:p>
            <a:pPr marL="342900" lvl="1" indent="-342900">
              <a:spcAft>
                <a:spcPts val="1425"/>
              </a:spcAft>
              <a:buSzPct val="100000"/>
              <a:buBlip>
                <a:blip r:embed="rId3"/>
              </a:buBlip>
            </a:pPr>
            <a:r>
              <a:rPr lang="en-GB" b="1" dirty="0" smtClean="0"/>
              <a:t>Analysts/Knowledge group:</a:t>
            </a:r>
            <a:r>
              <a:rPr lang="en-GB" dirty="0" smtClean="0"/>
              <a:t> Performs analyses in particular meeting rooms based on information collected and received from the Administrator group</a:t>
            </a:r>
          </a:p>
          <a:p>
            <a:r>
              <a:rPr lang="en-GB" sz="2000" b="1" dirty="0" smtClean="0"/>
              <a:t>Decision Makers group: </a:t>
            </a:r>
            <a:r>
              <a:rPr lang="en-GB" sz="2000" dirty="0" smtClean="0"/>
              <a:t>Performs analysis of event/incident and provide professional advice based on the DSSs tools and products results, monitoring results and outputs from the Analysts/Knowledge Group.</a:t>
            </a:r>
          </a:p>
          <a:p>
            <a:r>
              <a:rPr lang="en-US" sz="2000" b="1" dirty="0" smtClean="0"/>
              <a:t>Expert – “Ask the </a:t>
            </a:r>
            <a:r>
              <a:rPr lang="en-US" sz="2000" b="1" dirty="0" err="1" smtClean="0"/>
              <a:t>expert”group</a:t>
            </a:r>
            <a:r>
              <a:rPr lang="en-US" sz="2000" b="1" dirty="0" smtClean="0"/>
              <a:t>: </a:t>
            </a:r>
            <a:r>
              <a:rPr lang="en-US" sz="2000" dirty="0" smtClean="0"/>
              <a:t>	Issue web crawling and prepare the answers to the questions from the public or other stakeholders related to the event/incident development and consequences internally and externally.</a:t>
            </a:r>
          </a:p>
          <a:p>
            <a:r>
              <a:rPr lang="en-GB" sz="2000" b="1" dirty="0" smtClean="0"/>
              <a:t>Information Analysis group:</a:t>
            </a:r>
            <a:r>
              <a:rPr lang="en-GB" sz="2000" dirty="0" smtClean="0"/>
              <a:t> Prepare and develop timely, accurate and clearly written situational Analysis reports/documents and presentations as required.</a:t>
            </a:r>
          </a:p>
          <a:p>
            <a:endParaRPr lang="es-ES" sz="2000" dirty="0" smtClean="0"/>
          </a:p>
          <a:p>
            <a:pPr marL="342900" lvl="1" indent="-342900">
              <a:spcAft>
                <a:spcPts val="1425"/>
              </a:spcAft>
              <a:buSzPct val="100000"/>
              <a:buBlip>
                <a:blip r:embed="rId3"/>
              </a:buBlip>
            </a:pPr>
            <a:endParaRPr lang="en-GB" dirty="0" smtClean="0"/>
          </a:p>
          <a:p>
            <a:pPr marL="342900" lvl="1" indent="-342900">
              <a:spcAft>
                <a:spcPts val="1425"/>
              </a:spcAft>
              <a:buSzPct val="100000"/>
              <a:buBlip>
                <a:blip r:embed="rId3"/>
              </a:buBlip>
            </a:pPr>
            <a:endParaRPr lang="en-GB"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Flow of information in the AP</a:t>
            </a:r>
          </a:p>
        </p:txBody>
      </p:sp>
      <p:sp>
        <p:nvSpPr>
          <p:cNvPr id="3" name="2 Marcador de contenido"/>
          <p:cNvSpPr>
            <a:spLocks noGrp="1"/>
          </p:cNvSpPr>
          <p:nvPr>
            <p:ph sz="half" idx="1"/>
          </p:nvPr>
        </p:nvSpPr>
        <p:spPr>
          <a:xfrm>
            <a:off x="234303" y="1850542"/>
            <a:ext cx="4806010" cy="4911205"/>
          </a:xfrm>
        </p:spPr>
        <p:txBody>
          <a:bodyPr>
            <a:normAutofit fontScale="40000" lnSpcReduction="20000"/>
          </a:bodyPr>
          <a:lstStyle/>
          <a:p>
            <a:pPr>
              <a:lnSpc>
                <a:spcPct val="120000"/>
              </a:lnSpc>
              <a:spcAft>
                <a:spcPts val="0"/>
              </a:spcAft>
            </a:pPr>
            <a:r>
              <a:rPr lang="en-GB" sz="3800" dirty="0" smtClean="0"/>
              <a:t>Work performed by administrator</a:t>
            </a:r>
            <a:endParaRPr lang="es-ES" sz="3800" dirty="0" smtClean="0"/>
          </a:p>
          <a:p>
            <a:pPr lvl="1">
              <a:lnSpc>
                <a:spcPct val="120000"/>
              </a:lnSpc>
              <a:spcAft>
                <a:spcPts val="0"/>
              </a:spcAft>
            </a:pPr>
            <a:r>
              <a:rPr lang="en-GB" sz="3300" dirty="0" smtClean="0"/>
              <a:t>Warn to WG</a:t>
            </a:r>
          </a:p>
          <a:p>
            <a:pPr lvl="1">
              <a:lnSpc>
                <a:spcPct val="120000"/>
              </a:lnSpc>
              <a:spcAft>
                <a:spcPts val="0"/>
              </a:spcAft>
            </a:pPr>
            <a:r>
              <a:rPr lang="en-GB" sz="3300" dirty="0" smtClean="0"/>
              <a:t>Set up dedicated meeting rooms</a:t>
            </a:r>
            <a:endParaRPr lang="es-ES" sz="3300" dirty="0" smtClean="0"/>
          </a:p>
          <a:p>
            <a:pPr lvl="1">
              <a:lnSpc>
                <a:spcPct val="120000"/>
              </a:lnSpc>
              <a:spcAft>
                <a:spcPts val="0"/>
              </a:spcAft>
            </a:pPr>
            <a:r>
              <a:rPr lang="en-GB" sz="3300" dirty="0" smtClean="0"/>
              <a:t>Open templates for each analytical process</a:t>
            </a:r>
            <a:endParaRPr lang="es-ES" sz="3300" dirty="0" smtClean="0"/>
          </a:p>
          <a:p>
            <a:pPr lvl="1">
              <a:lnSpc>
                <a:spcPct val="120000"/>
              </a:lnSpc>
              <a:spcAft>
                <a:spcPts val="0"/>
              </a:spcAft>
            </a:pPr>
            <a:r>
              <a:rPr lang="en-GB" sz="3300" dirty="0" smtClean="0"/>
              <a:t>Collect information from the internet and store them in particular places</a:t>
            </a:r>
            <a:endParaRPr lang="es-ES" sz="3300" dirty="0" smtClean="0"/>
          </a:p>
          <a:p>
            <a:pPr lvl="2">
              <a:lnSpc>
                <a:spcPct val="120000"/>
              </a:lnSpc>
              <a:spcAft>
                <a:spcPts val="0"/>
              </a:spcAft>
            </a:pPr>
            <a:r>
              <a:rPr lang="en-GB" sz="3300" dirty="0" smtClean="0"/>
              <a:t>Automatically / semi-automatically? </a:t>
            </a:r>
            <a:endParaRPr lang="es-ES" sz="3300" dirty="0" smtClean="0"/>
          </a:p>
          <a:p>
            <a:pPr lvl="1">
              <a:lnSpc>
                <a:spcPct val="120000"/>
              </a:lnSpc>
              <a:spcAft>
                <a:spcPts val="0"/>
              </a:spcAft>
            </a:pPr>
            <a:r>
              <a:rPr lang="en-GB" sz="3300" dirty="0" smtClean="0"/>
              <a:t>Administrate the timeline (particular template?</a:t>
            </a:r>
            <a:endParaRPr lang="es-ES" sz="3300" dirty="0" smtClean="0"/>
          </a:p>
          <a:p>
            <a:pPr lvl="2">
              <a:lnSpc>
                <a:spcPct val="120000"/>
              </a:lnSpc>
              <a:spcAft>
                <a:spcPts val="0"/>
              </a:spcAft>
            </a:pPr>
            <a:r>
              <a:rPr lang="en-GB" sz="3300" dirty="0" smtClean="0"/>
              <a:t>Information about events,  analysis of situation,</a:t>
            </a:r>
            <a:r>
              <a:rPr lang="es-ES" sz="3300" dirty="0" smtClean="0"/>
              <a:t> </a:t>
            </a:r>
            <a:r>
              <a:rPr lang="en-GB" sz="3300" dirty="0" smtClean="0"/>
              <a:t>monitoring,  assessments (external and internal)</a:t>
            </a:r>
            <a:endParaRPr lang="es-ES" sz="3300" dirty="0" smtClean="0"/>
          </a:p>
          <a:p>
            <a:pPr lvl="1">
              <a:lnSpc>
                <a:spcPct val="120000"/>
              </a:lnSpc>
              <a:spcAft>
                <a:spcPts val="0"/>
              </a:spcAft>
            </a:pPr>
            <a:r>
              <a:rPr lang="en-GB" sz="3300" dirty="0" smtClean="0"/>
              <a:t>Track requests from outside and inside</a:t>
            </a:r>
            <a:endParaRPr lang="es-ES" sz="3300" dirty="0" smtClean="0"/>
          </a:p>
          <a:p>
            <a:pPr lvl="1">
              <a:lnSpc>
                <a:spcPct val="120000"/>
              </a:lnSpc>
              <a:spcAft>
                <a:spcPts val="0"/>
              </a:spcAft>
            </a:pPr>
            <a:r>
              <a:rPr lang="en-GB" sz="3300" dirty="0" smtClean="0"/>
              <a:t>Others?</a:t>
            </a:r>
          </a:p>
          <a:p>
            <a:pPr>
              <a:lnSpc>
                <a:spcPct val="120000"/>
              </a:lnSpc>
              <a:spcAft>
                <a:spcPts val="0"/>
              </a:spcAft>
              <a:buNone/>
            </a:pPr>
            <a:endParaRPr lang="en-GB" sz="3800" dirty="0" smtClean="0"/>
          </a:p>
          <a:p>
            <a:pPr>
              <a:lnSpc>
                <a:spcPct val="120000"/>
              </a:lnSpc>
              <a:spcAft>
                <a:spcPts val="0"/>
              </a:spcAft>
            </a:pPr>
            <a:r>
              <a:rPr lang="en-GB" sz="3800" dirty="0" smtClean="0"/>
              <a:t>Work for “ask the expert”</a:t>
            </a:r>
            <a:endParaRPr lang="es-ES" sz="3800" dirty="0" smtClean="0"/>
          </a:p>
          <a:p>
            <a:pPr lvl="1">
              <a:lnSpc>
                <a:spcPct val="120000"/>
              </a:lnSpc>
              <a:spcAft>
                <a:spcPts val="0"/>
              </a:spcAft>
            </a:pPr>
            <a:r>
              <a:rPr lang="en-GB" sz="3300" dirty="0" smtClean="0"/>
              <a:t>Issue web crawling</a:t>
            </a:r>
            <a:endParaRPr lang="es-ES" sz="3300" dirty="0" smtClean="0"/>
          </a:p>
          <a:p>
            <a:pPr lvl="1">
              <a:lnSpc>
                <a:spcPct val="120000"/>
              </a:lnSpc>
              <a:spcAft>
                <a:spcPts val="0"/>
              </a:spcAft>
            </a:pPr>
            <a:r>
              <a:rPr lang="en-GB" sz="3300" dirty="0" smtClean="0"/>
              <a:t>Set of answers to questions which are likely (e.g. use list of US-NRC and others).</a:t>
            </a:r>
            <a:endParaRPr lang="es-ES" sz="3300" dirty="0" smtClean="0"/>
          </a:p>
          <a:p>
            <a:pPr lvl="1">
              <a:lnSpc>
                <a:spcPct val="120000"/>
              </a:lnSpc>
              <a:spcAft>
                <a:spcPts val="0"/>
              </a:spcAft>
            </a:pPr>
            <a:r>
              <a:rPr lang="en-GB" sz="3300" dirty="0" smtClean="0"/>
              <a:t>Extract relevant information to answer questions</a:t>
            </a:r>
            <a:endParaRPr lang="es-ES" sz="3300" dirty="0" smtClean="0"/>
          </a:p>
          <a:p>
            <a:pPr lvl="1">
              <a:lnSpc>
                <a:spcPct val="120000"/>
              </a:lnSpc>
              <a:spcAft>
                <a:spcPts val="0"/>
              </a:spcAft>
            </a:pPr>
            <a:r>
              <a:rPr lang="en-GB" sz="3300" dirty="0" smtClean="0"/>
              <a:t>Access to information prepared by Analyst and working groups</a:t>
            </a:r>
            <a:endParaRPr lang="es-ES" sz="3300" dirty="0" smtClean="0"/>
          </a:p>
          <a:p>
            <a:pPr lvl="1">
              <a:lnSpc>
                <a:spcPct val="120000"/>
              </a:lnSpc>
              <a:spcAft>
                <a:spcPts val="0"/>
              </a:spcAft>
            </a:pPr>
            <a:r>
              <a:rPr lang="en-GB" sz="3300" dirty="0" smtClean="0"/>
              <a:t>Others?</a:t>
            </a:r>
            <a:endParaRPr lang="es-ES" sz="2900" dirty="0" smtClean="0"/>
          </a:p>
        </p:txBody>
      </p:sp>
      <p:sp>
        <p:nvSpPr>
          <p:cNvPr id="4" name="3 Marcador de contenido"/>
          <p:cNvSpPr>
            <a:spLocks noGrp="1"/>
          </p:cNvSpPr>
          <p:nvPr>
            <p:ph sz="half" idx="2"/>
          </p:nvPr>
        </p:nvSpPr>
        <p:spPr>
          <a:xfrm>
            <a:off x="5327184" y="1847278"/>
            <a:ext cx="4444346" cy="4938534"/>
          </a:xfrm>
        </p:spPr>
        <p:txBody>
          <a:bodyPr>
            <a:normAutofit fontScale="40000" lnSpcReduction="20000"/>
          </a:bodyPr>
          <a:lstStyle/>
          <a:p>
            <a:pPr>
              <a:lnSpc>
                <a:spcPct val="120000"/>
              </a:lnSpc>
              <a:spcAft>
                <a:spcPts val="0"/>
              </a:spcAft>
            </a:pPr>
            <a:r>
              <a:rPr lang="en-GB" sz="3800" dirty="0" smtClean="0"/>
              <a:t>Work for Analyst/DM</a:t>
            </a:r>
            <a:endParaRPr lang="es-ES" sz="3800" dirty="0" smtClean="0"/>
          </a:p>
          <a:p>
            <a:pPr lvl="1">
              <a:lnSpc>
                <a:spcPct val="120000"/>
              </a:lnSpc>
              <a:spcAft>
                <a:spcPts val="0"/>
              </a:spcAft>
            </a:pPr>
            <a:r>
              <a:rPr lang="en-GB" sz="2900" dirty="0" smtClean="0"/>
              <a:t>Review existing information</a:t>
            </a:r>
            <a:endParaRPr lang="es-ES" sz="2900" dirty="0" smtClean="0"/>
          </a:p>
          <a:p>
            <a:pPr lvl="1">
              <a:lnSpc>
                <a:spcPct val="120000"/>
              </a:lnSpc>
              <a:spcAft>
                <a:spcPts val="0"/>
              </a:spcAft>
            </a:pPr>
            <a:r>
              <a:rPr lang="en-GB" sz="2900" dirty="0" smtClean="0"/>
              <a:t>Issue a web-query?</a:t>
            </a:r>
            <a:endParaRPr lang="es-ES" sz="2900" dirty="0" smtClean="0"/>
          </a:p>
          <a:p>
            <a:pPr lvl="1">
              <a:lnSpc>
                <a:spcPct val="120000"/>
              </a:lnSpc>
              <a:spcAft>
                <a:spcPts val="0"/>
              </a:spcAft>
            </a:pPr>
            <a:r>
              <a:rPr lang="en-GB" sz="2900" dirty="0" smtClean="0"/>
              <a:t>Query the CBR based on information available</a:t>
            </a:r>
          </a:p>
          <a:p>
            <a:pPr lvl="1">
              <a:lnSpc>
                <a:spcPct val="120000"/>
              </a:lnSpc>
              <a:spcAft>
                <a:spcPts val="0"/>
              </a:spcAft>
            </a:pPr>
            <a:r>
              <a:rPr lang="en-GB" sz="2900" dirty="0" smtClean="0"/>
              <a:t>Issue an Analysis document each </a:t>
            </a:r>
            <a:r>
              <a:rPr lang="en-GB" sz="2900" dirty="0" err="1" smtClean="0"/>
              <a:t>xy</a:t>
            </a:r>
            <a:r>
              <a:rPr lang="en-GB" sz="2900" dirty="0" smtClean="0"/>
              <a:t> hours</a:t>
            </a:r>
            <a:endParaRPr lang="es-ES" sz="2900" dirty="0" smtClean="0"/>
          </a:p>
          <a:p>
            <a:pPr lvl="2">
              <a:lnSpc>
                <a:spcPct val="120000"/>
              </a:lnSpc>
              <a:spcAft>
                <a:spcPts val="0"/>
              </a:spcAft>
            </a:pPr>
            <a:r>
              <a:rPr lang="en-GB" sz="2900" dirty="0" smtClean="0"/>
              <a:t>Template to define content of e (headings)</a:t>
            </a:r>
            <a:endParaRPr lang="es-ES" sz="2900" dirty="0" smtClean="0"/>
          </a:p>
          <a:p>
            <a:pPr lvl="2">
              <a:lnSpc>
                <a:spcPct val="120000"/>
              </a:lnSpc>
              <a:spcAft>
                <a:spcPts val="0"/>
              </a:spcAft>
            </a:pPr>
            <a:r>
              <a:rPr lang="en-GB" sz="2900" dirty="0" smtClean="0"/>
              <a:t>Checklist  for information needs  of other organisations ?</a:t>
            </a:r>
            <a:endParaRPr lang="es-ES" sz="2900" dirty="0" smtClean="0"/>
          </a:p>
          <a:p>
            <a:pPr lvl="2">
              <a:lnSpc>
                <a:spcPct val="120000"/>
              </a:lnSpc>
              <a:spcAft>
                <a:spcPts val="0"/>
              </a:spcAft>
            </a:pPr>
            <a:r>
              <a:rPr lang="en-GB" sz="2900" dirty="0" smtClean="0"/>
              <a:t>Procedure to be defined if this information is made public or not</a:t>
            </a:r>
            <a:endParaRPr lang="es-ES" sz="2900" dirty="0" smtClean="0"/>
          </a:p>
          <a:p>
            <a:pPr lvl="1">
              <a:lnSpc>
                <a:spcPct val="120000"/>
              </a:lnSpc>
              <a:spcAft>
                <a:spcPts val="0"/>
              </a:spcAft>
            </a:pPr>
            <a:r>
              <a:rPr lang="en-GB" sz="2900" dirty="0" smtClean="0"/>
              <a:t>Others?</a:t>
            </a:r>
            <a:endParaRPr lang="es-ES" sz="3300" dirty="0" smtClean="0"/>
          </a:p>
          <a:p>
            <a:pPr marL="0" indent="0">
              <a:lnSpc>
                <a:spcPct val="120000"/>
              </a:lnSpc>
              <a:spcAft>
                <a:spcPts val="0"/>
              </a:spcAft>
              <a:buNone/>
            </a:pPr>
            <a:endParaRPr lang="en-GB" sz="3300" dirty="0" smtClean="0"/>
          </a:p>
          <a:p>
            <a:pPr>
              <a:lnSpc>
                <a:spcPct val="120000"/>
              </a:lnSpc>
              <a:spcAft>
                <a:spcPts val="0"/>
              </a:spcAft>
            </a:pPr>
            <a:r>
              <a:rPr lang="en-GB" sz="3800" dirty="0" smtClean="0"/>
              <a:t>Individual working groups</a:t>
            </a:r>
            <a:endParaRPr lang="es-ES" sz="3800" dirty="0" smtClean="0"/>
          </a:p>
          <a:p>
            <a:pPr lvl="1">
              <a:lnSpc>
                <a:spcPct val="120000"/>
              </a:lnSpc>
              <a:spcAft>
                <a:spcPts val="0"/>
              </a:spcAft>
            </a:pPr>
            <a:r>
              <a:rPr lang="en-GB" sz="3300" dirty="0" smtClean="0"/>
              <a:t>Separate working room, but access to all information of the platform</a:t>
            </a:r>
            <a:endParaRPr lang="es-ES" sz="3300" dirty="0" smtClean="0"/>
          </a:p>
          <a:p>
            <a:pPr lvl="1">
              <a:lnSpc>
                <a:spcPct val="120000"/>
              </a:lnSpc>
              <a:spcAft>
                <a:spcPts val="0"/>
              </a:spcAft>
            </a:pPr>
            <a:r>
              <a:rPr lang="en-GB" sz="3300" dirty="0" smtClean="0"/>
              <a:t>Exchange documents </a:t>
            </a:r>
            <a:endParaRPr lang="es-ES" sz="3300" dirty="0" smtClean="0"/>
          </a:p>
          <a:p>
            <a:pPr lvl="1">
              <a:lnSpc>
                <a:spcPct val="120000"/>
              </a:lnSpc>
              <a:spcAft>
                <a:spcPts val="0"/>
              </a:spcAft>
            </a:pPr>
            <a:r>
              <a:rPr lang="en-GB" sz="3300" dirty="0" smtClean="0"/>
              <a:t>Exchange editable files</a:t>
            </a:r>
            <a:endParaRPr lang="es-ES" sz="3300" dirty="0" smtClean="0"/>
          </a:p>
          <a:p>
            <a:pPr lvl="1">
              <a:lnSpc>
                <a:spcPct val="120000"/>
              </a:lnSpc>
              <a:spcAft>
                <a:spcPts val="0"/>
              </a:spcAft>
            </a:pPr>
            <a:r>
              <a:rPr lang="en-GB" sz="3300" dirty="0" smtClean="0"/>
              <a:t>Other communication means?</a:t>
            </a:r>
            <a:endParaRPr lang="es-ES" sz="3300" dirty="0" smtClean="0"/>
          </a:p>
          <a:p>
            <a:pPr lvl="1">
              <a:lnSpc>
                <a:spcPct val="120000"/>
              </a:lnSpc>
              <a:spcAft>
                <a:spcPts val="0"/>
              </a:spcAft>
            </a:pPr>
            <a:r>
              <a:rPr lang="en-GB" sz="3300" dirty="0" smtClean="0"/>
              <a:t>Define a document as open for others</a:t>
            </a:r>
            <a:endParaRPr lang="es-ES" sz="3300" dirty="0" smtClean="0"/>
          </a:p>
        </p:txBody>
      </p:sp>
      <p:sp>
        <p:nvSpPr>
          <p:cNvPr id="5" name="4 Rectángulo"/>
          <p:cNvSpPr/>
          <p:nvPr/>
        </p:nvSpPr>
        <p:spPr>
          <a:xfrm>
            <a:off x="357188" y="699916"/>
            <a:ext cx="9366250" cy="1853969"/>
          </a:xfrm>
          <a:prstGeom prst="rect">
            <a:avLst/>
          </a:prstGeom>
        </p:spPr>
        <p:txBody>
          <a:bodyPr wrap="square">
            <a:spAutoFit/>
          </a:bodyPr>
          <a:lstStyle/>
          <a:p>
            <a:pPr marL="0" lvl="1" indent="0" algn="l" defTabSz="179388" eaLnBrk="1" hangingPunct="1">
              <a:spcAft>
                <a:spcPts val="1425"/>
              </a:spcAft>
            </a:pPr>
            <a:r>
              <a:rPr lang="en-GB" sz="2000" b="0" dirty="0" smtClean="0">
                <a:solidFill>
                  <a:schemeClr val="tx1"/>
                </a:solidFill>
                <a:cs typeface="Arial" pitchFamily="34" charset="0"/>
              </a:rPr>
              <a:t>Accident information has arrived, Platform will be activa</a:t>
            </a:r>
            <a:r>
              <a:rPr lang="en-GB" sz="2000" b="0" i="1" dirty="0" smtClean="0">
                <a:solidFill>
                  <a:schemeClr val="tx1"/>
                </a:solidFill>
                <a:cs typeface="Arial" pitchFamily="34" charset="0"/>
              </a:rPr>
              <a:t>t</a:t>
            </a:r>
            <a:r>
              <a:rPr lang="en-GB" sz="2000" b="0" dirty="0" smtClean="0">
                <a:solidFill>
                  <a:schemeClr val="tx1"/>
                </a:solidFill>
                <a:cs typeface="Arial" pitchFamily="34" charset="0"/>
              </a:rPr>
              <a:t>ed. </a:t>
            </a:r>
            <a:r>
              <a:rPr lang="en-GB" sz="2000" b="0" kern="0" dirty="0" smtClean="0">
                <a:solidFill>
                  <a:schemeClr val="tx1"/>
                </a:solidFill>
                <a:cs typeface="Arial" panose="020B0604020202020204" pitchFamily="34" charset="0"/>
              </a:rPr>
              <a:t>A </a:t>
            </a:r>
            <a:r>
              <a:rPr lang="en-GB" sz="2000" b="0" u="sng" kern="0" dirty="0" smtClean="0">
                <a:solidFill>
                  <a:schemeClr val="tx1"/>
                </a:solidFill>
                <a:cs typeface="Arial" panose="020B0604020202020204" pitchFamily="34" charset="0"/>
              </a:rPr>
              <a:t>template or check list</a:t>
            </a:r>
            <a:r>
              <a:rPr lang="en-GB" sz="2000" b="0" kern="0" dirty="0" smtClean="0">
                <a:solidFill>
                  <a:schemeClr val="tx1"/>
                </a:solidFill>
                <a:cs typeface="Arial" panose="020B0604020202020204" pitchFamily="34" charset="0"/>
              </a:rPr>
              <a:t> to take into account all those issues and considerations under discussion in each WG and the respective information or data to exchange</a:t>
            </a:r>
            <a:endParaRPr lang="es-ES" sz="2000" b="0" kern="0" dirty="0" smtClean="0">
              <a:solidFill>
                <a:schemeClr val="tx1"/>
              </a:solidFill>
              <a:cs typeface="Arial" panose="020B0604020202020204" pitchFamily="34" charset="0"/>
            </a:endParaRPr>
          </a:p>
          <a:p>
            <a:pPr algn="l" defTabSz="179388" eaLnBrk="1" hangingPunct="1">
              <a:spcAft>
                <a:spcPts val="1425"/>
              </a:spcAft>
            </a:pPr>
            <a:r>
              <a:rPr lang="en-GB" sz="2000" b="0" dirty="0" smtClean="0">
                <a:solidFill>
                  <a:schemeClr val="tx1"/>
                </a:solidFill>
                <a:cs typeface="Arial" pitchFamily="34" charset="0"/>
              </a:rPr>
              <a:t> </a:t>
            </a:r>
            <a:endParaRPr lang="es-ES" altLang="es-ES" sz="2000" b="0" dirty="0" smtClean="0">
              <a:solidFill>
                <a:schemeClr val="tx1"/>
              </a:solidFill>
              <a:cs typeface="Arial" pitchFamily="34" charset="0"/>
            </a:endParaRPr>
          </a:p>
          <a:p>
            <a:pPr algn="l" defTabSz="179388" eaLnBrk="1" hangingPunct="1">
              <a:spcAft>
                <a:spcPts val="1425"/>
              </a:spcAft>
            </a:pPr>
            <a:endParaRPr lang="es-ES" sz="1800" b="0" dirty="0" smtClean="0">
              <a:solidFill>
                <a:schemeClr val="tx1"/>
              </a:solidFill>
              <a:latin typeface="+mn-lt"/>
            </a:endParaRPr>
          </a:p>
        </p:txBody>
      </p:sp>
    </p:spTree>
    <p:extLst>
      <p:ext uri="{BB962C8B-B14F-4D97-AF65-F5344CB8AC3E}">
        <p14:creationId xmlns:p14="http://schemas.microsoft.com/office/powerpoint/2010/main" xmlns="" val="21505220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31196" y="0"/>
            <a:ext cx="7315200" cy="698500"/>
          </a:xfrm>
        </p:spPr>
        <p:txBody>
          <a:bodyPr/>
          <a:lstStyle/>
          <a:p>
            <a:pPr lvl="1" algn="l"/>
            <a:r>
              <a:rPr lang="en-US" altLang="es-ES" dirty="0" smtClean="0">
                <a:solidFill>
                  <a:schemeClr val="tx1"/>
                </a:solidFill>
                <a:latin typeface="Arial" panose="020B0604020202020204" pitchFamily="34" charset="0"/>
                <a:ea typeface="+mj-ea"/>
                <a:cs typeface="Arial" panose="020B0604020202020204" pitchFamily="34" charset="0"/>
              </a:rPr>
              <a:t>Governance and maintenance of </a:t>
            </a:r>
            <a:r>
              <a:rPr lang="en-US" altLang="es-ES" dirty="0">
                <a:solidFill>
                  <a:schemeClr val="tx1"/>
                </a:solidFill>
                <a:latin typeface="Arial" panose="020B0604020202020204" pitchFamily="34" charset="0"/>
                <a:ea typeface="+mj-ea"/>
                <a:cs typeface="Arial" panose="020B0604020202020204" pitchFamily="34" charset="0"/>
              </a:rPr>
              <a:t>the AP</a:t>
            </a:r>
            <a:endParaRPr lang="en-GB" altLang="es-ES" dirty="0">
              <a:solidFill>
                <a:schemeClr val="tx1"/>
              </a:solidFill>
              <a:latin typeface="Arial" panose="020B0604020202020204" pitchFamily="34" charset="0"/>
              <a:ea typeface="+mj-ea"/>
              <a:cs typeface="Arial" panose="020B0604020202020204" pitchFamily="34" charset="0"/>
            </a:endParaRPr>
          </a:p>
        </p:txBody>
      </p:sp>
      <p:sp>
        <p:nvSpPr>
          <p:cNvPr id="3" name="2 Marcador de contenido"/>
          <p:cNvSpPr>
            <a:spLocks noGrp="1"/>
          </p:cNvSpPr>
          <p:nvPr>
            <p:ph idx="1"/>
          </p:nvPr>
        </p:nvSpPr>
        <p:spPr>
          <a:xfrm>
            <a:off x="309466" y="818148"/>
            <a:ext cx="9506466" cy="6006824"/>
          </a:xfrm>
        </p:spPr>
        <p:txBody>
          <a:bodyPr>
            <a:normAutofit fontScale="92500"/>
          </a:bodyPr>
          <a:lstStyle/>
          <a:p>
            <a:r>
              <a:rPr lang="en-GB" sz="2600" dirty="0" smtClean="0"/>
              <a:t>Definition clear rules and working procedures of expert groups</a:t>
            </a:r>
          </a:p>
          <a:p>
            <a:r>
              <a:rPr lang="en-GB" sz="2600" dirty="0" smtClean="0"/>
              <a:t>The NERIS Platform would be the preferred body for the leadership of the platform, followed by an International Organisation. </a:t>
            </a:r>
          </a:p>
          <a:p>
            <a:r>
              <a:rPr lang="en-GB" sz="2600" dirty="0" smtClean="0"/>
              <a:t>On the other hand, in relation on how the decisions should be taken, the preferred option was by consensus for by an (operational) management board. </a:t>
            </a:r>
          </a:p>
          <a:p>
            <a:r>
              <a:rPr lang="en-GB" sz="2600" dirty="0" smtClean="0"/>
              <a:t>Maintenance: KIT, Germany and NERIS.</a:t>
            </a:r>
          </a:p>
          <a:p>
            <a:r>
              <a:rPr lang="es-ES" sz="2600" dirty="0" err="1" smtClean="0"/>
              <a:t>Users</a:t>
            </a:r>
            <a:r>
              <a:rPr lang="es-ES" sz="2600" dirty="0" smtClean="0"/>
              <a:t> </a:t>
            </a:r>
            <a:r>
              <a:rPr lang="es-ES" sz="2600" dirty="0" err="1" smtClean="0"/>
              <a:t>have</a:t>
            </a:r>
            <a:r>
              <a:rPr lang="es-ES" sz="2600" dirty="0" smtClean="0"/>
              <a:t> </a:t>
            </a:r>
            <a:r>
              <a:rPr lang="es-ES" sz="2600" dirty="0" err="1" smtClean="0"/>
              <a:t>remarked</a:t>
            </a:r>
            <a:r>
              <a:rPr lang="es-ES" sz="2600" dirty="0" smtClean="0"/>
              <a:t> </a:t>
            </a:r>
            <a:r>
              <a:rPr lang="es-ES" sz="2600" dirty="0" err="1" smtClean="0"/>
              <a:t>that</a:t>
            </a:r>
            <a:r>
              <a:rPr lang="es-ES" sz="2600" dirty="0" smtClean="0"/>
              <a:t> </a:t>
            </a:r>
            <a:r>
              <a:rPr lang="es-ES" sz="2600" dirty="0" err="1" smtClean="0"/>
              <a:t>testing</a:t>
            </a:r>
            <a:r>
              <a:rPr lang="es-ES" sz="2600" dirty="0" smtClean="0"/>
              <a:t>  of AP, </a:t>
            </a:r>
            <a:r>
              <a:rPr lang="es-ES" sz="2600" dirty="0" err="1" smtClean="0"/>
              <a:t>using</a:t>
            </a:r>
            <a:r>
              <a:rPr lang="es-ES" sz="2600" dirty="0" smtClean="0"/>
              <a:t> in </a:t>
            </a:r>
            <a:r>
              <a:rPr lang="es-ES" sz="2600" dirty="0" err="1" smtClean="0"/>
              <a:t>international</a:t>
            </a:r>
            <a:r>
              <a:rPr lang="es-ES" sz="2600" dirty="0" smtClean="0"/>
              <a:t> </a:t>
            </a:r>
            <a:r>
              <a:rPr lang="es-ES" sz="2600" dirty="0" err="1" smtClean="0"/>
              <a:t>exercises</a:t>
            </a:r>
            <a:r>
              <a:rPr lang="es-ES" sz="2600" dirty="0" smtClean="0"/>
              <a:t> and training are </a:t>
            </a:r>
            <a:r>
              <a:rPr lang="es-ES" sz="2600" dirty="0" err="1" smtClean="0"/>
              <a:t>tools</a:t>
            </a:r>
            <a:r>
              <a:rPr lang="es-ES" sz="2600" dirty="0" smtClean="0"/>
              <a:t>  </a:t>
            </a:r>
            <a:r>
              <a:rPr lang="es-ES" sz="2600" dirty="0" err="1" smtClean="0"/>
              <a:t>favouring</a:t>
            </a:r>
            <a:r>
              <a:rPr lang="es-ES" sz="2600" dirty="0" smtClean="0"/>
              <a:t> </a:t>
            </a:r>
            <a:r>
              <a:rPr lang="es-ES" sz="2600" dirty="0" err="1" smtClean="0"/>
              <a:t>the</a:t>
            </a:r>
            <a:r>
              <a:rPr lang="es-ES" sz="2600" dirty="0" smtClean="0"/>
              <a:t> </a:t>
            </a:r>
            <a:r>
              <a:rPr lang="es-ES" sz="2600" dirty="0" err="1" smtClean="0"/>
              <a:t>trustworthyiness</a:t>
            </a:r>
            <a:r>
              <a:rPr lang="es-ES" sz="2600" dirty="0" smtClean="0"/>
              <a:t> of AP and </a:t>
            </a:r>
            <a:r>
              <a:rPr lang="es-ES" sz="2600" dirty="0" err="1" smtClean="0"/>
              <a:t>they</a:t>
            </a:r>
            <a:r>
              <a:rPr lang="es-ES" sz="2600" dirty="0" smtClean="0"/>
              <a:t> </a:t>
            </a:r>
            <a:r>
              <a:rPr lang="es-ES" sz="2600" dirty="0" err="1" smtClean="0"/>
              <a:t>have</a:t>
            </a:r>
            <a:r>
              <a:rPr lang="es-ES" sz="2600" dirty="0" smtClean="0"/>
              <a:t> </a:t>
            </a:r>
            <a:r>
              <a:rPr lang="es-ES" sz="2600" dirty="0" err="1" smtClean="0"/>
              <a:t>revealed</a:t>
            </a:r>
            <a:r>
              <a:rPr lang="es-ES" sz="2600" dirty="0" smtClean="0"/>
              <a:t> as </a:t>
            </a:r>
            <a:r>
              <a:rPr lang="es-ES" sz="2600" dirty="0" err="1" smtClean="0"/>
              <a:t>the</a:t>
            </a:r>
            <a:r>
              <a:rPr lang="es-ES" sz="2600" dirty="0" smtClean="0"/>
              <a:t> </a:t>
            </a:r>
            <a:r>
              <a:rPr lang="es-ES" sz="2600" dirty="0" err="1" smtClean="0"/>
              <a:t>best</a:t>
            </a:r>
            <a:r>
              <a:rPr lang="es-ES" sz="2600" dirty="0" smtClean="0"/>
              <a:t> </a:t>
            </a:r>
            <a:r>
              <a:rPr lang="es-ES" sz="2600" dirty="0" err="1" smtClean="0"/>
              <a:t>methods</a:t>
            </a:r>
            <a:r>
              <a:rPr lang="es-ES" sz="2600" dirty="0" smtClean="0"/>
              <a:t> </a:t>
            </a:r>
            <a:r>
              <a:rPr lang="es-ES" sz="2600" dirty="0" err="1" smtClean="0"/>
              <a:t>to</a:t>
            </a:r>
            <a:r>
              <a:rPr lang="es-ES" sz="2600" dirty="0" smtClean="0"/>
              <a:t> </a:t>
            </a:r>
            <a:r>
              <a:rPr lang="es-ES" sz="2600" dirty="0" err="1" smtClean="0"/>
              <a:t>check</a:t>
            </a:r>
            <a:r>
              <a:rPr lang="es-ES" sz="2600" dirty="0" smtClean="0"/>
              <a:t> :</a:t>
            </a:r>
          </a:p>
          <a:p>
            <a:pPr lvl="1">
              <a:lnSpc>
                <a:spcPct val="100000"/>
              </a:lnSpc>
            </a:pPr>
            <a:r>
              <a:rPr lang="es-ES" sz="2200" dirty="0" err="1" smtClean="0"/>
              <a:t>the</a:t>
            </a:r>
            <a:r>
              <a:rPr lang="es-ES" sz="2200" dirty="0" smtClean="0"/>
              <a:t> </a:t>
            </a:r>
            <a:r>
              <a:rPr lang="es-ES" sz="2200" dirty="0" err="1" smtClean="0"/>
              <a:t>operation</a:t>
            </a:r>
            <a:r>
              <a:rPr lang="es-ES" sz="2200" dirty="0" smtClean="0"/>
              <a:t> of AP,</a:t>
            </a:r>
          </a:p>
          <a:p>
            <a:pPr lvl="1">
              <a:lnSpc>
                <a:spcPct val="100000"/>
              </a:lnSpc>
            </a:pPr>
            <a:r>
              <a:rPr lang="es-ES" sz="2200" dirty="0" err="1" smtClean="0"/>
              <a:t>If</a:t>
            </a:r>
            <a:r>
              <a:rPr lang="es-ES" sz="2200" dirty="0" smtClean="0"/>
              <a:t> </a:t>
            </a:r>
            <a:r>
              <a:rPr lang="es-ES" sz="2200" dirty="0" err="1" smtClean="0"/>
              <a:t>each</a:t>
            </a:r>
            <a:r>
              <a:rPr lang="es-ES" sz="2200" dirty="0" smtClean="0"/>
              <a:t> </a:t>
            </a:r>
            <a:r>
              <a:rPr lang="es-ES" sz="2200" dirty="0" err="1" smtClean="0"/>
              <a:t>tool</a:t>
            </a:r>
            <a:r>
              <a:rPr lang="es-ES" sz="2200" dirty="0" smtClean="0"/>
              <a:t> </a:t>
            </a:r>
            <a:r>
              <a:rPr lang="es-ES" sz="2200" dirty="0" err="1" smtClean="0"/>
              <a:t>included</a:t>
            </a:r>
            <a:r>
              <a:rPr lang="es-ES" sz="2200" dirty="0" smtClean="0"/>
              <a:t> </a:t>
            </a:r>
            <a:r>
              <a:rPr lang="es-ES" sz="2200" dirty="0" err="1" smtClean="0"/>
              <a:t>is</a:t>
            </a:r>
            <a:r>
              <a:rPr lang="es-ES" sz="2200" dirty="0" smtClean="0"/>
              <a:t> </a:t>
            </a:r>
            <a:r>
              <a:rPr lang="es-ES" sz="2200" dirty="0" err="1" smtClean="0"/>
              <a:t>well</a:t>
            </a:r>
            <a:r>
              <a:rPr lang="es-ES" sz="2200" dirty="0" smtClean="0"/>
              <a:t>  </a:t>
            </a:r>
            <a:r>
              <a:rPr lang="es-ES" sz="2200" dirty="0" err="1" smtClean="0"/>
              <a:t>targeted</a:t>
            </a:r>
            <a:endParaRPr lang="es-ES" sz="2200" dirty="0" smtClean="0"/>
          </a:p>
          <a:p>
            <a:pPr lvl="1">
              <a:lnSpc>
                <a:spcPct val="100000"/>
              </a:lnSpc>
            </a:pPr>
            <a:r>
              <a:rPr lang="es-ES" sz="2200" dirty="0" err="1" smtClean="0"/>
              <a:t>If</a:t>
            </a:r>
            <a:r>
              <a:rPr lang="es-ES" sz="2200" dirty="0" smtClean="0"/>
              <a:t> </a:t>
            </a:r>
            <a:r>
              <a:rPr lang="es-ES" sz="2200" dirty="0" err="1" smtClean="0"/>
              <a:t>the</a:t>
            </a:r>
            <a:r>
              <a:rPr lang="es-ES" sz="2200" dirty="0" smtClean="0"/>
              <a:t> </a:t>
            </a:r>
            <a:r>
              <a:rPr lang="es-ES" sz="2200" dirty="0" err="1" smtClean="0"/>
              <a:t>users</a:t>
            </a:r>
            <a:r>
              <a:rPr lang="es-ES" sz="2200" dirty="0" smtClean="0"/>
              <a:t>, </a:t>
            </a:r>
            <a:r>
              <a:rPr lang="es-ES" sz="2200" dirty="0" err="1" smtClean="0"/>
              <a:t>mainly</a:t>
            </a:r>
            <a:r>
              <a:rPr lang="es-ES" sz="2200" dirty="0" smtClean="0"/>
              <a:t> </a:t>
            </a:r>
            <a:r>
              <a:rPr lang="es-ES" sz="2200" dirty="0" err="1" smtClean="0"/>
              <a:t>the</a:t>
            </a:r>
            <a:r>
              <a:rPr lang="es-ES" sz="2200" dirty="0" smtClean="0"/>
              <a:t> </a:t>
            </a:r>
            <a:r>
              <a:rPr lang="es-ES" sz="2200" dirty="0" err="1" smtClean="0"/>
              <a:t>public</a:t>
            </a:r>
            <a:r>
              <a:rPr lang="es-ES" sz="2200" dirty="0" smtClean="0"/>
              <a:t>, </a:t>
            </a:r>
            <a:r>
              <a:rPr lang="es-ES" sz="2200" dirty="0" err="1" smtClean="0"/>
              <a:t>receive</a:t>
            </a:r>
            <a:r>
              <a:rPr lang="es-ES" sz="2200" dirty="0" smtClean="0"/>
              <a:t> </a:t>
            </a:r>
            <a:r>
              <a:rPr lang="es-ES" sz="2200" dirty="0" err="1" smtClean="0"/>
              <a:t>the</a:t>
            </a:r>
            <a:r>
              <a:rPr lang="es-ES" sz="2200" dirty="0" smtClean="0"/>
              <a:t> </a:t>
            </a:r>
            <a:r>
              <a:rPr lang="es-ES" sz="2200" dirty="0" err="1" smtClean="0"/>
              <a:t>pertinent</a:t>
            </a:r>
            <a:r>
              <a:rPr lang="es-ES" sz="2200" dirty="0" smtClean="0"/>
              <a:t> response</a:t>
            </a:r>
          </a:p>
          <a:p>
            <a:pPr lvl="1">
              <a:lnSpc>
                <a:spcPct val="100000"/>
              </a:lnSpc>
            </a:pPr>
            <a:r>
              <a:rPr lang="es-ES" sz="2200" dirty="0" err="1" smtClean="0"/>
              <a:t>the</a:t>
            </a:r>
            <a:r>
              <a:rPr lang="es-ES" sz="2200" dirty="0" smtClean="0"/>
              <a:t> </a:t>
            </a:r>
            <a:r>
              <a:rPr lang="es-ES" sz="2200" dirty="0" err="1" smtClean="0"/>
              <a:t>degree</a:t>
            </a:r>
            <a:r>
              <a:rPr lang="es-ES" sz="2200" dirty="0" smtClean="0"/>
              <a:t> of </a:t>
            </a:r>
            <a:r>
              <a:rPr lang="es-ES" sz="2200" dirty="0" err="1" smtClean="0"/>
              <a:t>aceptability</a:t>
            </a:r>
            <a:r>
              <a:rPr lang="es-ES" sz="2200" dirty="0" smtClean="0"/>
              <a:t> of </a:t>
            </a:r>
            <a:r>
              <a:rPr lang="es-ES" sz="2200" dirty="0" err="1" smtClean="0"/>
              <a:t>users</a:t>
            </a:r>
            <a:r>
              <a:rPr lang="es-ES" sz="2200" dirty="0" smtClean="0"/>
              <a:t>. </a:t>
            </a:r>
          </a:p>
        </p:txBody>
      </p:sp>
    </p:spTree>
    <p:extLst>
      <p:ext uri="{BB962C8B-B14F-4D97-AF65-F5344CB8AC3E}">
        <p14:creationId xmlns:p14="http://schemas.microsoft.com/office/powerpoint/2010/main" xmlns="" val="21505220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8 Grupo"/>
          <p:cNvGrpSpPr/>
          <p:nvPr/>
        </p:nvGrpSpPr>
        <p:grpSpPr>
          <a:xfrm>
            <a:off x="7673101" y="4836695"/>
            <a:ext cx="2407523" cy="2117558"/>
            <a:chOff x="7985923" y="3031959"/>
            <a:chExt cx="1746564" cy="1804736"/>
          </a:xfrm>
        </p:grpSpPr>
        <p:sp>
          <p:nvSpPr>
            <p:cNvPr id="5" name="4 CuadroTexto"/>
            <p:cNvSpPr txBox="1"/>
            <p:nvPr/>
          </p:nvSpPr>
          <p:spPr>
            <a:xfrm>
              <a:off x="7985923" y="4650564"/>
              <a:ext cx="1734961" cy="186131"/>
            </a:xfrm>
            <a:prstGeom prst="rect">
              <a:avLst/>
            </a:prstGeom>
            <a:noFill/>
          </p:spPr>
          <p:txBody>
            <a:bodyPr wrap="square" rtlCol="0">
              <a:spAutoFit/>
            </a:bodyPr>
            <a:lstStyle/>
            <a:p>
              <a:r>
                <a:rPr lang="es-ES" sz="900" dirty="0" err="1" smtClean="0">
                  <a:solidFill>
                    <a:schemeClr val="tx1"/>
                  </a:solidFill>
                </a:rPr>
                <a:t>Source</a:t>
              </a:r>
              <a:r>
                <a:rPr lang="es-ES" sz="900" dirty="0" smtClean="0">
                  <a:solidFill>
                    <a:schemeClr val="tx1"/>
                  </a:solidFill>
                </a:rPr>
                <a:t>: www.bizmanualz.com</a:t>
              </a:r>
              <a:endParaRPr lang="es-ES" sz="900" dirty="0">
                <a:solidFill>
                  <a:schemeClr val="tx1"/>
                </a:solidFill>
              </a:endParaRPr>
            </a:p>
          </p:txBody>
        </p:sp>
        <p:pic>
          <p:nvPicPr>
            <p:cNvPr id="1027" name="Picture 3"/>
            <p:cNvPicPr>
              <a:picLocks noChangeAspect="1" noChangeArrowheads="1"/>
            </p:cNvPicPr>
            <p:nvPr/>
          </p:nvPicPr>
          <p:blipFill>
            <a:blip r:embed="rId3" cstate="print"/>
            <a:srcRect/>
            <a:stretch>
              <a:fillRect/>
            </a:stretch>
          </p:blipFill>
          <p:spPr bwMode="auto">
            <a:xfrm>
              <a:off x="8164546" y="3031959"/>
              <a:ext cx="1567941" cy="1587653"/>
            </a:xfrm>
            <a:prstGeom prst="rect">
              <a:avLst/>
            </a:prstGeom>
            <a:noFill/>
            <a:ln w="9525">
              <a:noFill/>
              <a:miter lim="800000"/>
              <a:headEnd/>
              <a:tailEnd/>
            </a:ln>
          </p:spPr>
        </p:pic>
      </p:grpSp>
      <p:sp>
        <p:nvSpPr>
          <p:cNvPr id="2" name="1 Título"/>
          <p:cNvSpPr>
            <a:spLocks noGrp="1"/>
          </p:cNvSpPr>
          <p:nvPr>
            <p:ph type="title"/>
          </p:nvPr>
        </p:nvSpPr>
        <p:spPr/>
        <p:txBody>
          <a:bodyPr/>
          <a:lstStyle/>
          <a:p>
            <a:pPr lvl="1" algn="l"/>
            <a:r>
              <a:rPr lang="en-US" altLang="es-ES" dirty="0" smtClean="0">
                <a:solidFill>
                  <a:schemeClr val="tx1"/>
                </a:solidFill>
                <a:latin typeface="Arial" panose="020B0604020202020204" pitchFamily="34" charset="0"/>
                <a:ea typeface="+mj-ea"/>
                <a:cs typeface="Arial" panose="020B0604020202020204" pitchFamily="34" charset="0"/>
              </a:rPr>
              <a:t>Conclusions</a:t>
            </a:r>
            <a:endParaRPr lang="en-GB" altLang="es-ES" dirty="0">
              <a:solidFill>
                <a:schemeClr val="tx1"/>
              </a:solidFill>
              <a:latin typeface="Arial" panose="020B0604020202020204" pitchFamily="34" charset="0"/>
              <a:ea typeface="+mj-ea"/>
              <a:cs typeface="Arial" panose="020B0604020202020204" pitchFamily="34" charset="0"/>
            </a:endParaRPr>
          </a:p>
        </p:txBody>
      </p:sp>
      <p:sp>
        <p:nvSpPr>
          <p:cNvPr id="6" name="5 Marcador de contenido"/>
          <p:cNvSpPr>
            <a:spLocks noGrp="1"/>
          </p:cNvSpPr>
          <p:nvPr>
            <p:ph idx="1"/>
          </p:nvPr>
        </p:nvSpPr>
        <p:spPr>
          <a:xfrm>
            <a:off x="431799" y="1079500"/>
            <a:ext cx="7460917" cy="5796681"/>
          </a:xfrm>
        </p:spPr>
        <p:txBody>
          <a:bodyPr/>
          <a:lstStyle/>
          <a:p>
            <a:r>
              <a:rPr lang="es-ES" dirty="0" err="1" smtClean="0"/>
              <a:t>The</a:t>
            </a:r>
            <a:r>
              <a:rPr lang="es-ES" dirty="0" smtClean="0"/>
              <a:t> </a:t>
            </a:r>
            <a:r>
              <a:rPr lang="es-ES" dirty="0" err="1" smtClean="0"/>
              <a:t>operational</a:t>
            </a:r>
            <a:r>
              <a:rPr lang="es-ES" dirty="0" smtClean="0"/>
              <a:t> </a:t>
            </a:r>
            <a:r>
              <a:rPr lang="es-ES" dirty="0" err="1" smtClean="0"/>
              <a:t>framework</a:t>
            </a:r>
            <a:r>
              <a:rPr lang="es-ES" dirty="0" smtClean="0"/>
              <a:t> of </a:t>
            </a:r>
            <a:r>
              <a:rPr lang="es-ES" dirty="0" err="1" smtClean="0"/>
              <a:t>the</a:t>
            </a:r>
            <a:r>
              <a:rPr lang="es-ES" dirty="0" smtClean="0"/>
              <a:t> AP </a:t>
            </a:r>
            <a:r>
              <a:rPr lang="es-ES" dirty="0" err="1" smtClean="0"/>
              <a:t>should</a:t>
            </a:r>
            <a:r>
              <a:rPr lang="es-ES" dirty="0" smtClean="0"/>
              <a:t> </a:t>
            </a:r>
            <a:r>
              <a:rPr lang="es-ES" dirty="0" err="1" smtClean="0"/>
              <a:t>be</a:t>
            </a:r>
            <a:r>
              <a:rPr lang="es-ES" dirty="0" smtClean="0"/>
              <a:t> in </a:t>
            </a:r>
            <a:r>
              <a:rPr lang="es-ES" dirty="0" err="1" smtClean="0"/>
              <a:t>accordance</a:t>
            </a:r>
            <a:r>
              <a:rPr lang="es-ES" dirty="0" smtClean="0"/>
              <a:t> </a:t>
            </a:r>
            <a:r>
              <a:rPr lang="es-ES" dirty="0" err="1" smtClean="0"/>
              <a:t>to</a:t>
            </a:r>
            <a:r>
              <a:rPr lang="es-ES" dirty="0" smtClean="0"/>
              <a:t> </a:t>
            </a:r>
            <a:r>
              <a:rPr lang="es-ES" dirty="0" err="1" smtClean="0"/>
              <a:t>all</a:t>
            </a:r>
            <a:r>
              <a:rPr lang="es-ES" dirty="0" smtClean="0"/>
              <a:t> </a:t>
            </a:r>
            <a:r>
              <a:rPr lang="es-ES" dirty="0" err="1" smtClean="0"/>
              <a:t>key</a:t>
            </a:r>
            <a:r>
              <a:rPr lang="es-ES" dirty="0" smtClean="0"/>
              <a:t> </a:t>
            </a:r>
            <a:r>
              <a:rPr lang="es-ES" dirty="0" err="1" smtClean="0"/>
              <a:t>making-decision</a:t>
            </a:r>
            <a:r>
              <a:rPr lang="es-ES" dirty="0" smtClean="0"/>
              <a:t> </a:t>
            </a:r>
            <a:r>
              <a:rPr lang="es-ES" dirty="0" err="1" smtClean="0"/>
              <a:t>procesess</a:t>
            </a:r>
            <a:r>
              <a:rPr lang="es-ES" dirty="0" smtClean="0"/>
              <a:t> </a:t>
            </a:r>
            <a:r>
              <a:rPr lang="es-ES" dirty="0" err="1" smtClean="0"/>
              <a:t>along</a:t>
            </a:r>
            <a:r>
              <a:rPr lang="es-ES" dirty="0" smtClean="0"/>
              <a:t> </a:t>
            </a:r>
            <a:r>
              <a:rPr lang="es-ES" dirty="0" err="1" smtClean="0"/>
              <a:t>the</a:t>
            </a:r>
            <a:r>
              <a:rPr lang="es-ES" dirty="0" smtClean="0"/>
              <a:t> </a:t>
            </a:r>
            <a:r>
              <a:rPr lang="es-ES" dirty="0" err="1" smtClean="0"/>
              <a:t>emergency</a:t>
            </a:r>
            <a:r>
              <a:rPr lang="es-ES" dirty="0" smtClean="0"/>
              <a:t> </a:t>
            </a:r>
            <a:r>
              <a:rPr lang="es-ES" dirty="0" err="1" smtClean="0"/>
              <a:t>management</a:t>
            </a:r>
            <a:r>
              <a:rPr lang="es-ES" dirty="0" smtClean="0"/>
              <a:t> </a:t>
            </a:r>
            <a:r>
              <a:rPr lang="es-ES" dirty="0" err="1" smtClean="0"/>
              <a:t>timeline</a:t>
            </a:r>
            <a:r>
              <a:rPr lang="es-ES" dirty="0" smtClean="0"/>
              <a:t>.</a:t>
            </a:r>
          </a:p>
          <a:p>
            <a:endParaRPr lang="es-ES" dirty="0" smtClean="0"/>
          </a:p>
          <a:p>
            <a:r>
              <a:rPr lang="es-ES" dirty="0" err="1" smtClean="0"/>
              <a:t>Users</a:t>
            </a:r>
            <a:r>
              <a:rPr lang="es-ES" dirty="0" smtClean="0"/>
              <a:t> </a:t>
            </a:r>
            <a:r>
              <a:rPr lang="es-ES" dirty="0" err="1" smtClean="0"/>
              <a:t>have</a:t>
            </a:r>
            <a:r>
              <a:rPr lang="es-ES" dirty="0" smtClean="0"/>
              <a:t> </a:t>
            </a:r>
            <a:r>
              <a:rPr lang="es-ES" dirty="0" err="1" smtClean="0"/>
              <a:t>remarked</a:t>
            </a:r>
            <a:r>
              <a:rPr lang="es-ES" dirty="0" smtClean="0"/>
              <a:t> </a:t>
            </a:r>
            <a:r>
              <a:rPr lang="es-ES" dirty="0" err="1" smtClean="0"/>
              <a:t>that</a:t>
            </a:r>
            <a:r>
              <a:rPr lang="es-ES" dirty="0" smtClean="0"/>
              <a:t> </a:t>
            </a:r>
            <a:r>
              <a:rPr lang="es-ES" dirty="0" err="1" smtClean="0"/>
              <a:t>testing</a:t>
            </a:r>
            <a:r>
              <a:rPr lang="es-ES" dirty="0" smtClean="0"/>
              <a:t>  of AP, </a:t>
            </a:r>
            <a:r>
              <a:rPr lang="es-ES" dirty="0" err="1" smtClean="0"/>
              <a:t>using</a:t>
            </a:r>
            <a:r>
              <a:rPr lang="es-ES" dirty="0" smtClean="0"/>
              <a:t> in </a:t>
            </a:r>
            <a:r>
              <a:rPr lang="es-ES" dirty="0" err="1" smtClean="0"/>
              <a:t>international</a:t>
            </a:r>
            <a:r>
              <a:rPr lang="es-ES" dirty="0" smtClean="0"/>
              <a:t> </a:t>
            </a:r>
            <a:r>
              <a:rPr lang="es-ES" dirty="0" err="1" smtClean="0"/>
              <a:t>exercises</a:t>
            </a:r>
            <a:r>
              <a:rPr lang="es-ES" dirty="0" smtClean="0"/>
              <a:t> and training are </a:t>
            </a:r>
            <a:r>
              <a:rPr lang="es-ES" dirty="0" err="1" smtClean="0"/>
              <a:t>tools</a:t>
            </a:r>
            <a:r>
              <a:rPr lang="es-ES" dirty="0" smtClean="0"/>
              <a:t>  </a:t>
            </a:r>
            <a:r>
              <a:rPr lang="es-ES" dirty="0" err="1" smtClean="0"/>
              <a:t>favouring</a:t>
            </a:r>
            <a:r>
              <a:rPr lang="es-ES" dirty="0" smtClean="0"/>
              <a:t> </a:t>
            </a:r>
            <a:r>
              <a:rPr lang="es-ES" dirty="0" err="1" smtClean="0"/>
              <a:t>the</a:t>
            </a:r>
            <a:r>
              <a:rPr lang="es-ES" dirty="0" smtClean="0"/>
              <a:t> </a:t>
            </a:r>
            <a:r>
              <a:rPr lang="es-ES" dirty="0" err="1" smtClean="0"/>
              <a:t>trustworthyiness</a:t>
            </a:r>
            <a:r>
              <a:rPr lang="es-ES" dirty="0" smtClean="0"/>
              <a:t> of AP and </a:t>
            </a:r>
            <a:r>
              <a:rPr lang="es-ES" dirty="0" err="1" smtClean="0"/>
              <a:t>they</a:t>
            </a:r>
            <a:r>
              <a:rPr lang="es-ES" dirty="0" smtClean="0"/>
              <a:t> </a:t>
            </a:r>
            <a:r>
              <a:rPr lang="es-ES" dirty="0" err="1" smtClean="0"/>
              <a:t>have</a:t>
            </a:r>
            <a:r>
              <a:rPr lang="es-ES" dirty="0" smtClean="0"/>
              <a:t> </a:t>
            </a:r>
            <a:r>
              <a:rPr lang="es-ES" dirty="0" err="1" smtClean="0"/>
              <a:t>revealed</a:t>
            </a:r>
            <a:r>
              <a:rPr lang="es-ES" dirty="0" smtClean="0"/>
              <a:t> as </a:t>
            </a:r>
            <a:r>
              <a:rPr lang="es-ES" dirty="0" err="1" smtClean="0"/>
              <a:t>the</a:t>
            </a:r>
            <a:r>
              <a:rPr lang="es-ES" dirty="0" smtClean="0"/>
              <a:t> </a:t>
            </a:r>
            <a:r>
              <a:rPr lang="es-ES" dirty="0" err="1" smtClean="0"/>
              <a:t>best</a:t>
            </a:r>
            <a:r>
              <a:rPr lang="es-ES" dirty="0" smtClean="0"/>
              <a:t> </a:t>
            </a:r>
            <a:r>
              <a:rPr lang="es-ES" dirty="0" err="1" smtClean="0"/>
              <a:t>methods</a:t>
            </a:r>
            <a:r>
              <a:rPr lang="es-ES" dirty="0" smtClean="0"/>
              <a:t> </a:t>
            </a:r>
            <a:r>
              <a:rPr lang="es-ES" dirty="0" err="1" smtClean="0"/>
              <a:t>to</a:t>
            </a:r>
            <a:r>
              <a:rPr lang="es-ES" dirty="0" smtClean="0"/>
              <a:t> </a:t>
            </a:r>
            <a:r>
              <a:rPr lang="es-ES" dirty="0" err="1" smtClean="0"/>
              <a:t>check</a:t>
            </a:r>
            <a:r>
              <a:rPr lang="es-ES" dirty="0" smtClean="0"/>
              <a:t> :</a:t>
            </a:r>
          </a:p>
          <a:p>
            <a:pPr lvl="1"/>
            <a:r>
              <a:rPr lang="es-ES" dirty="0" err="1" smtClean="0"/>
              <a:t>the</a:t>
            </a:r>
            <a:r>
              <a:rPr lang="es-ES" dirty="0" smtClean="0"/>
              <a:t> </a:t>
            </a:r>
            <a:r>
              <a:rPr lang="es-ES" dirty="0" err="1" smtClean="0"/>
              <a:t>operation</a:t>
            </a:r>
            <a:r>
              <a:rPr lang="es-ES" dirty="0" smtClean="0"/>
              <a:t> of AP,</a:t>
            </a:r>
          </a:p>
          <a:p>
            <a:pPr lvl="1"/>
            <a:r>
              <a:rPr lang="es-ES" dirty="0" err="1" smtClean="0"/>
              <a:t>If</a:t>
            </a:r>
            <a:r>
              <a:rPr lang="es-ES" dirty="0" smtClean="0"/>
              <a:t> </a:t>
            </a:r>
            <a:r>
              <a:rPr lang="es-ES" dirty="0" err="1" smtClean="0"/>
              <a:t>each</a:t>
            </a:r>
            <a:r>
              <a:rPr lang="es-ES" dirty="0" smtClean="0"/>
              <a:t> </a:t>
            </a:r>
            <a:r>
              <a:rPr lang="es-ES" dirty="0" err="1" smtClean="0"/>
              <a:t>tool</a:t>
            </a:r>
            <a:r>
              <a:rPr lang="es-ES" dirty="0" smtClean="0"/>
              <a:t> </a:t>
            </a:r>
            <a:r>
              <a:rPr lang="es-ES" dirty="0" err="1" smtClean="0"/>
              <a:t>included</a:t>
            </a:r>
            <a:r>
              <a:rPr lang="es-ES" dirty="0" smtClean="0"/>
              <a:t> </a:t>
            </a:r>
            <a:r>
              <a:rPr lang="es-ES" dirty="0" err="1" smtClean="0"/>
              <a:t>is</a:t>
            </a:r>
            <a:r>
              <a:rPr lang="es-ES" dirty="0" smtClean="0"/>
              <a:t> </a:t>
            </a:r>
            <a:r>
              <a:rPr lang="es-ES" dirty="0" err="1" smtClean="0"/>
              <a:t>well</a:t>
            </a:r>
            <a:r>
              <a:rPr lang="es-ES" dirty="0" smtClean="0"/>
              <a:t>  </a:t>
            </a:r>
            <a:r>
              <a:rPr lang="es-ES" dirty="0" err="1" smtClean="0"/>
              <a:t>targeted</a:t>
            </a:r>
            <a:endParaRPr lang="es-ES" dirty="0" smtClean="0"/>
          </a:p>
          <a:p>
            <a:pPr lvl="1"/>
            <a:r>
              <a:rPr lang="es-ES" dirty="0" err="1" smtClean="0"/>
              <a:t>If</a:t>
            </a:r>
            <a:r>
              <a:rPr lang="es-ES" dirty="0" smtClean="0"/>
              <a:t> </a:t>
            </a:r>
            <a:r>
              <a:rPr lang="es-ES" dirty="0" err="1" smtClean="0"/>
              <a:t>the</a:t>
            </a:r>
            <a:r>
              <a:rPr lang="es-ES" dirty="0" smtClean="0"/>
              <a:t> </a:t>
            </a:r>
            <a:r>
              <a:rPr lang="es-ES" dirty="0" err="1" smtClean="0"/>
              <a:t>users</a:t>
            </a:r>
            <a:r>
              <a:rPr lang="es-ES" dirty="0" smtClean="0"/>
              <a:t>, </a:t>
            </a:r>
            <a:r>
              <a:rPr lang="es-ES" dirty="0" err="1" smtClean="0"/>
              <a:t>mainly</a:t>
            </a:r>
            <a:r>
              <a:rPr lang="es-ES" dirty="0" smtClean="0"/>
              <a:t> </a:t>
            </a:r>
            <a:r>
              <a:rPr lang="es-ES" dirty="0" err="1" smtClean="0"/>
              <a:t>the</a:t>
            </a:r>
            <a:r>
              <a:rPr lang="es-ES" dirty="0" smtClean="0"/>
              <a:t> </a:t>
            </a:r>
            <a:r>
              <a:rPr lang="es-ES" dirty="0" err="1" smtClean="0"/>
              <a:t>public</a:t>
            </a:r>
            <a:r>
              <a:rPr lang="es-ES" dirty="0" smtClean="0"/>
              <a:t>, </a:t>
            </a:r>
            <a:r>
              <a:rPr lang="es-ES" dirty="0" err="1" smtClean="0"/>
              <a:t>receive</a:t>
            </a:r>
            <a:r>
              <a:rPr lang="es-ES" dirty="0" smtClean="0"/>
              <a:t> </a:t>
            </a:r>
            <a:r>
              <a:rPr lang="es-ES" dirty="0" err="1" smtClean="0"/>
              <a:t>the</a:t>
            </a:r>
            <a:r>
              <a:rPr lang="es-ES" dirty="0" smtClean="0"/>
              <a:t> </a:t>
            </a:r>
            <a:r>
              <a:rPr lang="es-ES" dirty="0" err="1" smtClean="0"/>
              <a:t>pertinent</a:t>
            </a:r>
            <a:r>
              <a:rPr lang="es-ES" dirty="0" smtClean="0"/>
              <a:t> response</a:t>
            </a:r>
          </a:p>
          <a:p>
            <a:pPr lvl="1"/>
            <a:r>
              <a:rPr lang="es-ES" dirty="0" err="1" smtClean="0"/>
              <a:t>the</a:t>
            </a:r>
            <a:r>
              <a:rPr lang="es-ES" dirty="0" smtClean="0"/>
              <a:t> </a:t>
            </a:r>
            <a:r>
              <a:rPr lang="es-ES" dirty="0" err="1" smtClean="0"/>
              <a:t>degree</a:t>
            </a:r>
            <a:r>
              <a:rPr lang="es-ES" dirty="0" smtClean="0"/>
              <a:t> of </a:t>
            </a:r>
            <a:r>
              <a:rPr lang="es-ES" dirty="0" err="1" smtClean="0"/>
              <a:t>aceptability</a:t>
            </a:r>
            <a:r>
              <a:rPr lang="es-ES" dirty="0" smtClean="0"/>
              <a:t> of </a:t>
            </a:r>
            <a:r>
              <a:rPr lang="es-ES" dirty="0" err="1" smtClean="0"/>
              <a:t>users</a:t>
            </a:r>
            <a:r>
              <a:rPr lang="es-ES" dirty="0" smtClean="0"/>
              <a:t>. </a:t>
            </a:r>
          </a:p>
          <a:p>
            <a:r>
              <a:rPr lang="es-ES" dirty="0" err="1" smtClean="0"/>
              <a:t>The</a:t>
            </a:r>
            <a:r>
              <a:rPr lang="es-ES" dirty="0" smtClean="0"/>
              <a:t> </a:t>
            </a:r>
            <a:r>
              <a:rPr lang="es-ES" dirty="0" err="1" smtClean="0"/>
              <a:t>operational</a:t>
            </a:r>
            <a:r>
              <a:rPr lang="es-ES" dirty="0" smtClean="0"/>
              <a:t> </a:t>
            </a:r>
            <a:r>
              <a:rPr lang="es-ES" dirty="0" err="1" smtClean="0"/>
              <a:t>procedures</a:t>
            </a:r>
            <a:r>
              <a:rPr lang="es-ES" dirty="0" smtClean="0"/>
              <a:t> </a:t>
            </a:r>
            <a:r>
              <a:rPr lang="es-ES" dirty="0" err="1" smtClean="0"/>
              <a:t>would</a:t>
            </a:r>
            <a:r>
              <a:rPr lang="es-ES" dirty="0" smtClean="0"/>
              <a:t> </a:t>
            </a:r>
            <a:r>
              <a:rPr lang="es-ES" dirty="0" err="1" smtClean="0"/>
              <a:t>be</a:t>
            </a:r>
            <a:r>
              <a:rPr lang="es-ES" dirty="0" smtClean="0"/>
              <a:t> </a:t>
            </a:r>
            <a:r>
              <a:rPr lang="es-ES" dirty="0" err="1" smtClean="0"/>
              <a:t>updated</a:t>
            </a:r>
            <a:r>
              <a:rPr lang="es-ES" dirty="0" smtClean="0"/>
              <a:t> </a:t>
            </a:r>
            <a:r>
              <a:rPr lang="es-ES" dirty="0" err="1" smtClean="0"/>
              <a:t>according</a:t>
            </a:r>
            <a:r>
              <a:rPr lang="es-ES" dirty="0" smtClean="0"/>
              <a:t> </a:t>
            </a:r>
            <a:r>
              <a:rPr lang="es-ES" dirty="0" err="1" smtClean="0"/>
              <a:t>the</a:t>
            </a:r>
            <a:r>
              <a:rPr lang="es-ES" dirty="0" smtClean="0"/>
              <a:t> </a:t>
            </a:r>
            <a:r>
              <a:rPr lang="es-ES" dirty="0" err="1" smtClean="0"/>
              <a:t>outcomes</a:t>
            </a:r>
            <a:r>
              <a:rPr lang="es-ES" dirty="0" smtClean="0"/>
              <a:t> of </a:t>
            </a:r>
            <a:r>
              <a:rPr lang="es-ES" dirty="0" err="1" smtClean="0"/>
              <a:t>the</a:t>
            </a:r>
            <a:r>
              <a:rPr lang="es-ES" dirty="0" smtClean="0"/>
              <a:t> </a:t>
            </a:r>
            <a:r>
              <a:rPr lang="es-ES" dirty="0" err="1" smtClean="0"/>
              <a:t>periodical</a:t>
            </a:r>
            <a:r>
              <a:rPr lang="es-ES" dirty="0" smtClean="0"/>
              <a:t> </a:t>
            </a:r>
            <a:r>
              <a:rPr lang="es-ES" dirty="0" err="1" smtClean="0"/>
              <a:t>tests</a:t>
            </a:r>
            <a:r>
              <a:rPr lang="es-ES" dirty="0" smtClean="0"/>
              <a:t>.</a:t>
            </a:r>
          </a:p>
          <a:p>
            <a:r>
              <a:rPr lang="es-ES" dirty="0" smtClean="0"/>
              <a:t> </a:t>
            </a:r>
            <a:endParaRPr lang="es-ES" dirty="0"/>
          </a:p>
        </p:txBody>
      </p:sp>
    </p:spTree>
    <p:extLst>
      <p:ext uri="{BB962C8B-B14F-4D97-AF65-F5344CB8AC3E}">
        <p14:creationId xmlns:p14="http://schemas.microsoft.com/office/powerpoint/2010/main" xmlns="" val="2150522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ctrTitle"/>
          </p:nvPr>
        </p:nvSpPr>
        <p:spPr>
          <a:xfrm>
            <a:off x="931988" y="2136893"/>
            <a:ext cx="8352693" cy="3055360"/>
          </a:xfrm>
        </p:spPr>
        <p:txBody>
          <a:bodyPr/>
          <a:lstStyle/>
          <a:p>
            <a:r>
              <a:rPr lang="en-US" sz="4800" dirty="0" smtClean="0"/>
              <a:t>Thanks for </a:t>
            </a:r>
            <a:r>
              <a:rPr lang="en-US" sz="4800" dirty="0"/>
              <a:t>your attention</a:t>
            </a:r>
            <a:r>
              <a:rPr lang="en-US" sz="4800" dirty="0" smtClean="0"/>
              <a:t>!!</a:t>
            </a:r>
            <a:endParaRPr lang="es-ES" sz="4800" dirty="0"/>
          </a:p>
        </p:txBody>
      </p:sp>
    </p:spTree>
    <p:extLst>
      <p:ext uri="{BB962C8B-B14F-4D97-AF65-F5344CB8AC3E}">
        <p14:creationId xmlns:p14="http://schemas.microsoft.com/office/powerpoint/2010/main" xmlns="" val="3294890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Working</a:t>
            </a:r>
            <a:r>
              <a:rPr lang="es-ES" dirty="0" smtClean="0"/>
              <a:t> </a:t>
            </a:r>
            <a:r>
              <a:rPr lang="es-ES" dirty="0" err="1" smtClean="0"/>
              <a:t>Team</a:t>
            </a:r>
            <a:endParaRPr lang="es-ES" dirty="0"/>
          </a:p>
        </p:txBody>
      </p:sp>
      <p:sp>
        <p:nvSpPr>
          <p:cNvPr id="3" name="2 Marcador de contenido"/>
          <p:cNvSpPr>
            <a:spLocks noGrp="1"/>
          </p:cNvSpPr>
          <p:nvPr>
            <p:ph idx="1"/>
          </p:nvPr>
        </p:nvSpPr>
        <p:spPr>
          <a:xfrm>
            <a:off x="431800" y="1015332"/>
            <a:ext cx="9433048" cy="5796681"/>
          </a:xfrm>
        </p:spPr>
        <p:txBody>
          <a:bodyPr/>
          <a:lstStyle/>
          <a:p>
            <a:r>
              <a:rPr lang="es-ES" dirty="0" smtClean="0"/>
              <a:t>PREPARE WP2.2 </a:t>
            </a:r>
            <a:r>
              <a:rPr lang="es-ES" dirty="0" err="1" smtClean="0"/>
              <a:t>Team</a:t>
            </a:r>
            <a:r>
              <a:rPr lang="es-ES" dirty="0" smtClean="0"/>
              <a:t>:</a:t>
            </a:r>
          </a:p>
          <a:p>
            <a:pPr lvl="1"/>
            <a:r>
              <a:rPr lang="es-ES" dirty="0" smtClean="0"/>
              <a:t>Milagros Montero, Cristina Trueba, Roser Sala. </a:t>
            </a:r>
            <a:r>
              <a:rPr lang="en-GB" b="1" dirty="0" smtClean="0"/>
              <a:t>CIEMAT (Spain)</a:t>
            </a:r>
            <a:endParaRPr lang="es-ES" b="1" dirty="0" smtClean="0"/>
          </a:p>
          <a:p>
            <a:pPr lvl="1"/>
            <a:r>
              <a:rPr lang="en-GB" dirty="0" smtClean="0"/>
              <a:t>Wolfgang </a:t>
            </a:r>
            <a:r>
              <a:rPr lang="en-GB" dirty="0" err="1" smtClean="0"/>
              <a:t>Raskob</a:t>
            </a:r>
            <a:r>
              <a:rPr lang="en-GB" dirty="0" smtClean="0"/>
              <a:t>. </a:t>
            </a:r>
            <a:r>
              <a:rPr lang="en-GB" b="1" dirty="0" smtClean="0"/>
              <a:t>KIT (Germany)</a:t>
            </a:r>
            <a:endParaRPr lang="es-ES" b="1" dirty="0" smtClean="0"/>
          </a:p>
          <a:p>
            <a:pPr lvl="1"/>
            <a:r>
              <a:rPr lang="en-GB" dirty="0" smtClean="0"/>
              <a:t>Tatiana </a:t>
            </a:r>
            <a:r>
              <a:rPr lang="en-GB" dirty="0" err="1" smtClean="0"/>
              <a:t>Ďúranová</a:t>
            </a:r>
            <a:r>
              <a:rPr lang="en-GB" dirty="0" smtClean="0"/>
              <a:t>, </a:t>
            </a:r>
            <a:r>
              <a:rPr lang="en-GB" dirty="0" err="1" smtClean="0"/>
              <a:t>Jarmila</a:t>
            </a:r>
            <a:r>
              <a:rPr lang="en-GB" dirty="0" smtClean="0"/>
              <a:t> </a:t>
            </a:r>
            <a:r>
              <a:rPr lang="en-GB" dirty="0" err="1" smtClean="0"/>
              <a:t>Bohúnová</a:t>
            </a:r>
            <a:r>
              <a:rPr lang="en-GB" dirty="0" smtClean="0"/>
              <a:t>. </a:t>
            </a:r>
            <a:r>
              <a:rPr lang="en-GB" b="1" dirty="0" smtClean="0"/>
              <a:t>VUJE (Slovak Republic)</a:t>
            </a:r>
            <a:endParaRPr lang="es-ES" b="1" dirty="0" smtClean="0"/>
          </a:p>
          <a:p>
            <a:pPr lvl="1"/>
            <a:r>
              <a:rPr lang="en-GB" dirty="0" err="1" smtClean="0"/>
              <a:t>João</a:t>
            </a:r>
            <a:r>
              <a:rPr lang="en-GB" dirty="0" smtClean="0"/>
              <a:t> Oliveira Martins. </a:t>
            </a:r>
            <a:r>
              <a:rPr lang="en-GB" b="1" dirty="0" smtClean="0"/>
              <a:t>APA (Portugal)</a:t>
            </a:r>
            <a:endParaRPr lang="es-ES" dirty="0"/>
          </a:p>
        </p:txBody>
      </p:sp>
      <p:pic>
        <p:nvPicPr>
          <p:cNvPr id="1026" name="Picture 2"/>
          <p:cNvPicPr>
            <a:picLocks noChangeAspect="1" noChangeArrowheads="1"/>
          </p:cNvPicPr>
          <p:nvPr/>
        </p:nvPicPr>
        <p:blipFill>
          <a:blip r:embed="rId2" cstate="print"/>
          <a:srcRect/>
          <a:stretch>
            <a:fillRect/>
          </a:stretch>
        </p:blipFill>
        <p:spPr bwMode="auto">
          <a:xfrm>
            <a:off x="2548032" y="3779838"/>
            <a:ext cx="4984562" cy="29766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defRPr/>
            </a:pPr>
            <a:r>
              <a:rPr lang="de-DE" altLang="es-ES" dirty="0" smtClean="0"/>
              <a:t>Contents</a:t>
            </a:r>
          </a:p>
        </p:txBody>
      </p:sp>
      <p:sp>
        <p:nvSpPr>
          <p:cNvPr id="4099" name="Rectangle 3"/>
          <p:cNvSpPr>
            <a:spLocks noGrp="1" noChangeArrowheads="1"/>
          </p:cNvSpPr>
          <p:nvPr>
            <p:ph idx="1"/>
          </p:nvPr>
        </p:nvSpPr>
        <p:spPr>
          <a:xfrm>
            <a:off x="323850" y="828069"/>
            <a:ext cx="9432925" cy="6218190"/>
          </a:xfrm>
        </p:spPr>
        <p:txBody>
          <a:bodyPr/>
          <a:lstStyle/>
          <a:p>
            <a:r>
              <a:rPr lang="en-US" b="1" dirty="0" smtClean="0"/>
              <a:t>Introduction.</a:t>
            </a:r>
          </a:p>
          <a:p>
            <a:pPr lvl="1"/>
            <a:r>
              <a:rPr lang="en-US" dirty="0" smtClean="0"/>
              <a:t>Objectives and scope</a:t>
            </a:r>
          </a:p>
          <a:p>
            <a:r>
              <a:rPr lang="en-GB" dirty="0" smtClean="0"/>
              <a:t>Identifying and Characterising Key Decision-Making Points</a:t>
            </a:r>
          </a:p>
          <a:p>
            <a:r>
              <a:rPr lang="en-US" dirty="0" smtClean="0"/>
              <a:t>Identification and </a:t>
            </a:r>
            <a:r>
              <a:rPr lang="en-GB" dirty="0" smtClean="0"/>
              <a:t>categorisation</a:t>
            </a:r>
            <a:r>
              <a:rPr lang="en-US" dirty="0" smtClean="0"/>
              <a:t> of stakeholders (users) of the AP</a:t>
            </a:r>
          </a:p>
          <a:p>
            <a:r>
              <a:rPr lang="en-US" dirty="0" smtClean="0"/>
              <a:t>Operating the AP</a:t>
            </a:r>
          </a:p>
          <a:p>
            <a:pPr lvl="1"/>
            <a:r>
              <a:rPr lang="en-GB" dirty="0" smtClean="0"/>
              <a:t>Management of information</a:t>
            </a:r>
          </a:p>
          <a:p>
            <a:pPr lvl="1"/>
            <a:r>
              <a:rPr lang="en-GB" dirty="0" smtClean="0"/>
              <a:t>Roles and functions</a:t>
            </a:r>
          </a:p>
          <a:p>
            <a:pPr lvl="1"/>
            <a:r>
              <a:rPr lang="en-US" dirty="0" smtClean="0"/>
              <a:t>Flow of information in the platform.</a:t>
            </a:r>
          </a:p>
          <a:p>
            <a:r>
              <a:rPr lang="en-US" altLang="es-ES" dirty="0" smtClean="0"/>
              <a:t>Functioning and governance of the AP</a:t>
            </a:r>
            <a:endParaRPr lang="en-US" dirty="0" smtClean="0"/>
          </a:p>
          <a:p>
            <a:pPr lvl="1"/>
            <a:endParaRPr lang="en-GB" dirty="0" smtClean="0"/>
          </a:p>
          <a:p>
            <a:pPr lvl="2">
              <a:buNone/>
            </a:pP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Objectives and scope</a:t>
            </a:r>
            <a:endParaRPr lang="en-US" dirty="0"/>
          </a:p>
        </p:txBody>
      </p:sp>
      <p:sp>
        <p:nvSpPr>
          <p:cNvPr id="3" name="2 Marcador de contenido"/>
          <p:cNvSpPr>
            <a:spLocks noGrp="1"/>
          </p:cNvSpPr>
          <p:nvPr>
            <p:ph idx="1"/>
          </p:nvPr>
        </p:nvSpPr>
        <p:spPr>
          <a:xfrm>
            <a:off x="233916" y="770965"/>
            <a:ext cx="9555543" cy="6221506"/>
          </a:xfrm>
        </p:spPr>
        <p:txBody>
          <a:bodyPr>
            <a:normAutofit lnSpcReduction="10000"/>
          </a:bodyPr>
          <a:lstStyle/>
          <a:p>
            <a:pPr lvl="0" algn="just" eaLnBrk="1">
              <a:lnSpc>
                <a:spcPct val="100000"/>
              </a:lnSpc>
            </a:pPr>
            <a:r>
              <a:rPr lang="en-GB" altLang="es-ES" b="0" dirty="0" smtClean="0"/>
              <a:t>The Analytical Platform (AP) should be a focal point for collecting information, analysing any nuclear or radiological event and providing information about the consequences and their future evolution.</a:t>
            </a:r>
          </a:p>
          <a:p>
            <a:pPr>
              <a:lnSpc>
                <a:spcPct val="100000"/>
              </a:lnSpc>
            </a:pPr>
            <a:r>
              <a:rPr lang="en-GB" altLang="es-ES" b="1" dirty="0" smtClean="0"/>
              <a:t>Objective WP2.2:</a:t>
            </a:r>
            <a:r>
              <a:rPr lang="en-GB" altLang="es-ES" b="0" dirty="0" smtClean="0"/>
              <a:t> the development of the </a:t>
            </a:r>
            <a:r>
              <a:rPr lang="en-GB" altLang="es-ES" b="1" dirty="0" smtClean="0"/>
              <a:t>operational procedures</a:t>
            </a:r>
            <a:r>
              <a:rPr lang="en-GB" altLang="es-ES" b="0" dirty="0" smtClean="0"/>
              <a:t>, process flows and templates in order to have a clear picture how to structure a central deposit, which information flows are important and how to organise the operation of the AP. Specifically:</a:t>
            </a:r>
          </a:p>
          <a:p>
            <a:pPr lvl="1">
              <a:lnSpc>
                <a:spcPct val="100000"/>
              </a:lnSpc>
            </a:pPr>
            <a:r>
              <a:rPr lang="en-GB" altLang="es-ES" dirty="0" smtClean="0"/>
              <a:t>Develop communication and operation guidelines</a:t>
            </a:r>
          </a:p>
          <a:p>
            <a:pPr lvl="1">
              <a:lnSpc>
                <a:spcPct val="100000"/>
              </a:lnSpc>
            </a:pPr>
            <a:r>
              <a:rPr lang="en-GB" altLang="es-ES" dirty="0" smtClean="0"/>
              <a:t>Develop templates how to operate the platform</a:t>
            </a:r>
          </a:p>
          <a:p>
            <a:pPr>
              <a:lnSpc>
                <a:spcPct val="100000"/>
              </a:lnSpc>
            </a:pPr>
            <a:r>
              <a:rPr lang="en-GB" altLang="es-ES" b="0" dirty="0" smtClean="0"/>
              <a:t>Points of interest to establish the operational procedures </a:t>
            </a:r>
          </a:p>
          <a:p>
            <a:pPr lvl="1">
              <a:lnSpc>
                <a:spcPct val="100000"/>
              </a:lnSpc>
            </a:pPr>
            <a:r>
              <a:rPr lang="en-GB" dirty="0" smtClean="0"/>
              <a:t>Identifying and Characterising Key Decision-Making Points</a:t>
            </a:r>
            <a:endParaRPr lang="en-GB" altLang="es-ES" b="0" dirty="0" smtClean="0"/>
          </a:p>
          <a:p>
            <a:pPr lvl="1">
              <a:lnSpc>
                <a:spcPct val="100000"/>
              </a:lnSpc>
            </a:pPr>
            <a:r>
              <a:rPr lang="en-GB" altLang="es-ES" dirty="0" smtClean="0"/>
              <a:t>Identification, categorisation of users of the AP and interactions</a:t>
            </a:r>
          </a:p>
          <a:p>
            <a:pPr lvl="1">
              <a:lnSpc>
                <a:spcPct val="100000"/>
              </a:lnSpc>
            </a:pPr>
            <a:r>
              <a:rPr lang="en-GB" altLang="es-ES" dirty="0" smtClean="0"/>
              <a:t>General response framework and Flow of information</a:t>
            </a:r>
          </a:p>
          <a:p>
            <a:pPr lvl="1">
              <a:lnSpc>
                <a:spcPct val="100000"/>
              </a:lnSpc>
            </a:pPr>
            <a:r>
              <a:rPr lang="en-GB" altLang="es-ES" dirty="0" smtClean="0"/>
              <a:t>Functioning and governance of the AP</a:t>
            </a:r>
          </a:p>
        </p:txBody>
      </p:sp>
    </p:spTree>
    <p:extLst>
      <p:ext uri="{BB962C8B-B14F-4D97-AF65-F5344CB8AC3E}">
        <p14:creationId xmlns:p14="http://schemas.microsoft.com/office/powerpoint/2010/main" xmlns="" val="1047748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17178" y="36513"/>
            <a:ext cx="7266238" cy="698500"/>
          </a:xfrm>
        </p:spPr>
        <p:txBody>
          <a:bodyPr>
            <a:normAutofit fontScale="90000"/>
          </a:bodyPr>
          <a:lstStyle/>
          <a:p>
            <a:r>
              <a:rPr lang="en-GB" dirty="0" smtClean="0"/>
              <a:t>Identifying and Characterising Key Decision-Making Points</a:t>
            </a:r>
            <a:endParaRPr lang="en-GB" dirty="0"/>
          </a:p>
        </p:txBody>
      </p:sp>
      <p:sp>
        <p:nvSpPr>
          <p:cNvPr id="5" name="2 Marcador de contenido"/>
          <p:cNvSpPr txBox="1">
            <a:spLocks/>
          </p:cNvSpPr>
          <p:nvPr/>
        </p:nvSpPr>
        <p:spPr bwMode="auto">
          <a:xfrm>
            <a:off x="314710" y="808176"/>
            <a:ext cx="9522921" cy="1576436"/>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indent="-342900" algn="l" eaLnBrk="1" hangingPunct="1">
              <a:lnSpc>
                <a:spcPct val="100000"/>
              </a:lnSpc>
              <a:spcAft>
                <a:spcPts val="1425"/>
              </a:spcAft>
              <a:buBlip>
                <a:blip r:embed="rId3"/>
              </a:buBlip>
            </a:pPr>
            <a:r>
              <a:rPr lang="en-US" altLang="es-ES" sz="2400" b="0" dirty="0" smtClean="0">
                <a:solidFill>
                  <a:schemeClr val="tx1"/>
                </a:solidFill>
                <a:cs typeface="Arial" panose="020B0604020202020204" pitchFamily="34" charset="0"/>
              </a:rPr>
              <a:t>The </a:t>
            </a:r>
            <a:r>
              <a:rPr lang="en-US" altLang="es-ES" sz="2400" dirty="0" smtClean="0">
                <a:solidFill>
                  <a:schemeClr val="tx1"/>
                </a:solidFill>
                <a:cs typeface="Arial" panose="020B0604020202020204" pitchFamily="34" charset="0"/>
              </a:rPr>
              <a:t>operational framework </a:t>
            </a:r>
            <a:r>
              <a:rPr lang="en-US" altLang="es-ES" sz="2400" b="0" dirty="0" smtClean="0">
                <a:solidFill>
                  <a:schemeClr val="tx1"/>
                </a:solidFill>
                <a:cs typeface="Arial" panose="020B0604020202020204" pitchFamily="34" charset="0"/>
              </a:rPr>
              <a:t>of the AP should be in accordance with the </a:t>
            </a:r>
            <a:r>
              <a:rPr lang="en-US" altLang="es-ES" sz="2400" dirty="0" smtClean="0">
                <a:solidFill>
                  <a:schemeClr val="tx1"/>
                </a:solidFill>
                <a:cs typeface="Arial" panose="020B0604020202020204" pitchFamily="34" charset="0"/>
              </a:rPr>
              <a:t>working process </a:t>
            </a:r>
            <a:r>
              <a:rPr lang="en-US" altLang="es-ES" sz="2400" b="0" dirty="0" smtClean="0">
                <a:solidFill>
                  <a:schemeClr val="tx1"/>
                </a:solidFill>
                <a:cs typeface="Arial" panose="020B0604020202020204" pitchFamily="34" charset="0"/>
              </a:rPr>
              <a:t>accomplished during the emergency management. </a:t>
            </a:r>
            <a:r>
              <a:rPr lang="en-US" altLang="es-ES" sz="2400" b="0" dirty="0">
                <a:solidFill>
                  <a:schemeClr val="tx1"/>
                </a:solidFill>
                <a:cs typeface="Arial" panose="020B0604020202020204" pitchFamily="34" charset="0"/>
              </a:rPr>
              <a:t>The operation of the platform should be adapt to needs for information in each key decision-making points. </a:t>
            </a:r>
            <a:endParaRPr lang="en-GB" altLang="es-ES" sz="2400" b="0" dirty="0" smtClean="0">
              <a:solidFill>
                <a:schemeClr val="tx1"/>
              </a:solidFill>
              <a:cs typeface="Arial" panose="020B0604020202020204" pitchFamily="34" charset="0"/>
            </a:endParaRPr>
          </a:p>
        </p:txBody>
      </p:sp>
      <p:sp>
        <p:nvSpPr>
          <p:cNvPr id="8" name="2 Marcador de contenido"/>
          <p:cNvSpPr txBox="1">
            <a:spLocks/>
          </p:cNvSpPr>
          <p:nvPr/>
        </p:nvSpPr>
        <p:spPr bwMode="auto">
          <a:xfrm>
            <a:off x="278852" y="4218929"/>
            <a:ext cx="9522921" cy="1608129"/>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indent="-342900" algn="just" eaLnBrk="1" hangingPunct="1">
              <a:lnSpc>
                <a:spcPct val="100000"/>
              </a:lnSpc>
              <a:spcAft>
                <a:spcPts val="1425"/>
              </a:spcAft>
              <a:buBlip>
                <a:blip r:embed="rId3"/>
              </a:buBlip>
            </a:pPr>
            <a:r>
              <a:rPr lang="en-US" altLang="es-ES" sz="2400" dirty="0" smtClean="0">
                <a:solidFill>
                  <a:schemeClr val="tx1"/>
                </a:solidFill>
                <a:cs typeface="Arial" panose="020B0604020202020204" pitchFamily="34" charset="0"/>
              </a:rPr>
              <a:t>key decision-making points </a:t>
            </a:r>
            <a:r>
              <a:rPr lang="en-US" altLang="es-ES" sz="2400" b="0" dirty="0" smtClean="0">
                <a:solidFill>
                  <a:schemeClr val="tx1"/>
                </a:solidFill>
                <a:cs typeface="Arial" panose="020B0604020202020204" pitchFamily="34" charset="0"/>
              </a:rPr>
              <a:t>include the </a:t>
            </a:r>
            <a:r>
              <a:rPr lang="en-US" altLang="es-ES" sz="2400" dirty="0" smtClean="0">
                <a:solidFill>
                  <a:schemeClr val="tx1"/>
                </a:solidFill>
                <a:cs typeface="Arial" panose="020B0604020202020204" pitchFamily="34" charset="0"/>
              </a:rPr>
              <a:t>types</a:t>
            </a:r>
            <a:r>
              <a:rPr lang="en-US" altLang="es-ES" sz="2400" b="0" dirty="0" smtClean="0">
                <a:solidFill>
                  <a:schemeClr val="tx1"/>
                </a:solidFill>
                <a:cs typeface="Arial" panose="020B0604020202020204" pitchFamily="34" charset="0"/>
              </a:rPr>
              <a:t> and </a:t>
            </a:r>
            <a:r>
              <a:rPr lang="en-US" altLang="es-ES" sz="2400" dirty="0" smtClean="0">
                <a:solidFill>
                  <a:schemeClr val="tx1"/>
                </a:solidFill>
                <a:cs typeface="Arial" panose="020B0604020202020204" pitchFamily="34" charset="0"/>
              </a:rPr>
              <a:t>timelines</a:t>
            </a:r>
            <a:r>
              <a:rPr lang="en-US" altLang="es-ES" sz="2400" b="0" dirty="0" smtClean="0">
                <a:solidFill>
                  <a:schemeClr val="tx1"/>
                </a:solidFill>
                <a:cs typeface="Arial" panose="020B0604020202020204" pitchFamily="34" charset="0"/>
              </a:rPr>
              <a:t> of likely decisions, the </a:t>
            </a:r>
            <a:r>
              <a:rPr lang="en-US" altLang="es-ES" sz="2400" dirty="0" smtClean="0">
                <a:solidFill>
                  <a:schemeClr val="tx1"/>
                </a:solidFill>
                <a:cs typeface="Arial" panose="020B0604020202020204" pitchFamily="34" charset="0"/>
              </a:rPr>
              <a:t>inputs</a:t>
            </a:r>
            <a:r>
              <a:rPr lang="en-US" altLang="es-ES" sz="2400" b="0" dirty="0" smtClean="0">
                <a:solidFill>
                  <a:schemeClr val="tx1"/>
                </a:solidFill>
                <a:cs typeface="Arial" panose="020B0604020202020204" pitchFamily="34" charset="0"/>
              </a:rPr>
              <a:t> necessary for establishing an initial technical basis for recommendations, the </a:t>
            </a:r>
            <a:r>
              <a:rPr lang="en-US" altLang="es-ES" sz="2400" dirty="0" smtClean="0">
                <a:solidFill>
                  <a:schemeClr val="tx1"/>
                </a:solidFill>
                <a:cs typeface="Arial" panose="020B0604020202020204" pitchFamily="34" charset="0"/>
              </a:rPr>
              <a:t>outputs</a:t>
            </a:r>
            <a:r>
              <a:rPr lang="en-US" altLang="es-ES" sz="2400" b="0" dirty="0" smtClean="0">
                <a:solidFill>
                  <a:schemeClr val="tx1"/>
                </a:solidFill>
                <a:cs typeface="Arial" panose="020B0604020202020204" pitchFamily="34" charset="0"/>
              </a:rPr>
              <a:t> and the </a:t>
            </a:r>
            <a:r>
              <a:rPr lang="en-US" altLang="es-ES" sz="2400" dirty="0" smtClean="0">
                <a:solidFill>
                  <a:schemeClr val="tx1"/>
                </a:solidFill>
                <a:cs typeface="Arial" panose="020B0604020202020204" pitchFamily="34" charset="0"/>
              </a:rPr>
              <a:t>linkages</a:t>
            </a:r>
            <a:r>
              <a:rPr lang="en-US" altLang="es-ES" sz="2400" b="0" dirty="0" smtClean="0">
                <a:solidFill>
                  <a:schemeClr val="tx1"/>
                </a:solidFill>
                <a:cs typeface="Arial" panose="020B0604020202020204" pitchFamily="34" charset="0"/>
              </a:rPr>
              <a:t> to other response partners and stakeholders.</a:t>
            </a:r>
          </a:p>
        </p:txBody>
      </p:sp>
      <p:grpSp>
        <p:nvGrpSpPr>
          <p:cNvPr id="7" name="6 Grupo"/>
          <p:cNvGrpSpPr/>
          <p:nvPr/>
        </p:nvGrpSpPr>
        <p:grpSpPr>
          <a:xfrm>
            <a:off x="1508603" y="2422192"/>
            <a:ext cx="7063420" cy="1789809"/>
            <a:chOff x="1596756" y="2655277"/>
            <a:chExt cx="7063420" cy="1789809"/>
          </a:xfrm>
        </p:grpSpPr>
        <p:pic>
          <p:nvPicPr>
            <p:cNvPr id="11" name="Picture 2" descr="EM Timeline"/>
            <p:cNvPicPr>
              <a:picLocks noChangeAspect="1" noChangeArrowheads="1"/>
            </p:cNvPicPr>
            <p:nvPr/>
          </p:nvPicPr>
          <p:blipFill>
            <a:blip r:embed="rId4" cstate="print"/>
            <a:srcRect/>
            <a:stretch>
              <a:fillRect/>
            </a:stretch>
          </p:blipFill>
          <p:spPr bwMode="auto">
            <a:xfrm>
              <a:off x="1596756" y="2655277"/>
              <a:ext cx="7063420" cy="1493409"/>
            </a:xfrm>
            <a:prstGeom prst="rect">
              <a:avLst/>
            </a:prstGeom>
            <a:noFill/>
          </p:spPr>
        </p:pic>
        <p:sp>
          <p:nvSpPr>
            <p:cNvPr id="13" name="Rectangle 7"/>
            <p:cNvSpPr>
              <a:spLocks noChangeArrowheads="1"/>
            </p:cNvSpPr>
            <p:nvPr/>
          </p:nvSpPr>
          <p:spPr bwMode="auto">
            <a:xfrm>
              <a:off x="1630561" y="4137309"/>
              <a:ext cx="699879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s-ES" altLang="es-ES" sz="1400" i="1" u="none" strike="noStrike" kern="0" cap="none" spc="0" normalizeH="0" baseline="0" noProof="0" dirty="0" smtClean="0">
                  <a:ln>
                    <a:noFill/>
                  </a:ln>
                  <a:effectLst/>
                  <a:uLnTx/>
                  <a:uFillTx/>
                  <a:latin typeface="+mn-lt"/>
                </a:rPr>
                <a:t>View of </a:t>
              </a:r>
              <a:r>
                <a:rPr kumimoji="0" lang="es-ES" altLang="es-ES" sz="1400" i="1" u="none" strike="noStrike" kern="0" cap="none" spc="0" normalizeH="0" baseline="0" noProof="0" dirty="0" err="1" smtClean="0">
                  <a:ln>
                    <a:noFill/>
                  </a:ln>
                  <a:effectLst/>
                  <a:uLnTx/>
                  <a:uFillTx/>
                  <a:latin typeface="+mn-lt"/>
                </a:rPr>
                <a:t>the</a:t>
              </a:r>
              <a:r>
                <a:rPr kumimoji="0" lang="es-ES" altLang="es-ES" sz="1400" i="1" u="none" strike="noStrike" kern="0" cap="none" spc="0" normalizeH="0" baseline="0" noProof="0" dirty="0" smtClean="0">
                  <a:ln>
                    <a:noFill/>
                  </a:ln>
                  <a:effectLst/>
                  <a:uLnTx/>
                  <a:uFillTx/>
                  <a:latin typeface="+mn-lt"/>
                </a:rPr>
                <a:t> </a:t>
              </a:r>
              <a:r>
                <a:rPr lang="es-ES" altLang="es-ES" sz="1400" i="1" kern="0" dirty="0" smtClean="0">
                  <a:latin typeface="+mn-lt"/>
                </a:rPr>
                <a:t>e</a:t>
              </a:r>
              <a:r>
                <a:rPr kumimoji="0" lang="es-ES" altLang="es-ES" sz="1400" i="1" u="none" strike="noStrike" kern="0" cap="none" spc="0" normalizeH="0" baseline="0" noProof="0" dirty="0" err="1" smtClean="0">
                  <a:ln>
                    <a:noFill/>
                  </a:ln>
                  <a:effectLst/>
                  <a:uLnTx/>
                  <a:uFillTx/>
                  <a:latin typeface="+mn-lt"/>
                </a:rPr>
                <a:t>mergency</a:t>
              </a:r>
              <a:r>
                <a:rPr kumimoji="0" lang="es-ES" altLang="es-ES" sz="1400" i="1" u="none" strike="noStrike" kern="0" cap="none" spc="0" normalizeH="0" baseline="0" noProof="0" dirty="0" smtClean="0">
                  <a:ln>
                    <a:noFill/>
                  </a:ln>
                  <a:effectLst/>
                  <a:uLnTx/>
                  <a:uFillTx/>
                  <a:latin typeface="+mn-lt"/>
                </a:rPr>
                <a:t> </a:t>
              </a:r>
              <a:r>
                <a:rPr kumimoji="0" lang="es-ES" altLang="es-ES" sz="1400" i="1" u="none" strike="noStrike" kern="0" cap="none" spc="0" normalizeH="0" baseline="0" noProof="0" dirty="0" err="1" smtClean="0">
                  <a:ln>
                    <a:noFill/>
                  </a:ln>
                  <a:effectLst/>
                  <a:uLnTx/>
                  <a:uFillTx/>
                  <a:latin typeface="+mn-lt"/>
                </a:rPr>
                <a:t>management</a:t>
              </a:r>
              <a:r>
                <a:rPr kumimoji="0" lang="es-ES" altLang="es-ES" sz="1400" i="1" u="none" strike="noStrike" kern="0" cap="none" spc="0" normalizeH="0" noProof="0" dirty="0" smtClean="0">
                  <a:ln>
                    <a:noFill/>
                  </a:ln>
                  <a:effectLst/>
                  <a:uLnTx/>
                  <a:uFillTx/>
                  <a:latin typeface="+mn-lt"/>
                </a:rPr>
                <a:t> </a:t>
              </a:r>
              <a:r>
                <a:rPr kumimoji="0" lang="es-ES" altLang="es-ES" sz="1400" i="1" u="none" strike="noStrike" kern="0" cap="none" spc="0" normalizeH="0" noProof="0" dirty="0" err="1" smtClean="0">
                  <a:ln>
                    <a:noFill/>
                  </a:ln>
                  <a:effectLst/>
                  <a:uLnTx/>
                  <a:uFillTx/>
                  <a:latin typeface="+mn-lt"/>
                </a:rPr>
                <a:t>timeline</a:t>
              </a:r>
              <a:r>
                <a:rPr kumimoji="0" lang="es-ES" altLang="es-ES" sz="1400" i="1" u="none" strike="noStrike" kern="0" cap="none" spc="0" normalizeH="0" baseline="0" noProof="0" dirty="0" smtClean="0">
                  <a:ln>
                    <a:noFill/>
                  </a:ln>
                  <a:effectLst/>
                  <a:uLnTx/>
                  <a:uFillTx/>
                  <a:latin typeface="+mn-lt"/>
                </a:rPr>
                <a:t> and </a:t>
              </a:r>
              <a:r>
                <a:rPr lang="es-ES" altLang="es-ES" sz="1400" i="1" kern="0" dirty="0" err="1" smtClean="0">
                  <a:latin typeface="+mn-lt"/>
                </a:rPr>
                <a:t>emergency</a:t>
              </a:r>
              <a:r>
                <a:rPr lang="es-ES" altLang="es-ES" sz="1400" i="1" kern="0" dirty="0" smtClean="0">
                  <a:latin typeface="+mn-lt"/>
                </a:rPr>
                <a:t> </a:t>
              </a:r>
              <a:r>
                <a:rPr lang="es-ES" altLang="es-ES" sz="1400" i="1" kern="0" dirty="0" err="1" smtClean="0">
                  <a:latin typeface="+mn-lt"/>
                </a:rPr>
                <a:t>phases</a:t>
              </a:r>
              <a:r>
                <a:rPr lang="es-ES" altLang="es-ES" sz="1400" i="1" kern="0" dirty="0">
                  <a:latin typeface="+mn-lt"/>
                </a:rPr>
                <a:t>   </a:t>
              </a:r>
              <a:r>
                <a:rPr lang="es-ES" altLang="es-ES" sz="1400" i="1" kern="0" dirty="0" smtClean="0">
                  <a:latin typeface="+mn-lt"/>
                </a:rPr>
                <a:t>(NEA/OCDE, 2010)</a:t>
              </a:r>
              <a:endParaRPr kumimoji="0" lang="es-ES" altLang="es-ES" sz="1400" i="1" u="none" strike="noStrike" kern="0" cap="none" spc="0" normalizeH="0" baseline="0" noProof="0" dirty="0" smtClean="0">
                <a:ln>
                  <a:noFill/>
                </a:ln>
                <a:effectLst/>
                <a:uLnTx/>
                <a:uFillTx/>
                <a:latin typeface="+mn-lt"/>
              </a:endParaRPr>
            </a:p>
          </p:txBody>
        </p:sp>
      </p:grpSp>
      <p:pic>
        <p:nvPicPr>
          <p:cNvPr id="1026" name="Picture 2"/>
          <p:cNvPicPr>
            <a:picLocks noChangeAspect="1" noChangeArrowheads="1"/>
          </p:cNvPicPr>
          <p:nvPr/>
        </p:nvPicPr>
        <p:blipFill>
          <a:blip r:embed="rId5" cstate="print"/>
          <a:srcRect/>
          <a:stretch>
            <a:fillRect/>
          </a:stretch>
        </p:blipFill>
        <p:spPr bwMode="auto">
          <a:xfrm>
            <a:off x="2920356" y="5691374"/>
            <a:ext cx="4671452" cy="1253115"/>
          </a:xfrm>
          <a:prstGeom prst="rect">
            <a:avLst/>
          </a:prstGeom>
          <a:noFill/>
          <a:ln w="9525">
            <a:noFill/>
            <a:miter lim="800000"/>
            <a:headEnd/>
            <a:tailEnd/>
          </a:ln>
          <a:effectLst/>
        </p:spPr>
      </p:pic>
    </p:spTree>
    <p:extLst>
      <p:ext uri="{BB962C8B-B14F-4D97-AF65-F5344CB8AC3E}">
        <p14:creationId xmlns:p14="http://schemas.microsoft.com/office/powerpoint/2010/main" xmlns="" val="388287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6139" y="36513"/>
            <a:ext cx="7280030" cy="698500"/>
          </a:xfrm>
        </p:spPr>
        <p:txBody>
          <a:bodyPr>
            <a:normAutofit fontScale="90000"/>
          </a:bodyPr>
          <a:lstStyle/>
          <a:p>
            <a:r>
              <a:rPr lang="en-US" dirty="0" smtClean="0"/>
              <a:t>Identification and </a:t>
            </a:r>
            <a:r>
              <a:rPr lang="en-US" dirty="0" err="1" smtClean="0"/>
              <a:t>categorisation</a:t>
            </a:r>
            <a:r>
              <a:rPr lang="en-US" dirty="0" smtClean="0"/>
              <a:t> of stakeholders (users) of the Platform</a:t>
            </a:r>
            <a:endParaRPr lang="en-US" dirty="0"/>
          </a:p>
        </p:txBody>
      </p:sp>
      <p:sp>
        <p:nvSpPr>
          <p:cNvPr id="3" name="2 Marcador de contenido"/>
          <p:cNvSpPr>
            <a:spLocks noGrp="1"/>
          </p:cNvSpPr>
          <p:nvPr>
            <p:ph idx="1"/>
          </p:nvPr>
        </p:nvSpPr>
        <p:spPr>
          <a:xfrm>
            <a:off x="287080" y="1082841"/>
            <a:ext cx="9506466" cy="6136105"/>
          </a:xfrm>
        </p:spPr>
        <p:txBody>
          <a:bodyPr>
            <a:normAutofit fontScale="70000" lnSpcReduction="20000"/>
          </a:bodyPr>
          <a:lstStyle/>
          <a:p>
            <a:pPr>
              <a:lnSpc>
                <a:spcPct val="120000"/>
              </a:lnSpc>
              <a:defRPr/>
            </a:pPr>
            <a:r>
              <a:rPr lang="en-GB" altLang="es-ES" sz="3100" b="0" dirty="0" smtClean="0"/>
              <a:t>Questions in relation to the future potential users:</a:t>
            </a:r>
          </a:p>
          <a:p>
            <a:pPr lvl="1">
              <a:lnSpc>
                <a:spcPct val="120000"/>
              </a:lnSpc>
            </a:pPr>
            <a:r>
              <a:rPr lang="en-GB" altLang="es-ES" sz="2800" kern="1200" dirty="0" smtClean="0">
                <a:ea typeface="+mn-ea"/>
                <a:cs typeface="+mn-cs"/>
              </a:rPr>
              <a:t>Who would be the stakeholders (users) of the AP?</a:t>
            </a:r>
          </a:p>
          <a:p>
            <a:pPr lvl="1">
              <a:lnSpc>
                <a:spcPct val="120000"/>
              </a:lnSpc>
            </a:pPr>
            <a:r>
              <a:rPr lang="en-GB" altLang="es-ES" sz="2800" kern="1200" dirty="0" smtClean="0">
                <a:ea typeface="+mn-ea"/>
                <a:cs typeface="+mn-cs"/>
              </a:rPr>
              <a:t>What would be their use of the AP?</a:t>
            </a:r>
          </a:p>
          <a:p>
            <a:pPr lvl="1">
              <a:lnSpc>
                <a:spcPct val="120000"/>
              </a:lnSpc>
            </a:pPr>
            <a:r>
              <a:rPr lang="en-GB" altLang="es-ES" sz="2800" kern="1200" dirty="0" smtClean="0">
                <a:ea typeface="+mn-ea"/>
                <a:cs typeface="+mn-cs"/>
              </a:rPr>
              <a:t>When would they use it?</a:t>
            </a:r>
          </a:p>
          <a:p>
            <a:pPr lvl="1">
              <a:lnSpc>
                <a:spcPct val="120000"/>
              </a:lnSpc>
            </a:pPr>
            <a:r>
              <a:rPr lang="en-GB" altLang="es-ES" sz="2800" kern="1200" dirty="0" smtClean="0">
                <a:ea typeface="+mn-ea"/>
                <a:cs typeface="+mn-cs"/>
              </a:rPr>
              <a:t>How would be their utilization?</a:t>
            </a:r>
          </a:p>
          <a:p>
            <a:pPr>
              <a:lnSpc>
                <a:spcPct val="120000"/>
              </a:lnSpc>
              <a:defRPr/>
            </a:pPr>
            <a:r>
              <a:rPr lang="en-GB" sz="3100" b="0" dirty="0" smtClean="0"/>
              <a:t>Users of the platform can be generically defined as stakeholders with the difference on the expected </a:t>
            </a:r>
            <a:r>
              <a:rPr lang="en-GB" sz="3100" b="1" dirty="0" smtClean="0"/>
              <a:t>level of use</a:t>
            </a:r>
            <a:r>
              <a:rPr lang="en-GB" sz="3100" b="0" dirty="0" smtClean="0"/>
              <a:t>: </a:t>
            </a:r>
            <a:r>
              <a:rPr lang="en-GB" sz="3100" b="1" dirty="0" smtClean="0"/>
              <a:t>expert</a:t>
            </a:r>
            <a:r>
              <a:rPr lang="en-GB" sz="3100" b="0" dirty="0" smtClean="0"/>
              <a:t> level or level of </a:t>
            </a:r>
            <a:r>
              <a:rPr lang="en-GB" sz="3100" b="1" dirty="0" smtClean="0"/>
              <a:t>public</a:t>
            </a:r>
            <a:r>
              <a:rPr lang="en-GB" sz="3100" b="0" dirty="0" smtClean="0"/>
              <a:t> community </a:t>
            </a:r>
            <a:r>
              <a:rPr lang="en-GB" sz="3100" b="1" dirty="0" smtClean="0"/>
              <a:t>affected</a:t>
            </a:r>
            <a:r>
              <a:rPr lang="en-GB" sz="3100" b="0" dirty="0" smtClean="0"/>
              <a:t> or </a:t>
            </a:r>
            <a:r>
              <a:rPr lang="en-GB" sz="3100" b="1" dirty="0" smtClean="0"/>
              <a:t>interested</a:t>
            </a:r>
            <a:r>
              <a:rPr lang="en-GB" sz="3100" b="0" dirty="0" smtClean="0"/>
              <a:t> general. This, without prejudice to identify different types of users as expert based on their role in the process of EP&amp;R and their demands and contributions as were required in the flow of information in the platform.</a:t>
            </a:r>
          </a:p>
          <a:p>
            <a:pPr>
              <a:lnSpc>
                <a:spcPct val="120000"/>
              </a:lnSpc>
              <a:defRPr/>
            </a:pPr>
            <a:r>
              <a:rPr lang="en-GB" altLang="es-ES" sz="3100" dirty="0" smtClean="0"/>
              <a:t>The main users or stakeholders of the AP would be the different type of experts </a:t>
            </a:r>
            <a:r>
              <a:rPr lang="en-GB" altLang="es-ES" sz="3100" b="1" dirty="0" smtClean="0"/>
              <a:t>involved in each emergency phase</a:t>
            </a:r>
            <a:r>
              <a:rPr lang="en-GB" altLang="es-ES" sz="3100" dirty="0" smtClean="0"/>
              <a:t>, although the AP should be able to respond the questions  from the public </a:t>
            </a:r>
            <a:endParaRPr lang="es-ES" altLang="es-ES" sz="3100" dirty="0" smtClean="0"/>
          </a:p>
          <a:p>
            <a:pPr>
              <a:lnSpc>
                <a:spcPct val="120000"/>
              </a:lnSpc>
              <a:defRPr/>
            </a:pPr>
            <a:endParaRPr lang="en-GB" altLang="es-ES" sz="3100" b="0" dirty="0" smtClean="0"/>
          </a:p>
          <a:p>
            <a:pPr marL="0" lvl="0" indent="0" eaLnBrk="1">
              <a:lnSpc>
                <a:spcPct val="100000"/>
              </a:lnSpc>
              <a:buNone/>
            </a:pPr>
            <a:endParaRPr lang="en-GB" altLang="es-ES" sz="2000" dirty="0" smtClean="0"/>
          </a:p>
        </p:txBody>
      </p:sp>
    </p:spTree>
    <p:extLst>
      <p:ext uri="{BB962C8B-B14F-4D97-AF65-F5344CB8AC3E}">
        <p14:creationId xmlns:p14="http://schemas.microsoft.com/office/powerpoint/2010/main" xmlns="" val="21505220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38555" y="36513"/>
            <a:ext cx="7209691" cy="698500"/>
          </a:xfrm>
        </p:spPr>
        <p:txBody>
          <a:bodyPr>
            <a:normAutofit fontScale="90000"/>
          </a:bodyPr>
          <a:lstStyle/>
          <a:p>
            <a:r>
              <a:rPr lang="en-US" dirty="0" smtClean="0"/>
              <a:t>Identification and </a:t>
            </a:r>
            <a:r>
              <a:rPr lang="en-US" dirty="0" err="1" smtClean="0"/>
              <a:t>categorisation</a:t>
            </a:r>
            <a:r>
              <a:rPr lang="en-US" dirty="0" smtClean="0"/>
              <a:t> of stakeholders (users) of the Platform</a:t>
            </a:r>
            <a:endParaRPr lang="en-US" dirty="0"/>
          </a:p>
        </p:txBody>
      </p:sp>
      <p:sp>
        <p:nvSpPr>
          <p:cNvPr id="3" name="2 Marcador de contenido"/>
          <p:cNvSpPr>
            <a:spLocks noGrp="1"/>
          </p:cNvSpPr>
          <p:nvPr>
            <p:ph idx="1"/>
          </p:nvPr>
        </p:nvSpPr>
        <p:spPr>
          <a:xfrm>
            <a:off x="287080" y="818620"/>
            <a:ext cx="9506466" cy="6317286"/>
          </a:xfrm>
        </p:spPr>
        <p:txBody>
          <a:bodyPr>
            <a:normAutofit fontScale="77500" lnSpcReduction="20000"/>
          </a:bodyPr>
          <a:lstStyle/>
          <a:p>
            <a:pPr marL="342900" lvl="1" indent="-342900">
              <a:lnSpc>
                <a:spcPct val="120000"/>
              </a:lnSpc>
              <a:spcAft>
                <a:spcPts val="1425"/>
              </a:spcAft>
              <a:buSzPct val="100000"/>
              <a:buBlip>
                <a:blip r:embed="rId3"/>
              </a:buBlip>
              <a:defRPr/>
            </a:pPr>
            <a:r>
              <a:rPr lang="en-GB" altLang="es-ES" sz="2400" dirty="0" smtClean="0"/>
              <a:t>From the study on the conditions and means for a useful and trustworthy </a:t>
            </a:r>
            <a:r>
              <a:rPr lang="en-GB" altLang="es-ES" sz="2400" b="1" dirty="0" smtClean="0"/>
              <a:t>engagement of experts in the AP:</a:t>
            </a:r>
          </a:p>
          <a:p>
            <a:pPr marL="758825" lvl="2" indent="-358775">
              <a:lnSpc>
                <a:spcPct val="100000"/>
              </a:lnSpc>
              <a:spcAft>
                <a:spcPts val="1200"/>
              </a:spcAft>
              <a:buBlip>
                <a:blip r:embed="rId3"/>
              </a:buBlip>
            </a:pPr>
            <a:r>
              <a:rPr lang="en-GB" altLang="es-ES" sz="2100" b="1" dirty="0" smtClean="0"/>
              <a:t>Expectations: </a:t>
            </a:r>
            <a:r>
              <a:rPr lang="en-GB" altLang="es-ES" sz="2100" dirty="0" smtClean="0"/>
              <a:t>The</a:t>
            </a:r>
            <a:r>
              <a:rPr lang="en-GB" sz="2100" dirty="0" smtClean="0"/>
              <a:t>  AP is an useful tool to collect and sharing information, exchange experience and interact with the e</a:t>
            </a:r>
            <a:r>
              <a:rPr lang="en-GB" altLang="es-ES" sz="2100" dirty="0" smtClean="0"/>
              <a:t>xpertise  (communication, risk  modelling, measurement capability, recovery issues), experiences and/or resources  and  to provide feedback as a user. </a:t>
            </a:r>
            <a:endParaRPr lang="en-GB" altLang="es-ES" sz="2100" b="1" dirty="0" smtClean="0"/>
          </a:p>
          <a:p>
            <a:pPr marL="742950" lvl="2" indent="-342900">
              <a:lnSpc>
                <a:spcPct val="120000"/>
              </a:lnSpc>
              <a:spcAft>
                <a:spcPts val="1425"/>
              </a:spcAft>
              <a:buBlip>
                <a:blip r:embed="rId3"/>
              </a:buBlip>
              <a:defRPr/>
            </a:pPr>
            <a:r>
              <a:rPr lang="en-GB" altLang="es-ES" sz="2100" b="1" dirty="0" smtClean="0"/>
              <a:t>Contribution</a:t>
            </a:r>
            <a:r>
              <a:rPr lang="en-GB" altLang="es-ES" sz="2100" dirty="0" smtClean="0"/>
              <a:t>;: </a:t>
            </a:r>
            <a:r>
              <a:rPr lang="en-GB" altLang="es-ES" sz="2100" b="0" dirty="0" smtClean="0"/>
              <a:t>the experts could </a:t>
            </a:r>
            <a:r>
              <a:rPr lang="en-GB" altLang="es-ES" sz="2100" dirty="0" smtClean="0"/>
              <a:t>contribute </a:t>
            </a:r>
            <a:r>
              <a:rPr lang="en-GB" altLang="es-ES" sz="2100" b="0" dirty="0" smtClean="0"/>
              <a:t>with their expertise </a:t>
            </a:r>
            <a:r>
              <a:rPr lang="en-GB" altLang="es-ES" sz="2100" dirty="0" smtClean="0"/>
              <a:t>(communication, risk  modelling, measurement capability, recovery issues), experiences and/or resources. Also could  provide feedback  as user.</a:t>
            </a:r>
            <a:endParaRPr lang="en-GB" altLang="es-ES" sz="2100" b="0" dirty="0" smtClean="0"/>
          </a:p>
          <a:p>
            <a:pPr>
              <a:lnSpc>
                <a:spcPct val="120000"/>
              </a:lnSpc>
              <a:defRPr/>
            </a:pPr>
            <a:r>
              <a:rPr lang="en-GB" altLang="es-ES" b="0" dirty="0" smtClean="0"/>
              <a:t>How and when to use the platform will depend on the </a:t>
            </a:r>
            <a:r>
              <a:rPr lang="en-GB" altLang="es-ES" b="1" dirty="0" smtClean="0"/>
              <a:t>degree of stress </a:t>
            </a:r>
            <a:r>
              <a:rPr lang="en-GB" altLang="es-ES" b="0" dirty="0" smtClean="0"/>
              <a:t>of potential users / experts (as closely involved in decision-making or as analysts farthest spatially and temporally of these processes). </a:t>
            </a:r>
            <a:endParaRPr lang="en-GB" b="0" dirty="0" smtClean="0"/>
          </a:p>
          <a:p>
            <a:pPr>
              <a:lnSpc>
                <a:spcPct val="120000"/>
              </a:lnSpc>
              <a:defRPr/>
            </a:pPr>
            <a:r>
              <a:rPr lang="en-GB" b="0" dirty="0" smtClean="0"/>
              <a:t>The access to the platform should be with </a:t>
            </a:r>
            <a:r>
              <a:rPr lang="en-GB" b="1" dirty="0" smtClean="0"/>
              <a:t>the same rules or privileges </a:t>
            </a:r>
            <a:r>
              <a:rPr lang="en-GB" b="0" dirty="0" smtClean="0"/>
              <a:t>for all </a:t>
            </a:r>
            <a:r>
              <a:rPr lang="en-GB" dirty="0" smtClean="0"/>
              <a:t>registered and accepted </a:t>
            </a:r>
            <a:r>
              <a:rPr lang="en-GB" b="0" dirty="0" smtClean="0"/>
              <a:t>into the platform.  (i.e., regulators could act  as the rest of users exchanging or contributing with information or data that are not restricted by the national legislations and international which they are obliged to comply).</a:t>
            </a:r>
          </a:p>
          <a:p>
            <a:pPr>
              <a:lnSpc>
                <a:spcPct val="120000"/>
              </a:lnSpc>
              <a:defRPr/>
            </a:pPr>
            <a:r>
              <a:rPr lang="en-GB" b="0" dirty="0" smtClean="0"/>
              <a:t>Other users, </a:t>
            </a:r>
            <a:r>
              <a:rPr lang="en-GB" b="1" dirty="0" smtClean="0"/>
              <a:t>as European institutions/organisms </a:t>
            </a:r>
            <a:r>
              <a:rPr lang="en-GB" b="0" dirty="0" smtClean="0"/>
              <a:t>could be rather future </a:t>
            </a:r>
            <a:r>
              <a:rPr lang="en-GB" b="1" dirty="0" smtClean="0"/>
              <a:t>guarantors of the usefulness and trustworthy</a:t>
            </a:r>
            <a:r>
              <a:rPr lang="en-GB" dirty="0" smtClean="0"/>
              <a:t> </a:t>
            </a:r>
            <a:r>
              <a:rPr lang="en-GB" b="0" dirty="0" smtClean="0"/>
              <a:t>of the platform, rather than actual users of it and, therefore, should be consulted in this sense after have a more advanced construction of platform.</a:t>
            </a:r>
          </a:p>
        </p:txBody>
      </p:sp>
    </p:spTree>
    <p:extLst>
      <p:ext uri="{BB962C8B-B14F-4D97-AF65-F5344CB8AC3E}">
        <p14:creationId xmlns:p14="http://schemas.microsoft.com/office/powerpoint/2010/main" xmlns="" val="2150522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GB" dirty="0" smtClean="0"/>
              <a:t>Interactions among users</a:t>
            </a:r>
          </a:p>
        </p:txBody>
      </p:sp>
      <p:sp>
        <p:nvSpPr>
          <p:cNvPr id="5" name="2 Marcador de contenido"/>
          <p:cNvSpPr txBox="1">
            <a:spLocks/>
          </p:cNvSpPr>
          <p:nvPr/>
        </p:nvSpPr>
        <p:spPr bwMode="auto">
          <a:xfrm>
            <a:off x="557704" y="4249269"/>
            <a:ext cx="9522921" cy="2151531"/>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lvl="0" indent="-342900" algn="l" eaLnBrk="1" hangingPunct="1">
              <a:lnSpc>
                <a:spcPct val="100000"/>
              </a:lnSpc>
              <a:spcAft>
                <a:spcPts val="300"/>
              </a:spcAft>
              <a:buBlip>
                <a:blip r:embed="rId3"/>
              </a:buBlip>
            </a:pPr>
            <a:r>
              <a:rPr lang="en-GB" sz="1600" b="0" dirty="0" smtClean="0">
                <a:solidFill>
                  <a:srgbClr val="006699"/>
                </a:solidFill>
                <a:latin typeface="+mn-lt"/>
              </a:rPr>
              <a:t>Tools for facilitating </a:t>
            </a:r>
            <a:r>
              <a:rPr lang="en-GB" sz="1600" dirty="0" smtClean="0">
                <a:solidFill>
                  <a:srgbClr val="006699"/>
                </a:solidFill>
                <a:latin typeface="+mn-lt"/>
              </a:rPr>
              <a:t>expert-to-expert interactions</a:t>
            </a:r>
            <a:r>
              <a:rPr lang="en-GB" sz="1600" b="0" dirty="0" smtClean="0">
                <a:solidFill>
                  <a:srgbClr val="006699"/>
                </a:solidFill>
                <a:latin typeface="+mn-lt"/>
              </a:rPr>
              <a:t>, including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case-based reasoning tool </a:t>
            </a:r>
            <a:r>
              <a:rPr lang="en-GB" sz="1600" b="0" dirty="0" smtClean="0">
                <a:solidFill>
                  <a:srgbClr val="006699"/>
                </a:solidFill>
                <a:latin typeface="+mn-lt"/>
              </a:rPr>
              <a:t>that comprises machine-learning algorithms to find solutions for events that are not part of the existing knowledge database.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multi-criteria analysis tool </a:t>
            </a:r>
            <a:r>
              <a:rPr lang="en-GB" sz="1600" b="0" dirty="0" smtClean="0">
                <a:solidFill>
                  <a:srgbClr val="006699"/>
                </a:solidFill>
                <a:latin typeface="+mn-lt"/>
              </a:rPr>
              <a:t>for evaluating the effects of potential sets of measures to be taken.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Communication means for experts to analyse an on-going event (</a:t>
            </a:r>
            <a:r>
              <a:rPr lang="en-GB" sz="1600" dirty="0" smtClean="0">
                <a:solidFill>
                  <a:srgbClr val="006699"/>
                </a:solidFill>
                <a:latin typeface="+mn-lt"/>
              </a:rPr>
              <a:t>virtual meeting room</a:t>
            </a:r>
            <a:r>
              <a:rPr lang="en-GB" sz="1600" b="0" dirty="0" smtClean="0">
                <a:solidFill>
                  <a:srgbClr val="006699"/>
                </a:solidFill>
                <a:latin typeface="+mn-lt"/>
              </a:rPr>
              <a:t>)</a:t>
            </a:r>
            <a:endParaRPr lang="es-ES" sz="1600" b="0" dirty="0" smtClean="0">
              <a:solidFill>
                <a:srgbClr val="006699"/>
              </a:solidFill>
              <a:latin typeface="+mn-lt"/>
            </a:endParaRPr>
          </a:p>
          <a:p>
            <a:pPr marL="342900" lvl="0"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web-crawling too</a:t>
            </a:r>
            <a:r>
              <a:rPr lang="en-GB" sz="1600" b="0" dirty="0" smtClean="0">
                <a:solidFill>
                  <a:srgbClr val="006699"/>
                </a:solidFill>
                <a:latin typeface="+mn-lt"/>
              </a:rPr>
              <a:t>l allowing the collection and processing of information from all possible sources.</a:t>
            </a:r>
            <a:endParaRPr lang="es-ES" sz="1600" b="0" dirty="0" smtClean="0">
              <a:solidFill>
                <a:srgbClr val="006699"/>
              </a:solidFill>
              <a:latin typeface="+mn-lt"/>
            </a:endParaRPr>
          </a:p>
          <a:p>
            <a:pPr marL="342900" indent="-342900" algn="l" eaLnBrk="1" hangingPunct="1">
              <a:lnSpc>
                <a:spcPct val="100000"/>
              </a:lnSpc>
              <a:spcAft>
                <a:spcPts val="300"/>
              </a:spcAft>
              <a:buBlip>
                <a:blip r:embed="rId3"/>
              </a:buBlip>
            </a:pPr>
            <a:r>
              <a:rPr lang="en-GB" sz="1600" b="0" dirty="0" smtClean="0">
                <a:solidFill>
                  <a:srgbClr val="006699"/>
                </a:solidFill>
                <a:latin typeface="+mn-lt"/>
              </a:rPr>
              <a:t>An </a:t>
            </a:r>
            <a:r>
              <a:rPr lang="en-GB" sz="1600" dirty="0" smtClean="0">
                <a:solidFill>
                  <a:srgbClr val="006699"/>
                </a:solidFill>
                <a:latin typeface="+mn-lt"/>
              </a:rPr>
              <a:t>“ask the expert” tool </a:t>
            </a:r>
            <a:r>
              <a:rPr lang="en-GB" sz="1600" b="0" dirty="0" smtClean="0">
                <a:solidFill>
                  <a:srgbClr val="006699"/>
                </a:solidFill>
                <a:latin typeface="+mn-lt"/>
              </a:rPr>
              <a:t>aiming </a:t>
            </a:r>
            <a:r>
              <a:rPr lang="en-GB" sz="1600" dirty="0" smtClean="0">
                <a:solidFill>
                  <a:srgbClr val="006699"/>
                </a:solidFill>
                <a:latin typeface="+mn-lt"/>
              </a:rPr>
              <a:t>to communicate to the public </a:t>
            </a:r>
            <a:r>
              <a:rPr lang="en-GB" sz="1600" b="0" dirty="0" smtClean="0">
                <a:solidFill>
                  <a:srgbClr val="006699"/>
                </a:solidFill>
                <a:latin typeface="+mn-lt"/>
              </a:rPr>
              <a:t>about assessments and the future evolution of the event and answering questions from the public</a:t>
            </a:r>
            <a:endParaRPr lang="es-ES" sz="1600" b="0" dirty="0">
              <a:solidFill>
                <a:srgbClr val="006699"/>
              </a:solidFill>
              <a:latin typeface="+mn-lt"/>
            </a:endParaRPr>
          </a:p>
        </p:txBody>
      </p:sp>
      <p:sp>
        <p:nvSpPr>
          <p:cNvPr id="6" name="5 Rectángulo"/>
          <p:cNvSpPr/>
          <p:nvPr/>
        </p:nvSpPr>
        <p:spPr>
          <a:xfrm>
            <a:off x="7763434" y="1455724"/>
            <a:ext cx="2317191" cy="1008225"/>
          </a:xfrm>
          <a:prstGeom prst="rect">
            <a:avLst/>
          </a:prstGeom>
        </p:spPr>
        <p:txBody>
          <a:bodyPr wrap="square">
            <a:spAutoFit/>
          </a:bodyPr>
          <a:lstStyle/>
          <a:p>
            <a:pPr algn="l"/>
            <a:r>
              <a:rPr lang="en-GB" sz="1600" i="1" dirty="0" smtClean="0">
                <a:solidFill>
                  <a:srgbClr val="006699"/>
                </a:solidFill>
                <a:latin typeface="+mn-lt"/>
              </a:rPr>
              <a:t>Interactions with the public and the experts through the PREPARE AP tools.</a:t>
            </a:r>
            <a:endParaRPr lang="es-ES" sz="1600" dirty="0">
              <a:solidFill>
                <a:srgbClr val="006699"/>
              </a:solidFill>
              <a:latin typeface="+mn-lt"/>
            </a:endParaRPr>
          </a:p>
        </p:txBody>
      </p:sp>
      <p:pic>
        <p:nvPicPr>
          <p:cNvPr id="7" name="6 Imagen"/>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88504" y="1054545"/>
            <a:ext cx="6549426" cy="2510230"/>
          </a:xfrm>
          <a:prstGeom prst="rect">
            <a:avLst/>
          </a:prstGeom>
          <a:noFill/>
          <a:ln>
            <a:solidFill>
              <a:schemeClr val="accent1"/>
            </a:solidFill>
          </a:ln>
        </p:spPr>
      </p:pic>
    </p:spTree>
    <p:extLst>
      <p:ext uri="{BB962C8B-B14F-4D97-AF65-F5344CB8AC3E}">
        <p14:creationId xmlns:p14="http://schemas.microsoft.com/office/powerpoint/2010/main" xmlns="" val="1047748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GB" dirty="0" smtClean="0"/>
              <a:t>Operational Framework - Management of information</a:t>
            </a:r>
            <a:endParaRPr lang="es-ES" dirty="0"/>
          </a:p>
        </p:txBody>
      </p:sp>
      <p:sp>
        <p:nvSpPr>
          <p:cNvPr id="3" name="2 Marcador de contenido"/>
          <p:cNvSpPr>
            <a:spLocks noGrp="1"/>
          </p:cNvSpPr>
          <p:nvPr>
            <p:ph idx="1"/>
          </p:nvPr>
        </p:nvSpPr>
        <p:spPr>
          <a:xfrm>
            <a:off x="237744" y="812488"/>
            <a:ext cx="9601200" cy="2967350"/>
          </a:xfrm>
          <a:ln>
            <a:solidFill>
              <a:srgbClr val="FFFFCC"/>
            </a:solidFill>
          </a:ln>
        </p:spPr>
        <p:txBody>
          <a:bodyPr>
            <a:normAutofit/>
          </a:bodyPr>
          <a:lstStyle/>
          <a:p>
            <a:r>
              <a:rPr lang="en-GB" sz="2200" b="0" dirty="0" smtClean="0"/>
              <a:t>The </a:t>
            </a:r>
            <a:r>
              <a:rPr lang="en-GB" sz="2200" b="1" dirty="0" smtClean="0"/>
              <a:t>information management </a:t>
            </a:r>
            <a:r>
              <a:rPr lang="en-GB" sz="2200" dirty="0" smtClean="0"/>
              <a:t>system </a:t>
            </a:r>
            <a:r>
              <a:rPr lang="en-GB" sz="2200" dirty="0" smtClean="0"/>
              <a:t>is prepared</a:t>
            </a:r>
            <a:r>
              <a:rPr lang="en-GB" sz="2200" dirty="0" smtClean="0"/>
              <a:t>:</a:t>
            </a:r>
          </a:p>
          <a:p>
            <a:pPr lvl="1"/>
            <a:r>
              <a:rPr lang="en-GB" dirty="0" smtClean="0"/>
              <a:t>To collect and gather information, to process requests for information</a:t>
            </a:r>
            <a:r>
              <a:rPr lang="en-GB" b="0" dirty="0" smtClean="0"/>
              <a:t>; manage records; perform information analysis; develop and integrate geospatial and technical information;.</a:t>
            </a:r>
          </a:p>
          <a:p>
            <a:pPr lvl="1"/>
            <a:r>
              <a:rPr lang="en-GB" dirty="0" smtClean="0"/>
              <a:t>To</a:t>
            </a:r>
            <a:r>
              <a:rPr lang="en-GB" b="0" dirty="0" smtClean="0"/>
              <a:t> </a:t>
            </a:r>
            <a:r>
              <a:rPr lang="en-GB" dirty="0" smtClean="0"/>
              <a:t>produce </a:t>
            </a:r>
            <a:r>
              <a:rPr lang="en-GB" b="1" dirty="0" smtClean="0"/>
              <a:t>relevant products </a:t>
            </a:r>
            <a:r>
              <a:rPr lang="en-GB" dirty="0" smtClean="0"/>
              <a:t>(reports, briefings, and presentation products material to support public messages) from </a:t>
            </a:r>
            <a:r>
              <a:rPr lang="en-GB" b="0" dirty="0" smtClean="0"/>
              <a:t>which the experts, authorities and other stakeholders (internal or external) can make decisions affecting their specific support to an event/incident, including information provided to the general public.</a:t>
            </a:r>
          </a:p>
        </p:txBody>
      </p:sp>
      <p:pic>
        <p:nvPicPr>
          <p:cNvPr id="5" name="4 Imagen" descr="Information_Management_Large.jpg"/>
          <p:cNvPicPr>
            <a:picLocks noChangeAspect="1"/>
          </p:cNvPicPr>
          <p:nvPr/>
        </p:nvPicPr>
        <p:blipFill>
          <a:blip r:embed="rId3" cstate="print"/>
          <a:stretch>
            <a:fillRect/>
          </a:stretch>
        </p:blipFill>
        <p:spPr>
          <a:xfrm>
            <a:off x="4980876" y="3779838"/>
            <a:ext cx="4949508" cy="2660864"/>
          </a:xfrm>
          <a:prstGeom prst="rect">
            <a:avLst/>
          </a:prstGeom>
        </p:spPr>
      </p:pic>
      <p:sp>
        <p:nvSpPr>
          <p:cNvPr id="6" name="2 Marcador de contenido"/>
          <p:cNvSpPr txBox="1">
            <a:spLocks/>
          </p:cNvSpPr>
          <p:nvPr/>
        </p:nvSpPr>
        <p:spPr bwMode="auto">
          <a:xfrm>
            <a:off x="219456" y="3871278"/>
            <a:ext cx="4802569" cy="3096450"/>
          </a:xfrm>
          <a:prstGeom prst="rect">
            <a:avLst/>
          </a:prstGeom>
          <a:noFill/>
          <a:ln>
            <a:solidFill>
              <a:srgbClr val="FFFFCC"/>
            </a:solid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normAutofit/>
          </a:bodyPr>
          <a:lstStyle/>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4"/>
              </a:buBlip>
              <a:tabLst/>
              <a:defRPr/>
            </a:pPr>
            <a:r>
              <a:rPr kumimoji="0" lang="en-GB" sz="2000" b="1"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The sources of this information </a:t>
            </a:r>
            <a:r>
              <a:rPr kumimoji="0" lang="en-GB"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may include knowledge in terms of previous cases and vocabulary stored in a knowledge database, public social media sources (e.g. Twitter or newspaper web presences), </a:t>
            </a:r>
            <a:r>
              <a:rPr kumimoji="0" lang="en-GB" sz="2000" b="0" i="0" u="none" strike="noStrike" kern="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geoinformation</a:t>
            </a:r>
            <a:r>
              <a:rPr kumimoji="0" lang="en-GB"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and modelling, weather forecasts, specialized or technical information.</a:t>
            </a:r>
            <a:endParaRPr kumimoji="0" lang="es-ES"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1_PREPARE_Gral-Plantilla_CIEMAT">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2897</TotalTime>
  <Words>1746</Words>
  <Application>Microsoft Office PowerPoint</Application>
  <PresentationFormat>Personalizado</PresentationFormat>
  <Paragraphs>145</Paragraphs>
  <Slides>14</Slides>
  <Notes>9</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1_PREPARE_Gral-Plantilla_CIEMAT</vt:lpstr>
      <vt:lpstr>Operational Procedures of the Analytical Platform</vt:lpstr>
      <vt:lpstr>Working Team</vt:lpstr>
      <vt:lpstr>Contents</vt:lpstr>
      <vt:lpstr>Objectives and scope</vt:lpstr>
      <vt:lpstr>Identifying and Characterising Key Decision-Making Points</vt:lpstr>
      <vt:lpstr>Identification and categorisation of stakeholders (users) of the Platform</vt:lpstr>
      <vt:lpstr>Identification and categorisation of stakeholders (users) of the Platform</vt:lpstr>
      <vt:lpstr>Interactions among users</vt:lpstr>
      <vt:lpstr>Operational Framework - Management of information</vt:lpstr>
      <vt:lpstr>Operational Framework – Roles and Skills</vt:lpstr>
      <vt:lpstr>Flow of information in the AP</vt:lpstr>
      <vt:lpstr>Governance and maintenance of the AP</vt:lpstr>
      <vt:lpstr>Conclusions</vt:lpstr>
      <vt:lpstr>Thanks for your attention!!</vt:lpstr>
    </vt:vector>
  </TitlesOfParts>
  <Company>CIEMAT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de la presentación</dc:title>
  <dc:creator>Milagros Montero Prieto</dc:creator>
  <cp:lastModifiedBy>Nombre de usuario</cp:lastModifiedBy>
  <cp:revision>195</cp:revision>
  <cp:lastPrinted>1601-01-01T00:00:00Z</cp:lastPrinted>
  <dcterms:created xsi:type="dcterms:W3CDTF">2015-09-30T20:47:08Z</dcterms:created>
  <dcterms:modified xsi:type="dcterms:W3CDTF">2016-01-21T02:31:12Z</dcterms:modified>
</cp:coreProperties>
</file>