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87" r:id="rId3"/>
    <p:sldId id="302" r:id="rId4"/>
    <p:sldId id="323" r:id="rId5"/>
    <p:sldId id="318" r:id="rId6"/>
    <p:sldId id="317" r:id="rId7"/>
    <p:sldId id="319" r:id="rId8"/>
    <p:sldId id="320" r:id="rId9"/>
    <p:sldId id="324" r:id="rId10"/>
    <p:sldId id="321" r:id="rId11"/>
    <p:sldId id="322" r:id="rId12"/>
    <p:sldId id="326" r:id="rId13"/>
    <p:sldId id="325" r:id="rId14"/>
    <p:sldId id="304" r:id="rId15"/>
    <p:sldId id="327" r:id="rId16"/>
    <p:sldId id="330" r:id="rId17"/>
    <p:sldId id="331" r:id="rId18"/>
    <p:sldId id="329" r:id="rId19"/>
    <p:sldId id="301" r:id="rId20"/>
  </p:sldIdLst>
  <p:sldSz cx="10080625" cy="7559675"/>
  <p:notesSz cx="7772400" cy="10058400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392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20/01/2016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</p:spPr>
        <p:txBody>
          <a:bodyPr wrap="none" anchor="ctr"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343254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840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157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598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4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13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516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711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579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382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696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607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718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989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092950"/>
            <a:ext cx="9366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28A0537A-57E0-4EF3-8EB3-FAFC96D83429}" type="slidenum">
              <a:rPr lang="en-GB" sz="1200"/>
              <a:pPr>
                <a:spcBef>
                  <a:spcPct val="50000"/>
                </a:spcBef>
              </a:pPr>
              <a:t>‹#›</a:t>
            </a:fld>
            <a:endParaRPr lang="en-GB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4" y="7164388"/>
            <a:ext cx="7056635" cy="43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 dirty="0" smtClean="0"/>
              <a:t>Information and participation of local actors confronted to a nuclear accident: lessons from Chernobyl and Fukushima accidents – NRPA, Mutadis</a:t>
            </a:r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  <p:pic>
        <p:nvPicPr>
          <p:cNvPr id="16" name="Picture 15" descr="\\colhpafil004\Colindale_Data\HQ Group and LARS\Group Data\Design\Branding and logos\PHE logos with strapline\Small without Old French text\PHE small logo for A4.jpg"/>
          <p:cNvPicPr/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04173"/>
            <a:ext cx="1511920" cy="75550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8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8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utadis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800" dirty="0">
                <a:solidFill>
                  <a:srgbClr val="000000"/>
                </a:solidFill>
              </a:rPr>
              <a:t>Information and participation of local actors confronted to a nuclear accident: lessons from Chernobyl and Fukushima accidents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5936" y="4643933"/>
            <a:ext cx="7801460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Inger-Margarethe </a:t>
            </a:r>
            <a:r>
              <a:rPr lang="en-GB" dirty="0" err="1" smtClean="0"/>
              <a:t>Eikelmann</a:t>
            </a:r>
            <a:r>
              <a:rPr lang="en-GB" dirty="0" smtClean="0"/>
              <a:t> (NRPA), Stéphane Baudé (Mutadis, France)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1655936" y="5436021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696" y="5436021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b="1" dirty="0">
                <a:solidFill>
                  <a:srgbClr val="009973"/>
                </a:solidFill>
                <a:latin typeface="Arial" charset="0"/>
              </a:rPr>
              <a:t>The main driver of post-accident recovery is people </a:t>
            </a:r>
            <a:r>
              <a:rPr lang="en-GB" dirty="0">
                <a:latin typeface="Arial" charset="0"/>
              </a:rPr>
              <a:t>themselves at personal, family and community levels. </a:t>
            </a:r>
            <a:r>
              <a:rPr lang="en-GB" dirty="0" smtClean="0">
                <a:latin typeface="Arial" charset="0"/>
              </a:rPr>
              <a:t>The </a:t>
            </a:r>
            <a:r>
              <a:rPr lang="en-GB" dirty="0">
                <a:latin typeface="Arial" charset="0"/>
              </a:rPr>
              <a:t>capacity of local actors to build their response notably depends on their capacity to build new forms of cooperation 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GB" dirty="0">
                <a:latin typeface="Arial" charset="0"/>
              </a:rPr>
              <a:t>The concept of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project of life or families and communities is at the core of local concerns</a:t>
            </a:r>
            <a:r>
              <a:rPr lang="en-GB" dirty="0">
                <a:latin typeface="Arial" charset="0"/>
              </a:rPr>
              <a:t>. It integrates human and social dimensions beyond </a:t>
            </a:r>
            <a:r>
              <a:rPr lang="en-GB" dirty="0" smtClean="0">
                <a:latin typeface="Arial" charset="0"/>
              </a:rPr>
              <a:t>health </a:t>
            </a:r>
            <a:r>
              <a:rPr lang="en-GB" dirty="0">
                <a:latin typeface="Arial" charset="0"/>
              </a:rPr>
              <a:t>protection or economical viability, and includes capacities to regain autonomy and dignity</a:t>
            </a:r>
            <a:r>
              <a:rPr lang="en-GB" dirty="0" smtClean="0">
                <a:latin typeface="Arial" charset="0"/>
              </a:rPr>
              <a:t>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GB" dirty="0">
                <a:latin typeface="Arial" charset="0"/>
              </a:rPr>
              <a:t>For each actor, and for the whole system of actors,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recovery is a transition process</a:t>
            </a:r>
            <a:r>
              <a:rPr lang="en-GB" dirty="0">
                <a:latin typeface="Arial" charset="0"/>
              </a:rPr>
              <a:t> in which individual and social resources for addressing complexity are </a:t>
            </a:r>
            <a:r>
              <a:rPr lang="en-GB" dirty="0" smtClean="0">
                <a:latin typeface="Arial" charset="0"/>
              </a:rPr>
              <a:t>built.</a:t>
            </a:r>
            <a:endParaRPr lang="en-GB" dirty="0"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Recovery is a social process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891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4213" y="-108594"/>
            <a:ext cx="7054850" cy="843608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Recovery is made of interacting transition paths</a:t>
            </a:r>
            <a:endParaRPr lang="en-GB" dirty="0"/>
          </a:p>
        </p:txBody>
      </p:sp>
      <p:grpSp>
        <p:nvGrpSpPr>
          <p:cNvPr id="86" name="Grouper 4"/>
          <p:cNvGrpSpPr>
            <a:grpSpLocks/>
          </p:cNvGrpSpPr>
          <p:nvPr/>
        </p:nvGrpSpPr>
        <p:grpSpPr bwMode="auto">
          <a:xfrm>
            <a:off x="3101975" y="1259557"/>
            <a:ext cx="6978650" cy="4924425"/>
            <a:chOff x="0" y="-288034"/>
            <a:chExt cx="6978081" cy="4924804"/>
          </a:xfrm>
        </p:grpSpPr>
        <p:grpSp>
          <p:nvGrpSpPr>
            <p:cNvPr id="87" name="Grouper 5"/>
            <p:cNvGrpSpPr>
              <a:grpSpLocks/>
            </p:cNvGrpSpPr>
            <p:nvPr/>
          </p:nvGrpSpPr>
          <p:grpSpPr bwMode="auto">
            <a:xfrm>
              <a:off x="258742" y="-288034"/>
              <a:ext cx="6719339" cy="3912398"/>
              <a:chOff x="297" y="-329640"/>
              <a:chExt cx="6719339" cy="4253293"/>
            </a:xfrm>
          </p:grpSpPr>
          <p:cxnSp>
            <p:nvCxnSpPr>
              <p:cNvPr id="101" name="Connecteur droit avec flèche 100"/>
              <p:cNvCxnSpPr/>
              <p:nvPr/>
            </p:nvCxnSpPr>
            <p:spPr>
              <a:xfrm>
                <a:off x="3429017" y="2972111"/>
                <a:ext cx="0" cy="571292"/>
              </a:xfrm>
              <a:prstGeom prst="straightConnector1">
                <a:avLst/>
              </a:prstGeom>
              <a:ln>
                <a:solidFill>
                  <a:srgbClr val="008000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Grouper 20"/>
              <p:cNvGrpSpPr>
                <a:grpSpLocks/>
              </p:cNvGrpSpPr>
              <p:nvPr/>
            </p:nvGrpSpPr>
            <p:grpSpPr bwMode="auto">
              <a:xfrm>
                <a:off x="297" y="-329640"/>
                <a:ext cx="6719339" cy="4253293"/>
                <a:chOff x="297" y="-329640"/>
                <a:chExt cx="6719339" cy="4253293"/>
              </a:xfrm>
            </p:grpSpPr>
            <p:sp>
              <p:nvSpPr>
                <p:cNvPr id="103" name="Zone de texte 96"/>
                <p:cNvSpPr txBox="1"/>
                <p:nvPr/>
              </p:nvSpPr>
              <p:spPr>
                <a:xfrm>
                  <a:off x="4349692" y="1156407"/>
                  <a:ext cx="1600070" cy="4591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/>
                  </a:ext>
                </a:extLst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spcBef>
                      <a:spcPts val="600"/>
                    </a:spcBef>
                    <a:spcAft>
                      <a:spcPts val="600"/>
                    </a:spcAft>
                    <a:defRPr/>
                  </a:pPr>
                  <a:r>
                    <a:rPr lang="fr-FR" sz="1200" b="1" dirty="0">
                      <a:latin typeface="Times New Roman"/>
                      <a:ea typeface="MS ??"/>
                    </a:rPr>
                    <a:t>Transition </a:t>
                  </a:r>
                  <a:r>
                    <a:rPr lang="fr-FR" sz="1200" b="1" dirty="0" err="1">
                      <a:latin typeface="Times New Roman"/>
                      <a:ea typeface="MS ??"/>
                    </a:rPr>
                    <a:t>paths</a:t>
                  </a:r>
                  <a:endParaRPr lang="en-GB" sz="1400" dirty="0">
                    <a:latin typeface="Times New Roman"/>
                    <a:ea typeface="MS ??"/>
                  </a:endParaRPr>
                </a:p>
              </p:txBody>
            </p:sp>
            <p:grpSp>
              <p:nvGrpSpPr>
                <p:cNvPr id="104" name="Grouper 22"/>
                <p:cNvGrpSpPr>
                  <a:grpSpLocks/>
                </p:cNvGrpSpPr>
                <p:nvPr/>
              </p:nvGrpSpPr>
              <p:grpSpPr bwMode="auto">
                <a:xfrm>
                  <a:off x="297" y="-329640"/>
                  <a:ext cx="6719339" cy="4253293"/>
                  <a:chOff x="297" y="-329640"/>
                  <a:chExt cx="6719339" cy="4253293"/>
                </a:xfrm>
              </p:grpSpPr>
              <p:grpSp>
                <p:nvGrpSpPr>
                  <p:cNvPr id="105" name="Grouper 23"/>
                  <p:cNvGrpSpPr>
                    <a:grpSpLocks/>
                  </p:cNvGrpSpPr>
                  <p:nvPr/>
                </p:nvGrpSpPr>
                <p:grpSpPr bwMode="auto">
                  <a:xfrm>
                    <a:off x="297" y="-329640"/>
                    <a:ext cx="6719339" cy="4164729"/>
                    <a:chOff x="297" y="-329640"/>
                    <a:chExt cx="6719339" cy="4164729"/>
                  </a:xfrm>
                </p:grpSpPr>
                <p:grpSp>
                  <p:nvGrpSpPr>
                    <p:cNvPr id="113" name="Grouper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97" y="-329640"/>
                      <a:ext cx="6719339" cy="4164729"/>
                      <a:chOff x="-114003" y="1154305"/>
                      <a:chExt cx="6719339" cy="4136492"/>
                    </a:xfrm>
                  </p:grpSpPr>
                  <p:sp>
                    <p:nvSpPr>
                      <p:cNvPr id="117" name="Zone de texte 28"/>
                      <p:cNvSpPr txBox="1"/>
                      <p:nvPr/>
                    </p:nvSpPr>
                    <p:spPr>
                      <a:xfrm>
                        <a:off x="2628973" y="1464584"/>
                        <a:ext cx="3976363" cy="4782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FAA26D3D-D897-4be2-8F04-BA451C77F1D7}">
                          <ma14:placeholderFlag xmlns:ma14="http://schemas.microsoft.com/office/mac/drawingml/2011/main" xmlns=""/>
                        </a:ext>
                        <a:ext uri="{C572A759-6A51-4108-AA02-DFA0A04FC94B}">
                          <ma14:wrappingTextBoxFlag xmlns:ma14="http://schemas.microsoft.com/office/mac/drawingml/2011/main" xmlns=""/>
                        </a:ext>
                      </a:extLst>
                    </p:spPr>
                    <p:style>
                      <a:lnRef idx="0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dk1"/>
                      </a:fontRef>
                    </p:style>
                    <p:txBody>
                      <a:bodyPr/>
                      <a:lstStyle/>
                      <a:p>
                        <a:pPr>
                          <a:spcBef>
                            <a:spcPts val="600"/>
                          </a:spcBef>
                          <a:spcAft>
                            <a:spcPts val="600"/>
                          </a:spcAft>
                          <a:defRPr/>
                        </a:pPr>
                        <a:r>
                          <a:rPr lang="fr-FR" sz="1400">
                            <a:latin typeface="Times New Roman"/>
                            <a:ea typeface="MS ??"/>
                          </a:rPr>
                          <a:t>Steps, intermediary objectives, rendez-vous points</a:t>
                        </a:r>
                        <a:endParaRPr lang="en-GB" sz="1400">
                          <a:latin typeface="Times New Roman"/>
                          <a:ea typeface="MS ??"/>
                        </a:endParaRPr>
                      </a:p>
                    </p:txBody>
                  </p:sp>
                  <p:grpSp>
                    <p:nvGrpSpPr>
                      <p:cNvPr id="118" name="Grouper 3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114003" y="1154305"/>
                        <a:ext cx="6285987" cy="4136492"/>
                        <a:chOff x="-114003" y="354205"/>
                        <a:chExt cx="6285987" cy="4136492"/>
                      </a:xfrm>
                    </p:grpSpPr>
                    <p:sp>
                      <p:nvSpPr>
                        <p:cNvPr id="119" name="Flèche vers la droite 118"/>
                        <p:cNvSpPr/>
                        <p:nvPr/>
                      </p:nvSpPr>
                      <p:spPr>
                        <a:xfrm>
                          <a:off x="288" y="1022764"/>
                          <a:ext cx="6171696" cy="113141"/>
                        </a:xfrm>
                        <a:prstGeom prst="rightArrow">
                          <a:avLst/>
                        </a:prstGeom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>
                            <a:defRPr/>
                          </a:pPr>
                          <a:endParaRPr lang="fr-FR"/>
                        </a:p>
                      </p:txBody>
                    </p:sp>
                    <p:sp>
                      <p:nvSpPr>
                        <p:cNvPr id="120" name="Zone de texte 27"/>
                        <p:cNvSpPr txBox="1"/>
                        <p:nvPr/>
                      </p:nvSpPr>
                      <p:spPr>
                        <a:xfrm>
                          <a:off x="1282883" y="354205"/>
                          <a:ext cx="1346090" cy="9119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FAA26D3D-D897-4be2-8F04-BA451C77F1D7}">
                            <ma14:placeholderFlag xmlns:ma14="http://schemas.microsoft.com/office/mac/drawingml/2011/main" xmlns=""/>
                          </a:ext>
                          <a:ext uri="{C572A759-6A51-4108-AA02-DFA0A04FC94B}">
                            <ma14:wrappingTextBoxFlag xmlns:ma14="http://schemas.microsoft.com/office/mac/drawingml/2011/main" xmlns=""/>
                          </a:ext>
                        </a:extLst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Recognition of </a:t>
                          </a:r>
                          <a:r>
                            <a:rPr lang="fr-FR" sz="1400" dirty="0" err="1">
                              <a:latin typeface="Times New Roman"/>
                              <a:ea typeface="MS ??"/>
                            </a:rPr>
                            <a:t>irreversibility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</p:txBody>
                    </p:sp>
                    <p:sp>
                      <p:nvSpPr>
                        <p:cNvPr id="121" name="Zone de texte 34"/>
                        <p:cNvSpPr txBox="1"/>
                        <p:nvPr/>
                      </p:nvSpPr>
                      <p:spPr>
                        <a:xfrm>
                          <a:off x="-114003" y="1158189"/>
                          <a:ext cx="2171523" cy="3332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FAA26D3D-D897-4be2-8F04-BA451C77F1D7}">
                            <ma14:placeholderFlag xmlns:ma14="http://schemas.microsoft.com/office/mac/drawingml/2011/main" xmlns=""/>
                          </a:ext>
                          <a:ext uri="{C572A759-6A51-4108-AA02-DFA0A04FC94B}">
                            <ma14:wrappingTextBoxFlag xmlns:ma14="http://schemas.microsoft.com/office/mac/drawingml/2011/main" xmlns=""/>
                          </a:ext>
                        </a:extLst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/>
                        <a:lstStyle/>
                        <a:p>
                          <a:pPr>
                            <a:spcBef>
                              <a:spcPts val="18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endParaRPr lang="fr-FR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 err="1">
                              <a:latin typeface="Times New Roman"/>
                              <a:ea typeface="MS ??"/>
                            </a:rPr>
                            <a:t>Persons</a:t>
                          </a: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 or </a:t>
                          </a:r>
                          <a:r>
                            <a:rPr lang="fr-FR" sz="1400" dirty="0" err="1">
                              <a:latin typeface="Times New Roman"/>
                              <a:ea typeface="MS ??"/>
                            </a:rPr>
                            <a:t>families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18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 Local </a:t>
                          </a:r>
                          <a:r>
                            <a:rPr lang="fr-FR" sz="1400" dirty="0" err="1">
                              <a:latin typeface="Times New Roman"/>
                              <a:ea typeface="MS ??"/>
                            </a:rPr>
                            <a:t>community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18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 Public </a:t>
                          </a:r>
                          <a:r>
                            <a:rPr lang="fr-FR" sz="1400" dirty="0" err="1">
                              <a:latin typeface="Times New Roman"/>
                              <a:ea typeface="MS ??"/>
                            </a:rPr>
                            <a:t>policies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18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 </a:t>
                          </a:r>
                          <a:r>
                            <a:rPr lang="fr-FR" sz="1400" dirty="0" err="1">
                              <a:latin typeface="Times New Roman"/>
                              <a:ea typeface="MS ??"/>
                            </a:rPr>
                            <a:t>Professionals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 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Experts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  <a:p>
                          <a:pPr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400" dirty="0">
                              <a:latin typeface="Times New Roman"/>
                              <a:ea typeface="MS ??"/>
                            </a:rPr>
                            <a:t> 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</p:txBody>
                    </p:sp>
                    <p:cxnSp>
                      <p:nvCxnSpPr>
                        <p:cNvPr id="122" name="Connecteur droit avec flèche 121"/>
                        <p:cNvCxnSpPr/>
                        <p:nvPr/>
                      </p:nvCxnSpPr>
                      <p:spPr>
                        <a:xfrm>
                          <a:off x="3086136" y="1590181"/>
                          <a:ext cx="0" cy="567418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8000"/>
                          </a:solidFill>
                          <a:headEnd type="arrow"/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3" name="Connecteur droit avec flèche 122"/>
                        <p:cNvCxnSpPr/>
                        <p:nvPr/>
                      </p:nvCxnSpPr>
                      <p:spPr>
                        <a:xfrm>
                          <a:off x="3314717" y="2157599"/>
                          <a:ext cx="0" cy="795413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8000"/>
                          </a:solidFill>
                          <a:headEnd type="arrow"/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4" name="Connecteur droit avec flèche 123"/>
                        <p:cNvCxnSpPr/>
                        <p:nvPr/>
                      </p:nvCxnSpPr>
                      <p:spPr>
                        <a:xfrm>
                          <a:off x="3429008" y="1590181"/>
                          <a:ext cx="0" cy="136283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8000"/>
                          </a:solidFill>
                          <a:headEnd type="arrow"/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25" name="Zone de texte 50"/>
                        <p:cNvSpPr txBox="1"/>
                        <p:nvPr/>
                      </p:nvSpPr>
                      <p:spPr>
                        <a:xfrm>
                          <a:off x="4235392" y="1209617"/>
                          <a:ext cx="1600069" cy="4559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C572A759-6A51-4108-AA02-DFA0A04FC94B}">
                            <ma14:wrappingTextBoxFlag xmlns:ma14="http://schemas.microsoft.com/office/mac/drawingml/2011/main" xmlns=""/>
                          </a:ext>
                        </a:extLst>
                      </p:spPr>
                      <p:style>
                        <a:lnRef idx="0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dk1"/>
                        </a:fontRef>
                      </p:style>
                      <p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defRPr/>
                          </a:pPr>
                          <a:r>
                            <a:rPr lang="fr-FR" sz="1200" b="1" dirty="0">
                              <a:latin typeface="Times New Roman"/>
                              <a:ea typeface="MS ??"/>
                            </a:rPr>
                            <a:t>Transition </a:t>
                          </a:r>
                          <a:r>
                            <a:rPr lang="fr-FR" sz="1200" b="1" dirty="0" err="1">
                              <a:latin typeface="Times New Roman"/>
                              <a:ea typeface="MS ??"/>
                            </a:rPr>
                            <a:t>paths</a:t>
                          </a:r>
                          <a:endParaRPr lang="en-GB" sz="1400" dirty="0">
                            <a:latin typeface="Times New Roman"/>
                            <a:ea typeface="MS ??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14" name="Zone de texte 93"/>
                    <p:cNvSpPr txBox="1"/>
                    <p:nvPr/>
                  </p:nvSpPr>
                  <p:spPr>
                    <a:xfrm>
                      <a:off x="4349692" y="2331783"/>
                      <a:ext cx="1600070" cy="46082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C572A759-6A51-4108-AA02-DFA0A04FC94B}">
                        <ma14:wrappingTextBoxFlag xmlns:ma14="http://schemas.microsoft.com/office/mac/drawingml/2011/main" xmlns=""/>
                      </a:ext>
                    </a:extLst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latin typeface="Times New Roman"/>
                          <a:ea typeface="MS ??"/>
                        </a:rPr>
                        <a:t>Transition </a:t>
                      </a:r>
                      <a:r>
                        <a:rPr lang="fr-FR" sz="1200" b="1" dirty="0" err="1">
                          <a:latin typeface="Times New Roman"/>
                          <a:ea typeface="MS ??"/>
                        </a:rPr>
                        <a:t>paths</a:t>
                      </a:r>
                      <a:endParaRPr lang="en-GB" sz="1400" dirty="0">
                        <a:latin typeface="Times New Roman"/>
                        <a:ea typeface="MS ??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latin typeface="Times New Roman"/>
                          <a:ea typeface="MS ??"/>
                        </a:rPr>
                        <a:t> </a:t>
                      </a:r>
                      <a:endParaRPr lang="en-GB" sz="1400" dirty="0">
                        <a:latin typeface="Times New Roman"/>
                        <a:ea typeface="MS ??"/>
                      </a:endParaRPr>
                    </a:p>
                  </p:txBody>
                </p:sp>
                <p:sp>
                  <p:nvSpPr>
                    <p:cNvPr id="115" name="Zone de texte 94"/>
                    <p:cNvSpPr txBox="1"/>
                    <p:nvPr/>
                  </p:nvSpPr>
                  <p:spPr>
                    <a:xfrm>
                      <a:off x="4343813" y="3036753"/>
                      <a:ext cx="1600070" cy="4591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C572A759-6A51-4108-AA02-DFA0A04FC94B}">
                        <ma14:wrappingTextBoxFlag xmlns:ma14="http://schemas.microsoft.com/office/mac/drawingml/2011/main" xmlns=""/>
                      </a:ext>
                    </a:extLst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latin typeface="Times New Roman"/>
                          <a:ea typeface="MS ??"/>
                        </a:rPr>
                        <a:t>Transition </a:t>
                      </a:r>
                      <a:r>
                        <a:rPr lang="fr-FR" sz="1200" b="1" dirty="0" err="1">
                          <a:latin typeface="Times New Roman"/>
                          <a:ea typeface="MS ??"/>
                        </a:rPr>
                        <a:t>paths</a:t>
                      </a:r>
                      <a:endParaRPr lang="en-GB" sz="1400" dirty="0">
                        <a:latin typeface="Times New Roman"/>
                        <a:ea typeface="MS ??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latin typeface="Times New Roman"/>
                          <a:ea typeface="MS ??"/>
                        </a:rPr>
                        <a:t> </a:t>
                      </a:r>
                      <a:endParaRPr lang="en-GB" sz="1400" dirty="0">
                        <a:latin typeface="Times New Roman"/>
                        <a:ea typeface="MS ??"/>
                      </a:endParaRPr>
                    </a:p>
                  </p:txBody>
                </p:sp>
                <p:sp>
                  <p:nvSpPr>
                    <p:cNvPr id="116" name="Zone de texte 95"/>
                    <p:cNvSpPr txBox="1"/>
                    <p:nvPr/>
                  </p:nvSpPr>
                  <p:spPr>
                    <a:xfrm>
                      <a:off x="4349692" y="1705260"/>
                      <a:ext cx="1600070" cy="4591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C572A759-6A51-4108-AA02-DFA0A04FC94B}">
                        <ma14:wrappingTextBoxFlag xmlns:ma14="http://schemas.microsoft.com/office/mac/drawingml/2011/main" xmlns=""/>
                      </a:ext>
                    </a:extLst>
                  </p:spPr>
                  <p:style>
                    <a:lnRef idx="0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latin typeface="Times New Roman"/>
                          <a:ea typeface="MS ??"/>
                        </a:rPr>
                        <a:t>Transition </a:t>
                      </a:r>
                      <a:r>
                        <a:rPr lang="fr-FR" sz="1200" b="1" dirty="0" err="1">
                          <a:latin typeface="Times New Roman"/>
                          <a:ea typeface="MS ??"/>
                        </a:rPr>
                        <a:t>paths</a:t>
                      </a:r>
                      <a:endParaRPr lang="en-GB" sz="1400" dirty="0">
                        <a:latin typeface="Times New Roman"/>
                        <a:ea typeface="MS ??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latin typeface="Times New Roman"/>
                          <a:ea typeface="MS ??"/>
                        </a:rPr>
                        <a:t> </a:t>
                      </a:r>
                      <a:endParaRPr lang="en-GB" sz="1400" dirty="0">
                        <a:latin typeface="Times New Roman"/>
                        <a:ea typeface="MS ??"/>
                      </a:endParaRPr>
                    </a:p>
                  </p:txBody>
                </p:sp>
              </p:grpSp>
              <p:cxnSp>
                <p:nvCxnSpPr>
                  <p:cNvPr id="106" name="Connecteur droit avec flèche 105"/>
                  <p:cNvCxnSpPr/>
                  <p:nvPr/>
                </p:nvCxnSpPr>
                <p:spPr>
                  <a:xfrm>
                    <a:off x="3429017" y="2285181"/>
                    <a:ext cx="0" cy="686930"/>
                  </a:xfrm>
                  <a:prstGeom prst="straightConnector1">
                    <a:avLst/>
                  </a:prstGeom>
                  <a:ln>
                    <a:solidFill>
                      <a:srgbClr val="008000"/>
                    </a:solidFill>
                    <a:headEnd type="arrow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Connecteur droit avec flèche 106"/>
                  <p:cNvCxnSpPr/>
                  <p:nvPr/>
                </p:nvCxnSpPr>
                <p:spPr>
                  <a:xfrm>
                    <a:off x="3543308" y="2285181"/>
                    <a:ext cx="0" cy="1258222"/>
                  </a:xfrm>
                  <a:prstGeom prst="straightConnector1">
                    <a:avLst/>
                  </a:prstGeom>
                  <a:ln>
                    <a:solidFill>
                      <a:srgbClr val="008000"/>
                    </a:solidFill>
                    <a:headEnd type="arrow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Connecteur droit avec flèche 107"/>
                  <p:cNvCxnSpPr/>
                  <p:nvPr/>
                </p:nvCxnSpPr>
                <p:spPr>
                  <a:xfrm>
                    <a:off x="3771889" y="914773"/>
                    <a:ext cx="0" cy="2057338"/>
                  </a:xfrm>
                  <a:prstGeom prst="straightConnector1">
                    <a:avLst/>
                  </a:prstGeom>
                  <a:ln>
                    <a:solidFill>
                      <a:srgbClr val="008000"/>
                    </a:solidFill>
                    <a:headEnd type="arrow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Connecteur droit avec flèche 108"/>
                  <p:cNvCxnSpPr/>
                  <p:nvPr/>
                </p:nvCxnSpPr>
                <p:spPr>
                  <a:xfrm>
                    <a:off x="3657599" y="914773"/>
                    <a:ext cx="0" cy="2628630"/>
                  </a:xfrm>
                  <a:prstGeom prst="straightConnector1">
                    <a:avLst/>
                  </a:prstGeom>
                  <a:ln>
                    <a:solidFill>
                      <a:srgbClr val="008000"/>
                    </a:solidFill>
                    <a:headEnd type="arrow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Connecteur droit avec flèche 109"/>
                  <p:cNvCxnSpPr/>
                  <p:nvPr/>
                </p:nvCxnSpPr>
                <p:spPr>
                  <a:xfrm>
                    <a:off x="3200436" y="1486065"/>
                    <a:ext cx="0" cy="1486047"/>
                  </a:xfrm>
                  <a:prstGeom prst="straightConnector1">
                    <a:avLst/>
                  </a:prstGeom>
                  <a:ln>
                    <a:solidFill>
                      <a:srgbClr val="008000"/>
                    </a:solidFill>
                    <a:headEnd type="arrow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Connecteur droit avec flèche 110"/>
                  <p:cNvCxnSpPr/>
                  <p:nvPr/>
                </p:nvCxnSpPr>
                <p:spPr>
                  <a:xfrm>
                    <a:off x="3314727" y="1486065"/>
                    <a:ext cx="0" cy="2057338"/>
                  </a:xfrm>
                  <a:prstGeom prst="straightConnector1">
                    <a:avLst/>
                  </a:prstGeom>
                  <a:ln>
                    <a:solidFill>
                      <a:srgbClr val="008000"/>
                    </a:solidFill>
                    <a:headEnd type="arrow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2" name="Ellipse 111"/>
                  <p:cNvSpPr/>
                  <p:nvPr/>
                </p:nvSpPr>
                <p:spPr>
                  <a:xfrm>
                    <a:off x="2975772" y="609819"/>
                    <a:ext cx="1028616" cy="3313834"/>
                  </a:xfrm>
                  <a:prstGeom prst="ellipse">
                    <a:avLst/>
                  </a:prstGeom>
                  <a:noFill/>
                  <a:ln w="19050">
                    <a:solidFill>
                      <a:srgbClr val="00800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fr-FR"/>
                  </a:p>
                </p:txBody>
              </p:sp>
            </p:grpSp>
          </p:grpSp>
        </p:grpSp>
        <p:sp>
          <p:nvSpPr>
            <p:cNvPr id="88" name="Zone de texte 4"/>
            <p:cNvSpPr txBox="1"/>
            <p:nvPr/>
          </p:nvSpPr>
          <p:spPr>
            <a:xfrm>
              <a:off x="487323" y="50129"/>
              <a:ext cx="1600070" cy="455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FAA26D3D-D897-4be2-8F04-BA451C77F1D7}">
                <ma14:placeholderFlag xmlns:ma14="http://schemas.microsoft.com/office/mac/drawingml/2011/main" xmlns=""/>
              </a:ex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fr-FR" sz="1400" dirty="0">
                  <a:latin typeface="Times New Roman"/>
                  <a:ea typeface="MS ??"/>
                </a:rPr>
                <a:t>Accident </a:t>
              </a:r>
              <a:endParaRPr lang="en-GB" sz="1400" dirty="0">
                <a:latin typeface="Times New Roman"/>
                <a:ea typeface="MS ??"/>
              </a:endParaRPr>
            </a:p>
          </p:txBody>
        </p:sp>
        <p:sp>
          <p:nvSpPr>
            <p:cNvPr id="89" name="Vague 88"/>
            <p:cNvSpPr/>
            <p:nvPr/>
          </p:nvSpPr>
          <p:spPr>
            <a:xfrm rot="16200000">
              <a:off x="1033932" y="1640206"/>
              <a:ext cx="3019657" cy="912738"/>
            </a:xfrm>
            <a:prstGeom prst="wave">
              <a:avLst/>
            </a:prstGeom>
            <a:extLst>
              <a:ext uri="{FAA26D3D-D897-4be2-8F04-BA451C77F1D7}">
                <ma14:placeholderFlag xmlns:ma14="http://schemas.microsoft.com/office/mac/drawingml/2011/main" xmlns=""/>
              </a:ext>
              <a:ext uri="{C572A759-6A51-4108-AA02-DFA0A04FC94B}">
                <ma14:wrappingTextBoxFlag xmlns:ma14="http://schemas.microsoft.com/office/mac/drawingml/2011/main" xmlns=""/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0" name="Forme libre 89"/>
            <p:cNvSpPr/>
            <p:nvPr/>
          </p:nvSpPr>
          <p:spPr>
            <a:xfrm>
              <a:off x="3116009" y="783610"/>
              <a:ext cx="3200139" cy="350865"/>
            </a:xfrm>
            <a:custGeom>
              <a:avLst/>
              <a:gdLst>
                <a:gd name="connsiteX0" fmla="*/ 0 w 3201828"/>
                <a:gd name="connsiteY0" fmla="*/ 293093 h 382033"/>
                <a:gd name="connsiteX1" fmla="*/ 177800 w 3201828"/>
                <a:gd name="connsiteY1" fmla="*/ 993 h 382033"/>
                <a:gd name="connsiteX2" fmla="*/ 381000 w 3201828"/>
                <a:gd name="connsiteY2" fmla="*/ 381993 h 382033"/>
                <a:gd name="connsiteX3" fmla="*/ 609600 w 3201828"/>
                <a:gd name="connsiteY3" fmla="*/ 26393 h 382033"/>
                <a:gd name="connsiteX4" fmla="*/ 901700 w 3201828"/>
                <a:gd name="connsiteY4" fmla="*/ 381993 h 382033"/>
                <a:gd name="connsiteX5" fmla="*/ 1117600 w 3201828"/>
                <a:gd name="connsiteY5" fmla="*/ 51793 h 382033"/>
                <a:gd name="connsiteX6" fmla="*/ 1422400 w 3201828"/>
                <a:gd name="connsiteY6" fmla="*/ 331193 h 382033"/>
                <a:gd name="connsiteX7" fmla="*/ 1727200 w 3201828"/>
                <a:gd name="connsiteY7" fmla="*/ 64493 h 382033"/>
                <a:gd name="connsiteX8" fmla="*/ 2019300 w 3201828"/>
                <a:gd name="connsiteY8" fmla="*/ 305793 h 382033"/>
                <a:gd name="connsiteX9" fmla="*/ 2286000 w 3201828"/>
                <a:gd name="connsiteY9" fmla="*/ 39093 h 382033"/>
                <a:gd name="connsiteX10" fmla="*/ 2603500 w 3201828"/>
                <a:gd name="connsiteY10" fmla="*/ 331193 h 382033"/>
                <a:gd name="connsiteX11" fmla="*/ 3187700 w 3201828"/>
                <a:gd name="connsiteY11" fmla="*/ 102593 h 382033"/>
                <a:gd name="connsiteX12" fmla="*/ 3035300 w 3201828"/>
                <a:gd name="connsiteY12" fmla="*/ 102593 h 382033"/>
                <a:gd name="connsiteX13" fmla="*/ 3200400 w 3201828"/>
                <a:gd name="connsiteY13" fmla="*/ 89893 h 382033"/>
                <a:gd name="connsiteX14" fmla="*/ 3086100 w 3201828"/>
                <a:gd name="connsiteY14" fmla="*/ 254993 h 382033"/>
                <a:gd name="connsiteX15" fmla="*/ 3086100 w 3201828"/>
                <a:gd name="connsiteY15" fmla="*/ 254993 h 382033"/>
                <a:gd name="connsiteX16" fmla="*/ 3086100 w 3201828"/>
                <a:gd name="connsiteY16" fmla="*/ 254993 h 38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1828" h="382033">
                  <a:moveTo>
                    <a:pt x="0" y="293093"/>
                  </a:moveTo>
                  <a:cubicBezTo>
                    <a:pt x="57150" y="139634"/>
                    <a:pt x="114300" y="-13824"/>
                    <a:pt x="177800" y="993"/>
                  </a:cubicBezTo>
                  <a:cubicBezTo>
                    <a:pt x="241300" y="15810"/>
                    <a:pt x="309033" y="377760"/>
                    <a:pt x="381000" y="381993"/>
                  </a:cubicBezTo>
                  <a:cubicBezTo>
                    <a:pt x="452967" y="386226"/>
                    <a:pt x="522817" y="26393"/>
                    <a:pt x="609600" y="26393"/>
                  </a:cubicBezTo>
                  <a:cubicBezTo>
                    <a:pt x="696383" y="26393"/>
                    <a:pt x="817033" y="377760"/>
                    <a:pt x="901700" y="381993"/>
                  </a:cubicBezTo>
                  <a:cubicBezTo>
                    <a:pt x="986367" y="386226"/>
                    <a:pt x="1030817" y="60260"/>
                    <a:pt x="1117600" y="51793"/>
                  </a:cubicBezTo>
                  <a:cubicBezTo>
                    <a:pt x="1204383" y="43326"/>
                    <a:pt x="1320800" y="329076"/>
                    <a:pt x="1422400" y="331193"/>
                  </a:cubicBezTo>
                  <a:cubicBezTo>
                    <a:pt x="1524000" y="333310"/>
                    <a:pt x="1627717" y="68726"/>
                    <a:pt x="1727200" y="64493"/>
                  </a:cubicBezTo>
                  <a:cubicBezTo>
                    <a:pt x="1826683" y="60260"/>
                    <a:pt x="1926167" y="310026"/>
                    <a:pt x="2019300" y="305793"/>
                  </a:cubicBezTo>
                  <a:cubicBezTo>
                    <a:pt x="2112433" y="301560"/>
                    <a:pt x="2188633" y="34860"/>
                    <a:pt x="2286000" y="39093"/>
                  </a:cubicBezTo>
                  <a:cubicBezTo>
                    <a:pt x="2383367" y="43326"/>
                    <a:pt x="2453217" y="320610"/>
                    <a:pt x="2603500" y="331193"/>
                  </a:cubicBezTo>
                  <a:cubicBezTo>
                    <a:pt x="2753783" y="341776"/>
                    <a:pt x="3115733" y="140693"/>
                    <a:pt x="3187700" y="102593"/>
                  </a:cubicBezTo>
                  <a:cubicBezTo>
                    <a:pt x="3259667" y="64493"/>
                    <a:pt x="3033183" y="104710"/>
                    <a:pt x="3035300" y="102593"/>
                  </a:cubicBezTo>
                  <a:cubicBezTo>
                    <a:pt x="3037417" y="100476"/>
                    <a:pt x="3191933" y="64493"/>
                    <a:pt x="3200400" y="89893"/>
                  </a:cubicBezTo>
                  <a:cubicBezTo>
                    <a:pt x="3208867" y="115293"/>
                    <a:pt x="3086100" y="254993"/>
                    <a:pt x="3086100" y="254993"/>
                  </a:cubicBezTo>
                  <a:lnTo>
                    <a:pt x="3086100" y="254993"/>
                  </a:lnTo>
                  <a:lnTo>
                    <a:pt x="3086100" y="254993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1" name="Forme libre 90"/>
            <p:cNvSpPr/>
            <p:nvPr/>
          </p:nvSpPr>
          <p:spPr>
            <a:xfrm>
              <a:off x="3116009" y="1309114"/>
              <a:ext cx="3200139" cy="350864"/>
            </a:xfrm>
            <a:custGeom>
              <a:avLst/>
              <a:gdLst>
                <a:gd name="connsiteX0" fmla="*/ 0 w 3201828"/>
                <a:gd name="connsiteY0" fmla="*/ 293093 h 382033"/>
                <a:gd name="connsiteX1" fmla="*/ 177800 w 3201828"/>
                <a:gd name="connsiteY1" fmla="*/ 993 h 382033"/>
                <a:gd name="connsiteX2" fmla="*/ 381000 w 3201828"/>
                <a:gd name="connsiteY2" fmla="*/ 381993 h 382033"/>
                <a:gd name="connsiteX3" fmla="*/ 609600 w 3201828"/>
                <a:gd name="connsiteY3" fmla="*/ 26393 h 382033"/>
                <a:gd name="connsiteX4" fmla="*/ 901700 w 3201828"/>
                <a:gd name="connsiteY4" fmla="*/ 381993 h 382033"/>
                <a:gd name="connsiteX5" fmla="*/ 1117600 w 3201828"/>
                <a:gd name="connsiteY5" fmla="*/ 51793 h 382033"/>
                <a:gd name="connsiteX6" fmla="*/ 1422400 w 3201828"/>
                <a:gd name="connsiteY6" fmla="*/ 331193 h 382033"/>
                <a:gd name="connsiteX7" fmla="*/ 1727200 w 3201828"/>
                <a:gd name="connsiteY7" fmla="*/ 64493 h 382033"/>
                <a:gd name="connsiteX8" fmla="*/ 2019300 w 3201828"/>
                <a:gd name="connsiteY8" fmla="*/ 305793 h 382033"/>
                <a:gd name="connsiteX9" fmla="*/ 2286000 w 3201828"/>
                <a:gd name="connsiteY9" fmla="*/ 39093 h 382033"/>
                <a:gd name="connsiteX10" fmla="*/ 2603500 w 3201828"/>
                <a:gd name="connsiteY10" fmla="*/ 331193 h 382033"/>
                <a:gd name="connsiteX11" fmla="*/ 3187700 w 3201828"/>
                <a:gd name="connsiteY11" fmla="*/ 102593 h 382033"/>
                <a:gd name="connsiteX12" fmla="*/ 3035300 w 3201828"/>
                <a:gd name="connsiteY12" fmla="*/ 102593 h 382033"/>
                <a:gd name="connsiteX13" fmla="*/ 3200400 w 3201828"/>
                <a:gd name="connsiteY13" fmla="*/ 89893 h 382033"/>
                <a:gd name="connsiteX14" fmla="*/ 3086100 w 3201828"/>
                <a:gd name="connsiteY14" fmla="*/ 254993 h 382033"/>
                <a:gd name="connsiteX15" fmla="*/ 3086100 w 3201828"/>
                <a:gd name="connsiteY15" fmla="*/ 254993 h 382033"/>
                <a:gd name="connsiteX16" fmla="*/ 3086100 w 3201828"/>
                <a:gd name="connsiteY16" fmla="*/ 254993 h 38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1828" h="382033">
                  <a:moveTo>
                    <a:pt x="0" y="293093"/>
                  </a:moveTo>
                  <a:cubicBezTo>
                    <a:pt x="57150" y="139634"/>
                    <a:pt x="114300" y="-13824"/>
                    <a:pt x="177800" y="993"/>
                  </a:cubicBezTo>
                  <a:cubicBezTo>
                    <a:pt x="241300" y="15810"/>
                    <a:pt x="309033" y="377760"/>
                    <a:pt x="381000" y="381993"/>
                  </a:cubicBezTo>
                  <a:cubicBezTo>
                    <a:pt x="452967" y="386226"/>
                    <a:pt x="522817" y="26393"/>
                    <a:pt x="609600" y="26393"/>
                  </a:cubicBezTo>
                  <a:cubicBezTo>
                    <a:pt x="696383" y="26393"/>
                    <a:pt x="817033" y="377760"/>
                    <a:pt x="901700" y="381993"/>
                  </a:cubicBezTo>
                  <a:cubicBezTo>
                    <a:pt x="986367" y="386226"/>
                    <a:pt x="1030817" y="60260"/>
                    <a:pt x="1117600" y="51793"/>
                  </a:cubicBezTo>
                  <a:cubicBezTo>
                    <a:pt x="1204383" y="43326"/>
                    <a:pt x="1320800" y="329076"/>
                    <a:pt x="1422400" y="331193"/>
                  </a:cubicBezTo>
                  <a:cubicBezTo>
                    <a:pt x="1524000" y="333310"/>
                    <a:pt x="1627717" y="68726"/>
                    <a:pt x="1727200" y="64493"/>
                  </a:cubicBezTo>
                  <a:cubicBezTo>
                    <a:pt x="1826683" y="60260"/>
                    <a:pt x="1926167" y="310026"/>
                    <a:pt x="2019300" y="305793"/>
                  </a:cubicBezTo>
                  <a:cubicBezTo>
                    <a:pt x="2112433" y="301560"/>
                    <a:pt x="2188633" y="34860"/>
                    <a:pt x="2286000" y="39093"/>
                  </a:cubicBezTo>
                  <a:cubicBezTo>
                    <a:pt x="2383367" y="43326"/>
                    <a:pt x="2453217" y="320610"/>
                    <a:pt x="2603500" y="331193"/>
                  </a:cubicBezTo>
                  <a:cubicBezTo>
                    <a:pt x="2753783" y="341776"/>
                    <a:pt x="3115733" y="140693"/>
                    <a:pt x="3187700" y="102593"/>
                  </a:cubicBezTo>
                  <a:cubicBezTo>
                    <a:pt x="3259667" y="64493"/>
                    <a:pt x="3033183" y="104710"/>
                    <a:pt x="3035300" y="102593"/>
                  </a:cubicBezTo>
                  <a:cubicBezTo>
                    <a:pt x="3037417" y="100476"/>
                    <a:pt x="3191933" y="64493"/>
                    <a:pt x="3200400" y="89893"/>
                  </a:cubicBezTo>
                  <a:cubicBezTo>
                    <a:pt x="3208867" y="115293"/>
                    <a:pt x="3086100" y="254993"/>
                    <a:pt x="3086100" y="254993"/>
                  </a:cubicBezTo>
                  <a:lnTo>
                    <a:pt x="3086100" y="254993"/>
                  </a:lnTo>
                  <a:lnTo>
                    <a:pt x="3086100" y="254993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2" name="Forme libre 91"/>
            <p:cNvSpPr/>
            <p:nvPr/>
          </p:nvSpPr>
          <p:spPr>
            <a:xfrm>
              <a:off x="3001718" y="1818740"/>
              <a:ext cx="3200139" cy="350865"/>
            </a:xfrm>
            <a:custGeom>
              <a:avLst/>
              <a:gdLst>
                <a:gd name="connsiteX0" fmla="*/ 0 w 3201828"/>
                <a:gd name="connsiteY0" fmla="*/ 293093 h 382033"/>
                <a:gd name="connsiteX1" fmla="*/ 177800 w 3201828"/>
                <a:gd name="connsiteY1" fmla="*/ 993 h 382033"/>
                <a:gd name="connsiteX2" fmla="*/ 381000 w 3201828"/>
                <a:gd name="connsiteY2" fmla="*/ 381993 h 382033"/>
                <a:gd name="connsiteX3" fmla="*/ 609600 w 3201828"/>
                <a:gd name="connsiteY3" fmla="*/ 26393 h 382033"/>
                <a:gd name="connsiteX4" fmla="*/ 901700 w 3201828"/>
                <a:gd name="connsiteY4" fmla="*/ 381993 h 382033"/>
                <a:gd name="connsiteX5" fmla="*/ 1117600 w 3201828"/>
                <a:gd name="connsiteY5" fmla="*/ 51793 h 382033"/>
                <a:gd name="connsiteX6" fmla="*/ 1422400 w 3201828"/>
                <a:gd name="connsiteY6" fmla="*/ 331193 h 382033"/>
                <a:gd name="connsiteX7" fmla="*/ 1727200 w 3201828"/>
                <a:gd name="connsiteY7" fmla="*/ 64493 h 382033"/>
                <a:gd name="connsiteX8" fmla="*/ 2019300 w 3201828"/>
                <a:gd name="connsiteY8" fmla="*/ 305793 h 382033"/>
                <a:gd name="connsiteX9" fmla="*/ 2286000 w 3201828"/>
                <a:gd name="connsiteY9" fmla="*/ 39093 h 382033"/>
                <a:gd name="connsiteX10" fmla="*/ 2603500 w 3201828"/>
                <a:gd name="connsiteY10" fmla="*/ 331193 h 382033"/>
                <a:gd name="connsiteX11" fmla="*/ 3187700 w 3201828"/>
                <a:gd name="connsiteY11" fmla="*/ 102593 h 382033"/>
                <a:gd name="connsiteX12" fmla="*/ 3035300 w 3201828"/>
                <a:gd name="connsiteY12" fmla="*/ 102593 h 382033"/>
                <a:gd name="connsiteX13" fmla="*/ 3200400 w 3201828"/>
                <a:gd name="connsiteY13" fmla="*/ 89893 h 382033"/>
                <a:gd name="connsiteX14" fmla="*/ 3086100 w 3201828"/>
                <a:gd name="connsiteY14" fmla="*/ 254993 h 382033"/>
                <a:gd name="connsiteX15" fmla="*/ 3086100 w 3201828"/>
                <a:gd name="connsiteY15" fmla="*/ 254993 h 382033"/>
                <a:gd name="connsiteX16" fmla="*/ 3086100 w 3201828"/>
                <a:gd name="connsiteY16" fmla="*/ 254993 h 38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1828" h="382033">
                  <a:moveTo>
                    <a:pt x="0" y="293093"/>
                  </a:moveTo>
                  <a:cubicBezTo>
                    <a:pt x="57150" y="139634"/>
                    <a:pt x="114300" y="-13824"/>
                    <a:pt x="177800" y="993"/>
                  </a:cubicBezTo>
                  <a:cubicBezTo>
                    <a:pt x="241300" y="15810"/>
                    <a:pt x="309033" y="377760"/>
                    <a:pt x="381000" y="381993"/>
                  </a:cubicBezTo>
                  <a:cubicBezTo>
                    <a:pt x="452967" y="386226"/>
                    <a:pt x="522817" y="26393"/>
                    <a:pt x="609600" y="26393"/>
                  </a:cubicBezTo>
                  <a:cubicBezTo>
                    <a:pt x="696383" y="26393"/>
                    <a:pt x="817033" y="377760"/>
                    <a:pt x="901700" y="381993"/>
                  </a:cubicBezTo>
                  <a:cubicBezTo>
                    <a:pt x="986367" y="386226"/>
                    <a:pt x="1030817" y="60260"/>
                    <a:pt x="1117600" y="51793"/>
                  </a:cubicBezTo>
                  <a:cubicBezTo>
                    <a:pt x="1204383" y="43326"/>
                    <a:pt x="1320800" y="329076"/>
                    <a:pt x="1422400" y="331193"/>
                  </a:cubicBezTo>
                  <a:cubicBezTo>
                    <a:pt x="1524000" y="333310"/>
                    <a:pt x="1627717" y="68726"/>
                    <a:pt x="1727200" y="64493"/>
                  </a:cubicBezTo>
                  <a:cubicBezTo>
                    <a:pt x="1826683" y="60260"/>
                    <a:pt x="1926167" y="310026"/>
                    <a:pt x="2019300" y="305793"/>
                  </a:cubicBezTo>
                  <a:cubicBezTo>
                    <a:pt x="2112433" y="301560"/>
                    <a:pt x="2188633" y="34860"/>
                    <a:pt x="2286000" y="39093"/>
                  </a:cubicBezTo>
                  <a:cubicBezTo>
                    <a:pt x="2383367" y="43326"/>
                    <a:pt x="2453217" y="320610"/>
                    <a:pt x="2603500" y="331193"/>
                  </a:cubicBezTo>
                  <a:cubicBezTo>
                    <a:pt x="2753783" y="341776"/>
                    <a:pt x="3115733" y="140693"/>
                    <a:pt x="3187700" y="102593"/>
                  </a:cubicBezTo>
                  <a:cubicBezTo>
                    <a:pt x="3259667" y="64493"/>
                    <a:pt x="3033183" y="104710"/>
                    <a:pt x="3035300" y="102593"/>
                  </a:cubicBezTo>
                  <a:cubicBezTo>
                    <a:pt x="3037417" y="100476"/>
                    <a:pt x="3191933" y="64493"/>
                    <a:pt x="3200400" y="89893"/>
                  </a:cubicBezTo>
                  <a:cubicBezTo>
                    <a:pt x="3208867" y="115293"/>
                    <a:pt x="3086100" y="254993"/>
                    <a:pt x="3086100" y="254993"/>
                  </a:cubicBezTo>
                  <a:lnTo>
                    <a:pt x="3086100" y="254993"/>
                  </a:lnTo>
                  <a:lnTo>
                    <a:pt x="3086100" y="254993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3" name="Forme libre 92"/>
            <p:cNvSpPr/>
            <p:nvPr/>
          </p:nvSpPr>
          <p:spPr>
            <a:xfrm>
              <a:off x="3001718" y="2404573"/>
              <a:ext cx="3200139" cy="350864"/>
            </a:xfrm>
            <a:custGeom>
              <a:avLst/>
              <a:gdLst>
                <a:gd name="connsiteX0" fmla="*/ 0 w 3201828"/>
                <a:gd name="connsiteY0" fmla="*/ 293093 h 382033"/>
                <a:gd name="connsiteX1" fmla="*/ 177800 w 3201828"/>
                <a:gd name="connsiteY1" fmla="*/ 993 h 382033"/>
                <a:gd name="connsiteX2" fmla="*/ 381000 w 3201828"/>
                <a:gd name="connsiteY2" fmla="*/ 381993 h 382033"/>
                <a:gd name="connsiteX3" fmla="*/ 609600 w 3201828"/>
                <a:gd name="connsiteY3" fmla="*/ 26393 h 382033"/>
                <a:gd name="connsiteX4" fmla="*/ 901700 w 3201828"/>
                <a:gd name="connsiteY4" fmla="*/ 381993 h 382033"/>
                <a:gd name="connsiteX5" fmla="*/ 1117600 w 3201828"/>
                <a:gd name="connsiteY5" fmla="*/ 51793 h 382033"/>
                <a:gd name="connsiteX6" fmla="*/ 1422400 w 3201828"/>
                <a:gd name="connsiteY6" fmla="*/ 331193 h 382033"/>
                <a:gd name="connsiteX7" fmla="*/ 1727200 w 3201828"/>
                <a:gd name="connsiteY7" fmla="*/ 64493 h 382033"/>
                <a:gd name="connsiteX8" fmla="*/ 2019300 w 3201828"/>
                <a:gd name="connsiteY8" fmla="*/ 305793 h 382033"/>
                <a:gd name="connsiteX9" fmla="*/ 2286000 w 3201828"/>
                <a:gd name="connsiteY9" fmla="*/ 39093 h 382033"/>
                <a:gd name="connsiteX10" fmla="*/ 2603500 w 3201828"/>
                <a:gd name="connsiteY10" fmla="*/ 331193 h 382033"/>
                <a:gd name="connsiteX11" fmla="*/ 3187700 w 3201828"/>
                <a:gd name="connsiteY11" fmla="*/ 102593 h 382033"/>
                <a:gd name="connsiteX12" fmla="*/ 3035300 w 3201828"/>
                <a:gd name="connsiteY12" fmla="*/ 102593 h 382033"/>
                <a:gd name="connsiteX13" fmla="*/ 3200400 w 3201828"/>
                <a:gd name="connsiteY13" fmla="*/ 89893 h 382033"/>
                <a:gd name="connsiteX14" fmla="*/ 3086100 w 3201828"/>
                <a:gd name="connsiteY14" fmla="*/ 254993 h 382033"/>
                <a:gd name="connsiteX15" fmla="*/ 3086100 w 3201828"/>
                <a:gd name="connsiteY15" fmla="*/ 254993 h 382033"/>
                <a:gd name="connsiteX16" fmla="*/ 3086100 w 3201828"/>
                <a:gd name="connsiteY16" fmla="*/ 254993 h 38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1828" h="382033">
                  <a:moveTo>
                    <a:pt x="0" y="293093"/>
                  </a:moveTo>
                  <a:cubicBezTo>
                    <a:pt x="57150" y="139634"/>
                    <a:pt x="114300" y="-13824"/>
                    <a:pt x="177800" y="993"/>
                  </a:cubicBezTo>
                  <a:cubicBezTo>
                    <a:pt x="241300" y="15810"/>
                    <a:pt x="309033" y="377760"/>
                    <a:pt x="381000" y="381993"/>
                  </a:cubicBezTo>
                  <a:cubicBezTo>
                    <a:pt x="452967" y="386226"/>
                    <a:pt x="522817" y="26393"/>
                    <a:pt x="609600" y="26393"/>
                  </a:cubicBezTo>
                  <a:cubicBezTo>
                    <a:pt x="696383" y="26393"/>
                    <a:pt x="817033" y="377760"/>
                    <a:pt x="901700" y="381993"/>
                  </a:cubicBezTo>
                  <a:cubicBezTo>
                    <a:pt x="986367" y="386226"/>
                    <a:pt x="1030817" y="60260"/>
                    <a:pt x="1117600" y="51793"/>
                  </a:cubicBezTo>
                  <a:cubicBezTo>
                    <a:pt x="1204383" y="43326"/>
                    <a:pt x="1320800" y="329076"/>
                    <a:pt x="1422400" y="331193"/>
                  </a:cubicBezTo>
                  <a:cubicBezTo>
                    <a:pt x="1524000" y="333310"/>
                    <a:pt x="1627717" y="68726"/>
                    <a:pt x="1727200" y="64493"/>
                  </a:cubicBezTo>
                  <a:cubicBezTo>
                    <a:pt x="1826683" y="60260"/>
                    <a:pt x="1926167" y="310026"/>
                    <a:pt x="2019300" y="305793"/>
                  </a:cubicBezTo>
                  <a:cubicBezTo>
                    <a:pt x="2112433" y="301560"/>
                    <a:pt x="2188633" y="34860"/>
                    <a:pt x="2286000" y="39093"/>
                  </a:cubicBezTo>
                  <a:cubicBezTo>
                    <a:pt x="2383367" y="43326"/>
                    <a:pt x="2453217" y="320610"/>
                    <a:pt x="2603500" y="331193"/>
                  </a:cubicBezTo>
                  <a:cubicBezTo>
                    <a:pt x="2753783" y="341776"/>
                    <a:pt x="3115733" y="140693"/>
                    <a:pt x="3187700" y="102593"/>
                  </a:cubicBezTo>
                  <a:cubicBezTo>
                    <a:pt x="3259667" y="64493"/>
                    <a:pt x="3033183" y="104710"/>
                    <a:pt x="3035300" y="102593"/>
                  </a:cubicBezTo>
                  <a:cubicBezTo>
                    <a:pt x="3037417" y="100476"/>
                    <a:pt x="3191933" y="64493"/>
                    <a:pt x="3200400" y="89893"/>
                  </a:cubicBezTo>
                  <a:cubicBezTo>
                    <a:pt x="3208867" y="115293"/>
                    <a:pt x="3086100" y="254993"/>
                    <a:pt x="3086100" y="254993"/>
                  </a:cubicBezTo>
                  <a:lnTo>
                    <a:pt x="3086100" y="254993"/>
                  </a:lnTo>
                  <a:lnTo>
                    <a:pt x="3086100" y="254993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4" name="Forme libre 93"/>
            <p:cNvSpPr/>
            <p:nvPr/>
          </p:nvSpPr>
          <p:spPr>
            <a:xfrm>
              <a:off x="3018211" y="3024589"/>
              <a:ext cx="3200139" cy="352452"/>
            </a:xfrm>
            <a:custGeom>
              <a:avLst/>
              <a:gdLst>
                <a:gd name="connsiteX0" fmla="*/ 0 w 3201828"/>
                <a:gd name="connsiteY0" fmla="*/ 293093 h 382033"/>
                <a:gd name="connsiteX1" fmla="*/ 177800 w 3201828"/>
                <a:gd name="connsiteY1" fmla="*/ 993 h 382033"/>
                <a:gd name="connsiteX2" fmla="*/ 381000 w 3201828"/>
                <a:gd name="connsiteY2" fmla="*/ 381993 h 382033"/>
                <a:gd name="connsiteX3" fmla="*/ 609600 w 3201828"/>
                <a:gd name="connsiteY3" fmla="*/ 26393 h 382033"/>
                <a:gd name="connsiteX4" fmla="*/ 901700 w 3201828"/>
                <a:gd name="connsiteY4" fmla="*/ 381993 h 382033"/>
                <a:gd name="connsiteX5" fmla="*/ 1117600 w 3201828"/>
                <a:gd name="connsiteY5" fmla="*/ 51793 h 382033"/>
                <a:gd name="connsiteX6" fmla="*/ 1422400 w 3201828"/>
                <a:gd name="connsiteY6" fmla="*/ 331193 h 382033"/>
                <a:gd name="connsiteX7" fmla="*/ 1727200 w 3201828"/>
                <a:gd name="connsiteY7" fmla="*/ 64493 h 382033"/>
                <a:gd name="connsiteX8" fmla="*/ 2019300 w 3201828"/>
                <a:gd name="connsiteY8" fmla="*/ 305793 h 382033"/>
                <a:gd name="connsiteX9" fmla="*/ 2286000 w 3201828"/>
                <a:gd name="connsiteY9" fmla="*/ 39093 h 382033"/>
                <a:gd name="connsiteX10" fmla="*/ 2603500 w 3201828"/>
                <a:gd name="connsiteY10" fmla="*/ 331193 h 382033"/>
                <a:gd name="connsiteX11" fmla="*/ 3187700 w 3201828"/>
                <a:gd name="connsiteY11" fmla="*/ 102593 h 382033"/>
                <a:gd name="connsiteX12" fmla="*/ 3035300 w 3201828"/>
                <a:gd name="connsiteY12" fmla="*/ 102593 h 382033"/>
                <a:gd name="connsiteX13" fmla="*/ 3200400 w 3201828"/>
                <a:gd name="connsiteY13" fmla="*/ 89893 h 382033"/>
                <a:gd name="connsiteX14" fmla="*/ 3086100 w 3201828"/>
                <a:gd name="connsiteY14" fmla="*/ 254993 h 382033"/>
                <a:gd name="connsiteX15" fmla="*/ 3086100 w 3201828"/>
                <a:gd name="connsiteY15" fmla="*/ 254993 h 382033"/>
                <a:gd name="connsiteX16" fmla="*/ 3086100 w 3201828"/>
                <a:gd name="connsiteY16" fmla="*/ 254993 h 382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1828" h="382033">
                  <a:moveTo>
                    <a:pt x="0" y="293093"/>
                  </a:moveTo>
                  <a:cubicBezTo>
                    <a:pt x="57150" y="139634"/>
                    <a:pt x="114300" y="-13824"/>
                    <a:pt x="177800" y="993"/>
                  </a:cubicBezTo>
                  <a:cubicBezTo>
                    <a:pt x="241300" y="15810"/>
                    <a:pt x="309033" y="377760"/>
                    <a:pt x="381000" y="381993"/>
                  </a:cubicBezTo>
                  <a:cubicBezTo>
                    <a:pt x="452967" y="386226"/>
                    <a:pt x="522817" y="26393"/>
                    <a:pt x="609600" y="26393"/>
                  </a:cubicBezTo>
                  <a:cubicBezTo>
                    <a:pt x="696383" y="26393"/>
                    <a:pt x="817033" y="377760"/>
                    <a:pt x="901700" y="381993"/>
                  </a:cubicBezTo>
                  <a:cubicBezTo>
                    <a:pt x="986367" y="386226"/>
                    <a:pt x="1030817" y="60260"/>
                    <a:pt x="1117600" y="51793"/>
                  </a:cubicBezTo>
                  <a:cubicBezTo>
                    <a:pt x="1204383" y="43326"/>
                    <a:pt x="1320800" y="329076"/>
                    <a:pt x="1422400" y="331193"/>
                  </a:cubicBezTo>
                  <a:cubicBezTo>
                    <a:pt x="1524000" y="333310"/>
                    <a:pt x="1627717" y="68726"/>
                    <a:pt x="1727200" y="64493"/>
                  </a:cubicBezTo>
                  <a:cubicBezTo>
                    <a:pt x="1826683" y="60260"/>
                    <a:pt x="1926167" y="310026"/>
                    <a:pt x="2019300" y="305793"/>
                  </a:cubicBezTo>
                  <a:cubicBezTo>
                    <a:pt x="2112433" y="301560"/>
                    <a:pt x="2188633" y="34860"/>
                    <a:pt x="2286000" y="39093"/>
                  </a:cubicBezTo>
                  <a:cubicBezTo>
                    <a:pt x="2383367" y="43326"/>
                    <a:pt x="2453217" y="320610"/>
                    <a:pt x="2603500" y="331193"/>
                  </a:cubicBezTo>
                  <a:cubicBezTo>
                    <a:pt x="2753783" y="341776"/>
                    <a:pt x="3115733" y="140693"/>
                    <a:pt x="3187700" y="102593"/>
                  </a:cubicBezTo>
                  <a:cubicBezTo>
                    <a:pt x="3259667" y="64493"/>
                    <a:pt x="3033183" y="104710"/>
                    <a:pt x="3035300" y="102593"/>
                  </a:cubicBezTo>
                  <a:cubicBezTo>
                    <a:pt x="3037417" y="100476"/>
                    <a:pt x="3191933" y="64493"/>
                    <a:pt x="3200400" y="89893"/>
                  </a:cubicBezTo>
                  <a:cubicBezTo>
                    <a:pt x="3208867" y="115293"/>
                    <a:pt x="3086100" y="254993"/>
                    <a:pt x="3086100" y="254993"/>
                  </a:cubicBezTo>
                  <a:lnTo>
                    <a:pt x="3086100" y="254993"/>
                  </a:lnTo>
                  <a:lnTo>
                    <a:pt x="3086100" y="254993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95" name="Explosion 1 94"/>
            <p:cNvSpPr/>
            <p:nvPr/>
          </p:nvSpPr>
          <p:spPr>
            <a:xfrm>
              <a:off x="144451" y="151737"/>
              <a:ext cx="342872" cy="306412"/>
            </a:xfrm>
            <a:prstGeom prst="irregularSeal1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fr-FR"/>
            </a:p>
          </p:txBody>
        </p:sp>
        <p:grpSp>
          <p:nvGrpSpPr>
            <p:cNvPr id="96" name="Grouper 14"/>
            <p:cNvGrpSpPr>
              <a:grpSpLocks/>
            </p:cNvGrpSpPr>
            <p:nvPr/>
          </p:nvGrpSpPr>
          <p:grpSpPr bwMode="auto">
            <a:xfrm>
              <a:off x="0" y="3606800"/>
              <a:ext cx="6541770" cy="1029970"/>
              <a:chOff x="0" y="0"/>
              <a:chExt cx="6541770" cy="1030486"/>
            </a:xfrm>
          </p:grpSpPr>
          <p:sp>
            <p:nvSpPr>
              <p:cNvPr id="97" name="Zone de texte 9"/>
              <p:cNvSpPr txBox="1"/>
              <p:nvPr/>
            </p:nvSpPr>
            <p:spPr>
              <a:xfrm>
                <a:off x="141276" y="-397"/>
                <a:ext cx="6400279" cy="10308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C572A759-6A51-4108-AA02-DFA0A04FC94B}">
                  <ma14:wrappingTextBoxFlag xmlns:ma14="http://schemas.microsoft.com/office/mac/drawingml/2011/main" xmlns=""/>
                </a:ext>
              </a:extLst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en-GB" sz="1400" u="sng" dirty="0">
                    <a:latin typeface="Times New Roman"/>
                    <a:ea typeface="MS ??"/>
                  </a:rPr>
                  <a:t> </a:t>
                </a: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            Exchanges </a:t>
                </a:r>
                <a:r>
                  <a:rPr lang="fr-FR" sz="1400" dirty="0" err="1">
                    <a:solidFill>
                      <a:srgbClr val="008000"/>
                    </a:solidFill>
                    <a:latin typeface="Times New Roman"/>
                    <a:ea typeface="MS ??"/>
                  </a:rPr>
                  <a:t>between</a:t>
                </a: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 </a:t>
                </a:r>
                <a:r>
                  <a:rPr lang="fr-FR" sz="1400" dirty="0" err="1">
                    <a:solidFill>
                      <a:srgbClr val="008000"/>
                    </a:solidFill>
                    <a:latin typeface="Times New Roman"/>
                    <a:ea typeface="MS ??"/>
                  </a:rPr>
                  <a:t>actors</a:t>
                </a:r>
                <a:endParaRPr lang="en-GB" sz="1400" dirty="0">
                  <a:latin typeface="Times New Roman"/>
                  <a:ea typeface="MS ??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            Transition </a:t>
                </a:r>
                <a:r>
                  <a:rPr lang="fr-FR" sz="1400" dirty="0" err="1">
                    <a:solidFill>
                      <a:srgbClr val="008000"/>
                    </a:solidFill>
                    <a:latin typeface="Times New Roman"/>
                    <a:ea typeface="MS ??"/>
                  </a:rPr>
                  <a:t>paths</a:t>
                </a:r>
                <a:endParaRPr lang="en-GB" sz="1400" dirty="0">
                  <a:solidFill>
                    <a:srgbClr val="008000"/>
                  </a:solidFill>
                  <a:latin typeface="Times New Roman"/>
                  <a:ea typeface="MS ??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            Construction of </a:t>
                </a:r>
                <a:r>
                  <a:rPr lang="fr-FR" sz="1400" dirty="0" err="1">
                    <a:solidFill>
                      <a:srgbClr val="008000"/>
                    </a:solidFill>
                    <a:latin typeface="Times New Roman"/>
                    <a:ea typeface="MS ??"/>
                  </a:rPr>
                  <a:t>common</a:t>
                </a: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 good (</a:t>
                </a:r>
                <a:r>
                  <a:rPr lang="fr-FR" sz="1400" dirty="0" err="1">
                    <a:solidFill>
                      <a:srgbClr val="008000"/>
                    </a:solidFill>
                    <a:latin typeface="Times New Roman"/>
                    <a:ea typeface="MS ??"/>
                  </a:rPr>
                  <a:t>iterative</a:t>
                </a: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 </a:t>
                </a:r>
                <a:r>
                  <a:rPr lang="fr-FR" sz="1400" dirty="0" err="1">
                    <a:solidFill>
                      <a:srgbClr val="008000"/>
                    </a:solidFill>
                    <a:latin typeface="Times New Roman"/>
                    <a:ea typeface="MS ??"/>
                  </a:rPr>
                  <a:t>process</a:t>
                </a: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)</a:t>
                </a:r>
                <a:endParaRPr lang="en-GB" sz="1400" dirty="0">
                  <a:latin typeface="Times New Roman"/>
                  <a:ea typeface="MS ??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 </a:t>
                </a:r>
                <a:endParaRPr lang="en-GB" sz="1400" dirty="0">
                  <a:latin typeface="Times New Roman"/>
                  <a:ea typeface="MS ??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fr-FR" sz="1400" dirty="0">
                    <a:solidFill>
                      <a:srgbClr val="008000"/>
                    </a:solidFill>
                    <a:latin typeface="Times New Roman"/>
                    <a:ea typeface="MS ??"/>
                  </a:rPr>
                  <a:t> </a:t>
                </a:r>
                <a:endParaRPr lang="en-GB" sz="1400" dirty="0">
                  <a:latin typeface="Times New Roman"/>
                  <a:ea typeface="MS ??"/>
                </a:endParaRPr>
              </a:p>
            </p:txBody>
          </p:sp>
          <p:cxnSp>
            <p:nvCxnSpPr>
              <p:cNvPr id="98" name="Connecteur droit avec flèche 97"/>
              <p:cNvCxnSpPr/>
              <p:nvPr/>
            </p:nvCxnSpPr>
            <p:spPr>
              <a:xfrm>
                <a:off x="0" y="565079"/>
                <a:ext cx="457163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Connecteur droit avec flèche 98"/>
              <p:cNvCxnSpPr/>
              <p:nvPr/>
            </p:nvCxnSpPr>
            <p:spPr>
              <a:xfrm>
                <a:off x="228581" y="107615"/>
                <a:ext cx="0" cy="314507"/>
              </a:xfrm>
              <a:prstGeom prst="straightConnector1">
                <a:avLst/>
              </a:prstGeom>
              <a:ln>
                <a:solidFill>
                  <a:srgbClr val="008000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Ellipse 99"/>
              <p:cNvSpPr/>
              <p:nvPr/>
            </p:nvSpPr>
            <p:spPr>
              <a:xfrm>
                <a:off x="114291" y="679445"/>
                <a:ext cx="228581" cy="351041"/>
              </a:xfrm>
              <a:prstGeom prst="ellipse">
                <a:avLst/>
              </a:prstGeom>
              <a:noFill/>
              <a:ln w="19050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fr-FR"/>
              </a:p>
            </p:txBody>
          </p:sp>
        </p:grpSp>
      </p:grpSp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359792" y="1547589"/>
            <a:ext cx="2592287" cy="489654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Transition paths have to be viable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at each step</a:t>
            </a:r>
          </a:p>
          <a:p>
            <a:pPr>
              <a:spcBef>
                <a:spcPts val="1600"/>
              </a:spcBef>
              <a:spcAft>
                <a:spcPts val="1600"/>
              </a:spcAft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Transition paths of 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local actors aim to recreate a global quality of life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in which radiation protection is only one dimension among others </a:t>
            </a:r>
            <a:endParaRPr lang="en-GB" dirty="0" smtClean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51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b="1" dirty="0">
                <a:solidFill>
                  <a:srgbClr val="009973"/>
                </a:solidFill>
                <a:latin typeface="Arial" charset="0"/>
              </a:rPr>
              <a:t>Public policies </a:t>
            </a: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can influence social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cohesion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between the concerned actors at different levels (local, national, international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) in a positive or negative way.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The way public policies take into account the 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values of social cohesion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 (dignity, truth, honesty, justice, equity, solidarity, democratic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culture</a:t>
            </a:r>
            <a:r>
              <a:rPr lang="is-IS" dirty="0" smtClean="0">
                <a:solidFill>
                  <a:schemeClr val="tx1"/>
                </a:solidFill>
                <a:latin typeface="Arial" charset="0"/>
              </a:rPr>
              <a:t>…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)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impacts the ability of the actors to build individual and collective cohesion paths.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/>
              <a:t>Public policies </a:t>
            </a:r>
            <a:r>
              <a:rPr lang="en-GB" dirty="0" smtClean="0"/>
              <a:t>impact social dynamics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44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Outline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GB" sz="2800" dirty="0" smtClean="0"/>
              <a:t>Method</a:t>
            </a:r>
          </a:p>
          <a:p>
            <a:pPr eaLnBrk="1"/>
            <a:r>
              <a:rPr lang="en-GB" sz="2800" dirty="0">
                <a:solidFill>
                  <a:schemeClr val="tx1"/>
                </a:solidFill>
              </a:rPr>
              <a:t>Complexity of post-accident situations undermine the efficiency of traditional policies and governance systems </a:t>
            </a:r>
            <a:endParaRPr lang="en-GB" sz="2800" dirty="0" smtClean="0">
              <a:solidFill>
                <a:schemeClr val="tx1"/>
              </a:solidFill>
            </a:endParaRPr>
          </a:p>
          <a:p>
            <a:pPr eaLnBrk="1"/>
            <a:r>
              <a:rPr lang="en-GB" sz="2800" dirty="0">
                <a:solidFill>
                  <a:schemeClr val="tx1"/>
                </a:solidFill>
              </a:rPr>
              <a:t>Recovery is a social process </a:t>
            </a:r>
            <a:endParaRPr lang="en-GB" sz="2800" dirty="0" smtClean="0">
              <a:solidFill>
                <a:schemeClr val="tx1"/>
              </a:solidFill>
            </a:endParaRPr>
          </a:p>
          <a:p>
            <a:pPr eaLnBrk="1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Lessons learnt </a:t>
            </a:r>
            <a:r>
              <a:rPr lang="en-GB" sz="2800" b="1" dirty="0" smtClean="0">
                <a:solidFill>
                  <a:schemeClr val="accent1">
                    <a:lumMod val="75000"/>
                  </a:schemeClr>
                </a:solidFill>
              </a:rPr>
              <a:t>– how to support a </a:t>
            </a: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social dynamic of recovery </a:t>
            </a:r>
            <a:endParaRPr lang="en-GB" sz="28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75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3 phases in recovery processes</a:t>
            </a:r>
            <a:endParaRPr lang="en-GB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936" y="755501"/>
            <a:ext cx="6928936" cy="632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5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300" dirty="0">
                <a:latin typeface="Arial" charset="0"/>
              </a:rPr>
              <a:t>Post-accident situation are </a:t>
            </a:r>
            <a:r>
              <a:rPr lang="en-GB" sz="23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too complex to be </a:t>
            </a:r>
            <a:r>
              <a:rPr lang="en-GB" sz="2300" dirty="0">
                <a:latin typeface="Arial" charset="0"/>
              </a:rPr>
              <a:t>framed, controlled or </a:t>
            </a:r>
            <a:r>
              <a:rPr lang="en-GB" sz="2300" b="1" dirty="0">
                <a:solidFill>
                  <a:srgbClr val="009973"/>
                </a:solidFill>
                <a:latin typeface="Arial" charset="0"/>
              </a:rPr>
              <a:t>governed by traditional mechanisms </a:t>
            </a:r>
            <a:r>
              <a:rPr lang="en-GB" sz="2300" dirty="0">
                <a:solidFill>
                  <a:schemeClr val="tx1"/>
                </a:solidFill>
                <a:latin typeface="Arial" charset="0"/>
              </a:rPr>
              <a:t>of authority </a:t>
            </a:r>
            <a:r>
              <a:rPr lang="en-GB" sz="2300" dirty="0" smtClean="0">
                <a:latin typeface="Arial" charset="0"/>
              </a:rPr>
              <a:t>&amp; </a:t>
            </a:r>
            <a:r>
              <a:rPr lang="en-GB" sz="2300" dirty="0">
                <a:latin typeface="Arial" charset="0"/>
              </a:rPr>
              <a:t>expertise.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300" dirty="0">
                <a:latin typeface="Arial" charset="0"/>
              </a:rPr>
              <a:t>It is necessary to </a:t>
            </a:r>
            <a:r>
              <a:rPr lang="en-GB" sz="2300" b="1" dirty="0">
                <a:solidFill>
                  <a:srgbClr val="009973"/>
                </a:solidFill>
                <a:latin typeface="Arial" charset="0"/>
              </a:rPr>
              <a:t>create favourable conditions for social processes of recovery to develop fruitfully</a:t>
            </a:r>
            <a:r>
              <a:rPr lang="en-GB" sz="2300" dirty="0">
                <a:latin typeface="Arial" charset="0"/>
              </a:rPr>
              <a:t>, enabling adapted responses to the complexity of a post-accident situation. </a:t>
            </a:r>
            <a:endParaRPr lang="en-GB" sz="2300" dirty="0" smtClean="0">
              <a:latin typeface="Arial" charset="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300" b="1" dirty="0">
                <a:solidFill>
                  <a:srgbClr val="009973"/>
                </a:solidFill>
                <a:latin typeface="Arial" charset="0"/>
              </a:rPr>
              <a:t>There is no one-size-fits-all solution </a:t>
            </a:r>
            <a:r>
              <a:rPr lang="en-GB" sz="2300" dirty="0">
                <a:latin typeface="Arial" charset="0"/>
              </a:rPr>
              <a:t>and public policies should accommodate multiple solutions.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3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I</a:t>
            </a:r>
            <a:r>
              <a:rPr lang="en-GB" sz="23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nitiatives </a:t>
            </a:r>
            <a:r>
              <a:rPr lang="en-GB" sz="23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of actors </a:t>
            </a:r>
            <a:r>
              <a:rPr lang="en-GB" sz="2300" dirty="0">
                <a:solidFill>
                  <a:schemeClr val="tx1"/>
                </a:solidFill>
                <a:latin typeface="Arial" charset="0"/>
              </a:rPr>
              <a:t>that are outside the traditional governance system </a:t>
            </a:r>
            <a:r>
              <a:rPr lang="en-GB" sz="23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constitute </a:t>
            </a:r>
            <a:r>
              <a:rPr lang="en-GB" sz="23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a </a:t>
            </a:r>
            <a:r>
              <a:rPr lang="en-GB" sz="23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key resource</a:t>
            </a:r>
            <a:r>
              <a:rPr lang="en-GB" sz="2300" dirty="0">
                <a:latin typeface="Arial" charset="0"/>
              </a:rPr>
              <a:t>. </a:t>
            </a:r>
            <a:endParaRPr lang="en-GB" sz="2300" dirty="0" smtClean="0">
              <a:latin typeface="Arial" charset="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300" b="1" dirty="0" smtClean="0">
                <a:solidFill>
                  <a:srgbClr val="009973"/>
                </a:solidFill>
                <a:latin typeface="Arial" charset="0"/>
              </a:rPr>
              <a:t>Various </a:t>
            </a:r>
            <a:r>
              <a:rPr lang="en-GB" sz="2300" b="1" dirty="0">
                <a:solidFill>
                  <a:srgbClr val="009973"/>
                </a:solidFill>
                <a:latin typeface="Arial" charset="0"/>
              </a:rPr>
              <a:t>actors can bring support </a:t>
            </a:r>
            <a:r>
              <a:rPr lang="en-GB" sz="2300" dirty="0">
                <a:latin typeface="Arial" charset="0"/>
              </a:rPr>
              <a:t>or conversely </a:t>
            </a:r>
            <a:r>
              <a:rPr lang="en-GB" sz="2300" dirty="0" smtClean="0">
                <a:latin typeface="Arial" charset="0"/>
              </a:rPr>
              <a:t>create </a:t>
            </a:r>
            <a:r>
              <a:rPr lang="en-GB" sz="2300" dirty="0">
                <a:latin typeface="Arial" charset="0"/>
              </a:rPr>
              <a:t>obstacles </a:t>
            </a:r>
            <a:r>
              <a:rPr lang="en-GB" sz="2300" b="1" dirty="0">
                <a:solidFill>
                  <a:srgbClr val="009973"/>
                </a:solidFill>
                <a:latin typeface="Arial" charset="0"/>
              </a:rPr>
              <a:t>to this </a:t>
            </a:r>
            <a:r>
              <a:rPr lang="en-GB" sz="2300" b="1" dirty="0" smtClean="0">
                <a:solidFill>
                  <a:srgbClr val="009973"/>
                </a:solidFill>
                <a:latin typeface="Arial" charset="0"/>
              </a:rPr>
              <a:t>dynamics</a:t>
            </a:r>
            <a:r>
              <a:rPr lang="en-GB" sz="2300" dirty="0">
                <a:latin typeface="Arial" charset="0"/>
              </a:rPr>
              <a:t>: public authorities, experts, NGOs, citizen initiatives, professionals, foreign institutions…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91840" y="36513"/>
            <a:ext cx="7272807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/>
              <a:t>A key challenge: supporting </a:t>
            </a:r>
            <a:r>
              <a:rPr lang="en-GB" dirty="0" smtClean="0"/>
              <a:t>social dynamics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847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899517"/>
            <a:ext cx="9213049" cy="6292674"/>
          </a:xfrm>
        </p:spPr>
        <p:txBody>
          <a:bodyPr/>
          <a:lstStyle/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Safeguarding social cohesion of local </a:t>
            </a:r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communities</a:t>
            </a:r>
            <a:r>
              <a:rPr lang="en-GB" dirty="0" smtClean="0">
                <a:latin typeface="Arial" charset="0"/>
              </a:rPr>
              <a:t>.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However,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freedom of choice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cannot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be ignored </a:t>
            </a:r>
            <a:endParaRPr lang="en-GB" dirty="0" smtClean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Preserving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the margins of manoeuvre of </a:t>
            </a: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local actors</a:t>
            </a:r>
            <a:r>
              <a:rPr lang="en-GB" dirty="0" smtClean="0">
                <a:latin typeface="Arial" charset="0"/>
              </a:rPr>
              <a:t>.</a:t>
            </a: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b="1" dirty="0">
                <a:solidFill>
                  <a:srgbClr val="009973"/>
                </a:solidFill>
                <a:latin typeface="Arial" charset="0"/>
              </a:rPr>
              <a:t>Supporting the initiatives of local actors </a:t>
            </a: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&amp; professionals</a:t>
            </a:r>
            <a:r>
              <a:rPr lang="en-GB" dirty="0" smtClean="0">
                <a:latin typeface="Arial" charset="0"/>
              </a:rPr>
              <a:t> </a:t>
            </a:r>
            <a:endParaRPr lang="en-GB" dirty="0">
              <a:latin typeface="Arial" charset="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dirty="0" smtClean="0">
                <a:latin typeface="Arial" charset="0"/>
              </a:rPr>
              <a:t>Financial </a:t>
            </a:r>
            <a:r>
              <a:rPr lang="en-GB" dirty="0">
                <a:latin typeface="Arial" charset="0"/>
              </a:rPr>
              <a:t>and material resources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dirty="0" smtClean="0">
                <a:latin typeface="Arial" charset="0"/>
              </a:rPr>
              <a:t>Expertise </a:t>
            </a:r>
            <a:r>
              <a:rPr lang="en-GB" dirty="0">
                <a:latin typeface="Arial" charset="0"/>
              </a:rPr>
              <a:t>and facilitation resources </a:t>
            </a:r>
            <a:r>
              <a:rPr lang="en-GB" dirty="0" smtClean="0">
                <a:latin typeface="Arial" charset="0"/>
              </a:rPr>
              <a:t>supporting emerging initiatives</a:t>
            </a: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Transparency</a:t>
            </a:r>
            <a:r>
              <a:rPr lang="en-GB" dirty="0" smtClean="0">
                <a:latin typeface="Arial" charset="0"/>
              </a:rPr>
              <a:t>, which includes letting </a:t>
            </a:r>
            <a:r>
              <a:rPr lang="en-GB" dirty="0">
                <a:latin typeface="Arial" charset="0"/>
              </a:rPr>
              <a:t>people know when there are uncertainties and acknowledging when knowledge is missing</a:t>
            </a: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b="1" dirty="0">
                <a:solidFill>
                  <a:srgbClr val="009973"/>
                </a:solidFill>
                <a:latin typeface="Arial" charset="0"/>
              </a:rPr>
              <a:t>Making room for pluralistic </a:t>
            </a: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assessment</a:t>
            </a:r>
            <a:r>
              <a:rPr lang="en-GB" dirty="0" smtClean="0">
                <a:latin typeface="Arial" charset="0"/>
              </a:rPr>
              <a:t> &amp; involving </a:t>
            </a:r>
            <a:r>
              <a:rPr lang="en-GB" dirty="0">
                <a:latin typeface="Arial" charset="0"/>
              </a:rPr>
              <a:t>the </a:t>
            </a:r>
            <a:r>
              <a:rPr lang="en-GB" dirty="0" smtClean="0">
                <a:latin typeface="Arial" charset="0"/>
              </a:rPr>
              <a:t>concerned actors in the assessment of rehabilitation policies </a:t>
            </a:r>
          </a:p>
          <a:p>
            <a:pPr>
              <a:spcBef>
                <a:spcPts val="900"/>
              </a:spcBef>
              <a:spcAft>
                <a:spcPts val="600"/>
              </a:spcAft>
            </a:pP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Bridging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the transition paths of the different actors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dirty="0" smtClean="0">
                <a:latin typeface="Arial" charset="0"/>
              </a:rPr>
              <a:t>Rendezvous </a:t>
            </a:r>
            <a:r>
              <a:rPr lang="en-GB" dirty="0">
                <a:latin typeface="Arial" charset="0"/>
              </a:rPr>
              <a:t>points </a:t>
            </a:r>
            <a:r>
              <a:rPr lang="en-GB" dirty="0" smtClean="0">
                <a:latin typeface="Arial" charset="0"/>
              </a:rPr>
              <a:t>to share views &amp; info and build common objectives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dirty="0" smtClean="0">
                <a:latin typeface="Arial" charset="0"/>
              </a:rPr>
              <a:t>Multi</a:t>
            </a:r>
            <a:r>
              <a:rPr lang="en-GB" dirty="0">
                <a:latin typeface="Arial" charset="0"/>
              </a:rPr>
              <a:t>-level governance frameworks </a:t>
            </a:r>
            <a:endParaRPr lang="en-GB" dirty="0" smtClean="0">
              <a:latin typeface="Arial" charset="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dirty="0" smtClean="0">
                <a:latin typeface="Arial" charset="0"/>
              </a:rPr>
              <a:t>Mediation </a:t>
            </a:r>
            <a:r>
              <a:rPr lang="en-GB" dirty="0">
                <a:latin typeface="Arial" charset="0"/>
              </a:rPr>
              <a:t>and facilitation </a:t>
            </a:r>
            <a:r>
              <a:rPr lang="en-GB" dirty="0" smtClean="0">
                <a:latin typeface="Arial" charset="0"/>
              </a:rPr>
              <a:t>resources</a:t>
            </a:r>
            <a:endParaRPr lang="en-GB" dirty="0"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91840" y="36513"/>
            <a:ext cx="7272807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Ways of supporting social dynamics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311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dirty="0">
                <a:latin typeface="Arial" charset="0"/>
              </a:rPr>
              <a:t>Public policies can ground on the powerful capacities of social groups </a:t>
            </a:r>
            <a:r>
              <a:rPr lang="en-GB" dirty="0" smtClean="0">
                <a:latin typeface="Arial" charset="0"/>
              </a:rPr>
              <a:t>to </a:t>
            </a:r>
            <a:r>
              <a:rPr lang="en-GB" dirty="0">
                <a:latin typeface="Arial" charset="0"/>
              </a:rPr>
              <a:t>address complex issues of protection and recovery. </a:t>
            </a:r>
            <a:endParaRPr lang="en-GB" dirty="0" smtClean="0">
              <a:latin typeface="Arial" charset="0"/>
            </a:endParaRP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dirty="0" smtClean="0">
                <a:latin typeface="Arial" charset="0"/>
              </a:rPr>
              <a:t>As </a:t>
            </a:r>
            <a:r>
              <a:rPr lang="en-GB" dirty="0">
                <a:latin typeface="Arial" charset="0"/>
              </a:rPr>
              <a:t>much as possible they have to create a favourable enabling environment, with </a:t>
            </a:r>
            <a:r>
              <a:rPr lang="en-GB" dirty="0" smtClean="0">
                <a:latin typeface="Arial" charset="0"/>
              </a:rPr>
              <a:t>subsidiarity and </a:t>
            </a:r>
            <a:r>
              <a:rPr lang="en-GB" dirty="0">
                <a:latin typeface="Arial" charset="0"/>
              </a:rPr>
              <a:t>mechanisms of </a:t>
            </a:r>
            <a:r>
              <a:rPr lang="en-GB" dirty="0" smtClean="0">
                <a:latin typeface="Arial" charset="0"/>
              </a:rPr>
              <a:t>devolution.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dirty="0">
                <a:latin typeface="Arial" charset="0"/>
              </a:rPr>
              <a:t>The public authority’s role in the governance system has to evolve while the post-accidental situation </a:t>
            </a:r>
            <a:r>
              <a:rPr lang="en-GB" dirty="0" smtClean="0">
                <a:latin typeface="Arial" charset="0"/>
              </a:rPr>
              <a:t>unfolds. 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dirty="0" smtClean="0">
                <a:latin typeface="Arial" charset="0"/>
              </a:rPr>
              <a:t>Public </a:t>
            </a:r>
            <a:r>
              <a:rPr lang="en-GB" dirty="0">
                <a:latin typeface="Arial" charset="0"/>
              </a:rPr>
              <a:t>authorities </a:t>
            </a:r>
            <a:r>
              <a:rPr lang="en-GB" dirty="0" smtClean="0">
                <a:latin typeface="Arial" charset="0"/>
              </a:rPr>
              <a:t>&amp; </a:t>
            </a:r>
            <a:r>
              <a:rPr lang="en-GB" dirty="0">
                <a:latin typeface="Arial" charset="0"/>
              </a:rPr>
              <a:t>their experts have to develop </a:t>
            </a:r>
            <a:r>
              <a:rPr lang="en-GB" dirty="0" smtClean="0">
                <a:latin typeface="Arial" charset="0"/>
              </a:rPr>
              <a:t>skills </a:t>
            </a:r>
            <a:r>
              <a:rPr lang="en-GB" dirty="0">
                <a:latin typeface="Arial" charset="0"/>
              </a:rPr>
              <a:t>of facilitation in order to support </a:t>
            </a:r>
            <a:r>
              <a:rPr lang="en-GB" dirty="0" smtClean="0">
                <a:latin typeface="Arial" charset="0"/>
              </a:rPr>
              <a:t>social </a:t>
            </a:r>
            <a:r>
              <a:rPr lang="en-GB" dirty="0">
                <a:latin typeface="Arial" charset="0"/>
              </a:rPr>
              <a:t>recovery processes</a:t>
            </a:r>
            <a:r>
              <a:rPr lang="en-GB" dirty="0" smtClean="0">
                <a:latin typeface="Arial" charset="0"/>
              </a:rPr>
              <a:t>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dirty="0">
                <a:latin typeface="Arial" charset="0"/>
              </a:rPr>
              <a:t>Along the development of the post-accidental situation, local actors and communities have to build their own </a:t>
            </a:r>
            <a:r>
              <a:rPr lang="en-GB" dirty="0" smtClean="0">
                <a:latin typeface="Arial" charset="0"/>
              </a:rPr>
              <a:t>evaluation. </a:t>
            </a:r>
            <a:r>
              <a:rPr lang="en-GB" dirty="0">
                <a:latin typeface="Arial" charset="0"/>
              </a:rPr>
              <a:t>This entails the recourse </a:t>
            </a:r>
            <a:r>
              <a:rPr lang="en-GB" dirty="0" smtClean="0">
                <a:latin typeface="Arial" charset="0"/>
              </a:rPr>
              <a:t>to actors in position of technical mediation.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dirty="0">
                <a:latin typeface="Arial" charset="0"/>
              </a:rPr>
              <a:t>Linking local people to independent sources of information by no means replaces the public authority’s role and </a:t>
            </a:r>
            <a:r>
              <a:rPr lang="en-GB" dirty="0" smtClean="0">
                <a:latin typeface="Arial" charset="0"/>
              </a:rPr>
              <a:t>duties but contributes </a:t>
            </a:r>
            <a:r>
              <a:rPr lang="en-GB" dirty="0">
                <a:latin typeface="Arial" charset="0"/>
              </a:rPr>
              <a:t>to paving the way to the rebuilding of </a:t>
            </a:r>
            <a:r>
              <a:rPr lang="en-GB" dirty="0" smtClean="0">
                <a:latin typeface="Arial" charset="0"/>
              </a:rPr>
              <a:t>social trust.</a:t>
            </a:r>
            <a:endParaRPr lang="en-GB" dirty="0"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47824" y="-108596"/>
            <a:ext cx="7632848" cy="936105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Enabling synergies between public policies &amp; emerging initiatives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374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latin typeface="Arial" charset="0"/>
              </a:rPr>
              <a:t>Nuclear accidents and their consequences confront </a:t>
            </a:r>
            <a:r>
              <a:rPr lang="en-GB" sz="2200" dirty="0" smtClean="0">
                <a:latin typeface="Arial" charset="0"/>
              </a:rPr>
              <a:t>people &amp; organisations with </a:t>
            </a:r>
            <a:r>
              <a:rPr lang="en-GB" sz="2200" dirty="0">
                <a:latin typeface="Arial" charset="0"/>
              </a:rPr>
              <a:t>irreducible complexity and force them to imagine new ways of building their understanding of the situation, building a new life that will be different from that known before the </a:t>
            </a:r>
            <a:r>
              <a:rPr lang="en-GB" sz="2200" dirty="0" smtClean="0">
                <a:latin typeface="Arial" charset="0"/>
              </a:rPr>
              <a:t>accident.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 smtClean="0">
                <a:latin typeface="Arial" charset="0"/>
              </a:rPr>
              <a:t>Societies </a:t>
            </a:r>
            <a:r>
              <a:rPr lang="en-GB" sz="2200" dirty="0">
                <a:latin typeface="Arial" charset="0"/>
              </a:rPr>
              <a:t>and institutions cannot be prepared </a:t>
            </a:r>
            <a:r>
              <a:rPr lang="en-GB" sz="2200" dirty="0" smtClean="0">
                <a:latin typeface="Arial" charset="0"/>
              </a:rPr>
              <a:t>in </a:t>
            </a:r>
            <a:r>
              <a:rPr lang="en-GB" sz="2200" dirty="0">
                <a:latin typeface="Arial" charset="0"/>
              </a:rPr>
              <a:t>the usual meaning of preparedness, reserving resources and setting up routines, and procedures that can temporarily replace jeopardised systems of decision and action in order to facilitate a return to normality. </a:t>
            </a:r>
            <a:endParaRPr lang="en-GB" sz="2200" dirty="0" smtClean="0">
              <a:latin typeface="Arial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latin typeface="Arial" charset="0"/>
              </a:rPr>
              <a:t>Recovery is above all made by </a:t>
            </a:r>
            <a:r>
              <a:rPr lang="en-GB" sz="2200" dirty="0" smtClean="0">
                <a:latin typeface="Arial" charset="0"/>
              </a:rPr>
              <a:t>people. Their </a:t>
            </a:r>
            <a:r>
              <a:rPr lang="en-GB" sz="2200" dirty="0">
                <a:latin typeface="Arial" charset="0"/>
              </a:rPr>
              <a:t>capacity to think </a:t>
            </a:r>
            <a:r>
              <a:rPr lang="en-GB" sz="2200" dirty="0" smtClean="0">
                <a:latin typeface="Arial" charset="0"/>
              </a:rPr>
              <a:t>&amp; </a:t>
            </a:r>
            <a:r>
              <a:rPr lang="en-GB" sz="2200" dirty="0">
                <a:latin typeface="Arial" charset="0"/>
              </a:rPr>
              <a:t>act together is as important as their individual capacity of action. </a:t>
            </a:r>
            <a:r>
              <a:rPr lang="en-GB" sz="2200" dirty="0" smtClean="0">
                <a:latin typeface="Arial" charset="0"/>
              </a:rPr>
              <a:t>Autonomy</a:t>
            </a:r>
            <a:r>
              <a:rPr lang="en-GB" sz="2200" dirty="0">
                <a:latin typeface="Arial" charset="0"/>
              </a:rPr>
              <a:t>, resilience, capacity of action and freedom of choice of people </a:t>
            </a:r>
            <a:r>
              <a:rPr lang="en-GB" sz="2200" dirty="0" smtClean="0">
                <a:latin typeface="Arial" charset="0"/>
              </a:rPr>
              <a:t>&amp; </a:t>
            </a:r>
            <a:r>
              <a:rPr lang="en-GB" sz="2200" dirty="0">
                <a:latin typeface="Arial" charset="0"/>
              </a:rPr>
              <a:t>communities are key elements. </a:t>
            </a:r>
            <a:endParaRPr lang="en-GB" sz="2200" dirty="0" smtClean="0">
              <a:latin typeface="Arial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 smtClean="0">
                <a:latin typeface="Arial" charset="0"/>
              </a:rPr>
              <a:t>Social processes </a:t>
            </a:r>
            <a:r>
              <a:rPr lang="en-GB" sz="2200" dirty="0">
                <a:latin typeface="Arial" charset="0"/>
              </a:rPr>
              <a:t>of recovery cannot be </a:t>
            </a:r>
            <a:r>
              <a:rPr lang="en-GB" sz="2200" dirty="0" smtClean="0">
                <a:latin typeface="Arial" charset="0"/>
              </a:rPr>
              <a:t>decreed but can be facilitated (or hindered) by various </a:t>
            </a:r>
            <a:r>
              <a:rPr lang="en-GB" sz="2200" dirty="0">
                <a:latin typeface="Arial" charset="0"/>
              </a:rPr>
              <a:t>actors like public authorities, experts, NGOs, foreign </a:t>
            </a:r>
            <a:r>
              <a:rPr lang="en-GB" sz="2200" dirty="0" smtClean="0">
                <a:latin typeface="Arial" charset="0"/>
              </a:rPr>
              <a:t>institutions.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 smtClean="0">
                <a:latin typeface="Arial" charset="0"/>
              </a:rPr>
              <a:t>Post</a:t>
            </a:r>
            <a:r>
              <a:rPr lang="en-GB" sz="2200" dirty="0">
                <a:latin typeface="Arial" charset="0"/>
              </a:rPr>
              <a:t>-accident policies should </a:t>
            </a:r>
            <a:r>
              <a:rPr lang="en-GB" sz="2200" dirty="0" smtClean="0">
                <a:latin typeface="Arial" charset="0"/>
              </a:rPr>
              <a:t>focus </a:t>
            </a:r>
            <a:r>
              <a:rPr lang="en-GB" sz="2200" dirty="0">
                <a:latin typeface="Arial" charset="0"/>
              </a:rPr>
              <a:t>on </a:t>
            </a:r>
            <a:r>
              <a:rPr lang="en-GB" sz="2200" dirty="0" smtClean="0">
                <a:latin typeface="Arial" charset="0"/>
              </a:rPr>
              <a:t>supporting </a:t>
            </a:r>
            <a:r>
              <a:rPr lang="en-GB" sz="2200" dirty="0">
                <a:latin typeface="Arial" charset="0"/>
              </a:rPr>
              <a:t>local people </a:t>
            </a:r>
            <a:r>
              <a:rPr lang="en-GB" sz="2200" dirty="0" smtClean="0">
                <a:latin typeface="Arial" charset="0"/>
              </a:rPr>
              <a:t>&amp; </a:t>
            </a:r>
            <a:r>
              <a:rPr lang="en-GB" sz="2200" dirty="0">
                <a:latin typeface="Arial" charset="0"/>
              </a:rPr>
              <a:t>local communities that engage </a:t>
            </a:r>
            <a:r>
              <a:rPr lang="en-GB" sz="2200" dirty="0" smtClean="0">
                <a:latin typeface="Arial" charset="0"/>
              </a:rPr>
              <a:t>in rebuilding </a:t>
            </a:r>
            <a:r>
              <a:rPr lang="en-GB" sz="2200" dirty="0">
                <a:latin typeface="Arial" charset="0"/>
              </a:rPr>
              <a:t>a life that is worth living.</a:t>
            </a:r>
            <a:endParaRPr lang="en-GB" sz="2200" dirty="0" smtClean="0"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91840" y="36513"/>
            <a:ext cx="7272807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Conclusions &amp; key messages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74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Any questions?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31800" y="5940077"/>
            <a:ext cx="7992888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  <p:pic>
        <p:nvPicPr>
          <p:cNvPr id="5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4688" y="5940077"/>
            <a:ext cx="1405294" cy="939205"/>
          </a:xfrm>
          <a:prstGeom prst="rect">
            <a:avLst/>
          </a:prstGeom>
          <a:noFill/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344" y="755501"/>
            <a:ext cx="3816424" cy="514422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7824" y="3347789"/>
            <a:ext cx="4320480" cy="44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err="1" smtClean="0"/>
              <a:t>Available</a:t>
            </a:r>
            <a:r>
              <a:rPr lang="fr-FR" sz="2400" dirty="0" smtClean="0"/>
              <a:t> on </a:t>
            </a:r>
            <a:r>
              <a:rPr lang="fr-FR" sz="2400" dirty="0" smtClean="0">
                <a:solidFill>
                  <a:srgbClr val="0000FF"/>
                </a:solidFill>
                <a:hlinkClick r:id="rId4"/>
              </a:rPr>
              <a:t>www.mutadis.org</a:t>
            </a:r>
            <a:r>
              <a:rPr lang="fr-FR" sz="2400" dirty="0" smtClean="0">
                <a:solidFill>
                  <a:srgbClr val="0000FF"/>
                </a:solidFill>
              </a:rPr>
              <a:t> </a:t>
            </a:r>
            <a:endParaRPr lang="fr-FR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 smtClean="0"/>
              <a:t>Outline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GB" sz="2800" b="1" dirty="0" smtClean="0">
                <a:solidFill>
                  <a:srgbClr val="009973"/>
                </a:solidFill>
              </a:rPr>
              <a:t>Method</a:t>
            </a:r>
          </a:p>
          <a:p>
            <a:pPr eaLnBrk="1"/>
            <a:r>
              <a:rPr lang="en-GB" sz="2800" dirty="0"/>
              <a:t>Complexity of post-accident situations undermine the efficiency of traditional policies and governance systems </a:t>
            </a:r>
            <a:endParaRPr lang="en-GB" sz="2800" dirty="0" smtClean="0"/>
          </a:p>
          <a:p>
            <a:pPr eaLnBrk="1"/>
            <a:r>
              <a:rPr lang="en-GB" sz="2800" dirty="0"/>
              <a:t>Recovery is a social process </a:t>
            </a:r>
            <a:endParaRPr lang="en-GB" sz="2800" dirty="0" smtClean="0"/>
          </a:p>
          <a:p>
            <a:pPr eaLnBrk="1"/>
            <a:r>
              <a:rPr lang="en-GB" sz="2800" dirty="0"/>
              <a:t>Lessons learnt </a:t>
            </a:r>
            <a:r>
              <a:rPr lang="en-GB" sz="2800" dirty="0" smtClean="0"/>
              <a:t>– how to support a </a:t>
            </a:r>
            <a:r>
              <a:rPr lang="en-GB" sz="2800" dirty="0"/>
              <a:t>social dynamic of recovery </a:t>
            </a:r>
            <a:endParaRPr lang="en-GB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763613"/>
            <a:ext cx="9213049" cy="5428578"/>
          </a:xfrm>
        </p:spPr>
        <p:txBody>
          <a:bodyPr/>
          <a:lstStyle/>
          <a:p>
            <a:pPr>
              <a:spcBef>
                <a:spcPts val="1102"/>
              </a:spcBef>
              <a:defRPr/>
            </a:pPr>
            <a:r>
              <a:rPr lang="en-GB" sz="2200" dirty="0" smtClean="0">
                <a:latin typeface="Arial" charset="0"/>
              </a:rPr>
              <a:t>Preparation of a grid of analysis on the basis of WP6.2 experts’ experience of post-accident contexts and WP6 research hypothesis</a:t>
            </a:r>
          </a:p>
          <a:p>
            <a:pPr>
              <a:spcBef>
                <a:spcPts val="1102"/>
              </a:spcBef>
              <a:defRPr/>
            </a:pPr>
            <a:r>
              <a:rPr lang="en-GB" sz="2200" dirty="0" smtClean="0">
                <a:latin typeface="Arial" charset="0"/>
              </a:rPr>
              <a:t>Choice of </a:t>
            </a:r>
            <a:r>
              <a:rPr lang="en-GB" sz="2200" b="1" dirty="0" smtClean="0">
                <a:solidFill>
                  <a:srgbClr val="009973"/>
                </a:solidFill>
                <a:latin typeface="Arial" charset="0"/>
              </a:rPr>
              <a:t>9 case studies related to post-Chernobyl context in Norway and post-Fukushima context in Japan</a:t>
            </a:r>
          </a:p>
          <a:p>
            <a:pPr>
              <a:spcBef>
                <a:spcPts val="1102"/>
              </a:spcBef>
              <a:defRPr/>
            </a:pPr>
            <a:r>
              <a:rPr lang="en-GB" sz="2200" dirty="0" smtClean="0">
                <a:latin typeface="Arial" charset="0"/>
              </a:rPr>
              <a:t>Gathering of information on the cases through a </a:t>
            </a:r>
            <a:r>
              <a:rPr lang="en-GB" sz="2200" b="1" dirty="0" smtClean="0">
                <a:solidFill>
                  <a:srgbClr val="009973"/>
                </a:solidFill>
                <a:latin typeface="Arial" charset="0"/>
              </a:rPr>
              <a:t>workshop</a:t>
            </a:r>
            <a:r>
              <a:rPr lang="en-GB" sz="2200" dirty="0" smtClean="0">
                <a:latin typeface="Arial" charset="0"/>
              </a:rPr>
              <a:t> gathering WP6.2 research team, local actors confronted to post-accident situation in Norway and Japan and of people (expert, NGOs) supporting local actors in these context</a:t>
            </a:r>
          </a:p>
          <a:p>
            <a:pPr>
              <a:spcBef>
                <a:spcPts val="1102"/>
              </a:spcBef>
              <a:defRPr/>
            </a:pPr>
            <a:r>
              <a:rPr lang="en-GB" sz="2200" dirty="0" smtClean="0">
                <a:latin typeface="Arial" charset="0"/>
              </a:rPr>
              <a:t>Transversal analysis of the case studies and conclusions</a:t>
            </a:r>
          </a:p>
          <a:p>
            <a:pPr lvl="1">
              <a:spcBef>
                <a:spcPts val="1102"/>
              </a:spcBef>
              <a:defRPr/>
            </a:pPr>
            <a:endParaRPr lang="en-GB" dirty="0">
              <a:latin typeface="Arial" charset="0"/>
            </a:endParaRPr>
          </a:p>
          <a:p>
            <a:pPr lvl="1">
              <a:spcBef>
                <a:spcPts val="1102"/>
              </a:spcBef>
              <a:defRPr/>
            </a:pPr>
            <a:endParaRPr lang="en-GB" dirty="0"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Method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507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Outline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GB" sz="2800" dirty="0" smtClean="0"/>
              <a:t>Method</a:t>
            </a:r>
          </a:p>
          <a:p>
            <a:pPr eaLnBrk="1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Complexity of post-accident situations undermine the efficiency of traditional policies and governance systems </a:t>
            </a:r>
            <a:endParaRPr lang="en-GB" sz="2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/>
            <a:r>
              <a:rPr lang="en-GB" sz="2800" dirty="0"/>
              <a:t>Recovery is a social process </a:t>
            </a:r>
            <a:endParaRPr lang="en-GB" sz="2800" dirty="0" smtClean="0"/>
          </a:p>
          <a:p>
            <a:pPr eaLnBrk="1"/>
            <a:r>
              <a:rPr lang="en-GB" sz="2800" dirty="0"/>
              <a:t>Lessons learnt </a:t>
            </a:r>
            <a:r>
              <a:rPr lang="en-GB" sz="2800" dirty="0" smtClean="0"/>
              <a:t>– how to support a </a:t>
            </a:r>
            <a:r>
              <a:rPr lang="en-GB" sz="2800" dirty="0"/>
              <a:t>social dynamic of recovery </a:t>
            </a: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382727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583" y="899517"/>
            <a:ext cx="6286042" cy="5760640"/>
          </a:xfrm>
          <a:prstGeom prst="rect">
            <a:avLst/>
          </a:prstGeom>
        </p:spPr>
      </p:pic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3808" y="1259557"/>
            <a:ext cx="3888431" cy="2016224"/>
          </a:xfrm>
        </p:spPr>
        <p:txBody>
          <a:bodyPr/>
          <a:lstStyle/>
          <a:p>
            <a:pPr>
              <a:spcBef>
                <a:spcPts val="1323"/>
              </a:spcBef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Local populations face the maximum level of complexity </a:t>
            </a:r>
            <a:r>
              <a:rPr lang="en-GB" dirty="0">
                <a:latin typeface="Arial" charset="0"/>
              </a:rPr>
              <a:t>as their day</a:t>
            </a:r>
            <a:r>
              <a:rPr lang="en-GB" dirty="0" smtClean="0">
                <a:latin typeface="Arial" charset="0"/>
              </a:rPr>
              <a:t>-to</a:t>
            </a:r>
            <a:r>
              <a:rPr lang="en-GB" dirty="0">
                <a:latin typeface="Arial" charset="0"/>
              </a:rPr>
              <a:t>-day life is disrupted. </a:t>
            </a:r>
            <a:endParaRPr lang="en-GB" dirty="0" smtClean="0"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/>
              <a:t>Local actors confronted to </a:t>
            </a:r>
            <a:r>
              <a:rPr lang="en-GB" dirty="0" smtClean="0"/>
              <a:t>complexity (1/2)</a:t>
            </a:r>
            <a:endParaRPr lang="en-GB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03808" y="3563813"/>
            <a:ext cx="3528392" cy="33123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4"/>
              </a:buBlip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4"/>
              </a:buBlip>
              <a:defRPr sz="20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Symbol" pitchFamily="18" charset="2"/>
              <a:buChar char="-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16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600">
                <a:solidFill>
                  <a:srgbClr val="000000"/>
                </a:solidFill>
                <a:latin typeface="+mn-lt"/>
              </a:defRPr>
            </a:lvl9pPr>
          </a:lstStyle>
          <a:p>
            <a:pPr>
              <a:spcBef>
                <a:spcPts val="1323"/>
              </a:spcBef>
            </a:pPr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People and families face the post-accident situation as a whole</a:t>
            </a:r>
            <a:r>
              <a:rPr lang="en-GB" dirty="0" smtClean="0">
                <a:latin typeface="Arial" charset="0"/>
              </a:rPr>
              <a:t>: the different economic, environmental, health, social and family issues that arise are not separable.</a:t>
            </a:r>
          </a:p>
          <a:p>
            <a:pPr>
              <a:spcBef>
                <a:spcPts val="1323"/>
              </a:spcBef>
            </a:pPr>
            <a:endParaRPr lang="en-GB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2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 smtClean="0">
                <a:latin typeface="Arial" charset="0"/>
              </a:rPr>
              <a:t>Upper </a:t>
            </a:r>
            <a:r>
              <a:rPr lang="en-GB" dirty="0">
                <a:latin typeface="Arial" charset="0"/>
              </a:rPr>
              <a:t>levels of decisions are expected to bring support, information, expertise and means, but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many decisions and actions stay in the hands of local </a:t>
            </a: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actors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Local populations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confronted to dilemmas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: evacuating or living in a contaminated environment both drastically disrupt the daily life and is source of stress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In a context in which the spreading of distrust is impeding the emergence of a consistent societal response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, local population thus have to recreate the conditions to access trustworthy and reliable information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, understand the situation at the individual and community level and build relevant action.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>
                <a:solidFill>
                  <a:schemeClr val="tx1"/>
                </a:solidFill>
                <a:latin typeface="Arial" charset="0"/>
              </a:rPr>
              <a:t>A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methodological choice to focus on local populations staying in contaminated territories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. However, relocated populations are also confronted to complexity and to a severe disruption of their conditions of life. </a:t>
            </a:r>
          </a:p>
          <a:p>
            <a:pPr>
              <a:spcBef>
                <a:spcPts val="1323"/>
              </a:spcBef>
            </a:pPr>
            <a:endParaRPr lang="en-GB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/>
              <a:t>Local actors confronted to </a:t>
            </a:r>
            <a:r>
              <a:rPr lang="en-GB" dirty="0" smtClean="0"/>
              <a:t>complexity (2/2)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22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1" y="1043533"/>
            <a:ext cx="3528392" cy="5904656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200" dirty="0">
                <a:latin typeface="Arial" charset="0"/>
              </a:rPr>
              <a:t>Other stakeholders and decision-makers have to deal with </a:t>
            </a:r>
            <a:r>
              <a:rPr lang="en-GB" sz="2200" dirty="0" smtClean="0">
                <a:latin typeface="Arial" charset="0"/>
              </a:rPr>
              <a:t>a </a:t>
            </a:r>
            <a:r>
              <a:rPr lang="en-GB" sz="2200" b="1" dirty="0">
                <a:solidFill>
                  <a:srgbClr val="009973"/>
                </a:solidFill>
                <a:latin typeface="Arial" charset="0"/>
              </a:rPr>
              <a:t>complex system of information and actions, integrating many types of actors at different levels </a:t>
            </a:r>
            <a:endParaRPr lang="en-GB" sz="2200" b="1" dirty="0" smtClean="0">
              <a:solidFill>
                <a:srgbClr val="009973"/>
              </a:solidFill>
              <a:latin typeface="Arial" charset="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sz="2200" dirty="0" smtClean="0">
                <a:solidFill>
                  <a:schemeClr val="tx1"/>
                </a:solidFill>
                <a:latin typeface="Arial" charset="0"/>
              </a:rPr>
              <a:t>Central &amp; </a:t>
            </a:r>
            <a:r>
              <a:rPr lang="en-GB" sz="2200" dirty="0">
                <a:solidFill>
                  <a:schemeClr val="tx1"/>
                </a:solidFill>
                <a:latin typeface="Arial" charset="0"/>
              </a:rPr>
              <a:t>regional </a:t>
            </a:r>
            <a:r>
              <a:rPr lang="en-GB" sz="2200" dirty="0" smtClean="0">
                <a:solidFill>
                  <a:schemeClr val="tx1"/>
                </a:solidFill>
                <a:latin typeface="Arial" charset="0"/>
              </a:rPr>
              <a:t>authorities can face possible </a:t>
            </a:r>
            <a:r>
              <a:rPr lang="en-GB" sz="2200" dirty="0">
                <a:solidFill>
                  <a:schemeClr val="tx1"/>
                </a:solidFill>
                <a:latin typeface="Arial" charset="0"/>
              </a:rPr>
              <a:t>conflicting goals and inconsistencies of their various </a:t>
            </a:r>
            <a:r>
              <a:rPr lang="en-GB" sz="2200" dirty="0" smtClean="0">
                <a:solidFill>
                  <a:schemeClr val="tx1"/>
                </a:solidFill>
                <a:latin typeface="Arial" charset="0"/>
              </a:rPr>
              <a:t>remits. </a:t>
            </a:r>
            <a:r>
              <a:rPr lang="en-GB" sz="22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Trade-offs may be required </a:t>
            </a:r>
            <a:r>
              <a:rPr lang="en-GB" sz="22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that </a:t>
            </a:r>
            <a:r>
              <a:rPr lang="en-GB" sz="2200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can only be achieved in the local contexts by the people themselves</a:t>
            </a:r>
            <a:r>
              <a:rPr lang="en-GB" sz="2200" dirty="0">
                <a:solidFill>
                  <a:schemeClr val="tx1"/>
                </a:solidFill>
                <a:latin typeface="Arial" charset="0"/>
              </a:rPr>
              <a:t>. </a:t>
            </a:r>
            <a:endParaRPr lang="en-GB" sz="22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 smtClean="0"/>
              <a:t>Other actors confronted to complexity (1/2)</a:t>
            </a:r>
            <a:endParaRPr lang="en-GB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209" y="827508"/>
            <a:ext cx="5976416" cy="617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02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043533"/>
            <a:ext cx="9213049" cy="6148658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 smtClean="0">
                <a:latin typeface="Arial" charset="0"/>
              </a:rPr>
              <a:t>Experts have to deal with uncertainties and multi-dimensional issues that go across various </a:t>
            </a:r>
            <a:r>
              <a:rPr lang="en-GB" dirty="0">
                <a:latin typeface="Arial" charset="0"/>
              </a:rPr>
              <a:t>expertise fields. </a:t>
            </a: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The role of experts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is not purely technical but also social</a:t>
            </a:r>
            <a:r>
              <a:rPr lang="en-GB" dirty="0">
                <a:latin typeface="Arial" charset="0"/>
              </a:rPr>
              <a:t> as they are confronted by a diversity of interactions: between experts (inside </a:t>
            </a:r>
            <a:r>
              <a:rPr lang="en-GB" dirty="0" smtClean="0">
                <a:latin typeface="Arial" charset="0"/>
              </a:rPr>
              <a:t>&amp; </a:t>
            </a:r>
            <a:r>
              <a:rPr lang="en-GB" dirty="0">
                <a:latin typeface="Arial" charset="0"/>
              </a:rPr>
              <a:t>outside institutions), with authorities, </a:t>
            </a:r>
            <a:r>
              <a:rPr lang="en-GB" dirty="0" smtClean="0">
                <a:latin typeface="Arial" charset="0"/>
              </a:rPr>
              <a:t>local </a:t>
            </a:r>
            <a:r>
              <a:rPr lang="en-GB" dirty="0">
                <a:latin typeface="Arial" charset="0"/>
              </a:rPr>
              <a:t>populations, </a:t>
            </a:r>
            <a:r>
              <a:rPr lang="en-GB" dirty="0" smtClean="0">
                <a:latin typeface="Arial" charset="0"/>
              </a:rPr>
              <a:t>media</a:t>
            </a:r>
            <a:r>
              <a:rPr lang="is-IS" dirty="0" smtClean="0">
                <a:latin typeface="Arial" charset="0"/>
              </a:rPr>
              <a:t>…</a:t>
            </a:r>
            <a:endParaRPr lang="en-GB" dirty="0" smtClean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Professionals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and businesses face complexity when seeking sustainable operating 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conditions in the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post-accident context, restoring added value and working towards renewed trustworthiness and transparency with the various stakeholders. </a:t>
            </a:r>
            <a:endParaRPr lang="en-GB" dirty="0" smtClean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GB" b="1" dirty="0" smtClean="0">
                <a:solidFill>
                  <a:srgbClr val="009973"/>
                </a:solidFill>
                <a:latin typeface="Arial" charset="0"/>
              </a:rPr>
              <a:t>Public </a:t>
            </a:r>
            <a:r>
              <a:rPr lang="en-GB" b="1" dirty="0">
                <a:solidFill>
                  <a:srgbClr val="009973"/>
                </a:solidFill>
                <a:latin typeface="Arial" charset="0"/>
              </a:rPr>
              <a:t>policies may paradoxically reduce the margins of manoeuvre that the local actors need </a:t>
            </a:r>
            <a:r>
              <a:rPr lang="en-GB" dirty="0">
                <a:solidFill>
                  <a:schemeClr val="tx1"/>
                </a:solidFill>
                <a:latin typeface="Arial" charset="0"/>
              </a:rPr>
              <a:t>to address the complexity of their situation. The efficiency of conventional public policies can be limited by adverse effects like damaging social bonds and provoking distrust</a:t>
            </a:r>
            <a:r>
              <a:rPr lang="en-GB" dirty="0" smtClean="0">
                <a:solidFill>
                  <a:schemeClr val="tx1"/>
                </a:solidFill>
                <a:latin typeface="Arial" charset="0"/>
              </a:rPr>
              <a:t>.</a:t>
            </a:r>
            <a:endParaRPr lang="en-GB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4213" y="36513"/>
            <a:ext cx="7054850" cy="698500"/>
          </a:xfrm>
          <a:prstGeom prst="rect">
            <a:avLst/>
          </a:prstGeom>
        </p:spPr>
        <p:txBody>
          <a:bodyPr/>
          <a:lstStyle>
            <a:lvl1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2pPr>
            <a:lvl3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3pPr>
            <a:lvl4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4pPr>
            <a:lvl5pPr algn="ctr" defTabSz="358775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358775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GB" dirty="0"/>
              <a:t>Other actors confronted to complexity </a:t>
            </a:r>
            <a:r>
              <a:rPr lang="en-GB" dirty="0" smtClean="0"/>
              <a:t>(2/</a:t>
            </a:r>
            <a:r>
              <a:rPr lang="en-GB" dirty="0"/>
              <a:t>2)</a:t>
            </a:r>
          </a:p>
        </p:txBody>
      </p:sp>
    </p:spTree>
    <p:extLst>
      <p:ext uri="{BB962C8B-B14F-4D97-AF65-F5344CB8AC3E}">
        <p14:creationId xmlns:p14="http://schemas.microsoft.com/office/powerpoint/2010/main" val="6719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de-DE" dirty="0"/>
              <a:t>Outline</a:t>
            </a:r>
            <a:endParaRPr lang="de-DE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432925" cy="5795963"/>
          </a:xfrm>
        </p:spPr>
        <p:txBody>
          <a:bodyPr/>
          <a:lstStyle/>
          <a:p>
            <a:pPr eaLnBrk="1"/>
            <a:r>
              <a:rPr lang="en-GB" sz="2800" dirty="0" smtClean="0"/>
              <a:t>Method</a:t>
            </a:r>
          </a:p>
          <a:p>
            <a:pPr eaLnBrk="1"/>
            <a:r>
              <a:rPr lang="en-GB" sz="2800" dirty="0">
                <a:solidFill>
                  <a:schemeClr val="tx1"/>
                </a:solidFill>
              </a:rPr>
              <a:t>Complexity of post-accident situations undermine the efficiency of traditional policies and governance systems </a:t>
            </a:r>
            <a:endParaRPr lang="en-GB" sz="2800" dirty="0" smtClean="0">
              <a:solidFill>
                <a:schemeClr val="tx1"/>
              </a:solidFill>
            </a:endParaRPr>
          </a:p>
          <a:p>
            <a:pPr eaLnBrk="1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Recovery is a social process </a:t>
            </a:r>
            <a:endParaRPr lang="en-GB" sz="2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/>
            <a:r>
              <a:rPr lang="en-GB" sz="2800" dirty="0"/>
              <a:t>Lessons learnt </a:t>
            </a:r>
            <a:r>
              <a:rPr lang="en-GB" sz="2800" dirty="0" smtClean="0"/>
              <a:t>– how to support a </a:t>
            </a:r>
            <a:r>
              <a:rPr lang="en-GB" sz="2800" dirty="0"/>
              <a:t>social dynamic of recovery </a:t>
            </a: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354703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1981</TotalTime>
  <Words>1503</Words>
  <Application>Microsoft Office PowerPoint</Application>
  <PresentationFormat>Egendefinert</PresentationFormat>
  <Paragraphs>115</Paragraphs>
  <Slides>19</Slides>
  <Notes>14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19</vt:i4>
      </vt:variant>
    </vt:vector>
  </HeadingPairs>
  <TitlesOfParts>
    <vt:vector size="25" baseType="lpstr">
      <vt:lpstr>Arial</vt:lpstr>
      <vt:lpstr>Calibri</vt:lpstr>
      <vt:lpstr>MS ??</vt:lpstr>
      <vt:lpstr>Symbol</vt:lpstr>
      <vt:lpstr>Times New Roman</vt:lpstr>
      <vt:lpstr>Standarddesign</vt:lpstr>
      <vt:lpstr>PowerPoint-presentasjon</vt:lpstr>
      <vt:lpstr>Outline</vt:lpstr>
      <vt:lpstr>PowerPoint-presentasjon</vt:lpstr>
      <vt:lpstr>Outline</vt:lpstr>
      <vt:lpstr>PowerPoint-presentasjon</vt:lpstr>
      <vt:lpstr>PowerPoint-presentasjon</vt:lpstr>
      <vt:lpstr>PowerPoint-presentasjon</vt:lpstr>
      <vt:lpstr>PowerPoint-presentasjon</vt:lpstr>
      <vt:lpstr>Outline</vt:lpstr>
      <vt:lpstr>PowerPoint-presentasjon</vt:lpstr>
      <vt:lpstr>PowerPoint-presentasjon</vt:lpstr>
      <vt:lpstr>PowerPoint-presentasjon</vt:lpstr>
      <vt:lpstr>Outline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Inger Eikelmann</cp:lastModifiedBy>
  <cp:revision>89</cp:revision>
  <cp:lastPrinted>1601-01-01T00:00:00Z</cp:lastPrinted>
  <dcterms:created xsi:type="dcterms:W3CDTF">2011-02-09T16:02:23Z</dcterms:created>
  <dcterms:modified xsi:type="dcterms:W3CDTF">2016-01-21T07:48:34Z</dcterms:modified>
</cp:coreProperties>
</file>